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 id="2147483685" r:id="rId3"/>
  </p:sldMasterIdLst>
  <p:notesMasterIdLst>
    <p:notesMasterId r:id="rId41"/>
  </p:notesMasterIdLst>
  <p:sldIdLst>
    <p:sldId id="256" r:id="rId4"/>
    <p:sldId id="304" r:id="rId5"/>
    <p:sldId id="305" r:id="rId6"/>
    <p:sldId id="306" r:id="rId7"/>
    <p:sldId id="307" r:id="rId8"/>
    <p:sldId id="308" r:id="rId9"/>
    <p:sldId id="309" r:id="rId10"/>
    <p:sldId id="310" r:id="rId11"/>
    <p:sldId id="311" r:id="rId12"/>
    <p:sldId id="312" r:id="rId13"/>
    <p:sldId id="313" r:id="rId14"/>
    <p:sldId id="314" r:id="rId15"/>
    <p:sldId id="335" r:id="rId16"/>
    <p:sldId id="336" r:id="rId17"/>
    <p:sldId id="315" r:id="rId18"/>
    <p:sldId id="316" r:id="rId19"/>
    <p:sldId id="317" r:id="rId20"/>
    <p:sldId id="318" r:id="rId21"/>
    <p:sldId id="319" r:id="rId22"/>
    <p:sldId id="321" r:id="rId23"/>
    <p:sldId id="323" r:id="rId24"/>
    <p:sldId id="334" r:id="rId25"/>
    <p:sldId id="324" r:id="rId26"/>
    <p:sldId id="325" r:id="rId27"/>
    <p:sldId id="337" r:id="rId28"/>
    <p:sldId id="338" r:id="rId29"/>
    <p:sldId id="339" r:id="rId30"/>
    <p:sldId id="340" r:id="rId31"/>
    <p:sldId id="341" r:id="rId32"/>
    <p:sldId id="326" r:id="rId33"/>
    <p:sldId id="327" r:id="rId34"/>
    <p:sldId id="328" r:id="rId35"/>
    <p:sldId id="329" r:id="rId36"/>
    <p:sldId id="330" r:id="rId37"/>
    <p:sldId id="331" r:id="rId38"/>
    <p:sldId id="332" r:id="rId39"/>
    <p:sldId id="33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Page" id="{F2DD9BEE-671F-40DE-BEF8-B7D2A7BFB6AF}">
          <p14:sldIdLst>
            <p14:sldId id="256"/>
          </p14:sldIdLst>
        </p14:section>
        <p14:section name="Contents" id="{14BBDEF4-CDA4-4FD9-9E26-9A6E74A7EF4A}">
          <p14:sldIdLst>
            <p14:sldId id="304"/>
          </p14:sldIdLst>
        </p14:section>
        <p14:section name="What is Data Visualization" id="{02AC47B6-26EC-4F59-8EA2-DA05460A2689}">
          <p14:sldIdLst>
            <p14:sldId id="305"/>
            <p14:sldId id="306"/>
            <p14:sldId id="307"/>
            <p14:sldId id="308"/>
            <p14:sldId id="309"/>
          </p14:sldIdLst>
        </p14:section>
        <p14:section name="Data Visualization Techniques" id="{861BC385-4859-4549-918F-90EC1DB7380B}">
          <p14:sldIdLst>
            <p14:sldId id="310"/>
          </p14:sldIdLst>
        </p14:section>
        <p14:section name="Bar Charts" id="{902B97A7-93C3-456E-917A-483671107F2F}">
          <p14:sldIdLst>
            <p14:sldId id="311"/>
            <p14:sldId id="312"/>
            <p14:sldId id="313"/>
            <p14:sldId id="314"/>
          </p14:sldIdLst>
        </p14:section>
        <p14:section name="Pie Charts" id="{3D18E275-4BDC-453E-99FB-81A2F05BDE13}">
          <p14:sldIdLst>
            <p14:sldId id="335"/>
            <p14:sldId id="336"/>
          </p14:sldIdLst>
        </p14:section>
        <p14:section name="Line Plots" id="{E1AB4FA1-9910-45D0-A753-1D57EAD52EBA}">
          <p14:sldIdLst>
            <p14:sldId id="315"/>
            <p14:sldId id="316"/>
            <p14:sldId id="317"/>
          </p14:sldIdLst>
        </p14:section>
        <p14:section name="Histogram" id="{3F20FFD5-BC12-4751-A631-BFDAC5AD0CFB}">
          <p14:sldIdLst>
            <p14:sldId id="318"/>
            <p14:sldId id="319"/>
          </p14:sldIdLst>
        </p14:section>
        <p14:section name="Scatter Plot" id="{98C5E9ED-0E08-47F0-9825-D29C4892417F}">
          <p14:sldIdLst>
            <p14:sldId id="321"/>
            <p14:sldId id="323"/>
            <p14:sldId id="334"/>
          </p14:sldIdLst>
        </p14:section>
        <p14:section name="Bar-line Charts" id="{3767A89C-02D4-4EAD-A8DA-1CD965B2CA4A}">
          <p14:sldIdLst>
            <p14:sldId id="324"/>
            <p14:sldId id="325"/>
            <p14:sldId id="337"/>
          </p14:sldIdLst>
        </p14:section>
        <p14:section name="Bubble Charts" id="{FA1DF5D6-47DE-4218-8E5D-8381CCC78C8A}">
          <p14:sldIdLst>
            <p14:sldId id="338"/>
            <p14:sldId id="339"/>
          </p14:sldIdLst>
        </p14:section>
        <p14:section name="Box Plot" id="{EB1E41D4-8BAE-4466-8626-D9062FEF3595}">
          <p14:sldIdLst>
            <p14:sldId id="340"/>
            <p14:sldId id="341"/>
          </p14:sldIdLst>
        </p14:section>
        <p14:section name="Summary of Visualization Techniques" id="{E87BC51F-4C66-442F-87D8-34184D75FCFE}">
          <p14:sldIdLst>
            <p14:sldId id="326"/>
          </p14:sldIdLst>
        </p14:section>
        <p14:section name="Best Practice for Data Visualization" id="{5659341F-159D-439E-9829-FDADA3A0951A}">
          <p14:sldIdLst>
            <p14:sldId id="327"/>
            <p14:sldId id="328"/>
            <p14:sldId id="329"/>
            <p14:sldId id="330"/>
            <p14:sldId id="331"/>
            <p14:sldId id="332"/>
          </p14:sldIdLst>
        </p14:section>
        <p14:section name="Summary - Guidelines for Good Visualizations" id="{2D54285D-A87D-4825-B050-950ABE813083}">
          <p14:sldIdLst>
            <p14:sldId id="33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19" autoAdjust="0"/>
    <p:restoredTop sz="67571" autoAdjust="0"/>
  </p:normalViewPr>
  <p:slideViewPr>
    <p:cSldViewPr snapToGrid="0">
      <p:cViewPr varScale="1">
        <p:scale>
          <a:sx n="55" d="100"/>
          <a:sy n="55" d="100"/>
        </p:scale>
        <p:origin x="586" y="58"/>
      </p:cViewPr>
      <p:guideLst/>
    </p:cSldViewPr>
  </p:slideViewPr>
  <p:notesTextViewPr>
    <p:cViewPr>
      <p:scale>
        <a:sx n="1" d="1"/>
        <a:sy n="1" d="1"/>
      </p:scale>
      <p:origin x="0" y="0"/>
    </p:cViewPr>
  </p:notesTextViewPr>
  <p:notesViewPr>
    <p:cSldViewPr snapToGrid="0">
      <p:cViewPr varScale="1">
        <p:scale>
          <a:sx n="55" d="100"/>
          <a:sy n="55" d="100"/>
        </p:scale>
        <p:origin x="194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0" Type="http://schemas.openxmlformats.org/officeDocument/2006/relationships/slide" Target="slides/slide17.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en-SG" dirty="0" smtClean="0"/>
              <a:t>Distribution</a:t>
            </a:r>
            <a:r>
              <a:rPr lang="en-SG" baseline="0" dirty="0" smtClean="0"/>
              <a:t> of exam grades</a:t>
            </a:r>
            <a:endParaRPr lang="en-SG" dirty="0"/>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v>Frequency</c:v>
          </c:tx>
          <c:spPr>
            <a:solidFill>
              <a:schemeClr val="accent1"/>
            </a:solidFill>
            <a:ln w="0">
              <a:solidFill>
                <a:srgbClr val="00B0F0"/>
              </a:solidFill>
            </a:ln>
            <a:effectLst/>
          </c:spPr>
          <c:invertIfNegative val="0"/>
          <c:cat>
            <c:strRef>
              <c:extLst>
                <c:ext xmlns:c15="http://schemas.microsoft.com/office/drawing/2012/chart" uri="{02D57815-91ED-43cb-92C2-25804820EDAC}">
                  <c15:fullRef>
                    <c15:sqref>Sheet2!$A$2:$A$13</c15:sqref>
                  </c15:fullRef>
                </c:ext>
              </c:extLst>
              <c:f>Sheet2!$A$2:$A$12</c:f>
              <c:strCache>
                <c:ptCount val="11"/>
                <c:pt idx="0">
                  <c:v>0</c:v>
                </c:pt>
                <c:pt idx="1">
                  <c:v>10</c:v>
                </c:pt>
                <c:pt idx="2">
                  <c:v>20</c:v>
                </c:pt>
                <c:pt idx="3">
                  <c:v>30</c:v>
                </c:pt>
                <c:pt idx="4">
                  <c:v>40</c:v>
                </c:pt>
                <c:pt idx="5">
                  <c:v>50</c:v>
                </c:pt>
                <c:pt idx="6">
                  <c:v>60</c:v>
                </c:pt>
                <c:pt idx="7">
                  <c:v>70</c:v>
                </c:pt>
                <c:pt idx="8">
                  <c:v>80</c:v>
                </c:pt>
                <c:pt idx="9">
                  <c:v>90</c:v>
                </c:pt>
                <c:pt idx="10">
                  <c:v>100</c:v>
                </c:pt>
              </c:strCache>
            </c:strRef>
          </c:cat>
          <c:val>
            <c:numRef>
              <c:extLst>
                <c:ext xmlns:c15="http://schemas.microsoft.com/office/drawing/2012/chart" uri="{02D57815-91ED-43cb-92C2-25804820EDAC}">
                  <c15:fullRef>
                    <c15:sqref>Sheet2!$B$2:$B$13</c15:sqref>
                  </c15:fullRef>
                </c:ext>
              </c:extLst>
              <c:f>Sheet2!$B$2:$B$12</c:f>
              <c:numCache>
                <c:formatCode>General</c:formatCode>
                <c:ptCount val="11"/>
                <c:pt idx="0">
                  <c:v>0</c:v>
                </c:pt>
                <c:pt idx="1">
                  <c:v>8</c:v>
                </c:pt>
                <c:pt idx="2">
                  <c:v>6</c:v>
                </c:pt>
                <c:pt idx="3">
                  <c:v>11</c:v>
                </c:pt>
                <c:pt idx="4">
                  <c:v>12</c:v>
                </c:pt>
                <c:pt idx="5">
                  <c:v>9</c:v>
                </c:pt>
                <c:pt idx="6">
                  <c:v>8</c:v>
                </c:pt>
                <c:pt idx="7">
                  <c:v>16</c:v>
                </c:pt>
                <c:pt idx="8">
                  <c:v>10</c:v>
                </c:pt>
                <c:pt idx="9">
                  <c:v>8</c:v>
                </c:pt>
                <c:pt idx="10">
                  <c:v>12</c:v>
                </c:pt>
              </c:numCache>
            </c:numRef>
          </c:val>
        </c:ser>
        <c:dLbls>
          <c:dLblPos val="outEnd"/>
          <c:showLegendKey val="0"/>
          <c:showVal val="0"/>
          <c:showCatName val="0"/>
          <c:showSerName val="0"/>
          <c:showPercent val="0"/>
          <c:showBubbleSize val="0"/>
        </c:dLbls>
        <c:gapWidth val="0"/>
        <c:overlap val="-100"/>
        <c:axId val="85110368"/>
        <c:axId val="85118528"/>
      </c:barChart>
      <c:catAx>
        <c:axId val="85110368"/>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SG"/>
                  <a:t>Marks</a:t>
                </a:r>
              </a:p>
            </c:rich>
          </c:tx>
          <c:layout/>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6350" cap="flat" cmpd="sng" algn="ctr">
            <a:solidFill>
              <a:schemeClr val="tx1"/>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85118528"/>
        <c:crosses val="autoZero"/>
        <c:auto val="1"/>
        <c:lblAlgn val="ctr"/>
        <c:lblOffset val="100"/>
        <c:noMultiLvlLbl val="0"/>
      </c:catAx>
      <c:valAx>
        <c:axId val="85118528"/>
        <c:scaling>
          <c:orientation val="minMax"/>
        </c:scaling>
        <c:delete val="0"/>
        <c:axPos val="l"/>
        <c:majorGridlines>
          <c:spPr>
            <a:ln w="635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SG"/>
                  <a:t>Frequency</a:t>
                </a:r>
              </a:p>
            </c:rich>
          </c:tx>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85110368"/>
        <c:crosses val="autoZero"/>
        <c:crossBetween val="between"/>
      </c:valAx>
      <c:spPr>
        <a:noFill/>
        <a:ln>
          <a:solidFill>
            <a:schemeClr val="tx1"/>
          </a:solidFill>
        </a:ln>
        <a:effectLst/>
      </c:spPr>
    </c:plotArea>
    <c:plotVisOnly val="1"/>
    <c:dispBlanksAs val="gap"/>
    <c:showDLblsOverMax val="0"/>
  </c:chart>
  <c:spPr>
    <a:noFill/>
    <a:ln w="25400" cap="flat" cmpd="sng" algn="ctr">
      <a:solidFill>
        <a:schemeClr val="tx1"/>
      </a:solidFill>
      <a:prstDash val="solid"/>
      <a:miter lim="800000"/>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C39375-5B88-452B-A9FB-004F7506B636}" type="doc">
      <dgm:prSet loTypeId="urn:microsoft.com/office/officeart/2005/8/layout/hList1" loCatId="list" qsTypeId="urn:microsoft.com/office/officeart/2005/8/quickstyle/simple3" qsCatId="simple" csTypeId="urn:microsoft.com/office/officeart/2005/8/colors/accent6_2" csCatId="accent6" phldr="1"/>
      <dgm:spPr/>
      <dgm:t>
        <a:bodyPr/>
        <a:lstStyle/>
        <a:p>
          <a:endParaRPr lang="en-SG"/>
        </a:p>
      </dgm:t>
    </dgm:pt>
    <dgm:pt modelId="{444DB704-47CB-4CDB-9029-81199589F5AA}">
      <dgm:prSet phldrT="[Text]" custT="1"/>
      <dgm:spPr/>
      <dgm:t>
        <a:bodyPr/>
        <a:lstStyle/>
        <a:p>
          <a:r>
            <a:rPr lang="en-SG" sz="2800" dirty="0" smtClean="0"/>
            <a:t>What is Data Visualization</a:t>
          </a:r>
          <a:endParaRPr lang="en-SG" sz="2800" dirty="0"/>
        </a:p>
      </dgm:t>
    </dgm:pt>
    <dgm:pt modelId="{D3B5E068-633C-4F93-8904-9E89C8C52F5B}" type="parTrans" cxnId="{4057E6D0-8F13-4271-8C15-A524ED29794E}">
      <dgm:prSet/>
      <dgm:spPr/>
      <dgm:t>
        <a:bodyPr/>
        <a:lstStyle/>
        <a:p>
          <a:endParaRPr lang="en-SG" sz="3200"/>
        </a:p>
      </dgm:t>
    </dgm:pt>
    <dgm:pt modelId="{DED002DA-BE3C-417D-BD30-CDE16B549C07}" type="sibTrans" cxnId="{4057E6D0-8F13-4271-8C15-A524ED29794E}">
      <dgm:prSet/>
      <dgm:spPr/>
      <dgm:t>
        <a:bodyPr/>
        <a:lstStyle/>
        <a:p>
          <a:endParaRPr lang="en-SG" sz="3200"/>
        </a:p>
      </dgm:t>
    </dgm:pt>
    <dgm:pt modelId="{84F9A196-F970-426A-8D6F-49962DF0D065}">
      <dgm:prSet phldrT="[Text]" custT="1"/>
      <dgm:spPr/>
      <dgm:t>
        <a:bodyPr/>
        <a:lstStyle/>
        <a:p>
          <a:r>
            <a:rPr lang="en-SG" sz="2600" dirty="0" smtClean="0"/>
            <a:t>Facts about Data Visualization</a:t>
          </a:r>
          <a:endParaRPr lang="en-SG" sz="2600" dirty="0"/>
        </a:p>
      </dgm:t>
    </dgm:pt>
    <dgm:pt modelId="{B6803D71-D95F-4974-B25F-37EF621D790D}" type="parTrans" cxnId="{6860C87D-6762-4641-9C87-3BB1DD0C13F5}">
      <dgm:prSet/>
      <dgm:spPr/>
      <dgm:t>
        <a:bodyPr/>
        <a:lstStyle/>
        <a:p>
          <a:endParaRPr lang="en-SG" sz="3200"/>
        </a:p>
      </dgm:t>
    </dgm:pt>
    <dgm:pt modelId="{26C87BD3-A42F-4057-8432-E25E272E3C85}" type="sibTrans" cxnId="{6860C87D-6762-4641-9C87-3BB1DD0C13F5}">
      <dgm:prSet/>
      <dgm:spPr/>
      <dgm:t>
        <a:bodyPr/>
        <a:lstStyle/>
        <a:p>
          <a:endParaRPr lang="en-SG" sz="3200"/>
        </a:p>
      </dgm:t>
    </dgm:pt>
    <dgm:pt modelId="{AA2EB75D-3E48-4C84-896B-4FEE63F64BE0}">
      <dgm:prSet phldrT="[Text]" custT="1"/>
      <dgm:spPr/>
      <dgm:t>
        <a:bodyPr/>
        <a:lstStyle/>
        <a:p>
          <a:r>
            <a:rPr lang="en-SG" sz="2600" dirty="0" smtClean="0"/>
            <a:t>Basic Steps to a good Data Visualization</a:t>
          </a:r>
          <a:endParaRPr lang="en-SG" sz="2600" dirty="0"/>
        </a:p>
      </dgm:t>
    </dgm:pt>
    <dgm:pt modelId="{246B0021-74D1-49AE-94FD-84E61E81C49A}" type="parTrans" cxnId="{A9CFD6F9-C5A9-4F4D-BA7E-C571F530AD9F}">
      <dgm:prSet/>
      <dgm:spPr/>
      <dgm:t>
        <a:bodyPr/>
        <a:lstStyle/>
        <a:p>
          <a:endParaRPr lang="en-SG" sz="3200"/>
        </a:p>
      </dgm:t>
    </dgm:pt>
    <dgm:pt modelId="{CB2E91A1-F762-47F6-B214-E36535811226}" type="sibTrans" cxnId="{A9CFD6F9-C5A9-4F4D-BA7E-C571F530AD9F}">
      <dgm:prSet/>
      <dgm:spPr/>
      <dgm:t>
        <a:bodyPr/>
        <a:lstStyle/>
        <a:p>
          <a:endParaRPr lang="en-SG" sz="3200"/>
        </a:p>
      </dgm:t>
    </dgm:pt>
    <dgm:pt modelId="{8CB6DE2C-FE3E-4291-A29F-BE55E72D4492}">
      <dgm:prSet phldrT="[Text]" custT="1"/>
      <dgm:spPr/>
      <dgm:t>
        <a:bodyPr/>
        <a:lstStyle/>
        <a:p>
          <a:r>
            <a:rPr lang="en-SG" sz="2800" dirty="0" smtClean="0"/>
            <a:t>Data Visualization Techniques</a:t>
          </a:r>
          <a:endParaRPr lang="en-SG" sz="2800" dirty="0"/>
        </a:p>
      </dgm:t>
    </dgm:pt>
    <dgm:pt modelId="{CC47197C-31FD-4A91-8F77-B1D5EAFD1F70}" type="parTrans" cxnId="{0B1193AD-A098-4D29-83C7-46A7366C299C}">
      <dgm:prSet/>
      <dgm:spPr/>
      <dgm:t>
        <a:bodyPr/>
        <a:lstStyle/>
        <a:p>
          <a:endParaRPr lang="en-SG" sz="3200"/>
        </a:p>
      </dgm:t>
    </dgm:pt>
    <dgm:pt modelId="{3C2F312F-57C7-472F-B1E5-2FDA9981CD89}" type="sibTrans" cxnId="{0B1193AD-A098-4D29-83C7-46A7366C299C}">
      <dgm:prSet/>
      <dgm:spPr/>
      <dgm:t>
        <a:bodyPr/>
        <a:lstStyle/>
        <a:p>
          <a:endParaRPr lang="en-SG" sz="3200"/>
        </a:p>
      </dgm:t>
    </dgm:pt>
    <dgm:pt modelId="{44DE9409-00BE-491E-907B-65CD971DD4E6}">
      <dgm:prSet phldrT="[Text]" custT="1"/>
      <dgm:spPr/>
      <dgm:t>
        <a:bodyPr/>
        <a:lstStyle/>
        <a:p>
          <a:r>
            <a:rPr lang="en-SG" sz="2600" dirty="0" smtClean="0"/>
            <a:t>Bar Chart</a:t>
          </a:r>
          <a:endParaRPr lang="en-SG" sz="2600" dirty="0"/>
        </a:p>
      </dgm:t>
    </dgm:pt>
    <dgm:pt modelId="{FD9166A5-C41F-47AB-9806-1C24186B8435}" type="parTrans" cxnId="{E689066D-FB6D-4112-B8EE-648420585170}">
      <dgm:prSet/>
      <dgm:spPr/>
      <dgm:t>
        <a:bodyPr/>
        <a:lstStyle/>
        <a:p>
          <a:endParaRPr lang="en-SG" sz="3200"/>
        </a:p>
      </dgm:t>
    </dgm:pt>
    <dgm:pt modelId="{03941799-F6C1-4B65-82D6-A6DC6D58D0AE}" type="sibTrans" cxnId="{E689066D-FB6D-4112-B8EE-648420585170}">
      <dgm:prSet/>
      <dgm:spPr/>
      <dgm:t>
        <a:bodyPr/>
        <a:lstStyle/>
        <a:p>
          <a:endParaRPr lang="en-SG" sz="3200"/>
        </a:p>
      </dgm:t>
    </dgm:pt>
    <dgm:pt modelId="{0A2E0EDE-DBFC-4FE3-B030-9312249407BD}">
      <dgm:prSet phldrT="[Text]" custT="1"/>
      <dgm:spPr/>
      <dgm:t>
        <a:bodyPr/>
        <a:lstStyle/>
        <a:p>
          <a:r>
            <a:rPr lang="en-SG" sz="2600" dirty="0" smtClean="0"/>
            <a:t>Pie Chart</a:t>
          </a:r>
          <a:endParaRPr lang="en-SG" sz="2600" dirty="0"/>
        </a:p>
      </dgm:t>
    </dgm:pt>
    <dgm:pt modelId="{E15D9C43-1766-461A-8735-7B5D9C614D38}" type="parTrans" cxnId="{42A2B861-CA89-4738-BFFD-5A330B6A9FFB}">
      <dgm:prSet/>
      <dgm:spPr/>
      <dgm:t>
        <a:bodyPr/>
        <a:lstStyle/>
        <a:p>
          <a:endParaRPr lang="en-SG" sz="3200"/>
        </a:p>
      </dgm:t>
    </dgm:pt>
    <dgm:pt modelId="{24E8D14F-6FDA-4BAC-BAB0-D07DD0C53BEF}" type="sibTrans" cxnId="{42A2B861-CA89-4738-BFFD-5A330B6A9FFB}">
      <dgm:prSet/>
      <dgm:spPr/>
      <dgm:t>
        <a:bodyPr/>
        <a:lstStyle/>
        <a:p>
          <a:endParaRPr lang="en-SG" sz="3200"/>
        </a:p>
      </dgm:t>
    </dgm:pt>
    <dgm:pt modelId="{A5308D9F-E1E8-4406-9B7A-C126D0D1EA2A}">
      <dgm:prSet phldrT="[Text]" custT="1"/>
      <dgm:spPr/>
      <dgm:t>
        <a:bodyPr/>
        <a:lstStyle/>
        <a:p>
          <a:r>
            <a:rPr lang="en-SG" sz="2600" dirty="0" smtClean="0"/>
            <a:t>Line Plot</a:t>
          </a:r>
          <a:endParaRPr lang="en-SG" sz="2600" dirty="0"/>
        </a:p>
      </dgm:t>
    </dgm:pt>
    <dgm:pt modelId="{241BB45F-46A5-488C-9462-DCD874B6F261}" type="parTrans" cxnId="{1C526A77-C6EE-4405-9014-BD4665383B4F}">
      <dgm:prSet/>
      <dgm:spPr/>
      <dgm:t>
        <a:bodyPr/>
        <a:lstStyle/>
        <a:p>
          <a:endParaRPr lang="en-SG" sz="3200"/>
        </a:p>
      </dgm:t>
    </dgm:pt>
    <dgm:pt modelId="{87C3E15E-FC97-4760-8C35-4F4ABD3E1B3F}" type="sibTrans" cxnId="{1C526A77-C6EE-4405-9014-BD4665383B4F}">
      <dgm:prSet/>
      <dgm:spPr/>
      <dgm:t>
        <a:bodyPr/>
        <a:lstStyle/>
        <a:p>
          <a:endParaRPr lang="en-SG" sz="3200"/>
        </a:p>
      </dgm:t>
    </dgm:pt>
    <dgm:pt modelId="{0A4E4D1B-8349-48D6-B42F-EF285B68EE79}">
      <dgm:prSet phldrT="[Text]" custT="1"/>
      <dgm:spPr/>
      <dgm:t>
        <a:bodyPr/>
        <a:lstStyle/>
        <a:p>
          <a:r>
            <a:rPr lang="en-SG" sz="2600" dirty="0" smtClean="0"/>
            <a:t>Histogram</a:t>
          </a:r>
          <a:endParaRPr lang="en-SG" sz="2600" dirty="0"/>
        </a:p>
      </dgm:t>
    </dgm:pt>
    <dgm:pt modelId="{8B51AA62-610F-47A5-9AD5-AFC9C788EFEB}" type="parTrans" cxnId="{37151E92-BF6D-4515-8E8E-D395E1AB4F3D}">
      <dgm:prSet/>
      <dgm:spPr/>
      <dgm:t>
        <a:bodyPr/>
        <a:lstStyle/>
        <a:p>
          <a:endParaRPr lang="en-SG" sz="3200"/>
        </a:p>
      </dgm:t>
    </dgm:pt>
    <dgm:pt modelId="{A207F7BC-81E8-4A21-8EBB-7EAE0AB51E09}" type="sibTrans" cxnId="{37151E92-BF6D-4515-8E8E-D395E1AB4F3D}">
      <dgm:prSet/>
      <dgm:spPr/>
      <dgm:t>
        <a:bodyPr/>
        <a:lstStyle/>
        <a:p>
          <a:endParaRPr lang="en-SG" sz="3200"/>
        </a:p>
      </dgm:t>
    </dgm:pt>
    <dgm:pt modelId="{BB771160-27E6-44B2-95FA-A7473DBAB5E1}">
      <dgm:prSet phldrT="[Text]" custT="1"/>
      <dgm:spPr/>
      <dgm:t>
        <a:bodyPr/>
        <a:lstStyle/>
        <a:p>
          <a:r>
            <a:rPr lang="en-SG" sz="2600" dirty="0" smtClean="0"/>
            <a:t>Scatter Plot</a:t>
          </a:r>
          <a:endParaRPr lang="en-SG" sz="2600" dirty="0"/>
        </a:p>
      </dgm:t>
    </dgm:pt>
    <dgm:pt modelId="{A79A9B7E-1A76-413F-BEF3-94697446445C}" type="parTrans" cxnId="{E77CD5D2-86ED-4115-98E6-DBDF62242E9A}">
      <dgm:prSet/>
      <dgm:spPr/>
      <dgm:t>
        <a:bodyPr/>
        <a:lstStyle/>
        <a:p>
          <a:endParaRPr lang="en-SG" sz="3200"/>
        </a:p>
      </dgm:t>
    </dgm:pt>
    <dgm:pt modelId="{901D4DDF-33E9-4883-B1C7-732A4AB6EC69}" type="sibTrans" cxnId="{E77CD5D2-86ED-4115-98E6-DBDF62242E9A}">
      <dgm:prSet/>
      <dgm:spPr/>
      <dgm:t>
        <a:bodyPr/>
        <a:lstStyle/>
        <a:p>
          <a:endParaRPr lang="en-SG" sz="3200"/>
        </a:p>
      </dgm:t>
    </dgm:pt>
    <dgm:pt modelId="{9EB490B7-AE39-4349-86BC-9E97ED5E4839}">
      <dgm:prSet phldrT="[Text]" custT="1"/>
      <dgm:spPr/>
      <dgm:t>
        <a:bodyPr/>
        <a:lstStyle/>
        <a:p>
          <a:r>
            <a:rPr lang="en-SG" sz="2800" dirty="0" smtClean="0"/>
            <a:t>Best Practices for Data Visualization</a:t>
          </a:r>
          <a:endParaRPr lang="en-SG" sz="2800" dirty="0"/>
        </a:p>
      </dgm:t>
    </dgm:pt>
    <dgm:pt modelId="{EB6EB50E-F4A2-4C5B-8E68-1C8A411EF4EF}" type="parTrans" cxnId="{A09C3622-C2F3-4107-A4F7-1F2488E05F7D}">
      <dgm:prSet/>
      <dgm:spPr/>
      <dgm:t>
        <a:bodyPr/>
        <a:lstStyle/>
        <a:p>
          <a:endParaRPr lang="en-SG" sz="3200"/>
        </a:p>
      </dgm:t>
    </dgm:pt>
    <dgm:pt modelId="{BB93CF65-87F5-405D-8662-AEDA6FABC0B3}" type="sibTrans" cxnId="{A09C3622-C2F3-4107-A4F7-1F2488E05F7D}">
      <dgm:prSet/>
      <dgm:spPr/>
      <dgm:t>
        <a:bodyPr/>
        <a:lstStyle/>
        <a:p>
          <a:endParaRPr lang="en-SG" sz="3200"/>
        </a:p>
      </dgm:t>
    </dgm:pt>
    <dgm:pt modelId="{C4DBC92C-1FAC-4449-822E-A0DF592B3C49}" type="pres">
      <dgm:prSet presAssocID="{8CC39375-5B88-452B-A9FB-004F7506B636}" presName="Name0" presStyleCnt="0">
        <dgm:presLayoutVars>
          <dgm:dir/>
          <dgm:animLvl val="lvl"/>
          <dgm:resizeHandles val="exact"/>
        </dgm:presLayoutVars>
      </dgm:prSet>
      <dgm:spPr/>
    </dgm:pt>
    <dgm:pt modelId="{3708FA9E-8467-43D0-8D5F-2C0359DCB3C1}" type="pres">
      <dgm:prSet presAssocID="{444DB704-47CB-4CDB-9029-81199589F5AA}" presName="composite" presStyleCnt="0"/>
      <dgm:spPr/>
    </dgm:pt>
    <dgm:pt modelId="{8C3BF4CE-6C48-4A68-A8CD-511CDED73E93}" type="pres">
      <dgm:prSet presAssocID="{444DB704-47CB-4CDB-9029-81199589F5AA}" presName="parTx" presStyleLbl="alignNode1" presStyleIdx="0" presStyleCnt="3">
        <dgm:presLayoutVars>
          <dgm:chMax val="0"/>
          <dgm:chPref val="0"/>
          <dgm:bulletEnabled val="1"/>
        </dgm:presLayoutVars>
      </dgm:prSet>
      <dgm:spPr/>
      <dgm:t>
        <a:bodyPr/>
        <a:lstStyle/>
        <a:p>
          <a:endParaRPr lang="en-SG"/>
        </a:p>
      </dgm:t>
    </dgm:pt>
    <dgm:pt modelId="{FCC76EF9-3B0E-4E12-AEBC-1FAF839DF07B}" type="pres">
      <dgm:prSet presAssocID="{444DB704-47CB-4CDB-9029-81199589F5AA}" presName="desTx" presStyleLbl="alignAccFollowNode1" presStyleIdx="0" presStyleCnt="3">
        <dgm:presLayoutVars>
          <dgm:bulletEnabled val="1"/>
        </dgm:presLayoutVars>
      </dgm:prSet>
      <dgm:spPr/>
      <dgm:t>
        <a:bodyPr/>
        <a:lstStyle/>
        <a:p>
          <a:endParaRPr lang="en-SG"/>
        </a:p>
      </dgm:t>
    </dgm:pt>
    <dgm:pt modelId="{E0D57A80-18FD-4EFB-9201-5F8D71A7C8C5}" type="pres">
      <dgm:prSet presAssocID="{DED002DA-BE3C-417D-BD30-CDE16B549C07}" presName="space" presStyleCnt="0"/>
      <dgm:spPr/>
    </dgm:pt>
    <dgm:pt modelId="{E0D4EE21-B633-41B0-B8AF-9DE5830E6351}" type="pres">
      <dgm:prSet presAssocID="{8CB6DE2C-FE3E-4291-A29F-BE55E72D4492}" presName="composite" presStyleCnt="0"/>
      <dgm:spPr/>
    </dgm:pt>
    <dgm:pt modelId="{21E1CF2C-9FCD-447E-8897-C52E557A46A4}" type="pres">
      <dgm:prSet presAssocID="{8CB6DE2C-FE3E-4291-A29F-BE55E72D4492}" presName="parTx" presStyleLbl="alignNode1" presStyleIdx="1" presStyleCnt="3">
        <dgm:presLayoutVars>
          <dgm:chMax val="0"/>
          <dgm:chPref val="0"/>
          <dgm:bulletEnabled val="1"/>
        </dgm:presLayoutVars>
      </dgm:prSet>
      <dgm:spPr/>
      <dgm:t>
        <a:bodyPr/>
        <a:lstStyle/>
        <a:p>
          <a:endParaRPr lang="en-SG"/>
        </a:p>
      </dgm:t>
    </dgm:pt>
    <dgm:pt modelId="{C573A757-1CF8-473B-86F7-3F7EC268835F}" type="pres">
      <dgm:prSet presAssocID="{8CB6DE2C-FE3E-4291-A29F-BE55E72D4492}" presName="desTx" presStyleLbl="alignAccFollowNode1" presStyleIdx="1" presStyleCnt="3">
        <dgm:presLayoutVars>
          <dgm:bulletEnabled val="1"/>
        </dgm:presLayoutVars>
      </dgm:prSet>
      <dgm:spPr/>
      <dgm:t>
        <a:bodyPr/>
        <a:lstStyle/>
        <a:p>
          <a:endParaRPr lang="en-SG"/>
        </a:p>
      </dgm:t>
    </dgm:pt>
    <dgm:pt modelId="{72437304-5667-4D3F-A9C0-2682B5741D84}" type="pres">
      <dgm:prSet presAssocID="{3C2F312F-57C7-472F-B1E5-2FDA9981CD89}" presName="space" presStyleCnt="0"/>
      <dgm:spPr/>
    </dgm:pt>
    <dgm:pt modelId="{0DFDBFD1-EC97-4F7D-BD97-7B5C26BD25B3}" type="pres">
      <dgm:prSet presAssocID="{9EB490B7-AE39-4349-86BC-9E97ED5E4839}" presName="composite" presStyleCnt="0"/>
      <dgm:spPr/>
    </dgm:pt>
    <dgm:pt modelId="{9FCC3104-2011-4341-8C7B-8E5CB68FA5EA}" type="pres">
      <dgm:prSet presAssocID="{9EB490B7-AE39-4349-86BC-9E97ED5E4839}" presName="parTx" presStyleLbl="alignNode1" presStyleIdx="2" presStyleCnt="3">
        <dgm:presLayoutVars>
          <dgm:chMax val="0"/>
          <dgm:chPref val="0"/>
          <dgm:bulletEnabled val="1"/>
        </dgm:presLayoutVars>
      </dgm:prSet>
      <dgm:spPr/>
      <dgm:t>
        <a:bodyPr/>
        <a:lstStyle/>
        <a:p>
          <a:endParaRPr lang="en-SG"/>
        </a:p>
      </dgm:t>
    </dgm:pt>
    <dgm:pt modelId="{711B9817-521E-4452-A08B-304E11136B14}" type="pres">
      <dgm:prSet presAssocID="{9EB490B7-AE39-4349-86BC-9E97ED5E4839}" presName="desTx" presStyleLbl="alignAccFollowNode1" presStyleIdx="2" presStyleCnt="3">
        <dgm:presLayoutVars>
          <dgm:bulletEnabled val="1"/>
        </dgm:presLayoutVars>
      </dgm:prSet>
      <dgm:spPr/>
    </dgm:pt>
  </dgm:ptLst>
  <dgm:cxnLst>
    <dgm:cxn modelId="{FE9221E0-C1A7-4B10-A9AD-D63D7282AB85}" type="presOf" srcId="{8CC39375-5B88-452B-A9FB-004F7506B636}" destId="{C4DBC92C-1FAC-4449-822E-A0DF592B3C49}" srcOrd="0" destOrd="0" presId="urn:microsoft.com/office/officeart/2005/8/layout/hList1"/>
    <dgm:cxn modelId="{F705E632-2374-4761-880D-473AD22D7568}" type="presOf" srcId="{A5308D9F-E1E8-4406-9B7A-C126D0D1EA2A}" destId="{C573A757-1CF8-473B-86F7-3F7EC268835F}" srcOrd="0" destOrd="2" presId="urn:microsoft.com/office/officeart/2005/8/layout/hList1"/>
    <dgm:cxn modelId="{A09C3622-C2F3-4107-A4F7-1F2488E05F7D}" srcId="{8CC39375-5B88-452B-A9FB-004F7506B636}" destId="{9EB490B7-AE39-4349-86BC-9E97ED5E4839}" srcOrd="2" destOrd="0" parTransId="{EB6EB50E-F4A2-4C5B-8E68-1C8A411EF4EF}" sibTransId="{BB93CF65-87F5-405D-8662-AEDA6FABC0B3}"/>
    <dgm:cxn modelId="{A9CFD6F9-C5A9-4F4D-BA7E-C571F530AD9F}" srcId="{444DB704-47CB-4CDB-9029-81199589F5AA}" destId="{AA2EB75D-3E48-4C84-896B-4FEE63F64BE0}" srcOrd="1" destOrd="0" parTransId="{246B0021-74D1-49AE-94FD-84E61E81C49A}" sibTransId="{CB2E91A1-F762-47F6-B214-E36535811226}"/>
    <dgm:cxn modelId="{8E5B9379-827E-4AF3-B163-BFCC9654E5E2}" type="presOf" srcId="{0A4E4D1B-8349-48D6-B42F-EF285B68EE79}" destId="{C573A757-1CF8-473B-86F7-3F7EC268835F}" srcOrd="0" destOrd="3" presId="urn:microsoft.com/office/officeart/2005/8/layout/hList1"/>
    <dgm:cxn modelId="{5BD6E5FB-D211-4E7D-A186-27E44AE691F0}" type="presOf" srcId="{84F9A196-F970-426A-8D6F-49962DF0D065}" destId="{FCC76EF9-3B0E-4E12-AEBC-1FAF839DF07B}" srcOrd="0" destOrd="0" presId="urn:microsoft.com/office/officeart/2005/8/layout/hList1"/>
    <dgm:cxn modelId="{37151E92-BF6D-4515-8E8E-D395E1AB4F3D}" srcId="{8CB6DE2C-FE3E-4291-A29F-BE55E72D4492}" destId="{0A4E4D1B-8349-48D6-B42F-EF285B68EE79}" srcOrd="3" destOrd="0" parTransId="{8B51AA62-610F-47A5-9AD5-AFC9C788EFEB}" sibTransId="{A207F7BC-81E8-4A21-8EBB-7EAE0AB51E09}"/>
    <dgm:cxn modelId="{8E9234A7-FD3E-4464-9A00-71DA1AC3B36B}" type="presOf" srcId="{AA2EB75D-3E48-4C84-896B-4FEE63F64BE0}" destId="{FCC76EF9-3B0E-4E12-AEBC-1FAF839DF07B}" srcOrd="0" destOrd="1" presId="urn:microsoft.com/office/officeart/2005/8/layout/hList1"/>
    <dgm:cxn modelId="{42A2B861-CA89-4738-BFFD-5A330B6A9FFB}" srcId="{8CB6DE2C-FE3E-4291-A29F-BE55E72D4492}" destId="{0A2E0EDE-DBFC-4FE3-B030-9312249407BD}" srcOrd="1" destOrd="0" parTransId="{E15D9C43-1766-461A-8735-7B5D9C614D38}" sibTransId="{24E8D14F-6FDA-4BAC-BAB0-D07DD0C53BEF}"/>
    <dgm:cxn modelId="{1C526A77-C6EE-4405-9014-BD4665383B4F}" srcId="{8CB6DE2C-FE3E-4291-A29F-BE55E72D4492}" destId="{A5308D9F-E1E8-4406-9B7A-C126D0D1EA2A}" srcOrd="2" destOrd="0" parTransId="{241BB45F-46A5-488C-9462-DCD874B6F261}" sibTransId="{87C3E15E-FC97-4760-8C35-4F4ABD3E1B3F}"/>
    <dgm:cxn modelId="{4057E6D0-8F13-4271-8C15-A524ED29794E}" srcId="{8CC39375-5B88-452B-A9FB-004F7506B636}" destId="{444DB704-47CB-4CDB-9029-81199589F5AA}" srcOrd="0" destOrd="0" parTransId="{D3B5E068-633C-4F93-8904-9E89C8C52F5B}" sibTransId="{DED002DA-BE3C-417D-BD30-CDE16B549C07}"/>
    <dgm:cxn modelId="{6860C87D-6762-4641-9C87-3BB1DD0C13F5}" srcId="{444DB704-47CB-4CDB-9029-81199589F5AA}" destId="{84F9A196-F970-426A-8D6F-49962DF0D065}" srcOrd="0" destOrd="0" parTransId="{B6803D71-D95F-4974-B25F-37EF621D790D}" sibTransId="{26C87BD3-A42F-4057-8432-E25E272E3C85}"/>
    <dgm:cxn modelId="{42D5DBA6-0A87-492F-903C-00599C04D4AA}" type="presOf" srcId="{9EB490B7-AE39-4349-86BC-9E97ED5E4839}" destId="{9FCC3104-2011-4341-8C7B-8E5CB68FA5EA}" srcOrd="0" destOrd="0" presId="urn:microsoft.com/office/officeart/2005/8/layout/hList1"/>
    <dgm:cxn modelId="{4C2D502E-CC19-42CB-A700-3D8D92B40522}" type="presOf" srcId="{0A2E0EDE-DBFC-4FE3-B030-9312249407BD}" destId="{C573A757-1CF8-473B-86F7-3F7EC268835F}" srcOrd="0" destOrd="1" presId="urn:microsoft.com/office/officeart/2005/8/layout/hList1"/>
    <dgm:cxn modelId="{58DE4D33-7137-4609-9DCF-74E44D07012E}" type="presOf" srcId="{444DB704-47CB-4CDB-9029-81199589F5AA}" destId="{8C3BF4CE-6C48-4A68-A8CD-511CDED73E93}" srcOrd="0" destOrd="0" presId="urn:microsoft.com/office/officeart/2005/8/layout/hList1"/>
    <dgm:cxn modelId="{E689066D-FB6D-4112-B8EE-648420585170}" srcId="{8CB6DE2C-FE3E-4291-A29F-BE55E72D4492}" destId="{44DE9409-00BE-491E-907B-65CD971DD4E6}" srcOrd="0" destOrd="0" parTransId="{FD9166A5-C41F-47AB-9806-1C24186B8435}" sibTransId="{03941799-F6C1-4B65-82D6-A6DC6D58D0AE}"/>
    <dgm:cxn modelId="{07950082-3743-4DB9-AE07-CED06982F53B}" type="presOf" srcId="{44DE9409-00BE-491E-907B-65CD971DD4E6}" destId="{C573A757-1CF8-473B-86F7-3F7EC268835F}" srcOrd="0" destOrd="0" presId="urn:microsoft.com/office/officeart/2005/8/layout/hList1"/>
    <dgm:cxn modelId="{DFE441CA-C3EE-495A-A77F-BBB1EE3D9EBD}" type="presOf" srcId="{BB771160-27E6-44B2-95FA-A7473DBAB5E1}" destId="{C573A757-1CF8-473B-86F7-3F7EC268835F}" srcOrd="0" destOrd="4" presId="urn:microsoft.com/office/officeart/2005/8/layout/hList1"/>
    <dgm:cxn modelId="{569FD4CC-A07A-48A1-9EA5-EFD0EAE20E64}" type="presOf" srcId="{8CB6DE2C-FE3E-4291-A29F-BE55E72D4492}" destId="{21E1CF2C-9FCD-447E-8897-C52E557A46A4}" srcOrd="0" destOrd="0" presId="urn:microsoft.com/office/officeart/2005/8/layout/hList1"/>
    <dgm:cxn modelId="{E77CD5D2-86ED-4115-98E6-DBDF62242E9A}" srcId="{8CB6DE2C-FE3E-4291-A29F-BE55E72D4492}" destId="{BB771160-27E6-44B2-95FA-A7473DBAB5E1}" srcOrd="4" destOrd="0" parTransId="{A79A9B7E-1A76-413F-BEF3-94697446445C}" sibTransId="{901D4DDF-33E9-4883-B1C7-732A4AB6EC69}"/>
    <dgm:cxn modelId="{0B1193AD-A098-4D29-83C7-46A7366C299C}" srcId="{8CC39375-5B88-452B-A9FB-004F7506B636}" destId="{8CB6DE2C-FE3E-4291-A29F-BE55E72D4492}" srcOrd="1" destOrd="0" parTransId="{CC47197C-31FD-4A91-8F77-B1D5EAFD1F70}" sibTransId="{3C2F312F-57C7-472F-B1E5-2FDA9981CD89}"/>
    <dgm:cxn modelId="{F77D763B-1201-42A1-87C7-A3342F4348C2}" type="presParOf" srcId="{C4DBC92C-1FAC-4449-822E-A0DF592B3C49}" destId="{3708FA9E-8467-43D0-8D5F-2C0359DCB3C1}" srcOrd="0" destOrd="0" presId="urn:microsoft.com/office/officeart/2005/8/layout/hList1"/>
    <dgm:cxn modelId="{A768637A-A9C8-4256-A647-BD618C00BDB1}" type="presParOf" srcId="{3708FA9E-8467-43D0-8D5F-2C0359DCB3C1}" destId="{8C3BF4CE-6C48-4A68-A8CD-511CDED73E93}" srcOrd="0" destOrd="0" presId="urn:microsoft.com/office/officeart/2005/8/layout/hList1"/>
    <dgm:cxn modelId="{09106A04-7AB7-4748-A045-7C6EEDFC7952}" type="presParOf" srcId="{3708FA9E-8467-43D0-8D5F-2C0359DCB3C1}" destId="{FCC76EF9-3B0E-4E12-AEBC-1FAF839DF07B}" srcOrd="1" destOrd="0" presId="urn:microsoft.com/office/officeart/2005/8/layout/hList1"/>
    <dgm:cxn modelId="{2533D778-A7D5-498F-84D1-C7976AC85154}" type="presParOf" srcId="{C4DBC92C-1FAC-4449-822E-A0DF592B3C49}" destId="{E0D57A80-18FD-4EFB-9201-5F8D71A7C8C5}" srcOrd="1" destOrd="0" presId="urn:microsoft.com/office/officeart/2005/8/layout/hList1"/>
    <dgm:cxn modelId="{AE10BE19-1766-4E74-9D7F-09FBB8D1A40D}" type="presParOf" srcId="{C4DBC92C-1FAC-4449-822E-A0DF592B3C49}" destId="{E0D4EE21-B633-41B0-B8AF-9DE5830E6351}" srcOrd="2" destOrd="0" presId="urn:microsoft.com/office/officeart/2005/8/layout/hList1"/>
    <dgm:cxn modelId="{A27D9A5B-B61A-40EE-8533-E6C1A373934A}" type="presParOf" srcId="{E0D4EE21-B633-41B0-B8AF-9DE5830E6351}" destId="{21E1CF2C-9FCD-447E-8897-C52E557A46A4}" srcOrd="0" destOrd="0" presId="urn:microsoft.com/office/officeart/2005/8/layout/hList1"/>
    <dgm:cxn modelId="{90BDCBC2-B243-4D11-B3F6-94901C5CC17B}" type="presParOf" srcId="{E0D4EE21-B633-41B0-B8AF-9DE5830E6351}" destId="{C573A757-1CF8-473B-86F7-3F7EC268835F}" srcOrd="1" destOrd="0" presId="urn:microsoft.com/office/officeart/2005/8/layout/hList1"/>
    <dgm:cxn modelId="{90C329FB-F061-4EB2-948B-D4D435EE0E01}" type="presParOf" srcId="{C4DBC92C-1FAC-4449-822E-A0DF592B3C49}" destId="{72437304-5667-4D3F-A9C0-2682B5741D84}" srcOrd="3" destOrd="0" presId="urn:microsoft.com/office/officeart/2005/8/layout/hList1"/>
    <dgm:cxn modelId="{758DA9C0-8D63-40F4-B216-3794EAFAC466}" type="presParOf" srcId="{C4DBC92C-1FAC-4449-822E-A0DF592B3C49}" destId="{0DFDBFD1-EC97-4F7D-BD97-7B5C26BD25B3}" srcOrd="4" destOrd="0" presId="urn:microsoft.com/office/officeart/2005/8/layout/hList1"/>
    <dgm:cxn modelId="{C1D9FD35-8CB1-430D-BBC4-1E0D3D1B071F}" type="presParOf" srcId="{0DFDBFD1-EC97-4F7D-BD97-7B5C26BD25B3}" destId="{9FCC3104-2011-4341-8C7B-8E5CB68FA5EA}" srcOrd="0" destOrd="0" presId="urn:microsoft.com/office/officeart/2005/8/layout/hList1"/>
    <dgm:cxn modelId="{5039F7DC-4A47-4E0A-A9DA-3482AD2788D8}" type="presParOf" srcId="{0DFDBFD1-EC97-4F7D-BD97-7B5C26BD25B3}" destId="{711B9817-521E-4452-A08B-304E11136B1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B69DD4-1C9D-44F6-A70D-21E46C36BD08}" type="doc">
      <dgm:prSet loTypeId="urn:microsoft.com/office/officeart/2005/8/layout/process1" loCatId="process" qsTypeId="urn:microsoft.com/office/officeart/2005/8/quickstyle/simple3" qsCatId="simple" csTypeId="urn:microsoft.com/office/officeart/2005/8/colors/accent6_2" csCatId="accent6" phldr="1"/>
      <dgm:spPr/>
    </dgm:pt>
    <dgm:pt modelId="{8D3AC2D7-6EAD-42BD-B033-C5EB13C9A17B}">
      <dgm:prSet phldrT="[Text]" custT="1"/>
      <dgm:spPr/>
      <dgm:t>
        <a:bodyPr/>
        <a:lstStyle/>
        <a:p>
          <a:r>
            <a:rPr lang="en-US" sz="2800" b="1" dirty="0" smtClean="0">
              <a:solidFill>
                <a:srgbClr val="C00000"/>
              </a:solidFill>
            </a:rPr>
            <a:t>Define your Business Objectives</a:t>
          </a:r>
          <a:endParaRPr lang="en-SG" sz="2800" b="1" dirty="0">
            <a:solidFill>
              <a:srgbClr val="C00000"/>
            </a:solidFill>
          </a:endParaRPr>
        </a:p>
      </dgm:t>
    </dgm:pt>
    <dgm:pt modelId="{E13ECEAC-393E-4A1D-A6DF-4916D702E4BE}" type="parTrans" cxnId="{76D20D59-0304-4F30-AAFF-8D875549A00F}">
      <dgm:prSet/>
      <dgm:spPr/>
      <dgm:t>
        <a:bodyPr/>
        <a:lstStyle/>
        <a:p>
          <a:endParaRPr lang="en-SG" sz="3200"/>
        </a:p>
      </dgm:t>
    </dgm:pt>
    <dgm:pt modelId="{6CDF5E0B-85C2-4D15-B43A-64085D9D9D3B}" type="sibTrans" cxnId="{76D20D59-0304-4F30-AAFF-8D875549A00F}">
      <dgm:prSet custT="1"/>
      <dgm:spPr/>
      <dgm:t>
        <a:bodyPr/>
        <a:lstStyle/>
        <a:p>
          <a:endParaRPr lang="en-SG" sz="2400"/>
        </a:p>
      </dgm:t>
    </dgm:pt>
    <dgm:pt modelId="{292EBAEF-89DC-4A1D-94DF-D33F12B343F6}">
      <dgm:prSet custT="1"/>
      <dgm:spPr/>
      <dgm:t>
        <a:bodyPr/>
        <a:lstStyle/>
        <a:p>
          <a:r>
            <a:rPr lang="en-US" sz="2600" dirty="0" smtClean="0"/>
            <a:t>Visualization must be driven by business objectives.</a:t>
          </a:r>
          <a:endParaRPr lang="en-US" sz="2600" dirty="0"/>
        </a:p>
      </dgm:t>
    </dgm:pt>
    <dgm:pt modelId="{E022E2D4-C208-4EB6-948E-EBABCFC913A2}" type="parTrans" cxnId="{00F0F0FD-1EFF-4518-982F-5837483DEA25}">
      <dgm:prSet/>
      <dgm:spPr/>
      <dgm:t>
        <a:bodyPr/>
        <a:lstStyle/>
        <a:p>
          <a:endParaRPr lang="en-SG" sz="3200"/>
        </a:p>
      </dgm:t>
    </dgm:pt>
    <dgm:pt modelId="{39BAAAC2-D25A-4EF8-B5A3-DF018C07E23E}" type="sibTrans" cxnId="{00F0F0FD-1EFF-4518-982F-5837483DEA25}">
      <dgm:prSet/>
      <dgm:spPr/>
      <dgm:t>
        <a:bodyPr/>
        <a:lstStyle/>
        <a:p>
          <a:endParaRPr lang="en-SG" sz="3200"/>
        </a:p>
      </dgm:t>
    </dgm:pt>
    <dgm:pt modelId="{CEB62483-DDC6-40B1-8A1D-B82D8C289405}">
      <dgm:prSet custT="1"/>
      <dgm:spPr/>
      <dgm:t>
        <a:bodyPr/>
        <a:lstStyle/>
        <a:p>
          <a:r>
            <a:rPr lang="en-US" sz="2600" dirty="0" smtClean="0"/>
            <a:t>What are you looking for?</a:t>
          </a:r>
          <a:endParaRPr lang="en-US" sz="2600" dirty="0"/>
        </a:p>
      </dgm:t>
    </dgm:pt>
    <dgm:pt modelId="{BA2DF410-E107-46AA-BFB2-E9845D245C85}" type="parTrans" cxnId="{0190EFD5-E7E6-40C8-9CEE-AB3796B10DAC}">
      <dgm:prSet/>
      <dgm:spPr/>
      <dgm:t>
        <a:bodyPr/>
        <a:lstStyle/>
        <a:p>
          <a:endParaRPr lang="en-SG" sz="3200"/>
        </a:p>
      </dgm:t>
    </dgm:pt>
    <dgm:pt modelId="{E3C6EDED-FE6A-42A4-A830-D843F5A80E24}" type="sibTrans" cxnId="{0190EFD5-E7E6-40C8-9CEE-AB3796B10DAC}">
      <dgm:prSet/>
      <dgm:spPr/>
      <dgm:t>
        <a:bodyPr/>
        <a:lstStyle/>
        <a:p>
          <a:endParaRPr lang="en-SG" sz="3200"/>
        </a:p>
      </dgm:t>
    </dgm:pt>
    <dgm:pt modelId="{B3A08BC1-3260-44A8-9E0B-D0FBAD4CDCF5}">
      <dgm:prSet custT="1"/>
      <dgm:spPr/>
      <dgm:t>
        <a:bodyPr/>
        <a:lstStyle/>
        <a:p>
          <a:r>
            <a:rPr lang="en-US" sz="2600" dirty="0" smtClean="0"/>
            <a:t>What would be a successful outcome?</a:t>
          </a:r>
          <a:endParaRPr lang="en-US" sz="2600" dirty="0"/>
        </a:p>
      </dgm:t>
    </dgm:pt>
    <dgm:pt modelId="{6ED0B7DD-22AF-4544-B490-A033B4780314}" type="parTrans" cxnId="{AFE9CA34-0ACD-45D2-9951-5FF5D95BFFB9}">
      <dgm:prSet/>
      <dgm:spPr/>
      <dgm:t>
        <a:bodyPr/>
        <a:lstStyle/>
        <a:p>
          <a:endParaRPr lang="en-SG" sz="3200"/>
        </a:p>
      </dgm:t>
    </dgm:pt>
    <dgm:pt modelId="{D5BFF1F2-0116-456F-BEB0-D3E61D0FDD20}" type="sibTrans" cxnId="{AFE9CA34-0ACD-45D2-9951-5FF5D95BFFB9}">
      <dgm:prSet/>
      <dgm:spPr/>
      <dgm:t>
        <a:bodyPr/>
        <a:lstStyle/>
        <a:p>
          <a:endParaRPr lang="en-SG" sz="3200"/>
        </a:p>
      </dgm:t>
    </dgm:pt>
    <dgm:pt modelId="{3786ACB9-D115-4BF3-B47B-9D5CC8D07981}">
      <dgm:prSet custT="1"/>
      <dgm:spPr/>
      <dgm:t>
        <a:bodyPr/>
        <a:lstStyle/>
        <a:p>
          <a:r>
            <a:rPr lang="en-US" sz="2800" b="1" dirty="0" smtClean="0">
              <a:solidFill>
                <a:srgbClr val="C00000"/>
              </a:solidFill>
            </a:rPr>
            <a:t>Select appropriate data</a:t>
          </a:r>
          <a:endParaRPr lang="en-US" sz="2800" b="1" dirty="0" smtClean="0">
            <a:solidFill>
              <a:srgbClr val="C00000"/>
            </a:solidFill>
          </a:endParaRPr>
        </a:p>
      </dgm:t>
    </dgm:pt>
    <dgm:pt modelId="{F02DEEE0-EC8D-4D86-8A62-21C50A5734D9}" type="parTrans" cxnId="{03E7ADC6-AB43-491E-851B-27244716D997}">
      <dgm:prSet/>
      <dgm:spPr/>
      <dgm:t>
        <a:bodyPr/>
        <a:lstStyle/>
        <a:p>
          <a:endParaRPr lang="en-SG" sz="3200"/>
        </a:p>
      </dgm:t>
    </dgm:pt>
    <dgm:pt modelId="{F0409A81-84B2-423A-B1CD-078FC055D237}" type="sibTrans" cxnId="{03E7ADC6-AB43-491E-851B-27244716D997}">
      <dgm:prSet custT="1"/>
      <dgm:spPr/>
      <dgm:t>
        <a:bodyPr/>
        <a:lstStyle/>
        <a:p>
          <a:endParaRPr lang="en-SG" sz="2400"/>
        </a:p>
      </dgm:t>
    </dgm:pt>
    <dgm:pt modelId="{05B9C6DA-32D1-4522-8922-A2C80F84B337}">
      <dgm:prSet custT="1"/>
      <dgm:spPr/>
      <dgm:t>
        <a:bodyPr/>
        <a:lstStyle/>
        <a:p>
          <a:r>
            <a:rPr lang="en-US" sz="2600" dirty="0" smtClean="0"/>
            <a:t>Select useful data, valid fields, relevant time-span</a:t>
          </a:r>
          <a:endParaRPr lang="en-US" sz="2600" dirty="0"/>
        </a:p>
      </dgm:t>
    </dgm:pt>
    <dgm:pt modelId="{28093A31-9CA4-47D9-A973-27CBEB478E7E}" type="parTrans" cxnId="{B7E1C662-FD94-4888-89B3-768649AC23C2}">
      <dgm:prSet/>
      <dgm:spPr/>
      <dgm:t>
        <a:bodyPr/>
        <a:lstStyle/>
        <a:p>
          <a:endParaRPr lang="en-SG" sz="3200"/>
        </a:p>
      </dgm:t>
    </dgm:pt>
    <dgm:pt modelId="{9E94C3EF-6B77-4447-B48C-8A834545CEBE}" type="sibTrans" cxnId="{B7E1C662-FD94-4888-89B3-768649AC23C2}">
      <dgm:prSet/>
      <dgm:spPr/>
      <dgm:t>
        <a:bodyPr/>
        <a:lstStyle/>
        <a:p>
          <a:endParaRPr lang="en-SG" sz="3200"/>
        </a:p>
      </dgm:t>
    </dgm:pt>
    <dgm:pt modelId="{9731AB52-B3BB-47B0-AD3F-23282B2B8594}">
      <dgm:prSet custT="1"/>
      <dgm:spPr/>
      <dgm:t>
        <a:bodyPr/>
        <a:lstStyle/>
        <a:p>
          <a:r>
            <a:rPr lang="en-US" sz="2800" b="1" i="0" dirty="0" smtClean="0">
              <a:solidFill>
                <a:srgbClr val="C00000"/>
              </a:solidFill>
            </a:rPr>
            <a:t>Transform the data</a:t>
          </a:r>
          <a:endParaRPr lang="en-US" sz="2800" b="1" i="0" dirty="0" smtClean="0">
            <a:solidFill>
              <a:srgbClr val="C00000"/>
            </a:solidFill>
          </a:endParaRPr>
        </a:p>
      </dgm:t>
    </dgm:pt>
    <dgm:pt modelId="{FCD8A4EB-7CB8-41D6-A5FB-9ABED90222EC}" type="parTrans" cxnId="{9404DD2D-635D-40E1-9EBE-2D1D1CED616E}">
      <dgm:prSet/>
      <dgm:spPr/>
      <dgm:t>
        <a:bodyPr/>
        <a:lstStyle/>
        <a:p>
          <a:endParaRPr lang="en-SG" sz="3200"/>
        </a:p>
      </dgm:t>
    </dgm:pt>
    <dgm:pt modelId="{72C6858E-5858-4A7E-85EE-4E925BB0C7D0}" type="sibTrans" cxnId="{9404DD2D-635D-40E1-9EBE-2D1D1CED616E}">
      <dgm:prSet/>
      <dgm:spPr/>
      <dgm:t>
        <a:bodyPr/>
        <a:lstStyle/>
        <a:p>
          <a:endParaRPr lang="en-SG" sz="3200"/>
        </a:p>
      </dgm:t>
    </dgm:pt>
    <dgm:pt modelId="{860C017F-CDB0-4AC6-BFFC-EBD51AAA6A80}">
      <dgm:prSet custT="1"/>
      <dgm:spPr/>
      <dgm:t>
        <a:bodyPr/>
        <a:lstStyle/>
        <a:p>
          <a:r>
            <a:rPr lang="en-US" sz="2600" dirty="0" smtClean="0"/>
            <a:t>Standardize values</a:t>
          </a:r>
          <a:endParaRPr lang="en-US" sz="2600" dirty="0"/>
        </a:p>
      </dgm:t>
    </dgm:pt>
    <dgm:pt modelId="{A9FEDEA4-13E3-4FC0-83A2-2B838A25CCA8}" type="parTrans" cxnId="{88397A1F-1BD4-4D0D-9C18-4FE03AF645BE}">
      <dgm:prSet/>
      <dgm:spPr/>
      <dgm:t>
        <a:bodyPr/>
        <a:lstStyle/>
        <a:p>
          <a:endParaRPr lang="en-SG" sz="3200"/>
        </a:p>
      </dgm:t>
    </dgm:pt>
    <dgm:pt modelId="{809DB474-D3F8-4F39-A0BB-6420797D55E2}" type="sibTrans" cxnId="{88397A1F-1BD4-4D0D-9C18-4FE03AF645BE}">
      <dgm:prSet/>
      <dgm:spPr/>
      <dgm:t>
        <a:bodyPr/>
        <a:lstStyle/>
        <a:p>
          <a:endParaRPr lang="en-SG" sz="3200"/>
        </a:p>
      </dgm:t>
    </dgm:pt>
    <dgm:pt modelId="{DFF02CC8-801C-4131-A142-D92E4227282F}">
      <dgm:prSet custT="1"/>
      <dgm:spPr/>
      <dgm:t>
        <a:bodyPr/>
        <a:lstStyle/>
        <a:p>
          <a:r>
            <a:rPr lang="en-US" sz="2600" dirty="0" smtClean="0"/>
            <a:t>Change counts to percentages</a:t>
          </a:r>
          <a:endParaRPr lang="en-US" sz="2600" dirty="0"/>
        </a:p>
      </dgm:t>
    </dgm:pt>
    <dgm:pt modelId="{B9001D01-DB27-4F53-A1BB-1F61AA190A70}" type="parTrans" cxnId="{F73DD652-E8D9-4A2C-B150-C5CD026CCFC6}">
      <dgm:prSet/>
      <dgm:spPr/>
      <dgm:t>
        <a:bodyPr/>
        <a:lstStyle/>
        <a:p>
          <a:endParaRPr lang="en-SG" sz="3200"/>
        </a:p>
      </dgm:t>
    </dgm:pt>
    <dgm:pt modelId="{65F1A7BD-D004-41C8-8170-5B1CF205AA61}" type="sibTrans" cxnId="{F73DD652-E8D9-4A2C-B150-C5CD026CCFC6}">
      <dgm:prSet/>
      <dgm:spPr/>
      <dgm:t>
        <a:bodyPr/>
        <a:lstStyle/>
        <a:p>
          <a:endParaRPr lang="en-SG" sz="3200"/>
        </a:p>
      </dgm:t>
    </dgm:pt>
    <dgm:pt modelId="{880045A9-8AFD-4EE8-9017-E302D33F0019}">
      <dgm:prSet custT="1"/>
      <dgm:spPr/>
      <dgm:t>
        <a:bodyPr/>
        <a:lstStyle/>
        <a:p>
          <a:r>
            <a:rPr lang="en-US" sz="2600" dirty="0" smtClean="0"/>
            <a:t>Combine (e.g. total sales) / split variables (e.g. month from date)</a:t>
          </a:r>
          <a:endParaRPr lang="en-SG" sz="2600" dirty="0"/>
        </a:p>
      </dgm:t>
    </dgm:pt>
    <dgm:pt modelId="{A1D0BFC4-ADBD-42F3-BD93-E63499A4B580}" type="parTrans" cxnId="{C2A024F7-69C6-49EA-A73A-890FF8BF0784}">
      <dgm:prSet/>
      <dgm:spPr/>
      <dgm:t>
        <a:bodyPr/>
        <a:lstStyle/>
        <a:p>
          <a:endParaRPr lang="en-SG" sz="3200"/>
        </a:p>
      </dgm:t>
    </dgm:pt>
    <dgm:pt modelId="{72B577B4-54F0-4FAC-9D18-8CC3D6E92DED}" type="sibTrans" cxnId="{C2A024F7-69C6-49EA-A73A-890FF8BF0784}">
      <dgm:prSet/>
      <dgm:spPr/>
      <dgm:t>
        <a:bodyPr/>
        <a:lstStyle/>
        <a:p>
          <a:endParaRPr lang="en-SG" sz="3200"/>
        </a:p>
      </dgm:t>
    </dgm:pt>
    <dgm:pt modelId="{2CCB10C7-95CA-4D33-803C-CD3E721F9D0F}" type="pres">
      <dgm:prSet presAssocID="{3AB69DD4-1C9D-44F6-A70D-21E46C36BD08}" presName="Name0" presStyleCnt="0">
        <dgm:presLayoutVars>
          <dgm:dir/>
          <dgm:resizeHandles val="exact"/>
        </dgm:presLayoutVars>
      </dgm:prSet>
      <dgm:spPr/>
    </dgm:pt>
    <dgm:pt modelId="{9042EC19-2B4B-428D-87B8-3700D4A6CD07}" type="pres">
      <dgm:prSet presAssocID="{8D3AC2D7-6EAD-42BD-B033-C5EB13C9A17B}" presName="node" presStyleLbl="node1" presStyleIdx="0" presStyleCnt="3">
        <dgm:presLayoutVars>
          <dgm:bulletEnabled val="1"/>
        </dgm:presLayoutVars>
      </dgm:prSet>
      <dgm:spPr/>
      <dgm:t>
        <a:bodyPr/>
        <a:lstStyle/>
        <a:p>
          <a:endParaRPr lang="en-SG"/>
        </a:p>
      </dgm:t>
    </dgm:pt>
    <dgm:pt modelId="{51C415BD-B488-4C1C-91CB-85EB8DC3AFC8}" type="pres">
      <dgm:prSet presAssocID="{6CDF5E0B-85C2-4D15-B43A-64085D9D9D3B}" presName="sibTrans" presStyleLbl="sibTrans2D1" presStyleIdx="0" presStyleCnt="2"/>
      <dgm:spPr/>
    </dgm:pt>
    <dgm:pt modelId="{041363B4-3BEF-49FC-9C05-F5480C6B8F1C}" type="pres">
      <dgm:prSet presAssocID="{6CDF5E0B-85C2-4D15-B43A-64085D9D9D3B}" presName="connectorText" presStyleLbl="sibTrans2D1" presStyleIdx="0" presStyleCnt="2"/>
      <dgm:spPr/>
    </dgm:pt>
    <dgm:pt modelId="{A0FB0D56-C670-46A8-8FC1-533489899E22}" type="pres">
      <dgm:prSet presAssocID="{3786ACB9-D115-4BF3-B47B-9D5CC8D07981}" presName="node" presStyleLbl="node1" presStyleIdx="1" presStyleCnt="3">
        <dgm:presLayoutVars>
          <dgm:bulletEnabled val="1"/>
        </dgm:presLayoutVars>
      </dgm:prSet>
      <dgm:spPr/>
    </dgm:pt>
    <dgm:pt modelId="{737FB4DD-92AD-40F5-9185-8037DFCF725C}" type="pres">
      <dgm:prSet presAssocID="{F0409A81-84B2-423A-B1CD-078FC055D237}" presName="sibTrans" presStyleLbl="sibTrans2D1" presStyleIdx="1" presStyleCnt="2"/>
      <dgm:spPr/>
    </dgm:pt>
    <dgm:pt modelId="{9C59AD5A-295C-4AD0-BA96-459D7605ECB1}" type="pres">
      <dgm:prSet presAssocID="{F0409A81-84B2-423A-B1CD-078FC055D237}" presName="connectorText" presStyleLbl="sibTrans2D1" presStyleIdx="1" presStyleCnt="2"/>
      <dgm:spPr/>
    </dgm:pt>
    <dgm:pt modelId="{F1AA1C8D-E50B-4D1B-8527-AD3C24FB3D9B}" type="pres">
      <dgm:prSet presAssocID="{9731AB52-B3BB-47B0-AD3F-23282B2B8594}" presName="node" presStyleLbl="node1" presStyleIdx="2" presStyleCnt="3">
        <dgm:presLayoutVars>
          <dgm:bulletEnabled val="1"/>
        </dgm:presLayoutVars>
      </dgm:prSet>
      <dgm:spPr/>
    </dgm:pt>
  </dgm:ptLst>
  <dgm:cxnLst>
    <dgm:cxn modelId="{F73DD652-E8D9-4A2C-B150-C5CD026CCFC6}" srcId="{9731AB52-B3BB-47B0-AD3F-23282B2B8594}" destId="{DFF02CC8-801C-4131-A142-D92E4227282F}" srcOrd="1" destOrd="0" parTransId="{B9001D01-DB27-4F53-A1BB-1F61AA190A70}" sibTransId="{65F1A7BD-D004-41C8-8170-5B1CF205AA61}"/>
    <dgm:cxn modelId="{61639438-22B3-414F-B86D-BD01894F44B0}" type="presOf" srcId="{F0409A81-84B2-423A-B1CD-078FC055D237}" destId="{737FB4DD-92AD-40F5-9185-8037DFCF725C}" srcOrd="0" destOrd="0" presId="urn:microsoft.com/office/officeart/2005/8/layout/process1"/>
    <dgm:cxn modelId="{03E7ADC6-AB43-491E-851B-27244716D997}" srcId="{3AB69DD4-1C9D-44F6-A70D-21E46C36BD08}" destId="{3786ACB9-D115-4BF3-B47B-9D5CC8D07981}" srcOrd="1" destOrd="0" parTransId="{F02DEEE0-EC8D-4D86-8A62-21C50A5734D9}" sibTransId="{F0409A81-84B2-423A-B1CD-078FC055D237}"/>
    <dgm:cxn modelId="{C9A2E361-E78B-49A7-8E88-8F774B9C04EF}" type="presOf" srcId="{860C017F-CDB0-4AC6-BFFC-EBD51AAA6A80}" destId="{F1AA1C8D-E50B-4D1B-8527-AD3C24FB3D9B}" srcOrd="0" destOrd="1" presId="urn:microsoft.com/office/officeart/2005/8/layout/process1"/>
    <dgm:cxn modelId="{112AC6EC-97D1-4187-9D73-7B435496B28A}" type="presOf" srcId="{880045A9-8AFD-4EE8-9017-E302D33F0019}" destId="{F1AA1C8D-E50B-4D1B-8527-AD3C24FB3D9B}" srcOrd="0" destOrd="3" presId="urn:microsoft.com/office/officeart/2005/8/layout/process1"/>
    <dgm:cxn modelId="{409585E8-5416-45D6-8C5B-2FFC58D24E65}" type="presOf" srcId="{9731AB52-B3BB-47B0-AD3F-23282B2B8594}" destId="{F1AA1C8D-E50B-4D1B-8527-AD3C24FB3D9B}" srcOrd="0" destOrd="0" presId="urn:microsoft.com/office/officeart/2005/8/layout/process1"/>
    <dgm:cxn modelId="{2925BB15-6A73-4B00-A90E-3BE8FBC882A1}" type="presOf" srcId="{8D3AC2D7-6EAD-42BD-B033-C5EB13C9A17B}" destId="{9042EC19-2B4B-428D-87B8-3700D4A6CD07}" srcOrd="0" destOrd="0" presId="urn:microsoft.com/office/officeart/2005/8/layout/process1"/>
    <dgm:cxn modelId="{5FF0F20F-B974-4781-90F1-E1421FA6C051}" type="presOf" srcId="{B3A08BC1-3260-44A8-9E0B-D0FBAD4CDCF5}" destId="{9042EC19-2B4B-428D-87B8-3700D4A6CD07}" srcOrd="0" destOrd="3" presId="urn:microsoft.com/office/officeart/2005/8/layout/process1"/>
    <dgm:cxn modelId="{2F2E842F-B0DD-4250-8520-82607EF33035}" type="presOf" srcId="{6CDF5E0B-85C2-4D15-B43A-64085D9D9D3B}" destId="{51C415BD-B488-4C1C-91CB-85EB8DC3AFC8}" srcOrd="0" destOrd="0" presId="urn:microsoft.com/office/officeart/2005/8/layout/process1"/>
    <dgm:cxn modelId="{88397A1F-1BD4-4D0D-9C18-4FE03AF645BE}" srcId="{9731AB52-B3BB-47B0-AD3F-23282B2B8594}" destId="{860C017F-CDB0-4AC6-BFFC-EBD51AAA6A80}" srcOrd="0" destOrd="0" parTransId="{A9FEDEA4-13E3-4FC0-83A2-2B838A25CCA8}" sibTransId="{809DB474-D3F8-4F39-A0BB-6420797D55E2}"/>
    <dgm:cxn modelId="{76D20D59-0304-4F30-AAFF-8D875549A00F}" srcId="{3AB69DD4-1C9D-44F6-A70D-21E46C36BD08}" destId="{8D3AC2D7-6EAD-42BD-B033-C5EB13C9A17B}" srcOrd="0" destOrd="0" parTransId="{E13ECEAC-393E-4A1D-A6DF-4916D702E4BE}" sibTransId="{6CDF5E0B-85C2-4D15-B43A-64085D9D9D3B}"/>
    <dgm:cxn modelId="{B1DA9AD6-393C-494B-9B23-1B9AD95EBB21}" type="presOf" srcId="{6CDF5E0B-85C2-4D15-B43A-64085D9D9D3B}" destId="{041363B4-3BEF-49FC-9C05-F5480C6B8F1C}" srcOrd="1" destOrd="0" presId="urn:microsoft.com/office/officeart/2005/8/layout/process1"/>
    <dgm:cxn modelId="{01B5EEA3-A4CD-4F32-8C9E-265207ED6EEB}" type="presOf" srcId="{3786ACB9-D115-4BF3-B47B-9D5CC8D07981}" destId="{A0FB0D56-C670-46A8-8FC1-533489899E22}" srcOrd="0" destOrd="0" presId="urn:microsoft.com/office/officeart/2005/8/layout/process1"/>
    <dgm:cxn modelId="{8259F1F3-A8AA-44A9-A660-765226F45D8E}" type="presOf" srcId="{292EBAEF-89DC-4A1D-94DF-D33F12B343F6}" destId="{9042EC19-2B4B-428D-87B8-3700D4A6CD07}" srcOrd="0" destOrd="1" presId="urn:microsoft.com/office/officeart/2005/8/layout/process1"/>
    <dgm:cxn modelId="{C2A024F7-69C6-49EA-A73A-890FF8BF0784}" srcId="{9731AB52-B3BB-47B0-AD3F-23282B2B8594}" destId="{880045A9-8AFD-4EE8-9017-E302D33F0019}" srcOrd="2" destOrd="0" parTransId="{A1D0BFC4-ADBD-42F3-BD93-E63499A4B580}" sibTransId="{72B577B4-54F0-4FAC-9D18-8CC3D6E92DED}"/>
    <dgm:cxn modelId="{AFE9CA34-0ACD-45D2-9951-5FF5D95BFFB9}" srcId="{8D3AC2D7-6EAD-42BD-B033-C5EB13C9A17B}" destId="{B3A08BC1-3260-44A8-9E0B-D0FBAD4CDCF5}" srcOrd="2" destOrd="0" parTransId="{6ED0B7DD-22AF-4544-B490-A033B4780314}" sibTransId="{D5BFF1F2-0116-456F-BEB0-D3E61D0FDD20}"/>
    <dgm:cxn modelId="{D5CE811C-EE52-45C5-B862-61D49AAC996F}" type="presOf" srcId="{3AB69DD4-1C9D-44F6-A70D-21E46C36BD08}" destId="{2CCB10C7-95CA-4D33-803C-CD3E721F9D0F}" srcOrd="0" destOrd="0" presId="urn:microsoft.com/office/officeart/2005/8/layout/process1"/>
    <dgm:cxn modelId="{A8951C1D-43AC-4063-9DE9-8493FD25430C}" type="presOf" srcId="{CEB62483-DDC6-40B1-8A1D-B82D8C289405}" destId="{9042EC19-2B4B-428D-87B8-3700D4A6CD07}" srcOrd="0" destOrd="2" presId="urn:microsoft.com/office/officeart/2005/8/layout/process1"/>
    <dgm:cxn modelId="{1C366E6A-77C5-42D7-A191-31EC4EE98475}" type="presOf" srcId="{DFF02CC8-801C-4131-A142-D92E4227282F}" destId="{F1AA1C8D-E50B-4D1B-8527-AD3C24FB3D9B}" srcOrd="0" destOrd="2" presId="urn:microsoft.com/office/officeart/2005/8/layout/process1"/>
    <dgm:cxn modelId="{22CE0441-5085-41B6-9894-72387C16917F}" type="presOf" srcId="{F0409A81-84B2-423A-B1CD-078FC055D237}" destId="{9C59AD5A-295C-4AD0-BA96-459D7605ECB1}" srcOrd="1" destOrd="0" presId="urn:microsoft.com/office/officeart/2005/8/layout/process1"/>
    <dgm:cxn modelId="{9404DD2D-635D-40E1-9EBE-2D1D1CED616E}" srcId="{3AB69DD4-1C9D-44F6-A70D-21E46C36BD08}" destId="{9731AB52-B3BB-47B0-AD3F-23282B2B8594}" srcOrd="2" destOrd="0" parTransId="{FCD8A4EB-7CB8-41D6-A5FB-9ABED90222EC}" sibTransId="{72C6858E-5858-4A7E-85EE-4E925BB0C7D0}"/>
    <dgm:cxn modelId="{0190EFD5-E7E6-40C8-9CEE-AB3796B10DAC}" srcId="{8D3AC2D7-6EAD-42BD-B033-C5EB13C9A17B}" destId="{CEB62483-DDC6-40B1-8A1D-B82D8C289405}" srcOrd="1" destOrd="0" parTransId="{BA2DF410-E107-46AA-BFB2-E9845D245C85}" sibTransId="{E3C6EDED-FE6A-42A4-A830-D843F5A80E24}"/>
    <dgm:cxn modelId="{00F0F0FD-1EFF-4518-982F-5837483DEA25}" srcId="{8D3AC2D7-6EAD-42BD-B033-C5EB13C9A17B}" destId="{292EBAEF-89DC-4A1D-94DF-D33F12B343F6}" srcOrd="0" destOrd="0" parTransId="{E022E2D4-C208-4EB6-948E-EBABCFC913A2}" sibTransId="{39BAAAC2-D25A-4EF8-B5A3-DF018C07E23E}"/>
    <dgm:cxn modelId="{DC96DB98-D4E9-4B5B-8C66-B9D5E8A4AAE5}" type="presOf" srcId="{05B9C6DA-32D1-4522-8922-A2C80F84B337}" destId="{A0FB0D56-C670-46A8-8FC1-533489899E22}" srcOrd="0" destOrd="1" presId="urn:microsoft.com/office/officeart/2005/8/layout/process1"/>
    <dgm:cxn modelId="{B7E1C662-FD94-4888-89B3-768649AC23C2}" srcId="{3786ACB9-D115-4BF3-B47B-9D5CC8D07981}" destId="{05B9C6DA-32D1-4522-8922-A2C80F84B337}" srcOrd="0" destOrd="0" parTransId="{28093A31-9CA4-47D9-A973-27CBEB478E7E}" sibTransId="{9E94C3EF-6B77-4447-B48C-8A834545CEBE}"/>
    <dgm:cxn modelId="{C8507109-220A-4B9E-9D7E-09FB4604C9CF}" type="presParOf" srcId="{2CCB10C7-95CA-4D33-803C-CD3E721F9D0F}" destId="{9042EC19-2B4B-428D-87B8-3700D4A6CD07}" srcOrd="0" destOrd="0" presId="urn:microsoft.com/office/officeart/2005/8/layout/process1"/>
    <dgm:cxn modelId="{3BE92C28-9135-4009-8D50-5460623E7D25}" type="presParOf" srcId="{2CCB10C7-95CA-4D33-803C-CD3E721F9D0F}" destId="{51C415BD-B488-4C1C-91CB-85EB8DC3AFC8}" srcOrd="1" destOrd="0" presId="urn:microsoft.com/office/officeart/2005/8/layout/process1"/>
    <dgm:cxn modelId="{6F6005B3-739A-47A8-A5ED-9D98F2021C58}" type="presParOf" srcId="{51C415BD-B488-4C1C-91CB-85EB8DC3AFC8}" destId="{041363B4-3BEF-49FC-9C05-F5480C6B8F1C}" srcOrd="0" destOrd="0" presId="urn:microsoft.com/office/officeart/2005/8/layout/process1"/>
    <dgm:cxn modelId="{2A5FF551-BA32-4276-93C6-D5061EAF7B41}" type="presParOf" srcId="{2CCB10C7-95CA-4D33-803C-CD3E721F9D0F}" destId="{A0FB0D56-C670-46A8-8FC1-533489899E22}" srcOrd="2" destOrd="0" presId="urn:microsoft.com/office/officeart/2005/8/layout/process1"/>
    <dgm:cxn modelId="{59C9DEBF-2F33-4AA1-8064-33C7887817DF}" type="presParOf" srcId="{2CCB10C7-95CA-4D33-803C-CD3E721F9D0F}" destId="{737FB4DD-92AD-40F5-9185-8037DFCF725C}" srcOrd="3" destOrd="0" presId="urn:microsoft.com/office/officeart/2005/8/layout/process1"/>
    <dgm:cxn modelId="{6FE06B2A-C3CB-447D-A3E1-6CC3CCA21B8D}" type="presParOf" srcId="{737FB4DD-92AD-40F5-9185-8037DFCF725C}" destId="{9C59AD5A-295C-4AD0-BA96-459D7605ECB1}" srcOrd="0" destOrd="0" presId="urn:microsoft.com/office/officeart/2005/8/layout/process1"/>
    <dgm:cxn modelId="{0F51114F-8146-45CA-9933-D2D95F7FA7CA}" type="presParOf" srcId="{2CCB10C7-95CA-4D33-803C-CD3E721F9D0F}" destId="{F1AA1C8D-E50B-4D1B-8527-AD3C24FB3D9B}"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BF4CE-6C48-4A68-A8CD-511CDED73E93}">
      <dsp:nvSpPr>
        <dsp:cNvPr id="0" name=""/>
        <dsp:cNvSpPr/>
      </dsp:nvSpPr>
      <dsp:spPr>
        <a:xfrm>
          <a:off x="3395" y="563839"/>
          <a:ext cx="3310769" cy="1324307"/>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SG" sz="2800" kern="1200" dirty="0" smtClean="0"/>
            <a:t>What is Data Visualization</a:t>
          </a:r>
          <a:endParaRPr lang="en-SG" sz="2800" kern="1200" dirty="0"/>
        </a:p>
      </dsp:txBody>
      <dsp:txXfrm>
        <a:off x="3395" y="563839"/>
        <a:ext cx="3310769" cy="1324307"/>
      </dsp:txXfrm>
    </dsp:sp>
    <dsp:sp modelId="{FCC76EF9-3B0E-4E12-AEBC-1FAF839DF07B}">
      <dsp:nvSpPr>
        <dsp:cNvPr id="0" name=""/>
        <dsp:cNvSpPr/>
      </dsp:nvSpPr>
      <dsp:spPr>
        <a:xfrm>
          <a:off x="3395" y="1888146"/>
          <a:ext cx="3310769" cy="285480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SG" sz="2600" kern="1200" dirty="0" smtClean="0"/>
            <a:t>Facts about Data Visualization</a:t>
          </a:r>
          <a:endParaRPr lang="en-SG" sz="2600" kern="1200" dirty="0"/>
        </a:p>
        <a:p>
          <a:pPr marL="228600" lvl="1" indent="-228600" algn="l" defTabSz="1155700">
            <a:lnSpc>
              <a:spcPct val="90000"/>
            </a:lnSpc>
            <a:spcBef>
              <a:spcPct val="0"/>
            </a:spcBef>
            <a:spcAft>
              <a:spcPct val="15000"/>
            </a:spcAft>
            <a:buChar char="••"/>
          </a:pPr>
          <a:r>
            <a:rPr lang="en-SG" sz="2600" kern="1200" dirty="0" smtClean="0"/>
            <a:t>Basic Steps to a good Data Visualization</a:t>
          </a:r>
          <a:endParaRPr lang="en-SG" sz="2600" kern="1200" dirty="0"/>
        </a:p>
      </dsp:txBody>
      <dsp:txXfrm>
        <a:off x="3395" y="1888146"/>
        <a:ext cx="3310769" cy="2854800"/>
      </dsp:txXfrm>
    </dsp:sp>
    <dsp:sp modelId="{21E1CF2C-9FCD-447E-8897-C52E557A46A4}">
      <dsp:nvSpPr>
        <dsp:cNvPr id="0" name=""/>
        <dsp:cNvSpPr/>
      </dsp:nvSpPr>
      <dsp:spPr>
        <a:xfrm>
          <a:off x="3777672" y="563839"/>
          <a:ext cx="3310769" cy="1324307"/>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SG" sz="2800" kern="1200" dirty="0" smtClean="0"/>
            <a:t>Data Visualization Techniques</a:t>
          </a:r>
          <a:endParaRPr lang="en-SG" sz="2800" kern="1200" dirty="0"/>
        </a:p>
      </dsp:txBody>
      <dsp:txXfrm>
        <a:off x="3777672" y="563839"/>
        <a:ext cx="3310769" cy="1324307"/>
      </dsp:txXfrm>
    </dsp:sp>
    <dsp:sp modelId="{C573A757-1CF8-473B-86F7-3F7EC268835F}">
      <dsp:nvSpPr>
        <dsp:cNvPr id="0" name=""/>
        <dsp:cNvSpPr/>
      </dsp:nvSpPr>
      <dsp:spPr>
        <a:xfrm>
          <a:off x="3777672" y="1888146"/>
          <a:ext cx="3310769" cy="285480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SG" sz="2600" kern="1200" dirty="0" smtClean="0"/>
            <a:t>Bar Chart</a:t>
          </a:r>
          <a:endParaRPr lang="en-SG" sz="2600" kern="1200" dirty="0"/>
        </a:p>
        <a:p>
          <a:pPr marL="228600" lvl="1" indent="-228600" algn="l" defTabSz="1155700">
            <a:lnSpc>
              <a:spcPct val="90000"/>
            </a:lnSpc>
            <a:spcBef>
              <a:spcPct val="0"/>
            </a:spcBef>
            <a:spcAft>
              <a:spcPct val="15000"/>
            </a:spcAft>
            <a:buChar char="••"/>
          </a:pPr>
          <a:r>
            <a:rPr lang="en-SG" sz="2600" kern="1200" dirty="0" smtClean="0"/>
            <a:t>Pie Chart</a:t>
          </a:r>
          <a:endParaRPr lang="en-SG" sz="2600" kern="1200" dirty="0"/>
        </a:p>
        <a:p>
          <a:pPr marL="228600" lvl="1" indent="-228600" algn="l" defTabSz="1155700">
            <a:lnSpc>
              <a:spcPct val="90000"/>
            </a:lnSpc>
            <a:spcBef>
              <a:spcPct val="0"/>
            </a:spcBef>
            <a:spcAft>
              <a:spcPct val="15000"/>
            </a:spcAft>
            <a:buChar char="••"/>
          </a:pPr>
          <a:r>
            <a:rPr lang="en-SG" sz="2600" kern="1200" dirty="0" smtClean="0"/>
            <a:t>Line Plot</a:t>
          </a:r>
          <a:endParaRPr lang="en-SG" sz="2600" kern="1200" dirty="0"/>
        </a:p>
        <a:p>
          <a:pPr marL="228600" lvl="1" indent="-228600" algn="l" defTabSz="1155700">
            <a:lnSpc>
              <a:spcPct val="90000"/>
            </a:lnSpc>
            <a:spcBef>
              <a:spcPct val="0"/>
            </a:spcBef>
            <a:spcAft>
              <a:spcPct val="15000"/>
            </a:spcAft>
            <a:buChar char="••"/>
          </a:pPr>
          <a:r>
            <a:rPr lang="en-SG" sz="2600" kern="1200" dirty="0" smtClean="0"/>
            <a:t>Histogram</a:t>
          </a:r>
          <a:endParaRPr lang="en-SG" sz="2600" kern="1200" dirty="0"/>
        </a:p>
        <a:p>
          <a:pPr marL="228600" lvl="1" indent="-228600" algn="l" defTabSz="1155700">
            <a:lnSpc>
              <a:spcPct val="90000"/>
            </a:lnSpc>
            <a:spcBef>
              <a:spcPct val="0"/>
            </a:spcBef>
            <a:spcAft>
              <a:spcPct val="15000"/>
            </a:spcAft>
            <a:buChar char="••"/>
          </a:pPr>
          <a:r>
            <a:rPr lang="en-SG" sz="2600" kern="1200" dirty="0" smtClean="0"/>
            <a:t>Scatter Plot</a:t>
          </a:r>
          <a:endParaRPr lang="en-SG" sz="2600" kern="1200" dirty="0"/>
        </a:p>
      </dsp:txBody>
      <dsp:txXfrm>
        <a:off x="3777672" y="1888146"/>
        <a:ext cx="3310769" cy="2854800"/>
      </dsp:txXfrm>
    </dsp:sp>
    <dsp:sp modelId="{9FCC3104-2011-4341-8C7B-8E5CB68FA5EA}">
      <dsp:nvSpPr>
        <dsp:cNvPr id="0" name=""/>
        <dsp:cNvSpPr/>
      </dsp:nvSpPr>
      <dsp:spPr>
        <a:xfrm>
          <a:off x="7551949" y="563839"/>
          <a:ext cx="3310769" cy="1324307"/>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SG" sz="2800" kern="1200" dirty="0" smtClean="0"/>
            <a:t>Best Practices for Data Visualization</a:t>
          </a:r>
          <a:endParaRPr lang="en-SG" sz="2800" kern="1200" dirty="0"/>
        </a:p>
      </dsp:txBody>
      <dsp:txXfrm>
        <a:off x="7551949" y="563839"/>
        <a:ext cx="3310769" cy="1324307"/>
      </dsp:txXfrm>
    </dsp:sp>
    <dsp:sp modelId="{711B9817-521E-4452-A08B-304E11136B14}">
      <dsp:nvSpPr>
        <dsp:cNvPr id="0" name=""/>
        <dsp:cNvSpPr/>
      </dsp:nvSpPr>
      <dsp:spPr>
        <a:xfrm>
          <a:off x="7551949" y="1888146"/>
          <a:ext cx="3310769" cy="285480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2EC19-2B4B-428D-87B8-3700D4A6CD07}">
      <dsp:nvSpPr>
        <dsp:cNvPr id="0" name=""/>
        <dsp:cNvSpPr/>
      </dsp:nvSpPr>
      <dsp:spPr>
        <a:xfrm>
          <a:off x="9839" y="388792"/>
          <a:ext cx="2940886" cy="5097434"/>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b="1" kern="1200" dirty="0" smtClean="0">
              <a:solidFill>
                <a:srgbClr val="C00000"/>
              </a:solidFill>
            </a:rPr>
            <a:t>Define your Business Objectives</a:t>
          </a:r>
          <a:endParaRPr lang="en-SG" sz="2800" b="1" kern="1200" dirty="0">
            <a:solidFill>
              <a:srgbClr val="C00000"/>
            </a:solidFill>
          </a:endParaRPr>
        </a:p>
        <a:p>
          <a:pPr marL="228600" lvl="1" indent="-228600" algn="l" defTabSz="1155700">
            <a:lnSpc>
              <a:spcPct val="90000"/>
            </a:lnSpc>
            <a:spcBef>
              <a:spcPct val="0"/>
            </a:spcBef>
            <a:spcAft>
              <a:spcPct val="15000"/>
            </a:spcAft>
            <a:buChar char="••"/>
          </a:pPr>
          <a:r>
            <a:rPr lang="en-US" sz="2600" kern="1200" dirty="0" smtClean="0"/>
            <a:t>Visualization must be driven by business objectives.</a:t>
          </a:r>
          <a:endParaRPr lang="en-US" sz="2600" kern="1200" dirty="0"/>
        </a:p>
        <a:p>
          <a:pPr marL="228600" lvl="1" indent="-228600" algn="l" defTabSz="1155700">
            <a:lnSpc>
              <a:spcPct val="90000"/>
            </a:lnSpc>
            <a:spcBef>
              <a:spcPct val="0"/>
            </a:spcBef>
            <a:spcAft>
              <a:spcPct val="15000"/>
            </a:spcAft>
            <a:buChar char="••"/>
          </a:pPr>
          <a:r>
            <a:rPr lang="en-US" sz="2600" kern="1200" dirty="0" smtClean="0"/>
            <a:t>What are you looking for?</a:t>
          </a:r>
          <a:endParaRPr lang="en-US" sz="2600" kern="1200" dirty="0"/>
        </a:p>
        <a:p>
          <a:pPr marL="228600" lvl="1" indent="-228600" algn="l" defTabSz="1155700">
            <a:lnSpc>
              <a:spcPct val="90000"/>
            </a:lnSpc>
            <a:spcBef>
              <a:spcPct val="0"/>
            </a:spcBef>
            <a:spcAft>
              <a:spcPct val="15000"/>
            </a:spcAft>
            <a:buChar char="••"/>
          </a:pPr>
          <a:r>
            <a:rPr lang="en-US" sz="2600" kern="1200" dirty="0" smtClean="0"/>
            <a:t>What would be a successful outcome?</a:t>
          </a:r>
          <a:endParaRPr lang="en-US" sz="2600" kern="1200" dirty="0"/>
        </a:p>
      </dsp:txBody>
      <dsp:txXfrm>
        <a:off x="95975" y="474928"/>
        <a:ext cx="2768614" cy="4925162"/>
      </dsp:txXfrm>
    </dsp:sp>
    <dsp:sp modelId="{51C415BD-B488-4C1C-91CB-85EB8DC3AFC8}">
      <dsp:nvSpPr>
        <dsp:cNvPr id="0" name=""/>
        <dsp:cNvSpPr/>
      </dsp:nvSpPr>
      <dsp:spPr>
        <a:xfrm>
          <a:off x="3244814" y="2572840"/>
          <a:ext cx="623467" cy="729339"/>
        </a:xfrm>
        <a:prstGeom prst="rightArrow">
          <a:avLst>
            <a:gd name="adj1" fmla="val 60000"/>
            <a:gd name="adj2" fmla="val 50000"/>
          </a:avLst>
        </a:prstGeom>
        <a:gradFill rotWithShape="0">
          <a:gsLst>
            <a:gs pos="0">
              <a:schemeClr val="accent6">
                <a:tint val="60000"/>
                <a:hueOff val="0"/>
                <a:satOff val="0"/>
                <a:lumOff val="0"/>
                <a:alphaOff val="0"/>
                <a:lumMod val="110000"/>
                <a:satMod val="105000"/>
                <a:tint val="67000"/>
              </a:schemeClr>
            </a:gs>
            <a:gs pos="50000">
              <a:schemeClr val="accent6">
                <a:tint val="60000"/>
                <a:hueOff val="0"/>
                <a:satOff val="0"/>
                <a:lumOff val="0"/>
                <a:alphaOff val="0"/>
                <a:lumMod val="105000"/>
                <a:satMod val="103000"/>
                <a:tint val="73000"/>
              </a:schemeClr>
            </a:gs>
            <a:gs pos="100000">
              <a:schemeClr val="accent6">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SG" sz="2400" kern="1200"/>
        </a:p>
      </dsp:txBody>
      <dsp:txXfrm>
        <a:off x="3244814" y="2718708"/>
        <a:ext cx="436427" cy="437603"/>
      </dsp:txXfrm>
    </dsp:sp>
    <dsp:sp modelId="{A0FB0D56-C670-46A8-8FC1-533489899E22}">
      <dsp:nvSpPr>
        <dsp:cNvPr id="0" name=""/>
        <dsp:cNvSpPr/>
      </dsp:nvSpPr>
      <dsp:spPr>
        <a:xfrm>
          <a:off x="4127079" y="388792"/>
          <a:ext cx="2940886" cy="5097434"/>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b="1" kern="1200" dirty="0" smtClean="0">
              <a:solidFill>
                <a:srgbClr val="C00000"/>
              </a:solidFill>
            </a:rPr>
            <a:t>Select appropriate data</a:t>
          </a:r>
          <a:endParaRPr lang="en-US" sz="2800" b="1" kern="1200" dirty="0" smtClean="0">
            <a:solidFill>
              <a:srgbClr val="C00000"/>
            </a:solidFill>
          </a:endParaRPr>
        </a:p>
        <a:p>
          <a:pPr marL="228600" lvl="1" indent="-228600" algn="l" defTabSz="1155700">
            <a:lnSpc>
              <a:spcPct val="90000"/>
            </a:lnSpc>
            <a:spcBef>
              <a:spcPct val="0"/>
            </a:spcBef>
            <a:spcAft>
              <a:spcPct val="15000"/>
            </a:spcAft>
            <a:buChar char="••"/>
          </a:pPr>
          <a:r>
            <a:rPr lang="en-US" sz="2600" kern="1200" dirty="0" smtClean="0"/>
            <a:t>Select useful data, valid fields, relevant time-span</a:t>
          </a:r>
          <a:endParaRPr lang="en-US" sz="2600" kern="1200" dirty="0"/>
        </a:p>
      </dsp:txBody>
      <dsp:txXfrm>
        <a:off x="4213215" y="474928"/>
        <a:ext cx="2768614" cy="4925162"/>
      </dsp:txXfrm>
    </dsp:sp>
    <dsp:sp modelId="{737FB4DD-92AD-40F5-9185-8037DFCF725C}">
      <dsp:nvSpPr>
        <dsp:cNvPr id="0" name=""/>
        <dsp:cNvSpPr/>
      </dsp:nvSpPr>
      <dsp:spPr>
        <a:xfrm>
          <a:off x="7362054" y="2572840"/>
          <a:ext cx="623467" cy="729339"/>
        </a:xfrm>
        <a:prstGeom prst="rightArrow">
          <a:avLst>
            <a:gd name="adj1" fmla="val 60000"/>
            <a:gd name="adj2" fmla="val 50000"/>
          </a:avLst>
        </a:prstGeom>
        <a:gradFill rotWithShape="0">
          <a:gsLst>
            <a:gs pos="0">
              <a:schemeClr val="accent6">
                <a:tint val="60000"/>
                <a:hueOff val="0"/>
                <a:satOff val="0"/>
                <a:lumOff val="0"/>
                <a:alphaOff val="0"/>
                <a:lumMod val="110000"/>
                <a:satMod val="105000"/>
                <a:tint val="67000"/>
              </a:schemeClr>
            </a:gs>
            <a:gs pos="50000">
              <a:schemeClr val="accent6">
                <a:tint val="60000"/>
                <a:hueOff val="0"/>
                <a:satOff val="0"/>
                <a:lumOff val="0"/>
                <a:alphaOff val="0"/>
                <a:lumMod val="105000"/>
                <a:satMod val="103000"/>
                <a:tint val="73000"/>
              </a:schemeClr>
            </a:gs>
            <a:gs pos="100000">
              <a:schemeClr val="accent6">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SG" sz="2400" kern="1200"/>
        </a:p>
      </dsp:txBody>
      <dsp:txXfrm>
        <a:off x="7362054" y="2718708"/>
        <a:ext cx="436427" cy="437603"/>
      </dsp:txXfrm>
    </dsp:sp>
    <dsp:sp modelId="{F1AA1C8D-E50B-4D1B-8527-AD3C24FB3D9B}">
      <dsp:nvSpPr>
        <dsp:cNvPr id="0" name=""/>
        <dsp:cNvSpPr/>
      </dsp:nvSpPr>
      <dsp:spPr>
        <a:xfrm>
          <a:off x="8244320" y="388792"/>
          <a:ext cx="2940886" cy="5097434"/>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b="1" i="0" kern="1200" dirty="0" smtClean="0">
              <a:solidFill>
                <a:srgbClr val="C00000"/>
              </a:solidFill>
            </a:rPr>
            <a:t>Transform the data</a:t>
          </a:r>
          <a:endParaRPr lang="en-US" sz="2800" b="1" i="0" kern="1200" dirty="0" smtClean="0">
            <a:solidFill>
              <a:srgbClr val="C00000"/>
            </a:solidFill>
          </a:endParaRPr>
        </a:p>
        <a:p>
          <a:pPr marL="228600" lvl="1" indent="-228600" algn="l" defTabSz="1155700">
            <a:lnSpc>
              <a:spcPct val="90000"/>
            </a:lnSpc>
            <a:spcBef>
              <a:spcPct val="0"/>
            </a:spcBef>
            <a:spcAft>
              <a:spcPct val="15000"/>
            </a:spcAft>
            <a:buChar char="••"/>
          </a:pPr>
          <a:r>
            <a:rPr lang="en-US" sz="2600" kern="1200" dirty="0" smtClean="0"/>
            <a:t>Standardize values</a:t>
          </a:r>
          <a:endParaRPr lang="en-US" sz="2600" kern="1200" dirty="0"/>
        </a:p>
        <a:p>
          <a:pPr marL="228600" lvl="1" indent="-228600" algn="l" defTabSz="1155700">
            <a:lnSpc>
              <a:spcPct val="90000"/>
            </a:lnSpc>
            <a:spcBef>
              <a:spcPct val="0"/>
            </a:spcBef>
            <a:spcAft>
              <a:spcPct val="15000"/>
            </a:spcAft>
            <a:buChar char="••"/>
          </a:pPr>
          <a:r>
            <a:rPr lang="en-US" sz="2600" kern="1200" dirty="0" smtClean="0"/>
            <a:t>Change counts to percentages</a:t>
          </a:r>
          <a:endParaRPr lang="en-US" sz="2600" kern="1200" dirty="0"/>
        </a:p>
        <a:p>
          <a:pPr marL="228600" lvl="1" indent="-228600" algn="l" defTabSz="1155700">
            <a:lnSpc>
              <a:spcPct val="90000"/>
            </a:lnSpc>
            <a:spcBef>
              <a:spcPct val="0"/>
            </a:spcBef>
            <a:spcAft>
              <a:spcPct val="15000"/>
            </a:spcAft>
            <a:buChar char="••"/>
          </a:pPr>
          <a:r>
            <a:rPr lang="en-US" sz="2600" kern="1200" dirty="0" smtClean="0"/>
            <a:t>Combine (e.g. total sales) / split variables (e.g. month from date)</a:t>
          </a:r>
          <a:endParaRPr lang="en-SG" sz="2600" kern="1200" dirty="0"/>
        </a:p>
      </dsp:txBody>
      <dsp:txXfrm>
        <a:off x="8330456" y="474928"/>
        <a:ext cx="2768614" cy="492516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66C39F-A3CE-479A-A37A-CD9D05C4E9BD}" type="datetimeFigureOut">
              <a:rPr lang="en-SG" smtClean="0"/>
              <a:t>4/10/2015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6D167-BB95-4C3F-9EB6-8F33330CC193}" type="slidenum">
              <a:rPr lang="en-SG" smtClean="0"/>
              <a:t>‹#›</a:t>
            </a:fld>
            <a:endParaRPr lang="en-SG"/>
          </a:p>
        </p:txBody>
      </p:sp>
    </p:spTree>
    <p:extLst>
      <p:ext uri="{BB962C8B-B14F-4D97-AF65-F5344CB8AC3E}">
        <p14:creationId xmlns:p14="http://schemas.microsoft.com/office/powerpoint/2010/main" val="892246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2</a:t>
            </a:fld>
            <a:endParaRPr lang="en-SG"/>
          </a:p>
        </p:txBody>
      </p:sp>
    </p:spTree>
    <p:extLst>
      <p:ext uri="{BB962C8B-B14F-4D97-AF65-F5344CB8AC3E}">
        <p14:creationId xmlns:p14="http://schemas.microsoft.com/office/powerpoint/2010/main" val="2509681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5</a:t>
            </a:fld>
            <a:endParaRPr lang="en-SG"/>
          </a:p>
        </p:txBody>
      </p:sp>
    </p:spTree>
    <p:extLst>
      <p:ext uri="{BB962C8B-B14F-4D97-AF65-F5344CB8AC3E}">
        <p14:creationId xmlns:p14="http://schemas.microsoft.com/office/powerpoint/2010/main" val="1565601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14</a:t>
            </a:fld>
            <a:endParaRPr lang="en-SG"/>
          </a:p>
        </p:txBody>
      </p:sp>
    </p:spTree>
    <p:extLst>
      <p:ext uri="{BB962C8B-B14F-4D97-AF65-F5344CB8AC3E}">
        <p14:creationId xmlns:p14="http://schemas.microsoft.com/office/powerpoint/2010/main" val="2154388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19</a:t>
            </a:fld>
            <a:endParaRPr lang="en-SG"/>
          </a:p>
        </p:txBody>
      </p:sp>
    </p:spTree>
    <p:extLst>
      <p:ext uri="{BB962C8B-B14F-4D97-AF65-F5344CB8AC3E}">
        <p14:creationId xmlns:p14="http://schemas.microsoft.com/office/powerpoint/2010/main" val="2357808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Left </a:t>
            </a:r>
            <a:r>
              <a:rPr lang="en-US" dirty="0" err="1" smtClean="0"/>
              <a:t>Pic</a:t>
            </a:r>
            <a:r>
              <a:rPr lang="en-US" dirty="0" smtClean="0"/>
              <a:t> =-</a:t>
            </a:r>
          </a:p>
          <a:p>
            <a:r>
              <a:rPr lang="en-SG" dirty="0" smtClean="0"/>
              <a:t>All this needs to do is illustrate the percentages in true fashion. But it doesn't do that. This graphic makes it appear as though calls to "receive product or service" are seven times as frequent as "file complaint" calls (it's slice is about seven times larger). But that's not the case at all. The "receive product or service" calls are only about three times as frequent as reported by the data.</a:t>
            </a:r>
          </a:p>
          <a:p>
            <a:endParaRPr lang="en-US" dirty="0" smtClean="0"/>
          </a:p>
          <a:p>
            <a:r>
              <a:rPr lang="en-US" dirty="0" smtClean="0"/>
              <a:t>-= Right </a:t>
            </a:r>
            <a:r>
              <a:rPr lang="en-US" dirty="0" err="1" smtClean="0"/>
              <a:t>Pic</a:t>
            </a:r>
            <a:r>
              <a:rPr lang="en-US" baseline="0" dirty="0" smtClean="0"/>
              <a:t> =-</a:t>
            </a:r>
          </a:p>
          <a:p>
            <a:r>
              <a:rPr lang="en-SG" dirty="0" smtClean="0"/>
              <a:t>This graphic is comparing law to reality. The inner circle is the policy score, the outer circle is the practice score. The greater the size disparity between them, the more the law doesn't reflect reality. Looking at Africa gives us a quick accuracy gauge. If the inner policy circle represents one unit, how many of those do you think it takes to fill up the practice circle? I'll save you the arithmetic — it's about 14. Way more than 3.7. The way it's presented here makes the policy and practice look impossibly distant.</a:t>
            </a:r>
            <a:endParaRPr lang="en-SG" dirty="0"/>
          </a:p>
        </p:txBody>
      </p:sp>
      <p:sp>
        <p:nvSpPr>
          <p:cNvPr id="4" name="Slide Number Placeholder 3"/>
          <p:cNvSpPr>
            <a:spLocks noGrp="1"/>
          </p:cNvSpPr>
          <p:nvPr>
            <p:ph type="sldNum" sz="quarter" idx="10"/>
          </p:nvPr>
        </p:nvSpPr>
        <p:spPr/>
        <p:txBody>
          <a:bodyPr/>
          <a:lstStyle/>
          <a:p>
            <a:fld id="{4F939EA7-7076-4D54-8003-5E8AC733FCF0}" type="slidenum">
              <a:rPr lang="en-SG" smtClean="0"/>
              <a:pPr/>
              <a:t>33</a:t>
            </a:fld>
            <a:endParaRPr lang="en-SG"/>
          </a:p>
        </p:txBody>
      </p:sp>
    </p:spTree>
    <p:extLst>
      <p:ext uri="{BB962C8B-B14F-4D97-AF65-F5344CB8AC3E}">
        <p14:creationId xmlns:p14="http://schemas.microsoft.com/office/powerpoint/2010/main" val="2030948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F939EA7-7076-4D54-8003-5E8AC733FCF0}" type="slidenum">
              <a:rPr lang="en-SG" smtClean="0"/>
              <a:pPr/>
              <a:t>34</a:t>
            </a:fld>
            <a:endParaRPr lang="en-SG"/>
          </a:p>
        </p:txBody>
      </p:sp>
    </p:spTree>
    <p:extLst>
      <p:ext uri="{BB962C8B-B14F-4D97-AF65-F5344CB8AC3E}">
        <p14:creationId xmlns:p14="http://schemas.microsoft.com/office/powerpoint/2010/main" val="3727868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SG" sz="1200" b="0" i="0" kern="1200" dirty="0" smtClean="0">
                <a:solidFill>
                  <a:schemeClr val="tx1"/>
                </a:solidFill>
                <a:latin typeface="+mn-lt"/>
                <a:ea typeface="+mn-ea"/>
                <a:cs typeface="+mn-cs"/>
              </a:rPr>
              <a:t>Let’s say there are two allergy medicines called </a:t>
            </a:r>
            <a:r>
              <a:rPr lang="en-SG" sz="1200" b="0" i="0" kern="1200" dirty="0" err="1" smtClean="0">
                <a:solidFill>
                  <a:schemeClr val="tx1"/>
                </a:solidFill>
                <a:latin typeface="+mn-lt"/>
                <a:ea typeface="+mn-ea"/>
                <a:cs typeface="+mn-cs"/>
              </a:rPr>
              <a:t>Happajoy</a:t>
            </a:r>
            <a:r>
              <a:rPr lang="en-SG" sz="1200" b="0" i="0" kern="1200" dirty="0" smtClean="0">
                <a:solidFill>
                  <a:schemeClr val="tx1"/>
                </a:solidFill>
                <a:latin typeface="+mn-lt"/>
                <a:ea typeface="+mn-ea"/>
                <a:cs typeface="+mn-cs"/>
              </a:rPr>
              <a:t> and </a:t>
            </a:r>
            <a:r>
              <a:rPr lang="en-SG" sz="1200" b="0" i="0" kern="1200" dirty="0" err="1" smtClean="0">
                <a:solidFill>
                  <a:schemeClr val="tx1"/>
                </a:solidFill>
                <a:latin typeface="+mn-lt"/>
                <a:ea typeface="+mn-ea"/>
                <a:cs typeface="+mn-cs"/>
              </a:rPr>
              <a:t>Pollaway</a:t>
            </a:r>
            <a:r>
              <a:rPr lang="en-SG" sz="1200" b="0" i="0" kern="1200" dirty="0" smtClean="0">
                <a:solidFill>
                  <a:schemeClr val="tx1"/>
                </a:solidFill>
                <a:latin typeface="+mn-lt"/>
                <a:ea typeface="+mn-ea"/>
                <a:cs typeface="+mn-cs"/>
              </a:rPr>
              <a:t>.</a:t>
            </a:r>
          </a:p>
          <a:p>
            <a:endParaRPr lang="en-SG" sz="1200" b="0" i="0" kern="1200" dirty="0" smtClean="0">
              <a:solidFill>
                <a:schemeClr val="tx1"/>
              </a:solidFill>
              <a:latin typeface="+mn-lt"/>
              <a:ea typeface="+mn-ea"/>
              <a:cs typeface="+mn-cs"/>
            </a:endParaRPr>
          </a:p>
          <a:p>
            <a:r>
              <a:rPr lang="en-SG" sz="1200" b="0" i="0" kern="1200" dirty="0" smtClean="0">
                <a:solidFill>
                  <a:schemeClr val="tx1"/>
                </a:solidFill>
                <a:latin typeface="+mn-lt"/>
                <a:ea typeface="+mn-ea"/>
                <a:cs typeface="+mn-cs"/>
              </a:rPr>
              <a:t>The </a:t>
            </a:r>
            <a:r>
              <a:rPr lang="en-SG" sz="1200" b="0" i="0" kern="1200" dirty="0" smtClean="0">
                <a:solidFill>
                  <a:schemeClr val="tx1"/>
                </a:solidFill>
                <a:latin typeface="+mn-lt"/>
                <a:ea typeface="+mn-ea"/>
                <a:cs typeface="+mn-cs"/>
              </a:rPr>
              <a:t>bar graph below compares how effective these two medicines are at reducing the tearful, congested misery known as allergy </a:t>
            </a:r>
            <a:r>
              <a:rPr lang="en-SG" sz="1200" b="0" i="0" kern="1200" dirty="0" smtClean="0">
                <a:solidFill>
                  <a:schemeClr val="tx1"/>
                </a:solidFill>
                <a:latin typeface="+mn-lt"/>
                <a:ea typeface="+mn-ea"/>
                <a:cs typeface="+mn-cs"/>
              </a:rPr>
              <a:t>symptoms.</a:t>
            </a:r>
          </a:p>
          <a:p>
            <a:endParaRPr lang="en-SG" sz="1200" b="0" i="0" kern="1200" dirty="0" smtClean="0">
              <a:solidFill>
                <a:schemeClr val="tx1"/>
              </a:solidFill>
              <a:latin typeface="+mn-lt"/>
              <a:ea typeface="+mn-ea"/>
              <a:cs typeface="+mn-cs"/>
            </a:endParaRPr>
          </a:p>
          <a:p>
            <a:r>
              <a:rPr lang="en-SG" sz="1200" b="0" i="0" kern="1200" dirty="0" smtClean="0">
                <a:solidFill>
                  <a:schemeClr val="tx1"/>
                </a:solidFill>
                <a:latin typeface="+mn-lt"/>
                <a:ea typeface="+mn-ea"/>
                <a:cs typeface="+mn-cs"/>
              </a:rPr>
              <a:t>If </a:t>
            </a:r>
            <a:r>
              <a:rPr lang="en-SG" sz="1200" b="0" i="0" kern="1200" dirty="0" smtClean="0">
                <a:solidFill>
                  <a:schemeClr val="tx1"/>
                </a:solidFill>
                <a:latin typeface="+mn-lt"/>
                <a:ea typeface="+mn-ea"/>
                <a:cs typeface="+mn-cs"/>
              </a:rPr>
              <a:t>you quickly glance at the bars, you may think that </a:t>
            </a:r>
            <a:r>
              <a:rPr lang="en-SG" sz="1200" b="0" i="0" kern="1200" dirty="0" err="1" smtClean="0">
                <a:solidFill>
                  <a:schemeClr val="tx1"/>
                </a:solidFill>
                <a:latin typeface="+mn-lt"/>
                <a:ea typeface="+mn-ea"/>
                <a:cs typeface="+mn-cs"/>
              </a:rPr>
              <a:t>Happajoy</a:t>
            </a:r>
            <a:r>
              <a:rPr lang="en-SG" sz="1200" b="0" i="0" kern="1200" dirty="0" smtClean="0">
                <a:solidFill>
                  <a:schemeClr val="tx1"/>
                </a:solidFill>
                <a:latin typeface="+mn-lt"/>
                <a:ea typeface="+mn-ea"/>
                <a:cs typeface="+mn-cs"/>
              </a:rPr>
              <a:t> is twice as effective as </a:t>
            </a:r>
            <a:r>
              <a:rPr lang="en-SG" sz="1200" b="0" i="0" kern="1200" dirty="0" err="1" smtClean="0">
                <a:solidFill>
                  <a:schemeClr val="tx1"/>
                </a:solidFill>
                <a:latin typeface="+mn-lt"/>
                <a:ea typeface="+mn-ea"/>
                <a:cs typeface="+mn-cs"/>
              </a:rPr>
              <a:t>Pollaway</a:t>
            </a:r>
            <a:r>
              <a:rPr lang="en-SG" sz="1200" b="0" i="0" kern="1200" dirty="0" smtClean="0">
                <a:solidFill>
                  <a:schemeClr val="tx1"/>
                </a:solidFill>
                <a:latin typeface="+mn-lt"/>
                <a:ea typeface="+mn-ea"/>
                <a:cs typeface="+mn-cs"/>
              </a:rPr>
              <a:t> is because its bar is twice as tall. </a:t>
            </a:r>
            <a:endParaRPr lang="en-SG" sz="1200" b="0" i="0" kern="1200" dirty="0" smtClean="0">
              <a:solidFill>
                <a:schemeClr val="tx1"/>
              </a:solidFill>
              <a:latin typeface="+mn-lt"/>
              <a:ea typeface="+mn-ea"/>
              <a:cs typeface="+mn-cs"/>
            </a:endParaRPr>
          </a:p>
          <a:p>
            <a:endParaRPr lang="en-SG" sz="1200" b="0" i="0" kern="1200" dirty="0" smtClean="0">
              <a:solidFill>
                <a:schemeClr val="tx1"/>
              </a:solidFill>
              <a:latin typeface="+mn-lt"/>
              <a:ea typeface="+mn-ea"/>
              <a:cs typeface="+mn-cs"/>
            </a:endParaRPr>
          </a:p>
          <a:p>
            <a:r>
              <a:rPr lang="en-SG" sz="1200" b="0" i="0" kern="1200" dirty="0" smtClean="0">
                <a:solidFill>
                  <a:schemeClr val="tx1"/>
                </a:solidFill>
                <a:latin typeface="+mn-lt"/>
                <a:ea typeface="+mn-ea"/>
                <a:cs typeface="+mn-cs"/>
              </a:rPr>
              <a:t>But </a:t>
            </a:r>
            <a:r>
              <a:rPr lang="en-SG" sz="1200" b="0" i="0" kern="1200" dirty="0" smtClean="0">
                <a:solidFill>
                  <a:schemeClr val="tx1"/>
                </a:solidFill>
                <a:latin typeface="+mn-lt"/>
                <a:ea typeface="+mn-ea"/>
                <a:cs typeface="+mn-cs"/>
              </a:rPr>
              <a:t>if you examine the graph more closely, you’ll see that the y-axis is truncated, starting from 30.2 and going up to only 30.7 percent. The truncated y-axis makes the difference between the two bars look artificially </a:t>
            </a:r>
            <a:r>
              <a:rPr lang="en-SG" sz="1200" b="0" i="0" kern="1200" dirty="0" smtClean="0">
                <a:solidFill>
                  <a:schemeClr val="tx1"/>
                </a:solidFill>
                <a:latin typeface="+mn-lt"/>
                <a:ea typeface="+mn-ea"/>
                <a:cs typeface="+mn-cs"/>
              </a:rPr>
              <a:t>high.</a:t>
            </a:r>
          </a:p>
          <a:p>
            <a:endParaRPr lang="en-SG" sz="1200" b="0" i="0" kern="1200" dirty="0" smtClean="0">
              <a:solidFill>
                <a:schemeClr val="tx1"/>
              </a:solidFill>
              <a:latin typeface="+mn-lt"/>
              <a:ea typeface="+mn-ea"/>
              <a:cs typeface="+mn-cs"/>
            </a:endParaRPr>
          </a:p>
          <a:p>
            <a:r>
              <a:rPr lang="en-SG" sz="1200" b="0" i="0" kern="1200" dirty="0" smtClean="0">
                <a:solidFill>
                  <a:schemeClr val="tx1"/>
                </a:solidFill>
                <a:latin typeface="+mn-lt"/>
                <a:ea typeface="+mn-ea"/>
                <a:cs typeface="+mn-cs"/>
              </a:rPr>
              <a:t>In </a:t>
            </a:r>
            <a:r>
              <a:rPr lang="en-SG" sz="1200" b="0" i="0" kern="1200" dirty="0" smtClean="0">
                <a:solidFill>
                  <a:schemeClr val="tx1"/>
                </a:solidFill>
                <a:latin typeface="+mn-lt"/>
                <a:ea typeface="+mn-ea"/>
                <a:cs typeface="+mn-cs"/>
              </a:rPr>
              <a:t>reality, </a:t>
            </a:r>
            <a:r>
              <a:rPr lang="en-SG" sz="1200" b="0" i="0" kern="1200" dirty="0" err="1" smtClean="0">
                <a:solidFill>
                  <a:schemeClr val="tx1"/>
                </a:solidFill>
                <a:latin typeface="+mn-lt"/>
                <a:ea typeface="+mn-ea"/>
                <a:cs typeface="+mn-cs"/>
              </a:rPr>
              <a:t>Happajoy’s</a:t>
            </a:r>
            <a:r>
              <a:rPr lang="en-SG" sz="1200" b="0" i="0" kern="1200" dirty="0" smtClean="0">
                <a:solidFill>
                  <a:schemeClr val="tx1"/>
                </a:solidFill>
                <a:latin typeface="+mn-lt"/>
                <a:ea typeface="+mn-ea"/>
                <a:cs typeface="+mn-cs"/>
              </a:rPr>
              <a:t> effectiveness is only 0.2% higher than </a:t>
            </a:r>
            <a:r>
              <a:rPr lang="en-SG" sz="1200" b="0" i="0" kern="1200" dirty="0" err="1" smtClean="0">
                <a:solidFill>
                  <a:schemeClr val="tx1"/>
                </a:solidFill>
                <a:latin typeface="+mn-lt"/>
                <a:ea typeface="+mn-ea"/>
                <a:cs typeface="+mn-cs"/>
              </a:rPr>
              <a:t>Pollaway’s</a:t>
            </a:r>
            <a:r>
              <a:rPr lang="en-SG" sz="1200" b="0" i="0" kern="1200" dirty="0" smtClean="0">
                <a:solidFill>
                  <a:schemeClr val="tx1"/>
                </a:solidFill>
                <a:latin typeface="+mn-lt"/>
                <a:ea typeface="+mn-ea"/>
                <a:cs typeface="+mn-cs"/>
              </a:rPr>
              <a:t>, which is not as impressive as the results implied by the bar graph.</a:t>
            </a:r>
            <a:endParaRPr lang="en-SG" dirty="0"/>
          </a:p>
        </p:txBody>
      </p:sp>
      <p:sp>
        <p:nvSpPr>
          <p:cNvPr id="4" name="Slide Number Placeholder 3"/>
          <p:cNvSpPr>
            <a:spLocks noGrp="1"/>
          </p:cNvSpPr>
          <p:nvPr>
            <p:ph type="sldNum" sz="quarter" idx="10"/>
          </p:nvPr>
        </p:nvSpPr>
        <p:spPr/>
        <p:txBody>
          <a:bodyPr/>
          <a:lstStyle/>
          <a:p>
            <a:fld id="{4F939EA7-7076-4D54-8003-5E8AC733FCF0}" type="slidenum">
              <a:rPr lang="en-SG" smtClean="0"/>
              <a:pPr/>
              <a:t>36</a:t>
            </a:fld>
            <a:endParaRPr lang="en-SG"/>
          </a:p>
        </p:txBody>
      </p:sp>
    </p:spTree>
    <p:extLst>
      <p:ext uri="{BB962C8B-B14F-4D97-AF65-F5344CB8AC3E}">
        <p14:creationId xmlns:p14="http://schemas.microsoft.com/office/powerpoint/2010/main" val="2468025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SG" sz="1200" b="1" i="0" kern="1200" dirty="0" smtClean="0">
                <a:solidFill>
                  <a:schemeClr val="tx1"/>
                </a:solidFill>
                <a:latin typeface="+mn-lt"/>
                <a:ea typeface="+mn-ea"/>
                <a:cs typeface="+mn-cs"/>
              </a:rPr>
              <a:t>Chart junk</a:t>
            </a:r>
            <a:r>
              <a:rPr lang="en-SG" sz="1200" b="0" i="0" kern="1200" dirty="0" smtClean="0">
                <a:solidFill>
                  <a:schemeClr val="tx1"/>
                </a:solidFill>
                <a:latin typeface="+mn-lt"/>
                <a:ea typeface="+mn-ea"/>
                <a:cs typeface="+mn-cs"/>
              </a:rPr>
              <a:t> refers to all visual elements in </a:t>
            </a:r>
            <a:r>
              <a:rPr lang="en-SG" sz="1200" b="1" i="0" kern="1200" dirty="0" smtClean="0">
                <a:solidFill>
                  <a:schemeClr val="tx1"/>
                </a:solidFill>
                <a:latin typeface="+mn-lt"/>
                <a:ea typeface="+mn-ea"/>
                <a:cs typeface="+mn-cs"/>
              </a:rPr>
              <a:t>charts</a:t>
            </a:r>
            <a:r>
              <a:rPr lang="en-SG" sz="1200" b="0" i="0" kern="1200" dirty="0" smtClean="0">
                <a:solidFill>
                  <a:schemeClr val="tx1"/>
                </a:solidFill>
                <a:latin typeface="+mn-lt"/>
                <a:ea typeface="+mn-ea"/>
                <a:cs typeface="+mn-cs"/>
              </a:rPr>
              <a:t> and graphs that are not necessary to comprehend the information represented on the graph, or that distract the viewer from this information.</a:t>
            </a:r>
            <a:endParaRPr lang="en-SG" dirty="0"/>
          </a:p>
        </p:txBody>
      </p:sp>
      <p:sp>
        <p:nvSpPr>
          <p:cNvPr id="4" name="Slide Number Placeholder 3"/>
          <p:cNvSpPr>
            <a:spLocks noGrp="1"/>
          </p:cNvSpPr>
          <p:nvPr>
            <p:ph type="sldNum" sz="quarter" idx="10"/>
          </p:nvPr>
        </p:nvSpPr>
        <p:spPr/>
        <p:txBody>
          <a:bodyPr/>
          <a:lstStyle/>
          <a:p>
            <a:fld id="{4F939EA7-7076-4D54-8003-5E8AC733FCF0}" type="slidenum">
              <a:rPr lang="en-SG" smtClean="0"/>
              <a:pPr/>
              <a:t>37</a:t>
            </a:fld>
            <a:endParaRPr lang="en-SG"/>
          </a:p>
        </p:txBody>
      </p:sp>
    </p:spTree>
    <p:extLst>
      <p:ext uri="{BB962C8B-B14F-4D97-AF65-F5344CB8AC3E}">
        <p14:creationId xmlns:p14="http://schemas.microsoft.com/office/powerpoint/2010/main" val="3541656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4A91FE6A-956D-4278-99F3-9F64BE320FAC}" type="datetimeFigureOut">
              <a:rPr lang="en-SG" smtClean="0"/>
              <a:t>4/10/2015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448329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4/10/2015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70642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4/10/2015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443268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4/10/2015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479238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1FE6A-956D-4278-99F3-9F64BE320FAC}" type="datetimeFigureOut">
              <a:rPr lang="en-SG" smtClean="0"/>
              <a:t>4/10/2015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790420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1FE6A-956D-4278-99F3-9F64BE320FAC}" type="datetimeFigureOut">
              <a:rPr lang="en-SG" smtClean="0"/>
              <a:t>4/10/2015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416527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A91FE6A-956D-4278-99F3-9F64BE320FAC}" type="datetimeFigureOut">
              <a:rPr lang="en-SG" smtClean="0"/>
              <a:t>4/10/2015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852849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A91FE6A-956D-4278-99F3-9F64BE320FAC}" type="datetimeFigureOut">
              <a:rPr lang="en-SG" smtClean="0"/>
              <a:t>4/10/2015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735401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1576917" y="2017713"/>
            <a:ext cx="10363200" cy="4114800"/>
          </a:xfrm>
        </p:spPr>
        <p:txBody>
          <a:bodyPr/>
          <a:lstStyle/>
          <a:p>
            <a:pPr lvl="0"/>
            <a:endParaRPr lang="en-GB" noProof="0" dirty="0" smtClean="0"/>
          </a:p>
        </p:txBody>
      </p:sp>
      <p:sp>
        <p:nvSpPr>
          <p:cNvPr id="4" name="Rectangle 11"/>
          <p:cNvSpPr>
            <a:spLocks noGrp="1" noChangeArrowheads="1"/>
          </p:cNvSpPr>
          <p:nvPr>
            <p:ph type="dt" sz="half" idx="10"/>
          </p:nvPr>
        </p:nvSpPr>
        <p:spPr/>
        <p:txBody>
          <a:bodyPr/>
          <a:lstStyle>
            <a:lvl1pPr>
              <a:defRPr/>
            </a:lvl1pPr>
          </a:lstStyle>
          <a:p>
            <a:endParaRPr lang="en-US" altLang="en-US"/>
          </a:p>
        </p:txBody>
      </p:sp>
      <p:sp>
        <p:nvSpPr>
          <p:cNvPr id="5" name="Rectangle 12"/>
          <p:cNvSpPr>
            <a:spLocks noGrp="1" noChangeArrowheads="1"/>
          </p:cNvSpPr>
          <p:nvPr>
            <p:ph type="ftr" sz="quarter" idx="11"/>
          </p:nvPr>
        </p:nvSpPr>
        <p:spPr/>
        <p:txBody>
          <a:bodyPr/>
          <a:lstStyle>
            <a:lvl1pPr>
              <a:defRPr/>
            </a:lvl1pPr>
          </a:lstStyle>
          <a:p>
            <a:endParaRPr lang="en-US" altLang="en-US"/>
          </a:p>
        </p:txBody>
      </p:sp>
      <p:sp>
        <p:nvSpPr>
          <p:cNvPr id="6" name="Rectangle 13"/>
          <p:cNvSpPr>
            <a:spLocks noGrp="1" noChangeArrowheads="1"/>
          </p:cNvSpPr>
          <p:nvPr>
            <p:ph type="sldNum" sz="quarter" idx="12"/>
          </p:nvPr>
        </p:nvSpPr>
        <p:spPr/>
        <p:txBody>
          <a:bodyPr/>
          <a:lstStyle>
            <a:lvl1pPr>
              <a:defRPr/>
            </a:lvl1pPr>
          </a:lstStyle>
          <a:p>
            <a:fld id="{CEC51BD7-7839-474C-AC0A-8A862BFD5761}" type="slidenum">
              <a:rPr lang="en-US" altLang="en-US"/>
              <a:pPr/>
              <a:t>‹#›</a:t>
            </a:fld>
            <a:endParaRPr lang="en-US" altLang="en-US"/>
          </a:p>
        </p:txBody>
      </p:sp>
    </p:spTree>
    <p:extLst>
      <p:ext uri="{BB962C8B-B14F-4D97-AF65-F5344CB8AC3E}">
        <p14:creationId xmlns:p14="http://schemas.microsoft.com/office/powerpoint/2010/main" val="24596281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49678"/>
            <a:ext cx="9144000" cy="2387600"/>
          </a:xfrm>
        </p:spPr>
        <p:txBody>
          <a:bodyPr anchor="b"/>
          <a:lstStyle>
            <a:lvl1pPr algn="ctr">
              <a:defRPr sz="6000"/>
            </a:lvl1pPr>
          </a:lstStyle>
          <a:p>
            <a:r>
              <a:rPr lang="en-US" dirty="0" smtClean="0"/>
              <a:t>Click to edit Master title style</a:t>
            </a:r>
            <a:endParaRPr lang="en-SG" dirty="0"/>
          </a:p>
        </p:txBody>
      </p:sp>
      <p:sp>
        <p:nvSpPr>
          <p:cNvPr id="3" name="Subtitle 2"/>
          <p:cNvSpPr>
            <a:spLocks noGrp="1"/>
          </p:cNvSpPr>
          <p:nvPr>
            <p:ph type="subTitle" idx="1"/>
          </p:nvPr>
        </p:nvSpPr>
        <p:spPr>
          <a:xfrm>
            <a:off x="1493520" y="1291613"/>
            <a:ext cx="9144000" cy="534533"/>
          </a:xfrm>
          <a:ln>
            <a:noFill/>
          </a:ln>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lang="en-SG" sz="4400" b="1" kern="1200" dirty="0">
                <a:solidFill>
                  <a:srgbClr val="C00000"/>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4/10/2015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
        <p:nvSpPr>
          <p:cNvPr id="7" name="Rectangle 6"/>
          <p:cNvSpPr/>
          <p:nvPr userDrawn="1"/>
        </p:nvSpPr>
        <p:spPr>
          <a:xfrm>
            <a:off x="1524000" y="1980974"/>
            <a:ext cx="9144000" cy="457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userDrawn="1"/>
        </p:nvSpPr>
        <p:spPr>
          <a:xfrm>
            <a:off x="1524000" y="1245894"/>
            <a:ext cx="9144000" cy="457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172553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SG" dirty="0"/>
          </a:p>
        </p:txBody>
      </p:sp>
      <p:sp>
        <p:nvSpPr>
          <p:cNvPr id="3" name="Content Placeholder 2"/>
          <p:cNvSpPr>
            <a:spLocks noGrp="1"/>
          </p:cNvSpPr>
          <p:nvPr>
            <p:ph idx="1"/>
          </p:nvPr>
        </p:nvSpPr>
        <p:spPr/>
        <p:txBody>
          <a:bodyPr>
            <a:normAutofit/>
          </a:bodyPr>
          <a:lstStyle>
            <a:lvl1pPr>
              <a:lnSpc>
                <a:spcPct val="100000"/>
              </a:lnSpc>
              <a:spcBef>
                <a:spcPts val="1000"/>
              </a:spcBef>
              <a:defRPr sz="2600"/>
            </a:lvl1pPr>
            <a:lvl2pPr>
              <a:lnSpc>
                <a:spcPct val="100000"/>
              </a:lnSpc>
              <a:spcBef>
                <a:spcPts val="1000"/>
              </a:spcBef>
              <a:defRPr sz="2400"/>
            </a:lvl2pPr>
            <a:lvl3pPr>
              <a:lnSpc>
                <a:spcPct val="100000"/>
              </a:lnSpc>
              <a:spcBef>
                <a:spcPts val="1000"/>
              </a:spcBef>
              <a:defRPr sz="2000"/>
            </a:lvl3pPr>
            <a:lvl4pPr>
              <a:lnSpc>
                <a:spcPct val="100000"/>
              </a:lnSpc>
              <a:spcBef>
                <a:spcPts val="1000"/>
              </a:spcBef>
              <a:defRPr sz="1800"/>
            </a:lvl4pPr>
            <a:lvl5pPr>
              <a:lnSpc>
                <a:spcPct val="100000"/>
              </a:lnSpc>
              <a:spcBef>
                <a:spcPts val="1000"/>
              </a:spcBef>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4/10/2015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228223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49678"/>
            <a:ext cx="9144000" cy="2387600"/>
          </a:xfrm>
        </p:spPr>
        <p:txBody>
          <a:bodyPr anchor="b"/>
          <a:lstStyle>
            <a:lvl1pPr algn="ctr">
              <a:defRPr sz="6000"/>
            </a:lvl1pPr>
          </a:lstStyle>
          <a:p>
            <a:r>
              <a:rPr lang="en-US" dirty="0" smtClean="0"/>
              <a:t>Click to edit Master title style</a:t>
            </a:r>
            <a:endParaRPr lang="en-SG" dirty="0"/>
          </a:p>
        </p:txBody>
      </p:sp>
      <p:sp>
        <p:nvSpPr>
          <p:cNvPr id="3" name="Subtitle 2"/>
          <p:cNvSpPr>
            <a:spLocks noGrp="1"/>
          </p:cNvSpPr>
          <p:nvPr>
            <p:ph type="subTitle" idx="1"/>
          </p:nvPr>
        </p:nvSpPr>
        <p:spPr>
          <a:xfrm>
            <a:off x="1493520" y="1291613"/>
            <a:ext cx="9144000" cy="534533"/>
          </a:xfrm>
          <a:ln>
            <a:noFill/>
          </a:ln>
        </p:spPr>
        <p:txBody>
          <a:bodyPr>
            <a:noAutofit/>
          </a:bodyPr>
          <a:lstStyle>
            <a:lvl1pPr marL="0" indent="0" algn="ctr">
              <a:buNone/>
              <a:defRPr sz="4000" b="1">
                <a:solidFill>
                  <a:srgbClr val="C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4/10/2015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
        <p:nvSpPr>
          <p:cNvPr id="7" name="Rectangle 6"/>
          <p:cNvSpPr/>
          <p:nvPr userDrawn="1"/>
        </p:nvSpPr>
        <p:spPr>
          <a:xfrm>
            <a:off x="1524000" y="1980974"/>
            <a:ext cx="9144000" cy="457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userDrawn="1"/>
        </p:nvSpPr>
        <p:spPr>
          <a:xfrm>
            <a:off x="1524000" y="1245894"/>
            <a:ext cx="9144000" cy="457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7577981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US" dirty="0" smtClean="0"/>
              <a:t>Click to edit Master title style</a:t>
            </a:r>
            <a:endParaRPr lang="en-SG" dirty="0"/>
          </a:p>
        </p:txBody>
      </p:sp>
      <p:sp>
        <p:nvSpPr>
          <p:cNvPr id="3" name="Content Placeholder 2"/>
          <p:cNvSpPr>
            <a:spLocks noGrp="1"/>
          </p:cNvSpPr>
          <p:nvPr>
            <p:ph idx="1"/>
          </p:nvPr>
        </p:nvSpPr>
        <p:spPr/>
        <p:txBody>
          <a:bodyPr vert="horz" lIns="91440" tIns="45720" rIns="91440" bIns="45720" rtlCol="0">
            <a:normAutofit/>
          </a:bodyPr>
          <a:lstStyle>
            <a:lvl1pPr>
              <a:defRPr lang="en-US" sz="2600" dirty="0" smtClean="0"/>
            </a:lvl1pPr>
            <a:lvl2pPr>
              <a:defRPr lang="en-US" dirty="0" smtClean="0"/>
            </a:lvl2pPr>
            <a:lvl3pPr>
              <a:defRPr lang="en-US" dirty="0" smtClean="0"/>
            </a:lvl3pPr>
            <a:lvl4pPr>
              <a:defRPr lang="en-US" dirty="0" smtClean="0"/>
            </a:lvl4pPr>
            <a:lvl5pPr>
              <a:defRPr lang="en-SG" dirty="0"/>
            </a:lvl5pPr>
          </a:lstStyle>
          <a:p>
            <a:pPr lvl="0">
              <a:lnSpc>
                <a:spcPct val="100000"/>
              </a:lnSpc>
            </a:pPr>
            <a:r>
              <a:rPr lang="en-US" dirty="0" smtClean="0"/>
              <a:t>Click to edit Master text styles</a:t>
            </a:r>
          </a:p>
          <a:p>
            <a:pPr lvl="1">
              <a:lnSpc>
                <a:spcPct val="100000"/>
              </a:lnSpc>
              <a:spcBef>
                <a:spcPts val="1000"/>
              </a:spcBef>
            </a:pPr>
            <a:r>
              <a:rPr lang="en-US" dirty="0" smtClean="0"/>
              <a:t>Second level</a:t>
            </a:r>
          </a:p>
          <a:p>
            <a:pPr lvl="2">
              <a:lnSpc>
                <a:spcPct val="100000"/>
              </a:lnSpc>
              <a:spcBef>
                <a:spcPts val="1000"/>
              </a:spcBef>
            </a:pPr>
            <a:r>
              <a:rPr lang="en-US" dirty="0" smtClean="0"/>
              <a:t>Third level</a:t>
            </a:r>
          </a:p>
          <a:p>
            <a:pPr lvl="3">
              <a:lnSpc>
                <a:spcPct val="100000"/>
              </a:lnSpc>
              <a:spcBef>
                <a:spcPts val="1000"/>
              </a:spcBef>
            </a:pPr>
            <a:r>
              <a:rPr lang="en-US" dirty="0" smtClean="0"/>
              <a:t>Fourth level</a:t>
            </a:r>
          </a:p>
          <a:p>
            <a:pPr lvl="4">
              <a:lnSpc>
                <a:spcPct val="100000"/>
              </a:lnSpc>
              <a:spcBef>
                <a:spcPts val="1000"/>
              </a:spcBef>
            </a:pPr>
            <a:r>
              <a:rPr lang="en-US" dirty="0" smtClean="0"/>
              <a:t>Fifth level</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4/10/2015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
        <p:nvSpPr>
          <p:cNvPr id="8" name="Text Placeholder 7"/>
          <p:cNvSpPr>
            <a:spLocks noGrp="1"/>
          </p:cNvSpPr>
          <p:nvPr>
            <p:ph type="body" sz="quarter" idx="13"/>
          </p:nvPr>
        </p:nvSpPr>
        <p:spPr>
          <a:xfrm>
            <a:off x="2148114" y="0"/>
            <a:ext cx="7852229" cy="377371"/>
          </a:xfrm>
        </p:spPr>
        <p:txBody>
          <a:bodyPr>
            <a:normAutofit/>
          </a:bodyPr>
          <a:lstStyle>
            <a:lvl1pPr marL="0" indent="0" algn="ctr">
              <a:buNone/>
              <a:defRPr sz="2000"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21839164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5378" y="377371"/>
            <a:ext cx="11051178" cy="889726"/>
          </a:xfrm>
        </p:spPr>
        <p:txBody>
          <a:bodyPr/>
          <a:lstStyle/>
          <a:p>
            <a:r>
              <a:rPr lang="en-US" dirty="0" smtClean="0"/>
              <a:t>Click to edit Master title style</a:t>
            </a:r>
            <a:endParaRPr lang="en-SG" dirty="0"/>
          </a:p>
        </p:txBody>
      </p:sp>
      <p:sp>
        <p:nvSpPr>
          <p:cNvPr id="4" name="Date Placeholder 3"/>
          <p:cNvSpPr>
            <a:spLocks noGrp="1"/>
          </p:cNvSpPr>
          <p:nvPr>
            <p:ph type="dt" sz="half" idx="10"/>
          </p:nvPr>
        </p:nvSpPr>
        <p:spPr>
          <a:xfrm>
            <a:off x="809898" y="6356350"/>
            <a:ext cx="2536372" cy="365125"/>
          </a:xfrm>
        </p:spPr>
        <p:txBody>
          <a:bodyPr/>
          <a:lstStyle/>
          <a:p>
            <a:fld id="{4A91FE6A-956D-4278-99F3-9F64BE320FAC}" type="datetimeFigureOut">
              <a:rPr lang="en-SG" smtClean="0"/>
              <a:t>4/10/2015</a:t>
            </a:fld>
            <a:endParaRPr lang="en-SG"/>
          </a:p>
        </p:txBody>
      </p:sp>
      <p:sp>
        <p:nvSpPr>
          <p:cNvPr id="5" name="Footer Placeholder 4"/>
          <p:cNvSpPr>
            <a:spLocks noGrp="1"/>
          </p:cNvSpPr>
          <p:nvPr>
            <p:ph type="ftr" sz="quarter" idx="11"/>
          </p:nvPr>
        </p:nvSpPr>
        <p:spPr>
          <a:xfrm>
            <a:off x="3540035" y="6356350"/>
            <a:ext cx="5331823" cy="365125"/>
          </a:xfrm>
        </p:spPr>
        <p:txBody>
          <a:bodyPr/>
          <a:lstStyle/>
          <a:p>
            <a:endParaRPr lang="en-SG" dirty="0"/>
          </a:p>
        </p:txBody>
      </p:sp>
      <p:sp>
        <p:nvSpPr>
          <p:cNvPr id="6" name="Slide Number Placeholder 5"/>
          <p:cNvSpPr>
            <a:spLocks noGrp="1"/>
          </p:cNvSpPr>
          <p:nvPr>
            <p:ph type="sldNum" sz="quarter" idx="12"/>
          </p:nvPr>
        </p:nvSpPr>
        <p:spPr>
          <a:xfrm>
            <a:off x="8871858" y="6356350"/>
            <a:ext cx="2989218" cy="365125"/>
          </a:xfrm>
        </p:spPr>
        <p:txBody>
          <a:bodyPr/>
          <a:lstStyle/>
          <a:p>
            <a:fld id="{F32CAEEB-7ECB-40EF-BAB7-81B3930065D2}" type="slidenum">
              <a:rPr lang="en-SG" smtClean="0"/>
              <a:t>‹#›</a:t>
            </a:fld>
            <a:endParaRPr lang="en-SG"/>
          </a:p>
        </p:txBody>
      </p:sp>
      <p:sp>
        <p:nvSpPr>
          <p:cNvPr id="8" name="Text Placeholder 7"/>
          <p:cNvSpPr>
            <a:spLocks noGrp="1"/>
          </p:cNvSpPr>
          <p:nvPr>
            <p:ph type="body" sz="quarter" idx="13"/>
          </p:nvPr>
        </p:nvSpPr>
        <p:spPr>
          <a:xfrm>
            <a:off x="2394852" y="0"/>
            <a:ext cx="7852229" cy="377371"/>
          </a:xfrm>
        </p:spPr>
        <p:txBody>
          <a:bodyPr>
            <a:normAutofit/>
          </a:bodyPr>
          <a:lstStyle>
            <a:lvl1pPr marL="0" indent="0" algn="ctr">
              <a:buNone/>
              <a:defRPr sz="2000"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
        <p:nvSpPr>
          <p:cNvPr id="9" name="Content Placeholder 2"/>
          <p:cNvSpPr>
            <a:spLocks noGrp="1"/>
          </p:cNvSpPr>
          <p:nvPr>
            <p:ph idx="1"/>
          </p:nvPr>
        </p:nvSpPr>
        <p:spPr>
          <a:xfrm>
            <a:off x="795378" y="1436914"/>
            <a:ext cx="11051177" cy="4740049"/>
          </a:xfrm>
        </p:spPr>
        <p:txBody>
          <a:bodyPr vert="horz" lIns="91440" tIns="45720" rIns="91440" bIns="45720" rtlCol="0">
            <a:normAutofit/>
          </a:bodyPr>
          <a:lstStyle>
            <a:lvl1pPr>
              <a:defRPr lang="en-US" sz="2800" dirty="0" smtClean="0"/>
            </a:lvl1pPr>
            <a:lvl2pPr marL="685800" indent="-228600">
              <a:defRPr lang="en-US" sz="2800" dirty="0" smtClean="0"/>
            </a:lvl2pPr>
            <a:lvl3pPr>
              <a:defRPr lang="en-US" sz="2400" dirty="0" smtClean="0"/>
            </a:lvl3pPr>
            <a:lvl4pPr>
              <a:defRPr lang="en-US" sz="2000" dirty="0" smtClean="0"/>
            </a:lvl4pPr>
            <a:lvl5pPr>
              <a:defRPr lang="en-SG" sz="2000" dirty="0"/>
            </a:lvl5pPr>
          </a:lstStyle>
          <a:p>
            <a:pPr lvl="0">
              <a:lnSpc>
                <a:spcPct val="100000"/>
              </a:lnSpc>
            </a:pPr>
            <a:r>
              <a:rPr lang="en-US" dirty="0" smtClean="0"/>
              <a:t>Click to edit Master text styles</a:t>
            </a:r>
          </a:p>
          <a:p>
            <a:pPr lvl="1">
              <a:lnSpc>
                <a:spcPct val="100000"/>
              </a:lnSpc>
              <a:spcBef>
                <a:spcPts val="1000"/>
              </a:spcBef>
            </a:pPr>
            <a:r>
              <a:rPr lang="en-US" dirty="0" smtClean="0"/>
              <a:t>Second level</a:t>
            </a:r>
          </a:p>
          <a:p>
            <a:pPr lvl="2">
              <a:lnSpc>
                <a:spcPct val="100000"/>
              </a:lnSpc>
              <a:spcBef>
                <a:spcPts val="1000"/>
              </a:spcBef>
            </a:pPr>
            <a:r>
              <a:rPr lang="en-US" dirty="0" smtClean="0"/>
              <a:t>Third level</a:t>
            </a:r>
          </a:p>
          <a:p>
            <a:pPr lvl="3">
              <a:lnSpc>
                <a:spcPct val="100000"/>
              </a:lnSpc>
              <a:spcBef>
                <a:spcPts val="1000"/>
              </a:spcBef>
            </a:pPr>
            <a:r>
              <a:rPr lang="en-US" dirty="0" smtClean="0"/>
              <a:t>Fourth level</a:t>
            </a:r>
          </a:p>
          <a:p>
            <a:pPr lvl="4">
              <a:lnSpc>
                <a:spcPct val="100000"/>
              </a:lnSpc>
              <a:spcBef>
                <a:spcPts val="1000"/>
              </a:spcBef>
            </a:pPr>
            <a:r>
              <a:rPr lang="en-US" dirty="0" smtClean="0"/>
              <a:t>Fifth level</a:t>
            </a:r>
            <a:endParaRPr lang="en-SG" dirty="0"/>
          </a:p>
        </p:txBody>
      </p:sp>
    </p:spTree>
    <p:extLst>
      <p:ext uri="{BB962C8B-B14F-4D97-AF65-F5344CB8AC3E}">
        <p14:creationId xmlns:p14="http://schemas.microsoft.com/office/powerpoint/2010/main" val="7008467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1FE6A-956D-4278-99F3-9F64BE320FAC}" type="datetimeFigureOut">
              <a:rPr lang="en-SG" smtClean="0"/>
              <a:t>4/10/2015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1559615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4422" y="679224"/>
            <a:ext cx="10515600" cy="2852737"/>
          </a:xfrm>
        </p:spPr>
        <p:txBody>
          <a:bodyPr anchor="b">
            <a:normAutofit/>
          </a:bodyPr>
          <a:lstStyle>
            <a:lvl1pPr>
              <a:defRPr sz="4800"/>
            </a:lvl1pPr>
          </a:lstStyle>
          <a:p>
            <a:r>
              <a:rPr lang="en-US" dirty="0" smtClean="0"/>
              <a:t>Click to edit Master title style</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4/10/2015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9856514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4A91FE6A-956D-4278-99F3-9F64BE320FAC}" type="datetimeFigureOut">
              <a:rPr lang="en-SG" smtClean="0"/>
              <a:t>4/10/2015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2008667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4A91FE6A-956D-4278-99F3-9F64BE320FAC}" type="datetimeFigureOut">
              <a:rPr lang="en-SG" smtClean="0"/>
              <a:t>4/10/2015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40415345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4A91FE6A-956D-4278-99F3-9F64BE320FAC}" type="datetimeFigureOut">
              <a:rPr lang="en-SG" smtClean="0"/>
              <a:t>4/10/2015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41301542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4/10/2015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1624091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4/10/2015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4312452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4/10/2015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805182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SG" dirty="0"/>
          </a:p>
        </p:txBody>
      </p:sp>
      <p:sp>
        <p:nvSpPr>
          <p:cNvPr id="3" name="Content Placeholder 2"/>
          <p:cNvSpPr>
            <a:spLocks noGrp="1"/>
          </p:cNvSpPr>
          <p:nvPr>
            <p:ph idx="1"/>
          </p:nvPr>
        </p:nvSpPr>
        <p:spPr/>
        <p:txBody>
          <a:bodyPr>
            <a:normAutofit/>
          </a:bodyPr>
          <a:lstStyle>
            <a:lvl1pPr>
              <a:lnSpc>
                <a:spcPct val="100000"/>
              </a:lnSpc>
              <a:spcBef>
                <a:spcPts val="1000"/>
              </a:spcBef>
              <a:defRPr sz="2600"/>
            </a:lvl1pPr>
            <a:lvl2pPr>
              <a:lnSpc>
                <a:spcPct val="100000"/>
              </a:lnSpc>
              <a:spcBef>
                <a:spcPts val="1000"/>
              </a:spcBef>
              <a:defRPr sz="2400"/>
            </a:lvl2pPr>
            <a:lvl3pPr>
              <a:lnSpc>
                <a:spcPct val="100000"/>
              </a:lnSpc>
              <a:spcBef>
                <a:spcPts val="1000"/>
              </a:spcBef>
              <a:defRPr sz="2000"/>
            </a:lvl3pPr>
            <a:lvl4pPr>
              <a:lnSpc>
                <a:spcPct val="100000"/>
              </a:lnSpc>
              <a:spcBef>
                <a:spcPts val="1000"/>
              </a:spcBef>
              <a:defRPr sz="1800"/>
            </a:lvl4pPr>
            <a:lvl5pPr>
              <a:lnSpc>
                <a:spcPct val="100000"/>
              </a:lnSpc>
              <a:spcBef>
                <a:spcPts val="1000"/>
              </a:spcBef>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4/10/2015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4643878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4/10/2015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
        <p:nvSpPr>
          <p:cNvPr id="6" name="Text Placeholder 5"/>
          <p:cNvSpPr>
            <a:spLocks noGrp="1"/>
          </p:cNvSpPr>
          <p:nvPr>
            <p:ph type="body" sz="quarter" idx="13"/>
          </p:nvPr>
        </p:nvSpPr>
        <p:spPr>
          <a:xfrm>
            <a:off x="548640" y="0"/>
            <a:ext cx="7776210" cy="1200150"/>
          </a:xfrm>
        </p:spPr>
        <p:txBody>
          <a:bodyPr>
            <a:noAutofit/>
          </a:bodyPr>
          <a:lstStyle>
            <a:lvl1pPr marL="0" indent="0" algn="l" defTabSz="914400" rtl="0" eaLnBrk="1" latinLnBrk="0" hangingPunct="1">
              <a:lnSpc>
                <a:spcPct val="90000"/>
              </a:lnSpc>
              <a:spcBef>
                <a:spcPct val="0"/>
              </a:spcBef>
              <a:buNone/>
              <a:defRPr lang="en-US" sz="3800" b="1" kern="1200" dirty="0" smtClean="0">
                <a:solidFill>
                  <a:schemeClr val="accent6">
                    <a:lumMod val="50000"/>
                  </a:schemeClr>
                </a:solidFill>
                <a:latin typeface="Arial Black" panose="020B0A04020102020204" pitchFamily="34" charset="0"/>
                <a:ea typeface="+mj-ea"/>
                <a:cs typeface="+mj-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35127976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4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4/10/2015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
        <p:nvSpPr>
          <p:cNvPr id="7" name="Title 1"/>
          <p:cNvSpPr>
            <a:spLocks noGrp="1"/>
          </p:cNvSpPr>
          <p:nvPr>
            <p:ph type="title"/>
          </p:nvPr>
        </p:nvSpPr>
        <p:spPr>
          <a:xfrm>
            <a:off x="548640" y="377371"/>
            <a:ext cx="5756910" cy="889726"/>
          </a:xfrm>
        </p:spPr>
        <p:txBody>
          <a:bodyPr/>
          <a:lstStyle>
            <a:lvl1pPr algn="l">
              <a:defRPr/>
            </a:lvl1pPr>
          </a:lstStyle>
          <a:p>
            <a:r>
              <a:rPr lang="en-US" dirty="0" smtClean="0"/>
              <a:t>Click to edit Master title style</a:t>
            </a:r>
            <a:endParaRPr lang="en-SG" dirty="0"/>
          </a:p>
        </p:txBody>
      </p:sp>
      <p:sp>
        <p:nvSpPr>
          <p:cNvPr id="8" name="Text Placeholder 7"/>
          <p:cNvSpPr>
            <a:spLocks noGrp="1"/>
          </p:cNvSpPr>
          <p:nvPr>
            <p:ph type="body" sz="quarter" idx="13"/>
          </p:nvPr>
        </p:nvSpPr>
        <p:spPr>
          <a:xfrm>
            <a:off x="563155" y="0"/>
            <a:ext cx="5742396" cy="377371"/>
          </a:xfrm>
        </p:spPr>
        <p:txBody>
          <a:bodyPr>
            <a:normAutofit/>
          </a:bodyPr>
          <a:lstStyle>
            <a:lvl1pPr marL="0" indent="0" algn="l">
              <a:buNone/>
              <a:defRPr sz="2000"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21670495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5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4/10/2015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
        <p:nvSpPr>
          <p:cNvPr id="7" name="Title 1"/>
          <p:cNvSpPr>
            <a:spLocks noGrp="1"/>
          </p:cNvSpPr>
          <p:nvPr>
            <p:ph type="title"/>
          </p:nvPr>
        </p:nvSpPr>
        <p:spPr>
          <a:xfrm>
            <a:off x="6435089" y="377371"/>
            <a:ext cx="5756910" cy="889726"/>
          </a:xfrm>
        </p:spPr>
        <p:txBody>
          <a:bodyPr/>
          <a:lstStyle>
            <a:lvl1pPr algn="l">
              <a:defRPr/>
            </a:lvl1pPr>
          </a:lstStyle>
          <a:p>
            <a:r>
              <a:rPr lang="en-US" dirty="0" smtClean="0"/>
              <a:t>Click to edit Master title style</a:t>
            </a:r>
            <a:endParaRPr lang="en-SG" dirty="0"/>
          </a:p>
        </p:txBody>
      </p:sp>
      <p:sp>
        <p:nvSpPr>
          <p:cNvPr id="8" name="Text Placeholder 7"/>
          <p:cNvSpPr>
            <a:spLocks noGrp="1"/>
          </p:cNvSpPr>
          <p:nvPr>
            <p:ph type="body" sz="quarter" idx="13"/>
          </p:nvPr>
        </p:nvSpPr>
        <p:spPr>
          <a:xfrm>
            <a:off x="6449604" y="0"/>
            <a:ext cx="5742396" cy="377371"/>
          </a:xfrm>
        </p:spPr>
        <p:txBody>
          <a:bodyPr>
            <a:normAutofit/>
          </a:bodyPr>
          <a:lstStyle>
            <a:lvl1pPr marL="0" indent="0" algn="l">
              <a:buNone/>
              <a:defRPr sz="2000" b="1" u="sng">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24225803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1FE6A-956D-4278-99F3-9F64BE320FAC}" type="datetimeFigureOut">
              <a:rPr lang="en-SG" smtClean="0"/>
              <a:t>4/10/2015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2839125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1FE6A-956D-4278-99F3-9F64BE320FAC}" type="datetimeFigureOut">
              <a:rPr lang="en-SG" smtClean="0"/>
              <a:t>4/10/2015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483648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A91FE6A-956D-4278-99F3-9F64BE320FAC}" type="datetimeFigureOut">
              <a:rPr lang="en-SG" smtClean="0"/>
              <a:t>4/10/2015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8360839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A91FE6A-956D-4278-99F3-9F64BE320FAC}" type="datetimeFigureOut">
              <a:rPr lang="en-SG" smtClean="0"/>
              <a:t>4/10/2015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571741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49678"/>
            <a:ext cx="9144000" cy="2387600"/>
          </a:xfrm>
        </p:spPr>
        <p:txBody>
          <a:bodyPr anchor="b"/>
          <a:lstStyle>
            <a:lvl1pPr algn="ctr">
              <a:defRPr sz="6000"/>
            </a:lvl1pPr>
          </a:lstStyle>
          <a:p>
            <a:r>
              <a:rPr lang="en-US" dirty="0" smtClean="0"/>
              <a:t>Click to edit Master title style</a:t>
            </a:r>
            <a:endParaRPr lang="en-SG" dirty="0"/>
          </a:p>
        </p:txBody>
      </p:sp>
      <p:sp>
        <p:nvSpPr>
          <p:cNvPr id="3" name="Subtitle 2"/>
          <p:cNvSpPr>
            <a:spLocks noGrp="1"/>
          </p:cNvSpPr>
          <p:nvPr>
            <p:ph type="subTitle" idx="1"/>
          </p:nvPr>
        </p:nvSpPr>
        <p:spPr>
          <a:xfrm>
            <a:off x="1493520" y="1291613"/>
            <a:ext cx="9144000" cy="534533"/>
          </a:xfrm>
          <a:ln>
            <a:noFill/>
          </a:ln>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lang="en-SG" sz="4400" b="1" kern="1200" dirty="0">
                <a:solidFill>
                  <a:srgbClr val="C00000"/>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4/10/2015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
        <p:nvSpPr>
          <p:cNvPr id="7" name="Rectangle 6"/>
          <p:cNvSpPr/>
          <p:nvPr userDrawn="1"/>
        </p:nvSpPr>
        <p:spPr>
          <a:xfrm>
            <a:off x="1524000" y="1980974"/>
            <a:ext cx="9144000" cy="457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userDrawn="1"/>
        </p:nvSpPr>
        <p:spPr>
          <a:xfrm>
            <a:off x="1524000" y="1245894"/>
            <a:ext cx="9144000" cy="457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2608586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SG" dirty="0"/>
          </a:p>
        </p:txBody>
      </p:sp>
      <p:sp>
        <p:nvSpPr>
          <p:cNvPr id="3" name="Content Placeholder 2"/>
          <p:cNvSpPr>
            <a:spLocks noGrp="1"/>
          </p:cNvSpPr>
          <p:nvPr>
            <p:ph idx="1"/>
          </p:nvPr>
        </p:nvSpPr>
        <p:spPr/>
        <p:txBody>
          <a:bodyPr>
            <a:normAutofit/>
          </a:bodyPr>
          <a:lstStyle>
            <a:lvl1pPr>
              <a:lnSpc>
                <a:spcPct val="100000"/>
              </a:lnSpc>
              <a:spcBef>
                <a:spcPts val="1000"/>
              </a:spcBef>
              <a:defRPr sz="2600"/>
            </a:lvl1pPr>
            <a:lvl2pPr>
              <a:lnSpc>
                <a:spcPct val="100000"/>
              </a:lnSpc>
              <a:spcBef>
                <a:spcPts val="1000"/>
              </a:spcBef>
              <a:defRPr sz="2400"/>
            </a:lvl2pPr>
            <a:lvl3pPr>
              <a:lnSpc>
                <a:spcPct val="100000"/>
              </a:lnSpc>
              <a:spcBef>
                <a:spcPts val="1000"/>
              </a:spcBef>
              <a:defRPr sz="2000"/>
            </a:lvl3pPr>
            <a:lvl4pPr>
              <a:lnSpc>
                <a:spcPct val="100000"/>
              </a:lnSpc>
              <a:spcBef>
                <a:spcPts val="1000"/>
              </a:spcBef>
              <a:defRPr sz="1800"/>
            </a:lvl4pPr>
            <a:lvl5pPr>
              <a:lnSpc>
                <a:spcPct val="100000"/>
              </a:lnSpc>
              <a:spcBef>
                <a:spcPts val="1000"/>
              </a:spcBef>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4/10/2015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3624282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US" dirty="0" smtClean="0"/>
              <a:t>Click to edit Master title style</a:t>
            </a:r>
            <a:endParaRPr lang="en-SG" dirty="0"/>
          </a:p>
        </p:txBody>
      </p:sp>
      <p:sp>
        <p:nvSpPr>
          <p:cNvPr id="3" name="Content Placeholder 2"/>
          <p:cNvSpPr>
            <a:spLocks noGrp="1"/>
          </p:cNvSpPr>
          <p:nvPr>
            <p:ph idx="1"/>
          </p:nvPr>
        </p:nvSpPr>
        <p:spPr/>
        <p:txBody>
          <a:bodyPr vert="horz" lIns="91440" tIns="45720" rIns="91440" bIns="45720" rtlCol="0">
            <a:normAutofit/>
          </a:bodyPr>
          <a:lstStyle>
            <a:lvl1pPr marL="444500" indent="-444500">
              <a:buClr>
                <a:schemeClr val="accent6">
                  <a:lumMod val="75000"/>
                </a:schemeClr>
              </a:buClr>
              <a:buFont typeface="Wingdings" panose="05000000000000000000" pitchFamily="2" charset="2"/>
              <a:buChar char=""/>
              <a:defRPr lang="en-US" sz="2600" dirty="0" smtClean="0"/>
            </a:lvl1pPr>
            <a:lvl2pPr>
              <a:defRPr lang="en-US" dirty="0" smtClean="0"/>
            </a:lvl2pPr>
            <a:lvl3pPr>
              <a:defRPr lang="en-US" dirty="0" smtClean="0"/>
            </a:lvl3pPr>
            <a:lvl4pPr>
              <a:defRPr lang="en-US" dirty="0" smtClean="0"/>
            </a:lvl4pPr>
            <a:lvl5pPr>
              <a:defRPr lang="en-SG" dirty="0"/>
            </a:lvl5pPr>
          </a:lstStyle>
          <a:p>
            <a:pPr lvl="0">
              <a:lnSpc>
                <a:spcPct val="100000"/>
              </a:lnSpc>
            </a:pPr>
            <a:r>
              <a:rPr lang="en-US" dirty="0" smtClean="0"/>
              <a:t>Click to edit Master text styles</a:t>
            </a:r>
          </a:p>
          <a:p>
            <a:pPr lvl="1">
              <a:lnSpc>
                <a:spcPct val="100000"/>
              </a:lnSpc>
              <a:spcBef>
                <a:spcPts val="1000"/>
              </a:spcBef>
            </a:pPr>
            <a:r>
              <a:rPr lang="en-US" dirty="0" smtClean="0"/>
              <a:t>Second level</a:t>
            </a:r>
          </a:p>
          <a:p>
            <a:pPr lvl="2">
              <a:lnSpc>
                <a:spcPct val="100000"/>
              </a:lnSpc>
              <a:spcBef>
                <a:spcPts val="1000"/>
              </a:spcBef>
            </a:pPr>
            <a:r>
              <a:rPr lang="en-US" dirty="0" smtClean="0"/>
              <a:t>Third level</a:t>
            </a:r>
          </a:p>
          <a:p>
            <a:pPr lvl="3">
              <a:lnSpc>
                <a:spcPct val="100000"/>
              </a:lnSpc>
              <a:spcBef>
                <a:spcPts val="1000"/>
              </a:spcBef>
            </a:pPr>
            <a:r>
              <a:rPr lang="en-US" dirty="0" smtClean="0"/>
              <a:t>Fourth level</a:t>
            </a:r>
          </a:p>
          <a:p>
            <a:pPr lvl="4">
              <a:lnSpc>
                <a:spcPct val="100000"/>
              </a:lnSpc>
              <a:spcBef>
                <a:spcPts val="1000"/>
              </a:spcBef>
            </a:pPr>
            <a:r>
              <a:rPr lang="en-US" dirty="0" smtClean="0"/>
              <a:t>Fifth level</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4/10/2015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
        <p:nvSpPr>
          <p:cNvPr id="8" name="Text Placeholder 7"/>
          <p:cNvSpPr>
            <a:spLocks noGrp="1"/>
          </p:cNvSpPr>
          <p:nvPr>
            <p:ph type="body" sz="quarter" idx="13"/>
          </p:nvPr>
        </p:nvSpPr>
        <p:spPr>
          <a:xfrm>
            <a:off x="2148114" y="0"/>
            <a:ext cx="7852229" cy="377371"/>
          </a:xfrm>
        </p:spPr>
        <p:txBody>
          <a:bodyPr>
            <a:normAutofit/>
          </a:bodyPr>
          <a:lstStyle>
            <a:lvl1pPr marL="0" indent="0" algn="ctr">
              <a:buNone/>
              <a:defRPr sz="2000"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440788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US" dirty="0" smtClean="0"/>
              <a:t>Click to edit Master title style</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4/10/2015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
        <p:nvSpPr>
          <p:cNvPr id="8" name="Text Placeholder 7"/>
          <p:cNvSpPr>
            <a:spLocks noGrp="1"/>
          </p:cNvSpPr>
          <p:nvPr>
            <p:ph type="body" sz="quarter" idx="13"/>
          </p:nvPr>
        </p:nvSpPr>
        <p:spPr>
          <a:xfrm>
            <a:off x="2148114" y="0"/>
            <a:ext cx="7852229" cy="377371"/>
          </a:xfrm>
        </p:spPr>
        <p:txBody>
          <a:bodyPr>
            <a:normAutofit/>
          </a:bodyPr>
          <a:lstStyle>
            <a:lvl1pPr marL="0" indent="0" algn="ctr">
              <a:buNone/>
              <a:defRPr sz="2000"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
        <p:nvSpPr>
          <p:cNvPr id="10" name="Content Placeholder 2"/>
          <p:cNvSpPr>
            <a:spLocks noGrp="1"/>
          </p:cNvSpPr>
          <p:nvPr>
            <p:ph idx="1"/>
          </p:nvPr>
        </p:nvSpPr>
        <p:spPr>
          <a:xfrm>
            <a:off x="548641" y="1436914"/>
            <a:ext cx="11051178" cy="4740049"/>
          </a:xfrm>
        </p:spPr>
        <p:txBody>
          <a:bodyPr vert="horz" lIns="91440" tIns="45720" rIns="91440" bIns="45720" rtlCol="0">
            <a:normAutofit/>
          </a:bodyPr>
          <a:lstStyle>
            <a:lvl1pPr>
              <a:defRPr lang="en-US" sz="2600" dirty="0" smtClean="0"/>
            </a:lvl1pPr>
            <a:lvl2pPr>
              <a:defRPr lang="en-US" dirty="0" smtClean="0"/>
            </a:lvl2pPr>
            <a:lvl3pPr>
              <a:defRPr lang="en-US" dirty="0" smtClean="0"/>
            </a:lvl3pPr>
            <a:lvl4pPr>
              <a:defRPr lang="en-US" dirty="0" smtClean="0"/>
            </a:lvl4pPr>
            <a:lvl5pPr>
              <a:defRPr lang="en-SG" dirty="0"/>
            </a:lvl5pPr>
          </a:lstStyle>
          <a:p>
            <a:pPr lvl="0">
              <a:lnSpc>
                <a:spcPct val="100000"/>
              </a:lnSpc>
            </a:pPr>
            <a:r>
              <a:rPr lang="en-US" dirty="0" smtClean="0"/>
              <a:t>Click to edit Master text styles</a:t>
            </a:r>
          </a:p>
          <a:p>
            <a:pPr lvl="1">
              <a:lnSpc>
                <a:spcPct val="100000"/>
              </a:lnSpc>
              <a:spcBef>
                <a:spcPts val="1000"/>
              </a:spcBef>
            </a:pPr>
            <a:r>
              <a:rPr lang="en-US" dirty="0" smtClean="0"/>
              <a:t>Second level</a:t>
            </a:r>
          </a:p>
          <a:p>
            <a:pPr lvl="2">
              <a:lnSpc>
                <a:spcPct val="100000"/>
              </a:lnSpc>
              <a:spcBef>
                <a:spcPts val="1000"/>
              </a:spcBef>
            </a:pPr>
            <a:r>
              <a:rPr lang="en-US" dirty="0" smtClean="0"/>
              <a:t>Third level</a:t>
            </a:r>
          </a:p>
          <a:p>
            <a:pPr lvl="3">
              <a:lnSpc>
                <a:spcPct val="100000"/>
              </a:lnSpc>
              <a:spcBef>
                <a:spcPts val="1000"/>
              </a:spcBef>
            </a:pPr>
            <a:r>
              <a:rPr lang="en-US" dirty="0" smtClean="0"/>
              <a:t>Fourth level</a:t>
            </a:r>
          </a:p>
          <a:p>
            <a:pPr lvl="4">
              <a:lnSpc>
                <a:spcPct val="100000"/>
              </a:lnSpc>
              <a:spcBef>
                <a:spcPts val="1000"/>
              </a:spcBef>
            </a:pPr>
            <a:r>
              <a:rPr lang="en-US" dirty="0" smtClean="0"/>
              <a:t>Fifth level</a:t>
            </a:r>
            <a:endParaRPr lang="en-SG" dirty="0"/>
          </a:p>
        </p:txBody>
      </p:sp>
    </p:spTree>
    <p:extLst>
      <p:ext uri="{BB962C8B-B14F-4D97-AF65-F5344CB8AC3E}">
        <p14:creationId xmlns:p14="http://schemas.microsoft.com/office/powerpoint/2010/main" val="547018338"/>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5378" y="377371"/>
            <a:ext cx="11051178" cy="889726"/>
          </a:xfrm>
        </p:spPr>
        <p:txBody>
          <a:bodyPr/>
          <a:lstStyle/>
          <a:p>
            <a:r>
              <a:rPr lang="en-US" dirty="0" smtClean="0"/>
              <a:t>Click to edit Master title style</a:t>
            </a:r>
            <a:endParaRPr lang="en-SG" dirty="0"/>
          </a:p>
        </p:txBody>
      </p:sp>
      <p:sp>
        <p:nvSpPr>
          <p:cNvPr id="3" name="Content Placeholder 2"/>
          <p:cNvSpPr>
            <a:spLocks noGrp="1"/>
          </p:cNvSpPr>
          <p:nvPr>
            <p:ph idx="1"/>
          </p:nvPr>
        </p:nvSpPr>
        <p:spPr>
          <a:xfrm>
            <a:off x="795378" y="1436914"/>
            <a:ext cx="11051177" cy="4740049"/>
          </a:xfrm>
        </p:spPr>
        <p:txBody>
          <a:bodyPr vert="horz" lIns="91440" tIns="45720" rIns="91440" bIns="45720" rtlCol="0">
            <a:normAutofit/>
          </a:bodyPr>
          <a:lstStyle>
            <a:lvl1pPr>
              <a:defRPr lang="en-US" sz="2600" dirty="0" smtClean="0"/>
            </a:lvl1pPr>
            <a:lvl2pPr>
              <a:defRPr lang="en-US" dirty="0" smtClean="0"/>
            </a:lvl2pPr>
            <a:lvl3pPr>
              <a:defRPr lang="en-US" dirty="0" smtClean="0"/>
            </a:lvl3pPr>
            <a:lvl4pPr>
              <a:defRPr lang="en-US" dirty="0" smtClean="0"/>
            </a:lvl4pPr>
            <a:lvl5pPr>
              <a:defRPr lang="en-SG" dirty="0"/>
            </a:lvl5pPr>
          </a:lstStyle>
          <a:p>
            <a:pPr lvl="0">
              <a:lnSpc>
                <a:spcPct val="100000"/>
              </a:lnSpc>
            </a:pPr>
            <a:r>
              <a:rPr lang="en-US" dirty="0" smtClean="0"/>
              <a:t>Click to edit Master text styles</a:t>
            </a:r>
          </a:p>
          <a:p>
            <a:pPr lvl="1">
              <a:lnSpc>
                <a:spcPct val="100000"/>
              </a:lnSpc>
              <a:spcBef>
                <a:spcPts val="1000"/>
              </a:spcBef>
            </a:pPr>
            <a:r>
              <a:rPr lang="en-US" dirty="0" smtClean="0"/>
              <a:t>Second level</a:t>
            </a:r>
          </a:p>
          <a:p>
            <a:pPr lvl="2">
              <a:lnSpc>
                <a:spcPct val="100000"/>
              </a:lnSpc>
              <a:spcBef>
                <a:spcPts val="1000"/>
              </a:spcBef>
            </a:pPr>
            <a:r>
              <a:rPr lang="en-US" dirty="0" smtClean="0"/>
              <a:t>Third level</a:t>
            </a:r>
          </a:p>
          <a:p>
            <a:pPr lvl="3">
              <a:lnSpc>
                <a:spcPct val="100000"/>
              </a:lnSpc>
              <a:spcBef>
                <a:spcPts val="1000"/>
              </a:spcBef>
            </a:pPr>
            <a:r>
              <a:rPr lang="en-US" dirty="0" smtClean="0"/>
              <a:t>Fourth level</a:t>
            </a:r>
          </a:p>
          <a:p>
            <a:pPr lvl="4">
              <a:lnSpc>
                <a:spcPct val="100000"/>
              </a:lnSpc>
              <a:spcBef>
                <a:spcPts val="1000"/>
              </a:spcBef>
            </a:pPr>
            <a:r>
              <a:rPr lang="en-US" dirty="0" smtClean="0"/>
              <a:t>Fifth level</a:t>
            </a:r>
            <a:endParaRPr lang="en-SG" dirty="0"/>
          </a:p>
        </p:txBody>
      </p:sp>
      <p:sp>
        <p:nvSpPr>
          <p:cNvPr id="4" name="Date Placeholder 3"/>
          <p:cNvSpPr>
            <a:spLocks noGrp="1"/>
          </p:cNvSpPr>
          <p:nvPr>
            <p:ph type="dt" sz="half" idx="10"/>
          </p:nvPr>
        </p:nvSpPr>
        <p:spPr>
          <a:xfrm>
            <a:off x="809898" y="6356350"/>
            <a:ext cx="2536372" cy="365125"/>
          </a:xfrm>
        </p:spPr>
        <p:txBody>
          <a:bodyPr/>
          <a:lstStyle/>
          <a:p>
            <a:fld id="{4A91FE6A-956D-4278-99F3-9F64BE320FAC}" type="datetimeFigureOut">
              <a:rPr lang="en-SG" smtClean="0"/>
              <a:t>4/10/2015</a:t>
            </a:fld>
            <a:endParaRPr lang="en-SG"/>
          </a:p>
        </p:txBody>
      </p:sp>
      <p:sp>
        <p:nvSpPr>
          <p:cNvPr id="5" name="Footer Placeholder 4"/>
          <p:cNvSpPr>
            <a:spLocks noGrp="1"/>
          </p:cNvSpPr>
          <p:nvPr>
            <p:ph type="ftr" sz="quarter" idx="11"/>
          </p:nvPr>
        </p:nvSpPr>
        <p:spPr>
          <a:xfrm>
            <a:off x="3540035" y="6356350"/>
            <a:ext cx="5331823" cy="365125"/>
          </a:xfrm>
        </p:spPr>
        <p:txBody>
          <a:bodyPr/>
          <a:lstStyle/>
          <a:p>
            <a:endParaRPr lang="en-SG" dirty="0"/>
          </a:p>
        </p:txBody>
      </p:sp>
      <p:sp>
        <p:nvSpPr>
          <p:cNvPr id="6" name="Slide Number Placeholder 5"/>
          <p:cNvSpPr>
            <a:spLocks noGrp="1"/>
          </p:cNvSpPr>
          <p:nvPr>
            <p:ph type="sldNum" sz="quarter" idx="12"/>
          </p:nvPr>
        </p:nvSpPr>
        <p:spPr>
          <a:xfrm>
            <a:off x="8871858" y="6356350"/>
            <a:ext cx="2989218" cy="365125"/>
          </a:xfrm>
        </p:spPr>
        <p:txBody>
          <a:bodyPr/>
          <a:lstStyle/>
          <a:p>
            <a:fld id="{F32CAEEB-7ECB-40EF-BAB7-81B3930065D2}" type="slidenum">
              <a:rPr lang="en-SG" smtClean="0"/>
              <a:t>‹#›</a:t>
            </a:fld>
            <a:endParaRPr lang="en-SG"/>
          </a:p>
        </p:txBody>
      </p:sp>
      <p:sp>
        <p:nvSpPr>
          <p:cNvPr id="8" name="Text Placeholder 7"/>
          <p:cNvSpPr>
            <a:spLocks noGrp="1"/>
          </p:cNvSpPr>
          <p:nvPr>
            <p:ph type="body" sz="quarter" idx="13"/>
          </p:nvPr>
        </p:nvSpPr>
        <p:spPr>
          <a:xfrm>
            <a:off x="2394852" y="0"/>
            <a:ext cx="7852229" cy="377371"/>
          </a:xfrm>
        </p:spPr>
        <p:txBody>
          <a:bodyPr>
            <a:normAutofit/>
          </a:bodyPr>
          <a:lstStyle>
            <a:lvl1pPr marL="0" indent="0" algn="ctr">
              <a:buNone/>
              <a:defRPr sz="2000"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18580338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1FE6A-956D-4278-99F3-9F64BE320FAC}" type="datetimeFigureOut">
              <a:rPr lang="en-SG" smtClean="0"/>
              <a:t>4/10/2015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7610290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4422" y="679224"/>
            <a:ext cx="10515600" cy="2852737"/>
          </a:xfrm>
        </p:spPr>
        <p:txBody>
          <a:bodyPr anchor="b">
            <a:normAutofit/>
          </a:bodyPr>
          <a:lstStyle>
            <a:lvl1pPr>
              <a:defRPr sz="4800"/>
            </a:lvl1pPr>
          </a:lstStyle>
          <a:p>
            <a:r>
              <a:rPr lang="en-US" dirty="0" smtClean="0"/>
              <a:t>Click to edit Master title style</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4/10/2015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5929800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4A91FE6A-956D-4278-99F3-9F64BE320FAC}" type="datetimeFigureOut">
              <a:rPr lang="en-SG" smtClean="0"/>
              <a:t>4/10/2015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8205041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4A91FE6A-956D-4278-99F3-9F64BE320FAC}" type="datetimeFigureOut">
              <a:rPr lang="en-SG" smtClean="0"/>
              <a:t>4/10/2015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1673280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4A91FE6A-956D-4278-99F3-9F64BE320FAC}" type="datetimeFigureOut">
              <a:rPr lang="en-SG" smtClean="0"/>
              <a:t>4/10/2015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4287376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4/10/2015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80538132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4/10/2015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1337837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4/10/2015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42729762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blank" preserve="1">
  <p:cSld name="6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4/10/2015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245190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5378" y="377371"/>
            <a:ext cx="11051178" cy="889726"/>
          </a:xfrm>
        </p:spPr>
        <p:txBody>
          <a:bodyPr/>
          <a:lstStyle/>
          <a:p>
            <a:r>
              <a:rPr lang="en-US" dirty="0" smtClean="0"/>
              <a:t>Click to edit Master title style</a:t>
            </a:r>
            <a:endParaRPr lang="en-SG" dirty="0"/>
          </a:p>
        </p:txBody>
      </p:sp>
      <p:sp>
        <p:nvSpPr>
          <p:cNvPr id="3" name="Content Placeholder 2"/>
          <p:cNvSpPr>
            <a:spLocks noGrp="1"/>
          </p:cNvSpPr>
          <p:nvPr>
            <p:ph idx="1"/>
          </p:nvPr>
        </p:nvSpPr>
        <p:spPr>
          <a:xfrm>
            <a:off x="795378" y="1436914"/>
            <a:ext cx="11051177" cy="4740049"/>
          </a:xfrm>
        </p:spPr>
        <p:txBody>
          <a:bodyPr vert="horz" lIns="91440" tIns="45720" rIns="91440" bIns="45720" rtlCol="0">
            <a:normAutofit/>
          </a:bodyPr>
          <a:lstStyle>
            <a:lvl1pPr>
              <a:defRPr lang="en-US" sz="2600" dirty="0" smtClean="0"/>
            </a:lvl1pPr>
            <a:lvl2pPr>
              <a:defRPr lang="en-US" dirty="0" smtClean="0"/>
            </a:lvl2pPr>
            <a:lvl3pPr>
              <a:defRPr lang="en-US" dirty="0" smtClean="0"/>
            </a:lvl3pPr>
            <a:lvl4pPr>
              <a:defRPr lang="en-US" dirty="0" smtClean="0"/>
            </a:lvl4pPr>
            <a:lvl5pPr>
              <a:defRPr lang="en-SG" dirty="0"/>
            </a:lvl5pPr>
          </a:lstStyle>
          <a:p>
            <a:pPr lvl="0">
              <a:lnSpc>
                <a:spcPct val="100000"/>
              </a:lnSpc>
            </a:pPr>
            <a:r>
              <a:rPr lang="en-US" dirty="0" smtClean="0"/>
              <a:t>Click to edit Master text styles</a:t>
            </a:r>
          </a:p>
          <a:p>
            <a:pPr lvl="1">
              <a:lnSpc>
                <a:spcPct val="100000"/>
              </a:lnSpc>
              <a:spcBef>
                <a:spcPts val="1000"/>
              </a:spcBef>
            </a:pPr>
            <a:r>
              <a:rPr lang="en-US" dirty="0" smtClean="0"/>
              <a:t>Second level</a:t>
            </a:r>
          </a:p>
          <a:p>
            <a:pPr lvl="2">
              <a:lnSpc>
                <a:spcPct val="100000"/>
              </a:lnSpc>
              <a:spcBef>
                <a:spcPts val="1000"/>
              </a:spcBef>
            </a:pPr>
            <a:r>
              <a:rPr lang="en-US" dirty="0" smtClean="0"/>
              <a:t>Third level</a:t>
            </a:r>
          </a:p>
          <a:p>
            <a:pPr lvl="3">
              <a:lnSpc>
                <a:spcPct val="100000"/>
              </a:lnSpc>
              <a:spcBef>
                <a:spcPts val="1000"/>
              </a:spcBef>
            </a:pPr>
            <a:r>
              <a:rPr lang="en-US" dirty="0" smtClean="0"/>
              <a:t>Fourth level</a:t>
            </a:r>
          </a:p>
          <a:p>
            <a:pPr lvl="4">
              <a:lnSpc>
                <a:spcPct val="100000"/>
              </a:lnSpc>
              <a:spcBef>
                <a:spcPts val="1000"/>
              </a:spcBef>
            </a:pPr>
            <a:r>
              <a:rPr lang="en-US" dirty="0" smtClean="0"/>
              <a:t>Fifth level</a:t>
            </a:r>
            <a:endParaRPr lang="en-SG" dirty="0"/>
          </a:p>
        </p:txBody>
      </p:sp>
      <p:sp>
        <p:nvSpPr>
          <p:cNvPr id="4" name="Date Placeholder 3"/>
          <p:cNvSpPr>
            <a:spLocks noGrp="1"/>
          </p:cNvSpPr>
          <p:nvPr>
            <p:ph type="dt" sz="half" idx="10"/>
          </p:nvPr>
        </p:nvSpPr>
        <p:spPr>
          <a:xfrm>
            <a:off x="809898" y="6356350"/>
            <a:ext cx="2536372" cy="365125"/>
          </a:xfrm>
        </p:spPr>
        <p:txBody>
          <a:bodyPr/>
          <a:lstStyle/>
          <a:p>
            <a:fld id="{4A91FE6A-956D-4278-99F3-9F64BE320FAC}" type="datetimeFigureOut">
              <a:rPr lang="en-SG" smtClean="0"/>
              <a:t>4/10/2015</a:t>
            </a:fld>
            <a:endParaRPr lang="en-SG"/>
          </a:p>
        </p:txBody>
      </p:sp>
      <p:sp>
        <p:nvSpPr>
          <p:cNvPr id="5" name="Footer Placeholder 4"/>
          <p:cNvSpPr>
            <a:spLocks noGrp="1"/>
          </p:cNvSpPr>
          <p:nvPr>
            <p:ph type="ftr" sz="quarter" idx="11"/>
          </p:nvPr>
        </p:nvSpPr>
        <p:spPr>
          <a:xfrm>
            <a:off x="3540035" y="6356350"/>
            <a:ext cx="5331823" cy="365125"/>
          </a:xfrm>
        </p:spPr>
        <p:txBody>
          <a:bodyPr/>
          <a:lstStyle/>
          <a:p>
            <a:endParaRPr lang="en-SG" dirty="0"/>
          </a:p>
        </p:txBody>
      </p:sp>
      <p:sp>
        <p:nvSpPr>
          <p:cNvPr id="6" name="Slide Number Placeholder 5"/>
          <p:cNvSpPr>
            <a:spLocks noGrp="1"/>
          </p:cNvSpPr>
          <p:nvPr>
            <p:ph type="sldNum" sz="quarter" idx="12"/>
          </p:nvPr>
        </p:nvSpPr>
        <p:spPr>
          <a:xfrm>
            <a:off x="8871858" y="6356350"/>
            <a:ext cx="2989218" cy="365125"/>
          </a:xfrm>
        </p:spPr>
        <p:txBody>
          <a:bodyPr/>
          <a:lstStyle/>
          <a:p>
            <a:fld id="{F32CAEEB-7ECB-40EF-BAB7-81B3930065D2}" type="slidenum">
              <a:rPr lang="en-SG" smtClean="0"/>
              <a:t>‹#›</a:t>
            </a:fld>
            <a:endParaRPr lang="en-SG"/>
          </a:p>
        </p:txBody>
      </p:sp>
      <p:sp>
        <p:nvSpPr>
          <p:cNvPr id="8" name="Text Placeholder 7"/>
          <p:cNvSpPr>
            <a:spLocks noGrp="1"/>
          </p:cNvSpPr>
          <p:nvPr>
            <p:ph type="body" sz="quarter" idx="13"/>
          </p:nvPr>
        </p:nvSpPr>
        <p:spPr>
          <a:xfrm>
            <a:off x="2394852" y="0"/>
            <a:ext cx="7852229" cy="377371"/>
          </a:xfrm>
        </p:spPr>
        <p:txBody>
          <a:bodyPr>
            <a:normAutofit/>
          </a:bodyPr>
          <a:lstStyle>
            <a:lvl1pPr marL="0" indent="0" algn="ctr">
              <a:buNone/>
              <a:defRPr sz="2000"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2641231435"/>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4/10/2015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
        <p:nvSpPr>
          <p:cNvPr id="6" name="Text Placeholder 5"/>
          <p:cNvSpPr>
            <a:spLocks noGrp="1"/>
          </p:cNvSpPr>
          <p:nvPr>
            <p:ph type="body" sz="quarter" idx="13"/>
          </p:nvPr>
        </p:nvSpPr>
        <p:spPr>
          <a:xfrm>
            <a:off x="548640" y="0"/>
            <a:ext cx="7776210" cy="1200150"/>
          </a:xfrm>
        </p:spPr>
        <p:txBody>
          <a:bodyPr>
            <a:noAutofit/>
          </a:bodyPr>
          <a:lstStyle>
            <a:lvl1pPr marL="0" indent="0" algn="l" defTabSz="914400" rtl="0" eaLnBrk="1" latinLnBrk="0" hangingPunct="1">
              <a:lnSpc>
                <a:spcPct val="90000"/>
              </a:lnSpc>
              <a:spcBef>
                <a:spcPct val="0"/>
              </a:spcBef>
              <a:buNone/>
              <a:defRPr lang="en-US" sz="3800" b="1" kern="1200" dirty="0" smtClean="0">
                <a:solidFill>
                  <a:schemeClr val="accent6">
                    <a:lumMod val="50000"/>
                  </a:schemeClr>
                </a:solidFill>
                <a:latin typeface="Arial Black" panose="020B0A04020102020204" pitchFamily="34" charset="0"/>
                <a:ea typeface="+mj-ea"/>
                <a:cs typeface="+mj-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28159365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4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4/10/2015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
        <p:nvSpPr>
          <p:cNvPr id="7" name="Title 1"/>
          <p:cNvSpPr>
            <a:spLocks noGrp="1"/>
          </p:cNvSpPr>
          <p:nvPr>
            <p:ph type="title"/>
          </p:nvPr>
        </p:nvSpPr>
        <p:spPr>
          <a:xfrm>
            <a:off x="548640" y="377371"/>
            <a:ext cx="5756910" cy="889726"/>
          </a:xfrm>
        </p:spPr>
        <p:txBody>
          <a:bodyPr/>
          <a:lstStyle>
            <a:lvl1pPr algn="l">
              <a:defRPr/>
            </a:lvl1pPr>
          </a:lstStyle>
          <a:p>
            <a:r>
              <a:rPr lang="en-US" dirty="0" smtClean="0"/>
              <a:t>Click to edit Master title style</a:t>
            </a:r>
            <a:endParaRPr lang="en-SG" dirty="0"/>
          </a:p>
        </p:txBody>
      </p:sp>
      <p:sp>
        <p:nvSpPr>
          <p:cNvPr id="8" name="Text Placeholder 7"/>
          <p:cNvSpPr>
            <a:spLocks noGrp="1"/>
          </p:cNvSpPr>
          <p:nvPr>
            <p:ph type="body" sz="quarter" idx="13"/>
          </p:nvPr>
        </p:nvSpPr>
        <p:spPr>
          <a:xfrm>
            <a:off x="563155" y="0"/>
            <a:ext cx="5742396" cy="377371"/>
          </a:xfrm>
        </p:spPr>
        <p:txBody>
          <a:bodyPr>
            <a:normAutofit/>
          </a:bodyPr>
          <a:lstStyle>
            <a:lvl1pPr marL="0" indent="0" algn="l">
              <a:buNone/>
              <a:defRPr sz="2000"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96480087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5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4/10/2015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
        <p:nvSpPr>
          <p:cNvPr id="7" name="Title 1"/>
          <p:cNvSpPr>
            <a:spLocks noGrp="1"/>
          </p:cNvSpPr>
          <p:nvPr>
            <p:ph type="title"/>
          </p:nvPr>
        </p:nvSpPr>
        <p:spPr>
          <a:xfrm>
            <a:off x="6435089" y="377371"/>
            <a:ext cx="5756910" cy="889726"/>
          </a:xfrm>
        </p:spPr>
        <p:txBody>
          <a:bodyPr/>
          <a:lstStyle>
            <a:lvl1pPr algn="l">
              <a:defRPr/>
            </a:lvl1pPr>
          </a:lstStyle>
          <a:p>
            <a:r>
              <a:rPr lang="en-US" dirty="0" smtClean="0"/>
              <a:t>Click to edit Master title style</a:t>
            </a:r>
            <a:endParaRPr lang="en-SG" dirty="0"/>
          </a:p>
        </p:txBody>
      </p:sp>
      <p:sp>
        <p:nvSpPr>
          <p:cNvPr id="8" name="Text Placeholder 7"/>
          <p:cNvSpPr>
            <a:spLocks noGrp="1"/>
          </p:cNvSpPr>
          <p:nvPr>
            <p:ph type="body" sz="quarter" idx="13"/>
          </p:nvPr>
        </p:nvSpPr>
        <p:spPr>
          <a:xfrm>
            <a:off x="6449604" y="0"/>
            <a:ext cx="5742396" cy="377371"/>
          </a:xfrm>
        </p:spPr>
        <p:txBody>
          <a:bodyPr>
            <a:normAutofit/>
          </a:bodyPr>
          <a:lstStyle>
            <a:lvl1pPr marL="0" indent="0" algn="l">
              <a:buNone/>
              <a:defRPr sz="2000" b="1" u="sng">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354098606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1FE6A-956D-4278-99F3-9F64BE320FAC}" type="datetimeFigureOut">
              <a:rPr lang="en-SG" smtClean="0"/>
              <a:t>4/10/2015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9683835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1FE6A-956D-4278-99F3-9F64BE320FAC}" type="datetimeFigureOut">
              <a:rPr lang="en-SG" smtClean="0"/>
              <a:t>4/10/2015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4450234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A91FE6A-956D-4278-99F3-9F64BE320FAC}" type="datetimeFigureOut">
              <a:rPr lang="en-SG" smtClean="0"/>
              <a:t>4/10/2015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46589414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A91FE6A-956D-4278-99F3-9F64BE320FAC}" type="datetimeFigureOut">
              <a:rPr lang="en-SG" smtClean="0"/>
              <a:t>4/10/2015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65372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1FE6A-956D-4278-99F3-9F64BE320FAC}" type="datetimeFigureOut">
              <a:rPr lang="en-SG" smtClean="0"/>
              <a:t>4/10/2015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623382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4A91FE6A-956D-4278-99F3-9F64BE320FAC}" type="datetimeFigureOut">
              <a:rPr lang="en-SG" smtClean="0"/>
              <a:t>4/10/2015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253061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4A91FE6A-956D-4278-99F3-9F64BE320FAC}" type="datetimeFigureOut">
              <a:rPr lang="en-SG" smtClean="0"/>
              <a:t>4/10/2015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928614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4A91FE6A-956D-4278-99F3-9F64BE320FAC}" type="datetimeFigureOut">
              <a:rPr lang="en-SG" smtClean="0"/>
              <a:t>4/10/2015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21374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21" Type="http://schemas.openxmlformats.org/officeDocument/2006/relationships/theme" Target="../theme/theme3.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182881"/>
            <a:ext cx="11051178" cy="1084216"/>
          </a:xfrm>
          <a:prstGeom prst="rect">
            <a:avLst/>
          </a:prstGeom>
        </p:spPr>
        <p:txBody>
          <a:bodyPr vert="horz" lIns="91440" tIns="45720" rIns="91440" bIns="45720" rtlCol="0" anchor="ctr">
            <a:normAutofit/>
          </a:bodyPr>
          <a:lstStyle/>
          <a:p>
            <a:r>
              <a:rPr lang="en-US" dirty="0" smtClean="0"/>
              <a:t>Click to edit Master title style</a:t>
            </a:r>
            <a:endParaRPr lang="en-SG" dirty="0"/>
          </a:p>
        </p:txBody>
      </p:sp>
      <p:sp>
        <p:nvSpPr>
          <p:cNvPr id="3" name="Text Placeholder 2"/>
          <p:cNvSpPr>
            <a:spLocks noGrp="1"/>
          </p:cNvSpPr>
          <p:nvPr>
            <p:ph type="body" idx="1"/>
          </p:nvPr>
        </p:nvSpPr>
        <p:spPr>
          <a:xfrm>
            <a:off x="548640" y="1436914"/>
            <a:ext cx="11051177" cy="474004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4" name="Date Placeholder 3"/>
          <p:cNvSpPr>
            <a:spLocks noGrp="1"/>
          </p:cNvSpPr>
          <p:nvPr>
            <p:ph type="dt" sz="half" idx="2"/>
          </p:nvPr>
        </p:nvSpPr>
        <p:spPr>
          <a:xfrm>
            <a:off x="548640" y="6356350"/>
            <a:ext cx="253637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1FE6A-956D-4278-99F3-9F64BE320FAC}" type="datetimeFigureOut">
              <a:rPr lang="en-SG" smtClean="0"/>
              <a:t>4/10/2015</a:t>
            </a:fld>
            <a:endParaRPr lang="en-SG"/>
          </a:p>
        </p:txBody>
      </p:sp>
      <p:sp>
        <p:nvSpPr>
          <p:cNvPr id="5" name="Footer Placeholder 4"/>
          <p:cNvSpPr>
            <a:spLocks noGrp="1"/>
          </p:cNvSpPr>
          <p:nvPr>
            <p:ph type="ftr" sz="quarter" idx="3"/>
          </p:nvPr>
        </p:nvSpPr>
        <p:spPr>
          <a:xfrm>
            <a:off x="3278777" y="6356350"/>
            <a:ext cx="533182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98921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CAEEB-7ECB-40EF-BAB7-81B3930065D2}" type="slidenum">
              <a:rPr lang="en-SG" smtClean="0"/>
              <a:t>‹#›</a:t>
            </a:fld>
            <a:endParaRPr lang="en-SG"/>
          </a:p>
        </p:txBody>
      </p:sp>
      <p:cxnSp>
        <p:nvCxnSpPr>
          <p:cNvPr id="13" name="Straight Connector 12"/>
          <p:cNvCxnSpPr/>
          <p:nvPr userDrawn="1"/>
        </p:nvCxnSpPr>
        <p:spPr>
          <a:xfrm>
            <a:off x="0" y="1267097"/>
            <a:ext cx="12192000"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3514419"/>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60" r:id="rId4"/>
    <p:sldLayoutId id="2147483662" r:id="rId5"/>
    <p:sldLayoutId id="2147483651" r:id="rId6"/>
    <p:sldLayoutId id="2147483652" r:id="rId7"/>
    <p:sldLayoutId id="2147483653" r:id="rId8"/>
    <p:sldLayoutId id="2147483654" r:id="rId9"/>
    <p:sldLayoutId id="2147483655" r:id="rId10"/>
    <p:sldLayoutId id="2147483661" r:id="rId11"/>
    <p:sldLayoutId id="2147483663" r:id="rId12"/>
    <p:sldLayoutId id="2147483656" r:id="rId13"/>
    <p:sldLayoutId id="2147483657" r:id="rId14"/>
    <p:sldLayoutId id="2147483658" r:id="rId15"/>
    <p:sldLayoutId id="2147483659" r:id="rId16"/>
    <p:sldLayoutId id="2147483706" r:id="rId17"/>
  </p:sldLayoutIdLst>
  <p:timing>
    <p:tnLst>
      <p:par>
        <p:cTn id="1" dur="indefinite" restart="never" nodeType="tmRoot"/>
      </p:par>
    </p:tnLst>
  </p:timing>
  <p:txStyles>
    <p:titleStyle>
      <a:lvl1pPr algn="ctr" defTabSz="914400" rtl="0" eaLnBrk="1" latinLnBrk="0" hangingPunct="1">
        <a:lnSpc>
          <a:spcPct val="90000"/>
        </a:lnSpc>
        <a:spcBef>
          <a:spcPct val="0"/>
        </a:spcBef>
        <a:buNone/>
        <a:defRPr sz="3800" b="1" kern="1200">
          <a:solidFill>
            <a:schemeClr val="accent6">
              <a:lumMod val="50000"/>
            </a:schemeClr>
          </a:solidFill>
          <a:latin typeface="Arial Black" panose="020B0A04020102020204" pitchFamily="34" charset="0"/>
          <a:ea typeface="+mj-ea"/>
          <a:cs typeface="+mj-cs"/>
        </a:defRPr>
      </a:lvl1pPr>
    </p:titleStyle>
    <p:bodyStyle>
      <a:lvl1pPr marL="228600" indent="-228600" algn="l" defTabSz="914400" rtl="0" eaLnBrk="1" latinLnBrk="0" hangingPunct="1">
        <a:lnSpc>
          <a:spcPct val="100000"/>
        </a:lnSpc>
        <a:spcBef>
          <a:spcPts val="18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260C45-5D4E-4616-AF7A-210E33B16C44}" type="datetimeFigureOut">
              <a:rPr lang="en-SG" smtClean="0"/>
              <a:t>4/10/2015</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13984-F48F-4110-95AF-7AF3E7C4EF97}" type="slidenum">
              <a:rPr lang="en-SG" smtClean="0"/>
              <a:t>‹#›</a:t>
            </a:fld>
            <a:endParaRPr lang="en-SG"/>
          </a:p>
        </p:txBody>
      </p:sp>
    </p:spTree>
    <p:extLst>
      <p:ext uri="{BB962C8B-B14F-4D97-AF65-F5344CB8AC3E}">
        <p14:creationId xmlns:p14="http://schemas.microsoft.com/office/powerpoint/2010/main" val="58091585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182881"/>
            <a:ext cx="11051178" cy="1084216"/>
          </a:xfrm>
          <a:prstGeom prst="rect">
            <a:avLst/>
          </a:prstGeom>
        </p:spPr>
        <p:txBody>
          <a:bodyPr vert="horz" lIns="91440" tIns="45720" rIns="91440" bIns="45720" rtlCol="0" anchor="ctr">
            <a:normAutofit/>
          </a:bodyPr>
          <a:lstStyle/>
          <a:p>
            <a:r>
              <a:rPr lang="en-US" dirty="0" smtClean="0"/>
              <a:t>Click to edit Master title style</a:t>
            </a:r>
            <a:endParaRPr lang="en-SG" dirty="0"/>
          </a:p>
        </p:txBody>
      </p:sp>
      <p:sp>
        <p:nvSpPr>
          <p:cNvPr id="3" name="Text Placeholder 2"/>
          <p:cNvSpPr>
            <a:spLocks noGrp="1"/>
          </p:cNvSpPr>
          <p:nvPr>
            <p:ph type="body" idx="1"/>
          </p:nvPr>
        </p:nvSpPr>
        <p:spPr>
          <a:xfrm>
            <a:off x="548640" y="1436914"/>
            <a:ext cx="11051177" cy="47400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548640" y="6356350"/>
            <a:ext cx="253637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1FE6A-956D-4278-99F3-9F64BE320FAC}" type="datetimeFigureOut">
              <a:rPr lang="en-SG" smtClean="0"/>
              <a:t>4/10/2015</a:t>
            </a:fld>
            <a:endParaRPr lang="en-SG"/>
          </a:p>
        </p:txBody>
      </p:sp>
      <p:sp>
        <p:nvSpPr>
          <p:cNvPr id="5" name="Footer Placeholder 4"/>
          <p:cNvSpPr>
            <a:spLocks noGrp="1"/>
          </p:cNvSpPr>
          <p:nvPr>
            <p:ph type="ftr" sz="quarter" idx="3"/>
          </p:nvPr>
        </p:nvSpPr>
        <p:spPr>
          <a:xfrm>
            <a:off x="3278777" y="6356350"/>
            <a:ext cx="533182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98921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CAEEB-7ECB-40EF-BAB7-81B3930065D2}" type="slidenum">
              <a:rPr lang="en-SG" smtClean="0"/>
              <a:t>‹#›</a:t>
            </a:fld>
            <a:endParaRPr lang="en-SG"/>
          </a:p>
        </p:txBody>
      </p:sp>
      <p:cxnSp>
        <p:nvCxnSpPr>
          <p:cNvPr id="13" name="Straight Connector 12"/>
          <p:cNvCxnSpPr/>
          <p:nvPr userDrawn="1"/>
        </p:nvCxnSpPr>
        <p:spPr>
          <a:xfrm>
            <a:off x="0" y="1267097"/>
            <a:ext cx="12192000"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84709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705" r:id="rId13"/>
    <p:sldLayoutId id="2147483698" r:id="rId14"/>
    <p:sldLayoutId id="2147483699" r:id="rId15"/>
    <p:sldLayoutId id="2147483700" r:id="rId16"/>
    <p:sldLayoutId id="2147483701" r:id="rId17"/>
    <p:sldLayoutId id="2147483702" r:id="rId18"/>
    <p:sldLayoutId id="2147483703" r:id="rId19"/>
    <p:sldLayoutId id="2147483704" r:id="rId20"/>
  </p:sldLayoutIdLst>
  <p:txStyles>
    <p:titleStyle>
      <a:lvl1pPr algn="ctr" defTabSz="914400" rtl="0" eaLnBrk="1" latinLnBrk="0" hangingPunct="1">
        <a:lnSpc>
          <a:spcPct val="90000"/>
        </a:lnSpc>
        <a:spcBef>
          <a:spcPct val="0"/>
        </a:spcBef>
        <a:buNone/>
        <a:defRPr sz="3800" b="1" kern="1200">
          <a:solidFill>
            <a:schemeClr val="accent6">
              <a:lumMod val="50000"/>
            </a:schemeClr>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6300" y="2411730"/>
            <a:ext cx="5490210" cy="1303021"/>
          </a:xfrm>
        </p:spPr>
        <p:txBody>
          <a:bodyPr>
            <a:noAutofit/>
          </a:bodyPr>
          <a:lstStyle/>
          <a:p>
            <a:pPr algn="l"/>
            <a:r>
              <a:rPr lang="en-SG" sz="4800" dirty="0" smtClean="0"/>
              <a:t>Data Visualization</a:t>
            </a:r>
            <a:endParaRPr lang="en-SG" sz="4800" dirty="0"/>
          </a:p>
        </p:txBody>
      </p:sp>
      <p:sp>
        <p:nvSpPr>
          <p:cNvPr id="4" name="Subtitle 3"/>
          <p:cNvSpPr>
            <a:spLocks noGrp="1"/>
          </p:cNvSpPr>
          <p:nvPr>
            <p:ph type="subTitle" idx="1"/>
          </p:nvPr>
        </p:nvSpPr>
        <p:spPr/>
        <p:txBody>
          <a:bodyPr/>
          <a:lstStyle/>
          <a:p>
            <a:r>
              <a:rPr lang="en-SG" dirty="0" smtClean="0"/>
              <a:t>Topic </a:t>
            </a:r>
            <a:r>
              <a:rPr lang="en-SG" dirty="0" smtClean="0"/>
              <a:t>07</a:t>
            </a:r>
            <a:endParaRPr lang="en-S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5520" y="2568690"/>
            <a:ext cx="5100882" cy="3463289"/>
          </a:xfrm>
          <a:prstGeom prst="rect">
            <a:avLst/>
          </a:prstGeom>
        </p:spPr>
      </p:pic>
    </p:spTree>
    <p:extLst>
      <p:ext uri="{BB962C8B-B14F-4D97-AF65-F5344CB8AC3E}">
        <p14:creationId xmlns:p14="http://schemas.microsoft.com/office/powerpoint/2010/main" val="33859737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Chart</a:t>
            </a:r>
            <a:endParaRPr lang="en-SG" dirty="0"/>
          </a:p>
        </p:txBody>
      </p:sp>
      <p:sp>
        <p:nvSpPr>
          <p:cNvPr id="4" name="Text Placeholder 3"/>
          <p:cNvSpPr>
            <a:spLocks noGrp="1"/>
          </p:cNvSpPr>
          <p:nvPr>
            <p:ph type="body" sz="quarter" idx="13"/>
          </p:nvPr>
        </p:nvSpPr>
        <p:spPr/>
        <p:txBody>
          <a:bodyPr>
            <a:normAutofit lnSpcReduction="10000"/>
          </a:bodyPr>
          <a:lstStyle/>
          <a:p>
            <a:r>
              <a:rPr lang="en-SG" dirty="0"/>
              <a:t>Data Visualization – Bar Chart</a:t>
            </a:r>
          </a:p>
          <a:p>
            <a:endParaRPr lang="en-SG" dirty="0"/>
          </a:p>
          <a:p>
            <a:endParaRPr lang="en-SG" dirty="0"/>
          </a:p>
        </p:txBody>
      </p:sp>
      <p:pic>
        <p:nvPicPr>
          <p:cNvPr id="6146" name="Picture 2"/>
          <p:cNvPicPr>
            <a:picLocks noChangeAspect="1" noChangeArrowheads="1"/>
          </p:cNvPicPr>
          <p:nvPr/>
        </p:nvPicPr>
        <p:blipFill>
          <a:blip r:embed="rId2" cstate="print"/>
          <a:srcRect/>
          <a:stretch>
            <a:fillRect/>
          </a:stretch>
        </p:blipFill>
        <p:spPr bwMode="auto">
          <a:xfrm>
            <a:off x="2780103" y="1553364"/>
            <a:ext cx="6976915" cy="4927446"/>
          </a:xfrm>
          <a:prstGeom prst="rect">
            <a:avLst/>
          </a:prstGeom>
          <a:noFill/>
          <a:ln w="9525">
            <a:noFill/>
            <a:miter lim="800000"/>
            <a:headEnd/>
            <a:tailEnd/>
          </a:ln>
        </p:spPr>
      </p:pic>
    </p:spTree>
    <p:extLst>
      <p:ext uri="{BB962C8B-B14F-4D97-AF65-F5344CB8AC3E}">
        <p14:creationId xmlns:p14="http://schemas.microsoft.com/office/powerpoint/2010/main" val="2408108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Chart</a:t>
            </a:r>
            <a:endParaRPr lang="en-SG" dirty="0"/>
          </a:p>
        </p:txBody>
      </p:sp>
      <p:sp>
        <p:nvSpPr>
          <p:cNvPr id="4" name="Text Placeholder 3"/>
          <p:cNvSpPr>
            <a:spLocks noGrp="1"/>
          </p:cNvSpPr>
          <p:nvPr>
            <p:ph type="body" sz="quarter" idx="13"/>
          </p:nvPr>
        </p:nvSpPr>
        <p:spPr/>
        <p:txBody>
          <a:bodyPr>
            <a:normAutofit lnSpcReduction="10000"/>
          </a:bodyPr>
          <a:lstStyle/>
          <a:p>
            <a:r>
              <a:rPr lang="en-SG" dirty="0"/>
              <a:t>Data Visualization – Bar Chart</a:t>
            </a:r>
          </a:p>
          <a:p>
            <a:endParaRPr lang="en-SG" dirty="0"/>
          </a:p>
          <a:p>
            <a:endParaRPr lang="en-SG" dirty="0"/>
          </a:p>
        </p:txBody>
      </p:sp>
      <p:pic>
        <p:nvPicPr>
          <p:cNvPr id="8195" name="Picture 3"/>
          <p:cNvPicPr>
            <a:picLocks noChangeAspect="1" noChangeArrowheads="1"/>
          </p:cNvPicPr>
          <p:nvPr/>
        </p:nvPicPr>
        <p:blipFill>
          <a:blip r:embed="rId2" cstate="print"/>
          <a:srcRect/>
          <a:stretch>
            <a:fillRect/>
          </a:stretch>
        </p:blipFill>
        <p:spPr bwMode="auto">
          <a:xfrm>
            <a:off x="2567608" y="1700808"/>
            <a:ext cx="7272808" cy="4189922"/>
          </a:xfrm>
          <a:prstGeom prst="rect">
            <a:avLst/>
          </a:prstGeom>
          <a:noFill/>
          <a:ln w="9525">
            <a:noFill/>
            <a:miter lim="800000"/>
            <a:headEnd/>
            <a:tailEnd/>
          </a:ln>
        </p:spPr>
      </p:pic>
    </p:spTree>
    <p:extLst>
      <p:ext uri="{BB962C8B-B14F-4D97-AF65-F5344CB8AC3E}">
        <p14:creationId xmlns:p14="http://schemas.microsoft.com/office/powerpoint/2010/main" val="4275514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Stacked Bar Chart</a:t>
            </a:r>
            <a:endParaRPr lang="en-SG" dirty="0"/>
          </a:p>
        </p:txBody>
      </p:sp>
      <p:sp>
        <p:nvSpPr>
          <p:cNvPr id="4" name="Text Placeholder 3"/>
          <p:cNvSpPr>
            <a:spLocks noGrp="1"/>
          </p:cNvSpPr>
          <p:nvPr>
            <p:ph type="body" sz="quarter" idx="13"/>
          </p:nvPr>
        </p:nvSpPr>
        <p:spPr/>
        <p:txBody>
          <a:bodyPr>
            <a:normAutofit lnSpcReduction="10000"/>
          </a:bodyPr>
          <a:lstStyle/>
          <a:p>
            <a:r>
              <a:rPr lang="en-SG" dirty="0"/>
              <a:t>Data Visualization – </a:t>
            </a:r>
            <a:r>
              <a:rPr lang="en-SG" dirty="0" smtClean="0"/>
              <a:t>Bar Chart</a:t>
            </a:r>
            <a:endParaRPr lang="en-SG" dirty="0"/>
          </a:p>
          <a:p>
            <a:endParaRPr lang="en-SG" dirty="0"/>
          </a:p>
        </p:txBody>
      </p:sp>
      <p:pic>
        <p:nvPicPr>
          <p:cNvPr id="7170" name="Picture 2"/>
          <p:cNvPicPr>
            <a:picLocks noChangeAspect="1" noChangeArrowheads="1"/>
          </p:cNvPicPr>
          <p:nvPr/>
        </p:nvPicPr>
        <p:blipFill>
          <a:blip r:embed="rId2" cstate="print"/>
          <a:srcRect/>
          <a:stretch>
            <a:fillRect/>
          </a:stretch>
        </p:blipFill>
        <p:spPr bwMode="auto">
          <a:xfrm>
            <a:off x="2783633" y="1484784"/>
            <a:ext cx="5957267" cy="4543876"/>
          </a:xfrm>
          <a:prstGeom prst="rect">
            <a:avLst/>
          </a:prstGeom>
          <a:noFill/>
          <a:ln w="9525">
            <a:noFill/>
            <a:miter lim="800000"/>
            <a:headEnd/>
            <a:tailEnd/>
          </a:ln>
        </p:spPr>
      </p:pic>
    </p:spTree>
    <p:extLst>
      <p:ext uri="{BB962C8B-B14F-4D97-AF65-F5344CB8AC3E}">
        <p14:creationId xmlns:p14="http://schemas.microsoft.com/office/powerpoint/2010/main" val="2910965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Pie Charts</a:t>
            </a:r>
            <a:endParaRPr lang="en-SG" dirty="0"/>
          </a:p>
        </p:txBody>
      </p:sp>
      <p:sp>
        <p:nvSpPr>
          <p:cNvPr id="3" name="Content Placeholder 2"/>
          <p:cNvSpPr>
            <a:spLocks noGrp="1"/>
          </p:cNvSpPr>
          <p:nvPr>
            <p:ph idx="1"/>
          </p:nvPr>
        </p:nvSpPr>
        <p:spPr/>
        <p:txBody>
          <a:bodyPr/>
          <a:lstStyle/>
          <a:p>
            <a:r>
              <a:rPr lang="en-SG" dirty="0" smtClean="0"/>
              <a:t>Used to illustrate the relative proportions of a specific measure</a:t>
            </a:r>
          </a:p>
          <a:p>
            <a:r>
              <a:rPr lang="en-SG" dirty="0" smtClean="0"/>
              <a:t>E.g. Percentage of marketing budget spent on different product lines</a:t>
            </a:r>
          </a:p>
          <a:p>
            <a:r>
              <a:rPr lang="en-SG" dirty="0" smtClean="0"/>
              <a:t>If the number of categories is more than 5, would be better to use bar chart instead</a:t>
            </a:r>
            <a:endParaRPr lang="en-SG" dirty="0"/>
          </a:p>
        </p:txBody>
      </p:sp>
      <p:sp>
        <p:nvSpPr>
          <p:cNvPr id="4" name="Text Placeholder 3"/>
          <p:cNvSpPr>
            <a:spLocks noGrp="1"/>
          </p:cNvSpPr>
          <p:nvPr>
            <p:ph type="body" sz="quarter" idx="13"/>
          </p:nvPr>
        </p:nvSpPr>
        <p:spPr/>
        <p:txBody>
          <a:bodyPr>
            <a:normAutofit lnSpcReduction="10000"/>
          </a:bodyPr>
          <a:lstStyle/>
          <a:p>
            <a:r>
              <a:rPr lang="en-SG" dirty="0"/>
              <a:t>Data Visualization – </a:t>
            </a:r>
            <a:r>
              <a:rPr lang="en-SG" dirty="0" smtClean="0"/>
              <a:t>Pie Charts</a:t>
            </a:r>
            <a:endParaRPr lang="en-SG" dirty="0"/>
          </a:p>
          <a:p>
            <a:endParaRPr lang="en-SG" dirty="0"/>
          </a:p>
        </p:txBody>
      </p:sp>
    </p:spTree>
    <p:extLst>
      <p:ext uri="{BB962C8B-B14F-4D97-AF65-F5344CB8AC3E}">
        <p14:creationId xmlns:p14="http://schemas.microsoft.com/office/powerpoint/2010/main" val="21092432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Pie Charts</a:t>
            </a:r>
            <a:endParaRPr lang="en-SG" dirty="0"/>
          </a:p>
        </p:txBody>
      </p:sp>
      <p:sp>
        <p:nvSpPr>
          <p:cNvPr id="3" name="Content Placeholder 2"/>
          <p:cNvSpPr>
            <a:spLocks noGrp="1"/>
          </p:cNvSpPr>
          <p:nvPr>
            <p:ph idx="1"/>
          </p:nvPr>
        </p:nvSpPr>
        <p:spPr/>
        <p:txBody>
          <a:bodyPr/>
          <a:lstStyle/>
          <a:p>
            <a:r>
              <a:rPr lang="en-SG" dirty="0" smtClean="0"/>
              <a:t>Pie-chart showing the proportion of sales by region</a:t>
            </a:r>
            <a:endParaRPr lang="en-SG" dirty="0"/>
          </a:p>
        </p:txBody>
      </p:sp>
      <p:sp>
        <p:nvSpPr>
          <p:cNvPr id="4" name="Text Placeholder 3"/>
          <p:cNvSpPr>
            <a:spLocks noGrp="1"/>
          </p:cNvSpPr>
          <p:nvPr>
            <p:ph type="body" sz="quarter" idx="13"/>
          </p:nvPr>
        </p:nvSpPr>
        <p:spPr/>
        <p:txBody>
          <a:bodyPr>
            <a:normAutofit lnSpcReduction="10000"/>
          </a:bodyPr>
          <a:lstStyle/>
          <a:p>
            <a:r>
              <a:rPr lang="en-SG" dirty="0"/>
              <a:t>Data Visualization – Pie Charts</a:t>
            </a:r>
          </a:p>
          <a:p>
            <a:endParaRPr lang="en-SG" dirty="0"/>
          </a:p>
        </p:txBody>
      </p:sp>
      <p:pic>
        <p:nvPicPr>
          <p:cNvPr id="5" name="Picture 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75777" y="1436914"/>
            <a:ext cx="8390493" cy="5369916"/>
          </a:xfrm>
          <a:prstGeom prst="rect">
            <a:avLst/>
          </a:prstGeom>
        </p:spPr>
      </p:pic>
    </p:spTree>
    <p:extLst>
      <p:ext uri="{BB962C8B-B14F-4D97-AF65-F5344CB8AC3E}">
        <p14:creationId xmlns:p14="http://schemas.microsoft.com/office/powerpoint/2010/main" val="14649906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Plot</a:t>
            </a:r>
            <a:endParaRPr lang="en-SG" dirty="0"/>
          </a:p>
        </p:txBody>
      </p:sp>
      <p:sp>
        <p:nvSpPr>
          <p:cNvPr id="3" name="Content Placeholder 2"/>
          <p:cNvSpPr>
            <a:spLocks noGrp="1"/>
          </p:cNvSpPr>
          <p:nvPr>
            <p:ph idx="1"/>
          </p:nvPr>
        </p:nvSpPr>
        <p:spPr/>
        <p:txBody>
          <a:bodyPr vert="horz" lIns="91440" tIns="45720" rIns="91440" bIns="45720" rtlCol="0">
            <a:normAutofit/>
          </a:bodyPr>
          <a:lstStyle/>
          <a:p>
            <a:r>
              <a:rPr lang="en-US" sz="2800" dirty="0" smtClean="0"/>
              <a:t>Used </a:t>
            </a:r>
            <a:r>
              <a:rPr lang="en-US" sz="2800" dirty="0"/>
              <a:t>to show the direct relationship between 2 </a:t>
            </a:r>
            <a:r>
              <a:rPr lang="en-US" sz="2800" dirty="0" smtClean="0"/>
              <a:t>variables</a:t>
            </a:r>
          </a:p>
          <a:p>
            <a:r>
              <a:rPr lang="en-US" sz="2800" dirty="0" smtClean="0"/>
              <a:t>Often used to track:</a:t>
            </a:r>
          </a:p>
          <a:p>
            <a:pPr lvl="1"/>
            <a:r>
              <a:rPr lang="en-US" sz="2800" b="1" dirty="0" smtClean="0">
                <a:solidFill>
                  <a:srgbClr val="C00000"/>
                </a:solidFill>
              </a:rPr>
              <a:t>changes over time </a:t>
            </a:r>
            <a:r>
              <a:rPr lang="en-US" sz="2800" dirty="0" smtClean="0">
                <a:sym typeface="Wingdings" panose="05000000000000000000" pitchFamily="2" charset="2"/>
              </a:rPr>
              <a:t></a:t>
            </a:r>
            <a:r>
              <a:rPr lang="en-US" sz="2800" dirty="0" smtClean="0"/>
              <a:t> E.g. show how sales have changed over the last x years / quarters / months</a:t>
            </a:r>
          </a:p>
          <a:p>
            <a:pPr lvl="1"/>
            <a:r>
              <a:rPr lang="en-US" sz="2800" b="1" dirty="0" smtClean="0">
                <a:solidFill>
                  <a:srgbClr val="C00000"/>
                </a:solidFill>
              </a:rPr>
              <a:t>Trends over time </a:t>
            </a:r>
            <a:r>
              <a:rPr lang="en-US" sz="2800" dirty="0" smtClean="0">
                <a:sym typeface="Wingdings" panose="05000000000000000000" pitchFamily="2" charset="2"/>
              </a:rPr>
              <a:t> E.g. show how there are peaks and dips during certain periods</a:t>
            </a:r>
            <a:endParaRPr lang="en-SG" sz="2800" dirty="0"/>
          </a:p>
        </p:txBody>
      </p:sp>
      <p:sp>
        <p:nvSpPr>
          <p:cNvPr id="4" name="Text Placeholder 3"/>
          <p:cNvSpPr>
            <a:spLocks noGrp="1"/>
          </p:cNvSpPr>
          <p:nvPr>
            <p:ph type="body" sz="quarter" idx="13"/>
          </p:nvPr>
        </p:nvSpPr>
        <p:spPr/>
        <p:txBody>
          <a:bodyPr>
            <a:normAutofit lnSpcReduction="10000"/>
          </a:bodyPr>
          <a:lstStyle/>
          <a:p>
            <a:r>
              <a:rPr lang="en-SG" dirty="0" smtClean="0"/>
              <a:t>Data Visualization – Line Plot</a:t>
            </a:r>
            <a:endParaRPr lang="en-SG" dirty="0"/>
          </a:p>
        </p:txBody>
      </p:sp>
    </p:spTree>
    <p:extLst>
      <p:ext uri="{BB962C8B-B14F-4D97-AF65-F5344CB8AC3E}">
        <p14:creationId xmlns:p14="http://schemas.microsoft.com/office/powerpoint/2010/main" val="413976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Plot</a:t>
            </a:r>
            <a:endParaRPr lang="en-SG" dirty="0"/>
          </a:p>
        </p:txBody>
      </p:sp>
      <p:sp>
        <p:nvSpPr>
          <p:cNvPr id="4" name="Text Placeholder 3"/>
          <p:cNvSpPr>
            <a:spLocks noGrp="1"/>
          </p:cNvSpPr>
          <p:nvPr>
            <p:ph type="body" sz="quarter" idx="13"/>
          </p:nvPr>
        </p:nvSpPr>
        <p:spPr/>
        <p:txBody>
          <a:bodyPr>
            <a:normAutofit lnSpcReduction="10000"/>
          </a:bodyPr>
          <a:lstStyle/>
          <a:p>
            <a:r>
              <a:rPr lang="en-SG" dirty="0"/>
              <a:t>Data Visualization – Line Plot</a:t>
            </a:r>
          </a:p>
          <a:p>
            <a:endParaRPr lang="en-SG" dirty="0"/>
          </a:p>
        </p:txBody>
      </p:sp>
      <p:pic>
        <p:nvPicPr>
          <p:cNvPr id="5" name="Picture 4" descr="html5_line_chart.jpg"/>
          <p:cNvPicPr>
            <a:picLocks noChangeAspect="1"/>
          </p:cNvPicPr>
          <p:nvPr/>
        </p:nvPicPr>
        <p:blipFill>
          <a:blip r:embed="rId2" cstate="print"/>
          <a:stretch>
            <a:fillRect/>
          </a:stretch>
        </p:blipFill>
        <p:spPr>
          <a:xfrm>
            <a:off x="1608665" y="1541598"/>
            <a:ext cx="9750525" cy="4687752"/>
          </a:xfrm>
          <a:prstGeom prst="rect">
            <a:avLst/>
          </a:prstGeom>
        </p:spPr>
      </p:pic>
    </p:spTree>
    <p:extLst>
      <p:ext uri="{BB962C8B-B14F-4D97-AF65-F5344CB8AC3E}">
        <p14:creationId xmlns:p14="http://schemas.microsoft.com/office/powerpoint/2010/main" val="38754207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Plot</a:t>
            </a:r>
            <a:endParaRPr lang="en-SG" dirty="0"/>
          </a:p>
        </p:txBody>
      </p:sp>
      <p:sp>
        <p:nvSpPr>
          <p:cNvPr id="5" name="Text Placeholder 4"/>
          <p:cNvSpPr>
            <a:spLocks noGrp="1"/>
          </p:cNvSpPr>
          <p:nvPr>
            <p:ph type="body" sz="quarter" idx="13"/>
          </p:nvPr>
        </p:nvSpPr>
        <p:spPr/>
        <p:txBody>
          <a:bodyPr>
            <a:normAutofit lnSpcReduction="10000"/>
          </a:bodyPr>
          <a:lstStyle/>
          <a:p>
            <a:r>
              <a:rPr lang="en-SG" dirty="0"/>
              <a:t>Data Visualization – Line Plot</a:t>
            </a:r>
          </a:p>
          <a:p>
            <a:endParaRPr lang="en-SG" dirty="0"/>
          </a:p>
        </p:txBody>
      </p:sp>
      <p:pic>
        <p:nvPicPr>
          <p:cNvPr id="4" name="Picture 3" descr="html5_multiseries_line_chart.jpg"/>
          <p:cNvPicPr>
            <a:picLocks noChangeAspect="1"/>
          </p:cNvPicPr>
          <p:nvPr/>
        </p:nvPicPr>
        <p:blipFill>
          <a:blip r:embed="rId2" cstate="print"/>
          <a:stretch>
            <a:fillRect/>
          </a:stretch>
        </p:blipFill>
        <p:spPr>
          <a:xfrm>
            <a:off x="1417321" y="1421913"/>
            <a:ext cx="10025984" cy="4820185"/>
          </a:xfrm>
          <a:prstGeom prst="rect">
            <a:avLst/>
          </a:prstGeom>
        </p:spPr>
      </p:pic>
    </p:spTree>
    <p:extLst>
      <p:ext uri="{BB962C8B-B14F-4D97-AF65-F5344CB8AC3E}">
        <p14:creationId xmlns:p14="http://schemas.microsoft.com/office/powerpoint/2010/main" val="16053159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a:t>
            </a:r>
            <a:endParaRPr lang="en-SG" dirty="0"/>
          </a:p>
        </p:txBody>
      </p:sp>
      <p:sp>
        <p:nvSpPr>
          <p:cNvPr id="3" name="Content Placeholder 2"/>
          <p:cNvSpPr>
            <a:spLocks noGrp="1"/>
          </p:cNvSpPr>
          <p:nvPr>
            <p:ph idx="1"/>
          </p:nvPr>
        </p:nvSpPr>
        <p:spPr/>
        <p:txBody>
          <a:bodyPr/>
          <a:lstStyle/>
          <a:p>
            <a:r>
              <a:rPr lang="en-SG" sz="2800" dirty="0" smtClean="0"/>
              <a:t>Bar graphs </a:t>
            </a:r>
            <a:r>
              <a:rPr lang="en-SG" sz="2800" dirty="0" smtClean="0"/>
              <a:t>that </a:t>
            </a:r>
            <a:r>
              <a:rPr lang="en-SG" sz="2800" dirty="0" smtClean="0"/>
              <a:t>show </a:t>
            </a:r>
            <a:r>
              <a:rPr lang="en-SG" sz="2800" dirty="0" smtClean="0"/>
              <a:t>the frequency of data within equal </a:t>
            </a:r>
            <a:r>
              <a:rPr lang="en-SG" sz="2800" dirty="0" smtClean="0"/>
              <a:t>intervals</a:t>
            </a:r>
          </a:p>
          <a:p>
            <a:r>
              <a:rPr lang="en-SG" sz="2800" dirty="0" smtClean="0"/>
              <a:t>Used to show the frequency distribution of a variable or several variables</a:t>
            </a:r>
          </a:p>
          <a:p>
            <a:pPr lvl="1"/>
            <a:r>
              <a:rPr lang="en-SG" dirty="0" smtClean="0"/>
              <a:t>E.g. Distribution of grades in an examination or age distribution of customers</a:t>
            </a:r>
            <a:endParaRPr lang="en-SG" dirty="0" smtClean="0"/>
          </a:p>
          <a:p>
            <a:r>
              <a:rPr lang="en-US" sz="2800" dirty="0" smtClean="0"/>
              <a:t>X-axis is typically used to show the categories or ranges and y-axis used to show the values</a:t>
            </a:r>
          </a:p>
          <a:p>
            <a:r>
              <a:rPr lang="en-US" sz="2800" dirty="0" smtClean="0"/>
              <a:t>Shows the distributional shape of the data </a:t>
            </a:r>
            <a:r>
              <a:rPr lang="en-US" sz="2800" dirty="0" smtClean="0">
                <a:sym typeface="Wingdings" panose="05000000000000000000" pitchFamily="2" charset="2"/>
              </a:rPr>
              <a:t> Can conclude if the data is normally or exponentially distributed</a:t>
            </a:r>
            <a:endParaRPr lang="en-US" sz="2800" dirty="0" smtClean="0"/>
          </a:p>
          <a:p>
            <a:endParaRPr lang="en-SG" dirty="0"/>
          </a:p>
        </p:txBody>
      </p:sp>
      <p:sp>
        <p:nvSpPr>
          <p:cNvPr id="4" name="Text Placeholder 3"/>
          <p:cNvSpPr>
            <a:spLocks noGrp="1"/>
          </p:cNvSpPr>
          <p:nvPr>
            <p:ph type="body" sz="quarter" idx="13"/>
          </p:nvPr>
        </p:nvSpPr>
        <p:spPr/>
        <p:txBody>
          <a:bodyPr>
            <a:normAutofit lnSpcReduction="10000"/>
          </a:bodyPr>
          <a:lstStyle/>
          <a:p>
            <a:r>
              <a:rPr lang="en-SG" dirty="0"/>
              <a:t>Data Visualization – </a:t>
            </a:r>
            <a:r>
              <a:rPr lang="en-SG" dirty="0" smtClean="0"/>
              <a:t>Histogram</a:t>
            </a:r>
            <a:endParaRPr lang="en-SG" dirty="0"/>
          </a:p>
          <a:p>
            <a:endParaRPr lang="en-SG" dirty="0"/>
          </a:p>
          <a:p>
            <a:endParaRPr lang="en-SG" dirty="0"/>
          </a:p>
        </p:txBody>
      </p:sp>
    </p:spTree>
    <p:extLst>
      <p:ext uri="{BB962C8B-B14F-4D97-AF65-F5344CB8AC3E}">
        <p14:creationId xmlns:p14="http://schemas.microsoft.com/office/powerpoint/2010/main" val="16023197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a:t>
            </a:r>
            <a:endParaRPr lang="en-SG" dirty="0"/>
          </a:p>
        </p:txBody>
      </p:sp>
      <p:sp>
        <p:nvSpPr>
          <p:cNvPr id="4" name="Text Placeholder 3"/>
          <p:cNvSpPr>
            <a:spLocks noGrp="1"/>
          </p:cNvSpPr>
          <p:nvPr>
            <p:ph type="body" sz="quarter" idx="13"/>
          </p:nvPr>
        </p:nvSpPr>
        <p:spPr/>
        <p:txBody>
          <a:bodyPr>
            <a:normAutofit lnSpcReduction="10000"/>
          </a:bodyPr>
          <a:lstStyle/>
          <a:p>
            <a:endParaRPr lang="en-SG"/>
          </a:p>
        </p:txBody>
      </p:sp>
      <p:graphicFrame>
        <p:nvGraphicFramePr>
          <p:cNvPr id="8" name="Chart 7"/>
          <p:cNvGraphicFramePr>
            <a:graphicFrameLocks/>
          </p:cNvGraphicFramePr>
          <p:nvPr>
            <p:extLst>
              <p:ext uri="{D42A27DB-BD31-4B8C-83A1-F6EECF244321}">
                <p14:modId xmlns:p14="http://schemas.microsoft.com/office/powerpoint/2010/main" val="1565216197"/>
              </p:ext>
            </p:extLst>
          </p:nvPr>
        </p:nvGraphicFramePr>
        <p:xfrm>
          <a:off x="5257800" y="2042160"/>
          <a:ext cx="6314436" cy="42786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69204422"/>
              </p:ext>
            </p:extLst>
          </p:nvPr>
        </p:nvGraphicFramePr>
        <p:xfrm>
          <a:off x="612498" y="1411630"/>
          <a:ext cx="3941178" cy="5212080"/>
        </p:xfrm>
        <a:graphic>
          <a:graphicData uri="http://schemas.openxmlformats.org/drawingml/2006/table">
            <a:tbl>
              <a:tblPr/>
              <a:tblGrid>
                <a:gridCol w="1970589"/>
                <a:gridCol w="1970589"/>
              </a:tblGrid>
              <a:tr h="276316">
                <a:tc>
                  <a:txBody>
                    <a:bodyPr/>
                    <a:lstStyle/>
                    <a:p>
                      <a:pPr algn="ctr" fontAlgn="b"/>
                      <a:r>
                        <a:rPr lang="en-SG" sz="2800" b="0" i="1" u="none" strike="noStrike" dirty="0">
                          <a:solidFill>
                            <a:srgbClr val="000000"/>
                          </a:solidFill>
                          <a:effectLst/>
                          <a:latin typeface="Calibri" panose="020F0502020204030204" pitchFamily="34" charset="0"/>
                        </a:rPr>
                        <a:t>Bin</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2800" b="0" i="1" u="none" strike="noStrike">
                          <a:solidFill>
                            <a:srgbClr val="000000"/>
                          </a:solidFill>
                          <a:effectLst/>
                          <a:latin typeface="Calibri" panose="020F0502020204030204" pitchFamily="34" charset="0"/>
                        </a:rPr>
                        <a:t>Frequency</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6316">
                <a:tc>
                  <a:txBody>
                    <a:bodyPr/>
                    <a:lstStyle/>
                    <a:p>
                      <a:pPr algn="r" fontAlgn="b"/>
                      <a:r>
                        <a:rPr lang="en-SG" sz="2800" b="0" i="0" u="none" strike="noStrike">
                          <a:solidFill>
                            <a:srgbClr val="000000"/>
                          </a:solidFill>
                          <a:effectLst/>
                          <a:latin typeface="Calibri" panose="020F0502020204030204" pitchFamily="34" charset="0"/>
                        </a:rPr>
                        <a:t>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2800" b="0" i="0" u="none" strike="noStrike">
                          <a:solidFill>
                            <a:srgbClr val="000000"/>
                          </a:solidFill>
                          <a:effectLst/>
                          <a:latin typeface="Calibri" panose="020F0502020204030204" pitchFamily="34" charset="0"/>
                        </a:rPr>
                        <a:t>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r>
              <a:tr h="276316">
                <a:tc>
                  <a:txBody>
                    <a:bodyPr/>
                    <a:lstStyle/>
                    <a:p>
                      <a:pPr algn="r" fontAlgn="b"/>
                      <a:r>
                        <a:rPr lang="en-SG" sz="2800" b="0" i="0" u="none" strike="noStrike">
                          <a:solidFill>
                            <a:srgbClr val="000000"/>
                          </a:solidFill>
                          <a:effectLst/>
                          <a:latin typeface="Calibri" panose="020F0502020204030204" pitchFamily="34" charset="0"/>
                        </a:rPr>
                        <a:t>10</a:t>
                      </a:r>
                    </a:p>
                  </a:txBody>
                  <a:tcPr marL="7620" marR="7620" marT="7620" marB="0" anchor="b">
                    <a:lnL>
                      <a:noFill/>
                    </a:lnL>
                    <a:lnR>
                      <a:noFill/>
                    </a:lnR>
                    <a:lnT>
                      <a:noFill/>
                    </a:lnT>
                    <a:lnB>
                      <a:noFill/>
                    </a:lnB>
                  </a:tcPr>
                </a:tc>
                <a:tc>
                  <a:txBody>
                    <a:bodyPr/>
                    <a:lstStyle/>
                    <a:p>
                      <a:pPr algn="r" fontAlgn="b"/>
                      <a:r>
                        <a:rPr lang="en-SG" sz="2800" b="0" i="0" u="none" strike="noStrike">
                          <a:solidFill>
                            <a:srgbClr val="000000"/>
                          </a:solidFill>
                          <a:effectLst/>
                          <a:latin typeface="Calibri" panose="020F0502020204030204" pitchFamily="34" charset="0"/>
                        </a:rPr>
                        <a:t>8</a:t>
                      </a:r>
                    </a:p>
                  </a:txBody>
                  <a:tcPr marL="7620" marR="7620" marT="7620" marB="0" anchor="b">
                    <a:lnL>
                      <a:noFill/>
                    </a:lnL>
                    <a:lnR>
                      <a:noFill/>
                    </a:lnR>
                    <a:lnT>
                      <a:noFill/>
                    </a:lnT>
                    <a:lnB>
                      <a:noFill/>
                    </a:lnB>
                  </a:tcPr>
                </a:tc>
              </a:tr>
              <a:tr h="276316">
                <a:tc>
                  <a:txBody>
                    <a:bodyPr/>
                    <a:lstStyle/>
                    <a:p>
                      <a:pPr algn="r" fontAlgn="b"/>
                      <a:r>
                        <a:rPr lang="en-SG" sz="2800" b="0" i="0" u="none" strike="noStrike">
                          <a:solidFill>
                            <a:srgbClr val="000000"/>
                          </a:solidFill>
                          <a:effectLst/>
                          <a:latin typeface="Calibri" panose="020F0502020204030204" pitchFamily="34" charset="0"/>
                        </a:rPr>
                        <a:t>20</a:t>
                      </a:r>
                    </a:p>
                  </a:txBody>
                  <a:tcPr marL="7620" marR="7620" marT="7620" marB="0" anchor="b">
                    <a:lnL>
                      <a:noFill/>
                    </a:lnL>
                    <a:lnR>
                      <a:noFill/>
                    </a:lnR>
                    <a:lnT>
                      <a:noFill/>
                    </a:lnT>
                    <a:lnB>
                      <a:noFill/>
                    </a:lnB>
                  </a:tcPr>
                </a:tc>
                <a:tc>
                  <a:txBody>
                    <a:bodyPr/>
                    <a:lstStyle/>
                    <a:p>
                      <a:pPr algn="r" fontAlgn="b"/>
                      <a:r>
                        <a:rPr lang="en-SG" sz="2800" b="0" i="0" u="none" strike="noStrike" dirty="0">
                          <a:solidFill>
                            <a:srgbClr val="000000"/>
                          </a:solidFill>
                          <a:effectLst/>
                          <a:latin typeface="Calibri" panose="020F0502020204030204" pitchFamily="34" charset="0"/>
                        </a:rPr>
                        <a:t>6</a:t>
                      </a:r>
                    </a:p>
                  </a:txBody>
                  <a:tcPr marL="7620" marR="7620" marT="7620" marB="0" anchor="b">
                    <a:lnL>
                      <a:noFill/>
                    </a:lnL>
                    <a:lnR>
                      <a:noFill/>
                    </a:lnR>
                    <a:lnT>
                      <a:noFill/>
                    </a:lnT>
                    <a:lnB>
                      <a:noFill/>
                    </a:lnB>
                  </a:tcPr>
                </a:tc>
              </a:tr>
              <a:tr h="276316">
                <a:tc>
                  <a:txBody>
                    <a:bodyPr/>
                    <a:lstStyle/>
                    <a:p>
                      <a:pPr algn="r" fontAlgn="b"/>
                      <a:r>
                        <a:rPr lang="en-SG" sz="2800" b="0" i="0" u="none" strike="noStrike">
                          <a:solidFill>
                            <a:srgbClr val="000000"/>
                          </a:solidFill>
                          <a:effectLst/>
                          <a:latin typeface="Calibri" panose="020F0502020204030204" pitchFamily="34" charset="0"/>
                        </a:rPr>
                        <a:t>30</a:t>
                      </a:r>
                    </a:p>
                  </a:txBody>
                  <a:tcPr marL="7620" marR="7620" marT="7620" marB="0" anchor="b">
                    <a:lnL>
                      <a:noFill/>
                    </a:lnL>
                    <a:lnR>
                      <a:noFill/>
                    </a:lnR>
                    <a:lnT>
                      <a:noFill/>
                    </a:lnT>
                    <a:lnB>
                      <a:noFill/>
                    </a:lnB>
                  </a:tcPr>
                </a:tc>
                <a:tc>
                  <a:txBody>
                    <a:bodyPr/>
                    <a:lstStyle/>
                    <a:p>
                      <a:pPr algn="r" fontAlgn="b"/>
                      <a:r>
                        <a:rPr lang="en-SG" sz="2800" b="0" i="0" u="none" strike="noStrike">
                          <a:solidFill>
                            <a:srgbClr val="000000"/>
                          </a:solidFill>
                          <a:effectLst/>
                          <a:latin typeface="Calibri" panose="020F0502020204030204" pitchFamily="34" charset="0"/>
                        </a:rPr>
                        <a:t>11</a:t>
                      </a:r>
                    </a:p>
                  </a:txBody>
                  <a:tcPr marL="7620" marR="7620" marT="7620" marB="0" anchor="b">
                    <a:lnL>
                      <a:noFill/>
                    </a:lnL>
                    <a:lnR>
                      <a:noFill/>
                    </a:lnR>
                    <a:lnT>
                      <a:noFill/>
                    </a:lnT>
                    <a:lnB>
                      <a:noFill/>
                    </a:lnB>
                  </a:tcPr>
                </a:tc>
              </a:tr>
              <a:tr h="276316">
                <a:tc>
                  <a:txBody>
                    <a:bodyPr/>
                    <a:lstStyle/>
                    <a:p>
                      <a:pPr algn="r" fontAlgn="b"/>
                      <a:r>
                        <a:rPr lang="en-SG" sz="2800" b="0" i="0" u="none" strike="noStrike">
                          <a:solidFill>
                            <a:srgbClr val="000000"/>
                          </a:solidFill>
                          <a:effectLst/>
                          <a:latin typeface="Calibri" panose="020F0502020204030204" pitchFamily="34" charset="0"/>
                        </a:rPr>
                        <a:t>40</a:t>
                      </a:r>
                    </a:p>
                  </a:txBody>
                  <a:tcPr marL="7620" marR="7620" marT="7620" marB="0" anchor="b">
                    <a:lnL>
                      <a:noFill/>
                    </a:lnL>
                    <a:lnR>
                      <a:noFill/>
                    </a:lnR>
                    <a:lnT>
                      <a:noFill/>
                    </a:lnT>
                    <a:lnB>
                      <a:noFill/>
                    </a:lnB>
                  </a:tcPr>
                </a:tc>
                <a:tc>
                  <a:txBody>
                    <a:bodyPr/>
                    <a:lstStyle/>
                    <a:p>
                      <a:pPr algn="r" fontAlgn="b"/>
                      <a:r>
                        <a:rPr lang="en-SG" sz="2800" b="0" i="0" u="none" strike="noStrike" dirty="0">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tr>
              <a:tr h="276316">
                <a:tc>
                  <a:txBody>
                    <a:bodyPr/>
                    <a:lstStyle/>
                    <a:p>
                      <a:pPr algn="r" fontAlgn="b"/>
                      <a:r>
                        <a:rPr lang="en-SG" sz="2800" b="0" i="0" u="none" strike="noStrike">
                          <a:solidFill>
                            <a:srgbClr val="000000"/>
                          </a:solidFill>
                          <a:effectLst/>
                          <a:latin typeface="Calibri" panose="020F0502020204030204" pitchFamily="34" charset="0"/>
                        </a:rPr>
                        <a:t>50</a:t>
                      </a:r>
                    </a:p>
                  </a:txBody>
                  <a:tcPr marL="7620" marR="7620" marT="7620" marB="0" anchor="b">
                    <a:lnL>
                      <a:noFill/>
                    </a:lnL>
                    <a:lnR>
                      <a:noFill/>
                    </a:lnR>
                    <a:lnT>
                      <a:noFill/>
                    </a:lnT>
                    <a:lnB>
                      <a:noFill/>
                    </a:lnB>
                  </a:tcPr>
                </a:tc>
                <a:tc>
                  <a:txBody>
                    <a:bodyPr/>
                    <a:lstStyle/>
                    <a:p>
                      <a:pPr algn="r" fontAlgn="b"/>
                      <a:r>
                        <a:rPr lang="en-SG" sz="2800" b="0" i="0" u="none" strike="noStrike">
                          <a:solidFill>
                            <a:srgbClr val="000000"/>
                          </a:solidFill>
                          <a:effectLst/>
                          <a:latin typeface="Calibri" panose="020F0502020204030204" pitchFamily="34" charset="0"/>
                        </a:rPr>
                        <a:t>9</a:t>
                      </a:r>
                    </a:p>
                  </a:txBody>
                  <a:tcPr marL="7620" marR="7620" marT="7620" marB="0" anchor="b">
                    <a:lnL>
                      <a:noFill/>
                    </a:lnL>
                    <a:lnR>
                      <a:noFill/>
                    </a:lnR>
                    <a:lnT>
                      <a:noFill/>
                    </a:lnT>
                    <a:lnB>
                      <a:noFill/>
                    </a:lnB>
                  </a:tcPr>
                </a:tc>
              </a:tr>
              <a:tr h="276316">
                <a:tc>
                  <a:txBody>
                    <a:bodyPr/>
                    <a:lstStyle/>
                    <a:p>
                      <a:pPr algn="r" fontAlgn="b"/>
                      <a:r>
                        <a:rPr lang="en-SG" sz="2800" b="0" i="0" u="none" strike="noStrike">
                          <a:solidFill>
                            <a:srgbClr val="000000"/>
                          </a:solidFill>
                          <a:effectLst/>
                          <a:latin typeface="Calibri" panose="020F0502020204030204" pitchFamily="34" charset="0"/>
                        </a:rPr>
                        <a:t>60</a:t>
                      </a:r>
                    </a:p>
                  </a:txBody>
                  <a:tcPr marL="7620" marR="7620" marT="7620" marB="0" anchor="b">
                    <a:lnL>
                      <a:noFill/>
                    </a:lnL>
                    <a:lnR>
                      <a:noFill/>
                    </a:lnR>
                    <a:lnT>
                      <a:noFill/>
                    </a:lnT>
                    <a:lnB>
                      <a:noFill/>
                    </a:lnB>
                  </a:tcPr>
                </a:tc>
                <a:tc>
                  <a:txBody>
                    <a:bodyPr/>
                    <a:lstStyle/>
                    <a:p>
                      <a:pPr algn="r" fontAlgn="b"/>
                      <a:r>
                        <a:rPr lang="en-SG" sz="2800" b="0" i="0" u="none" strike="noStrike">
                          <a:solidFill>
                            <a:srgbClr val="000000"/>
                          </a:solidFill>
                          <a:effectLst/>
                          <a:latin typeface="Calibri" panose="020F0502020204030204" pitchFamily="34" charset="0"/>
                        </a:rPr>
                        <a:t>8</a:t>
                      </a:r>
                    </a:p>
                  </a:txBody>
                  <a:tcPr marL="7620" marR="7620" marT="7620" marB="0" anchor="b">
                    <a:lnL>
                      <a:noFill/>
                    </a:lnL>
                    <a:lnR>
                      <a:noFill/>
                    </a:lnR>
                    <a:lnT>
                      <a:noFill/>
                    </a:lnT>
                    <a:lnB>
                      <a:noFill/>
                    </a:lnB>
                  </a:tcPr>
                </a:tc>
              </a:tr>
              <a:tr h="276316">
                <a:tc>
                  <a:txBody>
                    <a:bodyPr/>
                    <a:lstStyle/>
                    <a:p>
                      <a:pPr algn="r" fontAlgn="b"/>
                      <a:r>
                        <a:rPr lang="en-SG" sz="2800" b="0" i="0" u="none" strike="noStrike">
                          <a:solidFill>
                            <a:srgbClr val="000000"/>
                          </a:solidFill>
                          <a:effectLst/>
                          <a:latin typeface="Calibri" panose="020F0502020204030204" pitchFamily="34" charset="0"/>
                        </a:rPr>
                        <a:t>70</a:t>
                      </a:r>
                    </a:p>
                  </a:txBody>
                  <a:tcPr marL="7620" marR="7620" marT="7620" marB="0" anchor="b">
                    <a:lnL>
                      <a:noFill/>
                    </a:lnL>
                    <a:lnR>
                      <a:noFill/>
                    </a:lnR>
                    <a:lnT>
                      <a:noFill/>
                    </a:lnT>
                    <a:lnB>
                      <a:noFill/>
                    </a:lnB>
                  </a:tcPr>
                </a:tc>
                <a:tc>
                  <a:txBody>
                    <a:bodyPr/>
                    <a:lstStyle/>
                    <a:p>
                      <a:pPr algn="r" fontAlgn="b"/>
                      <a:r>
                        <a:rPr lang="en-SG" sz="28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r>
              <a:tr h="276316">
                <a:tc>
                  <a:txBody>
                    <a:bodyPr/>
                    <a:lstStyle/>
                    <a:p>
                      <a:pPr algn="r" fontAlgn="b"/>
                      <a:r>
                        <a:rPr lang="en-SG" sz="2800" b="0" i="0" u="none" strike="noStrike">
                          <a:solidFill>
                            <a:srgbClr val="000000"/>
                          </a:solidFill>
                          <a:effectLst/>
                          <a:latin typeface="Calibri" panose="020F0502020204030204" pitchFamily="34" charset="0"/>
                        </a:rPr>
                        <a:t>80</a:t>
                      </a:r>
                    </a:p>
                  </a:txBody>
                  <a:tcPr marL="7620" marR="7620" marT="7620" marB="0" anchor="b">
                    <a:lnL>
                      <a:noFill/>
                    </a:lnL>
                    <a:lnR>
                      <a:noFill/>
                    </a:lnR>
                    <a:lnT>
                      <a:noFill/>
                    </a:lnT>
                    <a:lnB>
                      <a:noFill/>
                    </a:lnB>
                  </a:tcPr>
                </a:tc>
                <a:tc>
                  <a:txBody>
                    <a:bodyPr/>
                    <a:lstStyle/>
                    <a:p>
                      <a:pPr algn="r" fontAlgn="b"/>
                      <a:r>
                        <a:rPr lang="en-SG" sz="2800" b="0" i="0" u="none" strike="noStrike">
                          <a:solidFill>
                            <a:srgbClr val="000000"/>
                          </a:solidFill>
                          <a:effectLst/>
                          <a:latin typeface="Calibri" panose="020F0502020204030204" pitchFamily="34" charset="0"/>
                        </a:rPr>
                        <a:t>10</a:t>
                      </a:r>
                    </a:p>
                  </a:txBody>
                  <a:tcPr marL="7620" marR="7620" marT="7620" marB="0" anchor="b">
                    <a:lnL>
                      <a:noFill/>
                    </a:lnL>
                    <a:lnR>
                      <a:noFill/>
                    </a:lnR>
                    <a:lnT>
                      <a:noFill/>
                    </a:lnT>
                    <a:lnB>
                      <a:noFill/>
                    </a:lnB>
                  </a:tcPr>
                </a:tc>
              </a:tr>
              <a:tr h="276316">
                <a:tc>
                  <a:txBody>
                    <a:bodyPr/>
                    <a:lstStyle/>
                    <a:p>
                      <a:pPr algn="r" fontAlgn="b"/>
                      <a:r>
                        <a:rPr lang="en-SG" sz="2800" b="0" i="0" u="none" strike="noStrike">
                          <a:solidFill>
                            <a:srgbClr val="000000"/>
                          </a:solidFill>
                          <a:effectLst/>
                          <a:latin typeface="Calibri" panose="020F0502020204030204" pitchFamily="34" charset="0"/>
                        </a:rPr>
                        <a:t>90</a:t>
                      </a:r>
                    </a:p>
                  </a:txBody>
                  <a:tcPr marL="7620" marR="7620" marT="7620" marB="0" anchor="b">
                    <a:lnL>
                      <a:noFill/>
                    </a:lnL>
                    <a:lnR>
                      <a:noFill/>
                    </a:lnR>
                    <a:lnT>
                      <a:noFill/>
                    </a:lnT>
                    <a:lnB>
                      <a:noFill/>
                    </a:lnB>
                  </a:tcPr>
                </a:tc>
                <a:tc>
                  <a:txBody>
                    <a:bodyPr/>
                    <a:lstStyle/>
                    <a:p>
                      <a:pPr algn="r" fontAlgn="b"/>
                      <a:r>
                        <a:rPr lang="en-SG" sz="2800" b="0" i="0" u="none" strike="noStrike">
                          <a:solidFill>
                            <a:srgbClr val="000000"/>
                          </a:solidFill>
                          <a:effectLst/>
                          <a:latin typeface="Calibri" panose="020F0502020204030204" pitchFamily="34" charset="0"/>
                        </a:rPr>
                        <a:t>8</a:t>
                      </a:r>
                    </a:p>
                  </a:txBody>
                  <a:tcPr marL="7620" marR="7620" marT="7620" marB="0" anchor="b">
                    <a:lnL>
                      <a:noFill/>
                    </a:lnL>
                    <a:lnR>
                      <a:noFill/>
                    </a:lnR>
                    <a:lnT>
                      <a:noFill/>
                    </a:lnT>
                    <a:lnB>
                      <a:noFill/>
                    </a:lnB>
                  </a:tcPr>
                </a:tc>
              </a:tr>
              <a:tr h="276316">
                <a:tc>
                  <a:txBody>
                    <a:bodyPr/>
                    <a:lstStyle/>
                    <a:p>
                      <a:pPr algn="r" fontAlgn="b"/>
                      <a:r>
                        <a:rPr lang="en-SG" sz="2800" b="0" i="0" u="none" strike="noStrike">
                          <a:solidFill>
                            <a:srgbClr val="000000"/>
                          </a:solidFill>
                          <a:effectLst/>
                          <a:latin typeface="Calibri" panose="020F0502020204030204" pitchFamily="34" charset="0"/>
                        </a:rPr>
                        <a:t>100</a:t>
                      </a:r>
                    </a:p>
                  </a:txBody>
                  <a:tcPr marL="7620" marR="7620" marT="7620" marB="0" anchor="b">
                    <a:lnL>
                      <a:noFill/>
                    </a:lnL>
                    <a:lnR>
                      <a:noFill/>
                    </a:lnR>
                    <a:lnT>
                      <a:noFill/>
                    </a:lnT>
                    <a:lnB>
                      <a:noFill/>
                    </a:lnB>
                  </a:tcPr>
                </a:tc>
                <a:tc>
                  <a:txBody>
                    <a:bodyPr/>
                    <a:lstStyle/>
                    <a:p>
                      <a:pPr algn="r" fontAlgn="b"/>
                      <a:r>
                        <a:rPr lang="en-SG" sz="2800" b="0" i="0" u="none" strike="noStrike" dirty="0">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tr>
            </a:tbl>
          </a:graphicData>
        </a:graphic>
      </p:graphicFrame>
    </p:spTree>
    <p:extLst>
      <p:ext uri="{BB962C8B-B14F-4D97-AF65-F5344CB8AC3E}">
        <p14:creationId xmlns:p14="http://schemas.microsoft.com/office/powerpoint/2010/main" val="3287050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Contents</a:t>
            </a:r>
            <a:endParaRPr lang="en-SG" dirty="0"/>
          </a:p>
        </p:txBody>
      </p:sp>
      <p:sp>
        <p:nvSpPr>
          <p:cNvPr id="3" name="Content Placeholder 2"/>
          <p:cNvSpPr>
            <a:spLocks noGrp="1"/>
          </p:cNvSpPr>
          <p:nvPr>
            <p:ph idx="1"/>
          </p:nvPr>
        </p:nvSpPr>
        <p:spPr/>
        <p:txBody>
          <a:bodyPr/>
          <a:lstStyle/>
          <a:p>
            <a:endParaRPr lang="en-SG" dirty="0" smtClean="0"/>
          </a:p>
          <a:p>
            <a:endParaRPr lang="en-SG" dirty="0" smtClean="0"/>
          </a:p>
          <a:p>
            <a:endParaRPr lang="en-SG" dirty="0"/>
          </a:p>
        </p:txBody>
      </p:sp>
      <p:sp>
        <p:nvSpPr>
          <p:cNvPr id="4" name="Text Placeholder 3"/>
          <p:cNvSpPr>
            <a:spLocks noGrp="1"/>
          </p:cNvSpPr>
          <p:nvPr>
            <p:ph type="body" sz="quarter" idx="13"/>
          </p:nvPr>
        </p:nvSpPr>
        <p:spPr/>
        <p:txBody>
          <a:bodyPr>
            <a:normAutofit lnSpcReduction="10000"/>
          </a:bodyPr>
          <a:lstStyle/>
          <a:p>
            <a:endParaRPr lang="en-SG"/>
          </a:p>
        </p:txBody>
      </p:sp>
      <p:graphicFrame>
        <p:nvGraphicFramePr>
          <p:cNvPr id="5" name="Diagram 4"/>
          <p:cNvGraphicFramePr/>
          <p:nvPr>
            <p:extLst>
              <p:ext uri="{D42A27DB-BD31-4B8C-83A1-F6EECF244321}">
                <p14:modId xmlns:p14="http://schemas.microsoft.com/office/powerpoint/2010/main" val="590202724"/>
              </p:ext>
            </p:extLst>
          </p:nvPr>
        </p:nvGraphicFramePr>
        <p:xfrm>
          <a:off x="980439" y="1436914"/>
          <a:ext cx="10866115" cy="53067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55579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plots</a:t>
            </a:r>
            <a:endParaRPr lang="en-SG" dirty="0"/>
          </a:p>
        </p:txBody>
      </p:sp>
      <p:sp>
        <p:nvSpPr>
          <p:cNvPr id="3" name="Content Placeholder 2"/>
          <p:cNvSpPr>
            <a:spLocks noGrp="1"/>
          </p:cNvSpPr>
          <p:nvPr>
            <p:ph idx="1"/>
          </p:nvPr>
        </p:nvSpPr>
        <p:spPr/>
        <p:txBody>
          <a:bodyPr vert="horz" lIns="91440" tIns="45720" rIns="91440" bIns="45720" rtlCol="0">
            <a:normAutofit/>
          </a:bodyPr>
          <a:lstStyle/>
          <a:p>
            <a:r>
              <a:rPr lang="en-US" sz="2800" dirty="0" smtClean="0"/>
              <a:t>Used </a:t>
            </a:r>
            <a:r>
              <a:rPr lang="en-US" sz="2800" dirty="0"/>
              <a:t>for </a:t>
            </a:r>
            <a:r>
              <a:rPr lang="en-US" sz="2800" dirty="0" smtClean="0"/>
              <a:t>exploring the </a:t>
            </a:r>
            <a:r>
              <a:rPr lang="en-US" sz="2800" dirty="0"/>
              <a:t>relationships between 2 </a:t>
            </a:r>
            <a:r>
              <a:rPr lang="en-US" sz="2800" dirty="0" smtClean="0"/>
              <a:t>variables</a:t>
            </a:r>
          </a:p>
          <a:p>
            <a:pPr lvl="1"/>
            <a:r>
              <a:rPr lang="en-US" dirty="0" smtClean="0"/>
              <a:t>How age and weight are related</a:t>
            </a:r>
          </a:p>
          <a:p>
            <a:pPr lvl="1"/>
            <a:r>
              <a:rPr lang="en-US" dirty="0" smtClean="0"/>
              <a:t>how sales and profits are related</a:t>
            </a:r>
          </a:p>
          <a:p>
            <a:r>
              <a:rPr lang="en-US" sz="2800" dirty="0" smtClean="0"/>
              <a:t>Explore the existence of </a:t>
            </a:r>
            <a:r>
              <a:rPr lang="en-US" sz="2800" dirty="0" smtClean="0">
                <a:solidFill>
                  <a:srgbClr val="C00000"/>
                </a:solidFill>
              </a:rPr>
              <a:t>trends</a:t>
            </a:r>
            <a:r>
              <a:rPr lang="en-US" sz="2800" dirty="0" smtClean="0"/>
              <a:t>, </a:t>
            </a:r>
            <a:r>
              <a:rPr lang="en-US" sz="2800" dirty="0" smtClean="0">
                <a:solidFill>
                  <a:srgbClr val="C00000"/>
                </a:solidFill>
              </a:rPr>
              <a:t>concentrations</a:t>
            </a:r>
            <a:r>
              <a:rPr lang="en-US" sz="2800" dirty="0" smtClean="0"/>
              <a:t> and </a:t>
            </a:r>
            <a:r>
              <a:rPr lang="en-US" sz="2800" dirty="0" smtClean="0">
                <a:solidFill>
                  <a:srgbClr val="C00000"/>
                </a:solidFill>
              </a:rPr>
              <a:t>outliers</a:t>
            </a:r>
            <a:endParaRPr lang="en-US" sz="2800" dirty="0">
              <a:solidFill>
                <a:srgbClr val="C00000"/>
              </a:solidFill>
            </a:endParaRPr>
          </a:p>
          <a:p>
            <a:r>
              <a:rPr lang="en-US" sz="2800" dirty="0" smtClean="0"/>
              <a:t>Usually, a </a:t>
            </a:r>
            <a:r>
              <a:rPr lang="en-US" sz="2800" dirty="0" smtClean="0">
                <a:solidFill>
                  <a:srgbClr val="C00000"/>
                </a:solidFill>
              </a:rPr>
              <a:t>trend line </a:t>
            </a:r>
            <a:r>
              <a:rPr lang="en-US" sz="2800" dirty="0" smtClean="0"/>
              <a:t>is super-imposed on a scatter plot to illustrate the nature of the relationship</a:t>
            </a:r>
            <a:endParaRPr lang="en-SG" sz="2800" dirty="0"/>
          </a:p>
        </p:txBody>
      </p:sp>
      <p:sp>
        <p:nvSpPr>
          <p:cNvPr id="4" name="Text Placeholder 3"/>
          <p:cNvSpPr>
            <a:spLocks noGrp="1"/>
          </p:cNvSpPr>
          <p:nvPr>
            <p:ph type="body" sz="quarter" idx="13"/>
          </p:nvPr>
        </p:nvSpPr>
        <p:spPr/>
        <p:txBody>
          <a:bodyPr>
            <a:normAutofit lnSpcReduction="10000"/>
          </a:bodyPr>
          <a:lstStyle/>
          <a:p>
            <a:r>
              <a:rPr lang="en-SG" dirty="0"/>
              <a:t>Data Visualization – </a:t>
            </a:r>
            <a:r>
              <a:rPr lang="en-SG" dirty="0" smtClean="0"/>
              <a:t>Scatter Plots</a:t>
            </a:r>
            <a:endParaRPr lang="en-SG" dirty="0"/>
          </a:p>
          <a:p>
            <a:endParaRPr lang="en-SG" dirty="0"/>
          </a:p>
        </p:txBody>
      </p:sp>
    </p:spTree>
    <p:extLst>
      <p:ext uri="{BB962C8B-B14F-4D97-AF65-F5344CB8AC3E}">
        <p14:creationId xmlns:p14="http://schemas.microsoft.com/office/powerpoint/2010/main" val="1746251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plots</a:t>
            </a:r>
            <a:endParaRPr lang="en-SG" dirty="0"/>
          </a:p>
        </p:txBody>
      </p:sp>
      <p:sp>
        <p:nvSpPr>
          <p:cNvPr id="4" name="Text Placeholder 3"/>
          <p:cNvSpPr>
            <a:spLocks noGrp="1"/>
          </p:cNvSpPr>
          <p:nvPr>
            <p:ph type="body" sz="quarter" idx="13"/>
          </p:nvPr>
        </p:nvSpPr>
        <p:spPr/>
        <p:txBody>
          <a:bodyPr>
            <a:normAutofit lnSpcReduction="10000"/>
          </a:bodyPr>
          <a:lstStyle/>
          <a:p>
            <a:r>
              <a:rPr lang="en-SG" dirty="0"/>
              <a:t>Data Visualization – Scatter Plots</a:t>
            </a:r>
          </a:p>
          <a:p>
            <a:endParaRPr lang="en-SG" dirty="0"/>
          </a:p>
        </p:txBody>
      </p:sp>
      <p:pic>
        <p:nvPicPr>
          <p:cNvPr id="10242" name="Picture 2"/>
          <p:cNvPicPr>
            <a:picLocks noChangeAspect="1" noChangeArrowheads="1"/>
          </p:cNvPicPr>
          <p:nvPr/>
        </p:nvPicPr>
        <p:blipFill>
          <a:blip r:embed="rId2" cstate="print"/>
          <a:srcRect/>
          <a:stretch>
            <a:fillRect/>
          </a:stretch>
        </p:blipFill>
        <p:spPr bwMode="auto">
          <a:xfrm>
            <a:off x="795378" y="1796822"/>
            <a:ext cx="6147767" cy="4325792"/>
          </a:xfrm>
          <a:prstGeom prst="rect">
            <a:avLst/>
          </a:prstGeom>
          <a:noFill/>
          <a:ln w="9525">
            <a:noFill/>
            <a:miter lim="800000"/>
            <a:headEnd/>
            <a:tailEnd/>
          </a:ln>
        </p:spPr>
      </p:pic>
      <p:sp>
        <p:nvSpPr>
          <p:cNvPr id="6" name="Content Placeholder 2"/>
          <p:cNvSpPr>
            <a:spLocks noGrp="1"/>
          </p:cNvSpPr>
          <p:nvPr>
            <p:ph idx="1"/>
          </p:nvPr>
        </p:nvSpPr>
        <p:spPr>
          <a:xfrm>
            <a:off x="7383780" y="1436914"/>
            <a:ext cx="4462775" cy="5021036"/>
          </a:xfrm>
        </p:spPr>
        <p:txBody>
          <a:bodyPr vert="horz" lIns="91440" tIns="45720" rIns="91440" bIns="45720" rtlCol="0">
            <a:normAutofit/>
          </a:bodyPr>
          <a:lstStyle/>
          <a:p>
            <a:r>
              <a:rPr lang="en-SG" sz="2800" dirty="0" smtClean="0"/>
              <a:t>This scatter plot studies the relationship between the amount of study time and the quiz grades</a:t>
            </a:r>
          </a:p>
          <a:p>
            <a:r>
              <a:rPr lang="en-SG" sz="2800" dirty="0" smtClean="0"/>
              <a:t>Most students who study more, get higher grades</a:t>
            </a:r>
          </a:p>
        </p:txBody>
      </p:sp>
    </p:spTree>
    <p:extLst>
      <p:ext uri="{BB962C8B-B14F-4D97-AF65-F5344CB8AC3E}">
        <p14:creationId xmlns:p14="http://schemas.microsoft.com/office/powerpoint/2010/main" val="22593962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Scatter Plot</a:t>
            </a:r>
            <a:endParaRPr lang="en-SG"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077" y="1644468"/>
            <a:ext cx="6850953" cy="4230369"/>
          </a:xfrm>
        </p:spPr>
      </p:pic>
      <p:sp>
        <p:nvSpPr>
          <p:cNvPr id="4" name="Text Placeholder 3"/>
          <p:cNvSpPr>
            <a:spLocks noGrp="1"/>
          </p:cNvSpPr>
          <p:nvPr>
            <p:ph type="body" sz="quarter" idx="13"/>
          </p:nvPr>
        </p:nvSpPr>
        <p:spPr/>
        <p:txBody>
          <a:bodyPr>
            <a:normAutofit lnSpcReduction="10000"/>
          </a:bodyPr>
          <a:lstStyle/>
          <a:p>
            <a:endParaRPr lang="en-SG"/>
          </a:p>
        </p:txBody>
      </p:sp>
      <p:sp>
        <p:nvSpPr>
          <p:cNvPr id="7" name="Content Placeholder 2"/>
          <p:cNvSpPr txBox="1">
            <a:spLocks/>
          </p:cNvSpPr>
          <p:nvPr/>
        </p:nvSpPr>
        <p:spPr>
          <a:xfrm>
            <a:off x="7692390" y="1436914"/>
            <a:ext cx="4154165" cy="502103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Font typeface="Arial" panose="020B0604020202020204" pitchFamily="34" charset="0"/>
              <a:buChar char="•"/>
              <a:defRPr lang="en-US" sz="2600" kern="1200" dirty="0" smtClean="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lang="en-US" sz="2400" kern="1200" dirty="0" smtClean="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lang="en-US" sz="2000" kern="1200" dirty="0" smtClean="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1800" kern="1200" dirty="0" smtClean="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SG"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sz="2800" dirty="0" smtClean="0"/>
              <a:t>Does drinking wine increase the risk of dying from heart disease?</a:t>
            </a:r>
          </a:p>
          <a:p>
            <a:r>
              <a:rPr lang="en-SG" sz="2800" dirty="0" smtClean="0"/>
              <a:t>This scatter plot seems to disprove this theory!</a:t>
            </a:r>
          </a:p>
          <a:p>
            <a:r>
              <a:rPr lang="en-SG" sz="2800" dirty="0" smtClean="0"/>
              <a:t>In fact, the chart shows an inverse relationship, the less wine consumed, the higher the risk of death from heart disease</a:t>
            </a:r>
            <a:endParaRPr lang="en-SG" sz="2800" dirty="0"/>
          </a:p>
        </p:txBody>
      </p:sp>
    </p:spTree>
    <p:extLst>
      <p:ext uri="{BB962C8B-B14F-4D97-AF65-F5344CB8AC3E}">
        <p14:creationId xmlns:p14="http://schemas.microsoft.com/office/powerpoint/2010/main" val="29046818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Bar-Line Charts</a:t>
            </a:r>
            <a:endParaRPr lang="en-SG" dirty="0"/>
          </a:p>
        </p:txBody>
      </p:sp>
      <p:sp>
        <p:nvSpPr>
          <p:cNvPr id="3" name="Content Placeholder 2"/>
          <p:cNvSpPr>
            <a:spLocks noGrp="1"/>
          </p:cNvSpPr>
          <p:nvPr>
            <p:ph idx="1"/>
          </p:nvPr>
        </p:nvSpPr>
        <p:spPr/>
        <p:txBody>
          <a:bodyPr vert="horz" lIns="91440" tIns="45720" rIns="91440" bIns="45720" rtlCol="0">
            <a:normAutofit/>
          </a:bodyPr>
          <a:lstStyle/>
          <a:p>
            <a:r>
              <a:rPr lang="en-US" sz="2800" dirty="0" smtClean="0"/>
              <a:t>Combines </a:t>
            </a:r>
            <a:r>
              <a:rPr lang="en-US" sz="2800" dirty="0"/>
              <a:t>the Bar Chart with a Line </a:t>
            </a:r>
            <a:r>
              <a:rPr lang="en-US" sz="2800" dirty="0" smtClean="0"/>
              <a:t>Plot</a:t>
            </a:r>
            <a:endParaRPr lang="en-US" sz="2800" dirty="0"/>
          </a:p>
          <a:p>
            <a:r>
              <a:rPr lang="en-US" sz="2800" dirty="0" smtClean="0"/>
              <a:t>Also known as “Combination Chart”</a:t>
            </a:r>
            <a:endParaRPr lang="en-US" sz="2800" dirty="0"/>
          </a:p>
          <a:p>
            <a:r>
              <a:rPr lang="en-US" sz="2800" dirty="0"/>
              <a:t>Useful for showing how two data variables can be </a:t>
            </a:r>
            <a:r>
              <a:rPr lang="en-US" sz="2800" dirty="0" smtClean="0"/>
              <a:t>correlated</a:t>
            </a:r>
          </a:p>
          <a:p>
            <a:r>
              <a:rPr lang="en-US" sz="2800" dirty="0" smtClean="0"/>
              <a:t>For example</a:t>
            </a:r>
            <a:endParaRPr lang="en-US" sz="2800" dirty="0"/>
          </a:p>
          <a:p>
            <a:pPr lvl="1">
              <a:spcBef>
                <a:spcPts val="600"/>
              </a:spcBef>
            </a:pPr>
            <a:r>
              <a:rPr lang="en-US" sz="2600" dirty="0"/>
              <a:t>How peak sales correspond to peaks in profits</a:t>
            </a:r>
          </a:p>
          <a:p>
            <a:pPr lvl="1">
              <a:spcBef>
                <a:spcPts val="600"/>
              </a:spcBef>
            </a:pPr>
            <a:r>
              <a:rPr lang="en-US" sz="2600" dirty="0"/>
              <a:t>How film </a:t>
            </a:r>
            <a:r>
              <a:rPr lang="en-US" sz="2600" dirty="0" smtClean="0"/>
              <a:t>ratings </a:t>
            </a:r>
            <a:r>
              <a:rPr lang="en-US" sz="2600" dirty="0"/>
              <a:t>correspond to film production </a:t>
            </a:r>
            <a:r>
              <a:rPr lang="en-US" sz="2600" dirty="0" smtClean="0"/>
              <a:t>budgets</a:t>
            </a:r>
            <a:endParaRPr lang="en-US" sz="2600" dirty="0"/>
          </a:p>
          <a:p>
            <a:pPr lvl="1">
              <a:spcBef>
                <a:spcPts val="600"/>
              </a:spcBef>
            </a:pPr>
            <a:r>
              <a:rPr lang="en-US" sz="2600" dirty="0"/>
              <a:t>How vote counts correspond to movie </a:t>
            </a:r>
            <a:r>
              <a:rPr lang="en-US" sz="2600" dirty="0" smtClean="0"/>
              <a:t>ratings </a:t>
            </a:r>
            <a:r>
              <a:rPr lang="en-US" sz="2600" dirty="0"/>
              <a:t>over a time period</a:t>
            </a:r>
            <a:endParaRPr lang="en-SG" sz="2600" dirty="0"/>
          </a:p>
        </p:txBody>
      </p:sp>
      <p:sp>
        <p:nvSpPr>
          <p:cNvPr id="4" name="Text Placeholder 3"/>
          <p:cNvSpPr>
            <a:spLocks noGrp="1"/>
          </p:cNvSpPr>
          <p:nvPr>
            <p:ph type="body" sz="quarter" idx="13"/>
          </p:nvPr>
        </p:nvSpPr>
        <p:spPr/>
        <p:txBody>
          <a:bodyPr>
            <a:normAutofit lnSpcReduction="10000"/>
          </a:bodyPr>
          <a:lstStyle/>
          <a:p>
            <a:r>
              <a:rPr lang="en-SG" dirty="0"/>
              <a:t>Data Visualization – </a:t>
            </a:r>
            <a:r>
              <a:rPr lang="en-SG" dirty="0" smtClean="0"/>
              <a:t>Bar-Line Charts</a:t>
            </a:r>
            <a:endParaRPr lang="en-SG" dirty="0"/>
          </a:p>
          <a:p>
            <a:endParaRPr lang="en-SG" dirty="0"/>
          </a:p>
        </p:txBody>
      </p:sp>
    </p:spTree>
    <p:extLst>
      <p:ext uri="{BB962C8B-B14F-4D97-AF65-F5344CB8AC3E}">
        <p14:creationId xmlns:p14="http://schemas.microsoft.com/office/powerpoint/2010/main" val="27113569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Bar-Line Charts</a:t>
            </a:r>
            <a:endParaRPr lang="en-SG" dirty="0"/>
          </a:p>
        </p:txBody>
      </p:sp>
      <p:sp>
        <p:nvSpPr>
          <p:cNvPr id="4" name="Text Placeholder 3"/>
          <p:cNvSpPr>
            <a:spLocks noGrp="1"/>
          </p:cNvSpPr>
          <p:nvPr>
            <p:ph type="body" sz="quarter" idx="13"/>
          </p:nvPr>
        </p:nvSpPr>
        <p:spPr/>
        <p:txBody>
          <a:bodyPr>
            <a:normAutofit lnSpcReduction="10000"/>
          </a:bodyPr>
          <a:lstStyle/>
          <a:p>
            <a:r>
              <a:rPr lang="en-SG" dirty="0"/>
              <a:t>Data Visualization – </a:t>
            </a:r>
            <a:r>
              <a:rPr lang="en-SG" dirty="0" smtClean="0"/>
              <a:t>Bar-Line </a:t>
            </a:r>
            <a:r>
              <a:rPr lang="en-SG" dirty="0"/>
              <a:t>Charts</a:t>
            </a:r>
          </a:p>
          <a:p>
            <a:endParaRPr lang="en-SG" dirty="0"/>
          </a:p>
        </p:txBody>
      </p:sp>
      <p:pic>
        <p:nvPicPr>
          <p:cNvPr id="11266" name="Picture 2"/>
          <p:cNvPicPr>
            <a:picLocks noChangeAspect="1" noChangeArrowheads="1"/>
          </p:cNvPicPr>
          <p:nvPr/>
        </p:nvPicPr>
        <p:blipFill>
          <a:blip r:embed="rId2" cstate="print"/>
          <a:srcRect/>
          <a:stretch>
            <a:fillRect/>
          </a:stretch>
        </p:blipFill>
        <p:spPr bwMode="auto">
          <a:xfrm>
            <a:off x="3755970" y="1267097"/>
            <a:ext cx="8090586" cy="5288788"/>
          </a:xfrm>
          <a:prstGeom prst="rect">
            <a:avLst/>
          </a:prstGeom>
          <a:noFill/>
          <a:ln w="9525">
            <a:noFill/>
            <a:miter lim="800000"/>
            <a:headEnd/>
            <a:tailEnd/>
          </a:ln>
        </p:spPr>
      </p:pic>
      <p:sp>
        <p:nvSpPr>
          <p:cNvPr id="6" name="Content Placeholder 2"/>
          <p:cNvSpPr>
            <a:spLocks noGrp="1"/>
          </p:cNvSpPr>
          <p:nvPr>
            <p:ph idx="1"/>
          </p:nvPr>
        </p:nvSpPr>
        <p:spPr>
          <a:xfrm>
            <a:off x="795379" y="1436914"/>
            <a:ext cx="2862221" cy="4740049"/>
          </a:xfrm>
        </p:spPr>
        <p:txBody>
          <a:bodyPr>
            <a:noAutofit/>
          </a:bodyPr>
          <a:lstStyle/>
          <a:p>
            <a:r>
              <a:rPr lang="en-SG" dirty="0" smtClean="0"/>
              <a:t>This combination chart illustrates the correlation between sales and leads</a:t>
            </a:r>
          </a:p>
          <a:p>
            <a:r>
              <a:rPr lang="en-SG" dirty="0" smtClean="0"/>
              <a:t>There is a direct correlation </a:t>
            </a:r>
            <a:r>
              <a:rPr lang="en-SG" dirty="0" smtClean="0">
                <a:sym typeface="Wingdings" panose="05000000000000000000" pitchFamily="2" charset="2"/>
              </a:rPr>
              <a:t> in months with higher sales, the number of leads is also higher</a:t>
            </a:r>
            <a:endParaRPr lang="en-SG" dirty="0" smtClean="0"/>
          </a:p>
        </p:txBody>
      </p:sp>
    </p:spTree>
    <p:extLst>
      <p:ext uri="{BB962C8B-B14F-4D97-AF65-F5344CB8AC3E}">
        <p14:creationId xmlns:p14="http://schemas.microsoft.com/office/powerpoint/2010/main" val="23899564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Bar-Line Charts</a:t>
            </a:r>
            <a:endParaRPr lang="en-SG" dirty="0"/>
          </a:p>
        </p:txBody>
      </p:sp>
      <p:sp>
        <p:nvSpPr>
          <p:cNvPr id="3" name="Content Placeholder 2"/>
          <p:cNvSpPr>
            <a:spLocks noGrp="1"/>
          </p:cNvSpPr>
          <p:nvPr>
            <p:ph idx="1"/>
          </p:nvPr>
        </p:nvSpPr>
        <p:spPr>
          <a:xfrm>
            <a:off x="658219" y="1436914"/>
            <a:ext cx="3970931" cy="4740049"/>
          </a:xfrm>
        </p:spPr>
        <p:txBody>
          <a:bodyPr>
            <a:noAutofit/>
          </a:bodyPr>
          <a:lstStyle/>
          <a:p>
            <a:r>
              <a:rPr lang="en-SG" dirty="0" smtClean="0"/>
              <a:t>This combination chart examines the correlation between rainfall and temperature</a:t>
            </a:r>
          </a:p>
          <a:p>
            <a:r>
              <a:rPr lang="en-SG" dirty="0" smtClean="0"/>
              <a:t>There does not seem to be a consistent correlation between the two</a:t>
            </a:r>
          </a:p>
          <a:p>
            <a:r>
              <a:rPr lang="en-SG" dirty="0" smtClean="0"/>
              <a:t>The months with high rainfall can have very low or very high temperatures</a:t>
            </a:r>
          </a:p>
        </p:txBody>
      </p:sp>
      <p:sp>
        <p:nvSpPr>
          <p:cNvPr id="4" name="Text Placeholder 3"/>
          <p:cNvSpPr>
            <a:spLocks noGrp="1"/>
          </p:cNvSpPr>
          <p:nvPr>
            <p:ph type="body" sz="quarter" idx="13"/>
          </p:nvPr>
        </p:nvSpPr>
        <p:spPr/>
        <p:txBody>
          <a:bodyPr>
            <a:normAutofit lnSpcReduction="10000"/>
          </a:bodyPr>
          <a:lstStyle/>
          <a:p>
            <a:endParaRPr lang="en-SG"/>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9722" y="1644468"/>
            <a:ext cx="6373167" cy="4293978"/>
          </a:xfrm>
          <a:prstGeom prst="rect">
            <a:avLst/>
          </a:prstGeom>
        </p:spPr>
      </p:pic>
    </p:spTree>
    <p:extLst>
      <p:ext uri="{BB962C8B-B14F-4D97-AF65-F5344CB8AC3E}">
        <p14:creationId xmlns:p14="http://schemas.microsoft.com/office/powerpoint/2010/main" val="16546157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Charts</a:t>
            </a:r>
            <a:endParaRPr lang="en-SG" dirty="0"/>
          </a:p>
        </p:txBody>
      </p:sp>
      <p:sp>
        <p:nvSpPr>
          <p:cNvPr id="3" name="Content Placeholder 2"/>
          <p:cNvSpPr>
            <a:spLocks noGrp="1"/>
          </p:cNvSpPr>
          <p:nvPr>
            <p:ph idx="1"/>
          </p:nvPr>
        </p:nvSpPr>
        <p:spPr/>
        <p:txBody>
          <a:bodyPr vert="horz" lIns="91440" tIns="45720" rIns="91440" bIns="45720" rtlCol="0">
            <a:normAutofit/>
          </a:bodyPr>
          <a:lstStyle/>
          <a:p>
            <a:r>
              <a:rPr lang="en-US" sz="2800" dirty="0" smtClean="0"/>
              <a:t>Variation of </a:t>
            </a:r>
            <a:r>
              <a:rPr lang="en-US" sz="2800" dirty="0"/>
              <a:t>S</a:t>
            </a:r>
            <a:r>
              <a:rPr lang="en-US" sz="2800" dirty="0" smtClean="0"/>
              <a:t>catter Plot </a:t>
            </a:r>
            <a:r>
              <a:rPr lang="en-SG" sz="2800" dirty="0" smtClean="0"/>
              <a:t>in which </a:t>
            </a:r>
            <a:r>
              <a:rPr lang="en-SG" sz="2800" dirty="0"/>
              <a:t>the data points are replaced with bubbles, and an additional dimension of the data is represented in the size of the </a:t>
            </a:r>
            <a:r>
              <a:rPr lang="en-SG" sz="2800" dirty="0" smtClean="0"/>
              <a:t>bubbles</a:t>
            </a:r>
          </a:p>
          <a:p>
            <a:r>
              <a:rPr lang="en-SG" sz="2800" dirty="0" smtClean="0"/>
              <a:t>Useful for data with </a:t>
            </a:r>
            <a:r>
              <a:rPr lang="en-SG" sz="2800" dirty="0"/>
              <a:t>three data series that each contain a set of values</a:t>
            </a:r>
            <a:r>
              <a:rPr lang="en-SG" sz="2800" dirty="0" smtClean="0"/>
              <a:t>.</a:t>
            </a:r>
          </a:p>
          <a:p>
            <a:r>
              <a:rPr lang="en-SG" sz="2800" dirty="0" smtClean="0"/>
              <a:t>Example</a:t>
            </a:r>
          </a:p>
          <a:p>
            <a:pPr lvl="1"/>
            <a:endParaRPr lang="en-SG" sz="2400" dirty="0"/>
          </a:p>
        </p:txBody>
      </p:sp>
      <p:sp>
        <p:nvSpPr>
          <p:cNvPr id="4" name="Text Placeholder 3"/>
          <p:cNvSpPr>
            <a:spLocks noGrp="1"/>
          </p:cNvSpPr>
          <p:nvPr>
            <p:ph type="body" sz="quarter" idx="13"/>
          </p:nvPr>
        </p:nvSpPr>
        <p:spPr/>
        <p:txBody>
          <a:bodyPr>
            <a:normAutofit lnSpcReduction="10000"/>
          </a:bodyPr>
          <a:lstStyle/>
          <a:p>
            <a:r>
              <a:rPr lang="en-SG" dirty="0"/>
              <a:t>Data Visualization – </a:t>
            </a:r>
            <a:r>
              <a:rPr lang="en-SG" dirty="0" smtClean="0"/>
              <a:t>Bubble Charts</a:t>
            </a:r>
            <a:endParaRPr lang="en-SG" dirty="0"/>
          </a:p>
          <a:p>
            <a:endParaRPr lang="en-SG" dirty="0"/>
          </a:p>
        </p:txBody>
      </p:sp>
    </p:spTree>
    <p:extLst>
      <p:ext uri="{BB962C8B-B14F-4D97-AF65-F5344CB8AC3E}">
        <p14:creationId xmlns:p14="http://schemas.microsoft.com/office/powerpoint/2010/main" val="13961651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Charts</a:t>
            </a:r>
            <a:endParaRPr lang="en-SG" dirty="0"/>
          </a:p>
        </p:txBody>
      </p:sp>
      <p:sp>
        <p:nvSpPr>
          <p:cNvPr id="4" name="Text Placeholder 3"/>
          <p:cNvSpPr>
            <a:spLocks noGrp="1"/>
          </p:cNvSpPr>
          <p:nvPr>
            <p:ph type="body" sz="quarter" idx="13"/>
          </p:nvPr>
        </p:nvSpPr>
        <p:spPr/>
        <p:txBody>
          <a:bodyPr>
            <a:normAutofit lnSpcReduction="10000"/>
          </a:bodyPr>
          <a:lstStyle/>
          <a:p>
            <a:r>
              <a:rPr lang="en-SG" dirty="0"/>
              <a:t>Data Visualization – </a:t>
            </a:r>
            <a:r>
              <a:rPr lang="en-SG" dirty="0" smtClean="0"/>
              <a:t>Bar-Line </a:t>
            </a:r>
            <a:r>
              <a:rPr lang="en-SG" dirty="0"/>
              <a:t>Charts</a:t>
            </a:r>
          </a:p>
          <a:p>
            <a:endParaRPr lang="en-SG" dirty="0"/>
          </a:p>
        </p:txBody>
      </p:sp>
      <p:sp>
        <p:nvSpPr>
          <p:cNvPr id="6" name="Content Placeholder 2"/>
          <p:cNvSpPr>
            <a:spLocks noGrp="1"/>
          </p:cNvSpPr>
          <p:nvPr>
            <p:ph idx="1"/>
          </p:nvPr>
        </p:nvSpPr>
        <p:spPr>
          <a:xfrm>
            <a:off x="795379" y="1436914"/>
            <a:ext cx="2862221" cy="4740049"/>
          </a:xfrm>
        </p:spPr>
        <p:txBody>
          <a:bodyPr>
            <a:noAutofit/>
          </a:bodyPr>
          <a:lstStyle/>
          <a:p>
            <a:r>
              <a:rPr lang="en-SG" dirty="0" smtClean="0"/>
              <a:t>This bubble chart illustrates the correlation between 3 variables: Life expectancy, fertility rate and population of some world countries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1644468"/>
            <a:ext cx="8530692" cy="4595010"/>
          </a:xfrm>
          <a:prstGeom prst="rect">
            <a:avLst/>
          </a:prstGeom>
        </p:spPr>
      </p:pic>
    </p:spTree>
    <p:extLst>
      <p:ext uri="{BB962C8B-B14F-4D97-AF65-F5344CB8AC3E}">
        <p14:creationId xmlns:p14="http://schemas.microsoft.com/office/powerpoint/2010/main" val="25185346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Box Plot</a:t>
            </a:r>
            <a:endParaRPr lang="en-SG" dirty="0"/>
          </a:p>
        </p:txBody>
      </p:sp>
      <p:sp>
        <p:nvSpPr>
          <p:cNvPr id="3" name="Content Placeholder 2"/>
          <p:cNvSpPr>
            <a:spLocks noGrp="1"/>
          </p:cNvSpPr>
          <p:nvPr>
            <p:ph idx="1"/>
          </p:nvPr>
        </p:nvSpPr>
        <p:spPr/>
        <p:txBody>
          <a:bodyPr/>
          <a:lstStyle/>
          <a:p>
            <a:r>
              <a:rPr lang="en-SG" dirty="0"/>
              <a:t>A boxplot splits the data set into </a:t>
            </a:r>
            <a:r>
              <a:rPr lang="en-SG" dirty="0" smtClean="0"/>
              <a:t>quartiles</a:t>
            </a:r>
          </a:p>
          <a:p>
            <a:r>
              <a:rPr lang="en-SG" dirty="0" smtClean="0"/>
              <a:t>Standard way to display the </a:t>
            </a:r>
            <a:r>
              <a:rPr lang="en-SG" dirty="0"/>
              <a:t>distribution of data based on the five number summary: minimum, first quartile, median, third quartile, and </a:t>
            </a:r>
            <a:r>
              <a:rPr lang="en-SG" dirty="0" smtClean="0"/>
              <a:t>maximum</a:t>
            </a:r>
          </a:p>
          <a:p>
            <a:r>
              <a:rPr lang="en-SG" dirty="0"/>
              <a:t>Within the box, a vertical line is drawn at the Q2, the median of the data set. Two horizontal lines, called whiskers, extend from the front and back of the box. The front whisker goes from Q1 to the smallest non-outlier in the data set, and the back whisker goes from Q3 to the largest </a:t>
            </a:r>
            <a:r>
              <a:rPr lang="en-SG" dirty="0" smtClean="0"/>
              <a:t>non-outlier</a:t>
            </a:r>
          </a:p>
          <a:p>
            <a:r>
              <a:rPr lang="en-SG" dirty="0"/>
              <a:t>If the data set includes one or more outliers, they are plotted separately as points on the chart</a:t>
            </a:r>
          </a:p>
        </p:txBody>
      </p:sp>
      <p:sp>
        <p:nvSpPr>
          <p:cNvPr id="4" name="Text Placeholder 3"/>
          <p:cNvSpPr>
            <a:spLocks noGrp="1"/>
          </p:cNvSpPr>
          <p:nvPr>
            <p:ph type="body" sz="quarter" idx="13"/>
          </p:nvPr>
        </p:nvSpPr>
        <p:spPr/>
        <p:txBody>
          <a:bodyPr>
            <a:normAutofit lnSpcReduction="10000"/>
          </a:bodyPr>
          <a:lstStyle/>
          <a:p>
            <a:r>
              <a:rPr lang="en-SG" dirty="0"/>
              <a:t>Data Visualization – Bubble Charts</a:t>
            </a:r>
          </a:p>
          <a:p>
            <a:endParaRPr lang="en-SG" dirty="0"/>
          </a:p>
        </p:txBody>
      </p:sp>
    </p:spTree>
    <p:extLst>
      <p:ext uri="{BB962C8B-B14F-4D97-AF65-F5344CB8AC3E}">
        <p14:creationId xmlns:p14="http://schemas.microsoft.com/office/powerpoint/2010/main" val="6267148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Box Plot</a:t>
            </a:r>
            <a:endParaRPr lang="en-SG" dirty="0"/>
          </a:p>
        </p:txBody>
      </p:sp>
      <p:sp>
        <p:nvSpPr>
          <p:cNvPr id="3" name="Content Placeholder 2"/>
          <p:cNvSpPr>
            <a:spLocks noGrp="1"/>
          </p:cNvSpPr>
          <p:nvPr>
            <p:ph idx="1"/>
          </p:nvPr>
        </p:nvSpPr>
        <p:spPr>
          <a:xfrm>
            <a:off x="795379" y="1436914"/>
            <a:ext cx="3285132" cy="4740049"/>
          </a:xfrm>
        </p:spPr>
        <p:txBody>
          <a:bodyPr/>
          <a:lstStyle/>
          <a:p>
            <a:r>
              <a:rPr lang="en-SG" dirty="0" smtClean="0"/>
              <a:t>This box plot shows the </a:t>
            </a:r>
            <a:r>
              <a:rPr lang="en-SG" dirty="0"/>
              <a:t>hours slept for each day of the week, for a group of 20 high school </a:t>
            </a:r>
            <a:r>
              <a:rPr lang="en-SG" dirty="0" smtClean="0"/>
              <a:t>students</a:t>
            </a:r>
          </a:p>
          <a:p>
            <a:r>
              <a:rPr lang="en-SG" dirty="0"/>
              <a:t>Overall, the students sleep less and less as the week goes on, then they sleep more on the weekend.</a:t>
            </a:r>
            <a:endParaRPr lang="en-SG" dirty="0"/>
          </a:p>
        </p:txBody>
      </p:sp>
      <p:sp>
        <p:nvSpPr>
          <p:cNvPr id="4" name="Text Placeholder 3"/>
          <p:cNvSpPr>
            <a:spLocks noGrp="1"/>
          </p:cNvSpPr>
          <p:nvPr>
            <p:ph type="body" sz="quarter" idx="13"/>
          </p:nvPr>
        </p:nvSpPr>
        <p:spPr/>
        <p:txBody>
          <a:bodyPr>
            <a:normAutofit lnSpcReduction="10000"/>
          </a:bodyPr>
          <a:lstStyle/>
          <a:p>
            <a:r>
              <a:rPr lang="en-SG" dirty="0"/>
              <a:t>Data Visualization – Bubble Charts</a:t>
            </a:r>
          </a:p>
          <a:p>
            <a:endParaRPr lang="en-SG"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77739" y="1933385"/>
            <a:ext cx="7204117" cy="4243578"/>
          </a:xfrm>
          <a:prstGeom prst="rect">
            <a:avLst/>
          </a:prstGeom>
        </p:spPr>
      </p:pic>
    </p:spTree>
    <p:extLst>
      <p:ext uri="{BB962C8B-B14F-4D97-AF65-F5344CB8AC3E}">
        <p14:creationId xmlns:p14="http://schemas.microsoft.com/office/powerpoint/2010/main" val="2037636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Visualization	</a:t>
            </a:r>
            <a:endParaRPr lang="en-SG" dirty="0"/>
          </a:p>
        </p:txBody>
      </p:sp>
      <p:sp>
        <p:nvSpPr>
          <p:cNvPr id="3" name="Content Placeholder 2"/>
          <p:cNvSpPr>
            <a:spLocks noGrp="1"/>
          </p:cNvSpPr>
          <p:nvPr>
            <p:ph idx="1"/>
          </p:nvPr>
        </p:nvSpPr>
        <p:spPr/>
        <p:txBody>
          <a:bodyPr/>
          <a:lstStyle/>
          <a:p>
            <a:r>
              <a:rPr lang="en-US" dirty="0" smtClean="0"/>
              <a:t>For many business problems, you will have </a:t>
            </a:r>
            <a:r>
              <a:rPr lang="en-US" b="1" dirty="0" smtClean="0"/>
              <a:t>thousands or millions </a:t>
            </a:r>
            <a:r>
              <a:rPr lang="en-US" dirty="0" smtClean="0"/>
              <a:t>of records with many columns.</a:t>
            </a:r>
          </a:p>
          <a:p>
            <a:r>
              <a:rPr lang="en-US" dirty="0" smtClean="0"/>
              <a:t>It is </a:t>
            </a:r>
            <a:r>
              <a:rPr lang="en-US" b="1" dirty="0" smtClean="0"/>
              <a:t>impossible to </a:t>
            </a:r>
            <a:r>
              <a:rPr lang="en-US" b="1" dirty="0" smtClean="0"/>
              <a:t>examine </a:t>
            </a:r>
            <a:r>
              <a:rPr lang="en-US" dirty="0" smtClean="0"/>
              <a:t>the data by scrolling and performing </a:t>
            </a:r>
            <a:r>
              <a:rPr lang="en-US" b="1" dirty="0" smtClean="0"/>
              <a:t>manual inspection</a:t>
            </a:r>
            <a:r>
              <a:rPr lang="en-US" dirty="0" smtClean="0"/>
              <a:t>.</a:t>
            </a:r>
          </a:p>
          <a:p>
            <a:r>
              <a:rPr lang="en-US" b="1" dirty="0" smtClean="0"/>
              <a:t>Data Visualization </a:t>
            </a:r>
            <a:r>
              <a:rPr lang="en-US" dirty="0" smtClean="0"/>
              <a:t>is an approach that uses </a:t>
            </a:r>
            <a:r>
              <a:rPr lang="en-US" b="1" dirty="0" smtClean="0"/>
              <a:t>visual</a:t>
            </a:r>
            <a:r>
              <a:rPr lang="en-US" dirty="0" smtClean="0"/>
              <a:t> and techniques to examine your data with the aim of giving you a more </a:t>
            </a:r>
            <a:r>
              <a:rPr lang="en-US" b="1" dirty="0" smtClean="0"/>
              <a:t>qualitative understanding </a:t>
            </a:r>
            <a:r>
              <a:rPr lang="en-US" dirty="0" smtClean="0"/>
              <a:t>of its information content.</a:t>
            </a:r>
            <a:endParaRPr lang="en-SG" dirty="0"/>
          </a:p>
        </p:txBody>
      </p:sp>
      <p:sp>
        <p:nvSpPr>
          <p:cNvPr id="4" name="Text Placeholder 3"/>
          <p:cNvSpPr>
            <a:spLocks noGrp="1"/>
          </p:cNvSpPr>
          <p:nvPr>
            <p:ph type="body" sz="quarter" idx="13"/>
          </p:nvPr>
        </p:nvSpPr>
        <p:spPr/>
        <p:txBody>
          <a:bodyPr>
            <a:normAutofit lnSpcReduction="10000"/>
          </a:bodyPr>
          <a:lstStyle/>
          <a:p>
            <a:r>
              <a:rPr lang="en-SG" dirty="0" smtClean="0"/>
              <a:t>What is Data Visualization</a:t>
            </a:r>
            <a:endParaRPr lang="en-SG" dirty="0"/>
          </a:p>
        </p:txBody>
      </p:sp>
      <p:pic>
        <p:nvPicPr>
          <p:cNvPr id="1026" name="Picture 2"/>
          <p:cNvPicPr>
            <a:picLocks noChangeAspect="1" noChangeArrowheads="1"/>
          </p:cNvPicPr>
          <p:nvPr/>
        </p:nvPicPr>
        <p:blipFill>
          <a:blip r:embed="rId2" cstate="print"/>
          <a:srcRect/>
          <a:stretch>
            <a:fillRect/>
          </a:stretch>
        </p:blipFill>
        <p:spPr bwMode="auto">
          <a:xfrm>
            <a:off x="7548303" y="4750003"/>
            <a:ext cx="2698778" cy="1596777"/>
          </a:xfrm>
          <a:prstGeom prst="rect">
            <a:avLst/>
          </a:prstGeom>
          <a:noFill/>
          <a:ln w="9525">
            <a:noFill/>
            <a:miter lim="800000"/>
            <a:headEnd/>
            <a:tailEnd/>
          </a:ln>
        </p:spPr>
      </p:pic>
    </p:spTree>
    <p:extLst>
      <p:ext uri="{BB962C8B-B14F-4D97-AF65-F5344CB8AC3E}">
        <p14:creationId xmlns:p14="http://schemas.microsoft.com/office/powerpoint/2010/main" val="851384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Visualization Techniques</a:t>
            </a:r>
            <a:endParaRPr lang="en-SG" dirty="0"/>
          </a:p>
        </p:txBody>
      </p:sp>
      <p:sp>
        <p:nvSpPr>
          <p:cNvPr id="4" name="Text Placeholder 3"/>
          <p:cNvSpPr>
            <a:spLocks noGrp="1"/>
          </p:cNvSpPr>
          <p:nvPr>
            <p:ph type="body" sz="quarter" idx="13"/>
          </p:nvPr>
        </p:nvSpPr>
        <p:spPr/>
        <p:txBody>
          <a:bodyPr>
            <a:normAutofit lnSpcReduction="10000"/>
          </a:bodyPr>
          <a:lstStyle/>
          <a:p>
            <a:r>
              <a:rPr lang="en-SG" dirty="0" smtClean="0"/>
              <a:t>Data Visualization - Summary</a:t>
            </a:r>
            <a:endParaRPr lang="en-SG" dirty="0"/>
          </a:p>
        </p:txBody>
      </p:sp>
      <p:graphicFrame>
        <p:nvGraphicFramePr>
          <p:cNvPr id="7" name="Table 6"/>
          <p:cNvGraphicFramePr>
            <a:graphicFrameLocks noGrp="1"/>
          </p:cNvGraphicFramePr>
          <p:nvPr>
            <p:extLst>
              <p:ext uri="{D42A27DB-BD31-4B8C-83A1-F6EECF244321}">
                <p14:modId xmlns:p14="http://schemas.microsoft.com/office/powerpoint/2010/main" val="129962589"/>
              </p:ext>
            </p:extLst>
          </p:nvPr>
        </p:nvGraphicFramePr>
        <p:xfrm>
          <a:off x="1071880" y="1679786"/>
          <a:ext cx="10872470" cy="4145280"/>
        </p:xfrm>
        <a:graphic>
          <a:graphicData uri="http://schemas.openxmlformats.org/drawingml/2006/table">
            <a:tbl>
              <a:tblPr firstRow="1" bandRow="1">
                <a:tableStyleId>{93296810-A885-4BE3-A3E7-6D5BEEA58F35}</a:tableStyleId>
              </a:tblPr>
              <a:tblGrid>
                <a:gridCol w="2402840"/>
                <a:gridCol w="8469630"/>
              </a:tblGrid>
              <a:tr h="370840">
                <a:tc>
                  <a:txBody>
                    <a:bodyPr/>
                    <a:lstStyle/>
                    <a:p>
                      <a:r>
                        <a:rPr lang="en-SG" sz="2800" dirty="0" smtClean="0"/>
                        <a:t>Type</a:t>
                      </a:r>
                      <a:endParaRPr lang="en-SG" sz="2800" dirty="0"/>
                    </a:p>
                  </a:txBody>
                  <a:tcPr/>
                </a:tc>
                <a:tc>
                  <a:txBody>
                    <a:bodyPr/>
                    <a:lstStyle/>
                    <a:p>
                      <a:r>
                        <a:rPr lang="en-SG" sz="2800" dirty="0" smtClean="0"/>
                        <a:t>Useful for</a:t>
                      </a:r>
                      <a:endParaRPr lang="en-SG" sz="2800" dirty="0"/>
                    </a:p>
                  </a:txBody>
                  <a:tcPr/>
                </a:tc>
              </a:tr>
              <a:tr h="370840">
                <a:tc>
                  <a:txBody>
                    <a:bodyPr/>
                    <a:lstStyle/>
                    <a:p>
                      <a:r>
                        <a:rPr lang="en-SG" sz="2800" dirty="0" smtClean="0"/>
                        <a:t>Bar Charts:</a:t>
                      </a:r>
                      <a:endParaRPr lang="en-SG" sz="2800" dirty="0"/>
                    </a:p>
                  </a:txBody>
                  <a:tcPr/>
                </a:tc>
                <a:tc>
                  <a:txBody>
                    <a:bodyPr/>
                    <a:lstStyle/>
                    <a:p>
                      <a:r>
                        <a:rPr lang="en-SG" sz="2800" dirty="0" smtClean="0"/>
                        <a:t>Comparing across categories / time periods</a:t>
                      </a:r>
                      <a:endParaRPr lang="en-SG" sz="2800" dirty="0"/>
                    </a:p>
                  </a:txBody>
                  <a:tcPr/>
                </a:tc>
              </a:tr>
              <a:tr h="370840">
                <a:tc>
                  <a:txBody>
                    <a:bodyPr/>
                    <a:lstStyle/>
                    <a:p>
                      <a:r>
                        <a:rPr lang="en-SG" sz="2800" dirty="0" smtClean="0"/>
                        <a:t>Pie</a:t>
                      </a:r>
                      <a:r>
                        <a:rPr lang="en-SG" sz="2800" baseline="0" dirty="0" smtClean="0"/>
                        <a:t> Charts</a:t>
                      </a:r>
                      <a:endParaRPr lang="en-SG" sz="2800" dirty="0"/>
                    </a:p>
                  </a:txBody>
                  <a:tcPr/>
                </a:tc>
                <a:tc>
                  <a:txBody>
                    <a:bodyPr/>
                    <a:lstStyle/>
                    <a:p>
                      <a:r>
                        <a:rPr lang="en-SG" sz="2800" dirty="0" smtClean="0"/>
                        <a:t>Comparing proportions</a:t>
                      </a:r>
                      <a:r>
                        <a:rPr lang="en-SG" sz="2800" baseline="0" dirty="0" smtClean="0"/>
                        <a:t> across categories</a:t>
                      </a:r>
                      <a:endParaRPr lang="en-SG" sz="2800" dirty="0"/>
                    </a:p>
                  </a:txBody>
                  <a:tcPr/>
                </a:tc>
              </a:tr>
              <a:tr h="370840">
                <a:tc>
                  <a:txBody>
                    <a:bodyPr/>
                    <a:lstStyle/>
                    <a:p>
                      <a:r>
                        <a:rPr lang="en-SG" sz="2800" dirty="0" smtClean="0"/>
                        <a:t>Line Plots</a:t>
                      </a:r>
                      <a:endParaRPr lang="en-SG" sz="2800" dirty="0"/>
                    </a:p>
                  </a:txBody>
                  <a:tcPr/>
                </a:tc>
                <a:tc>
                  <a:txBody>
                    <a:bodyPr/>
                    <a:lstStyle/>
                    <a:p>
                      <a:r>
                        <a:rPr lang="en-SG" sz="2800" dirty="0" smtClean="0"/>
                        <a:t>Comparing</a:t>
                      </a:r>
                      <a:r>
                        <a:rPr lang="en-SG" sz="2800" baseline="0" dirty="0" smtClean="0"/>
                        <a:t> </a:t>
                      </a:r>
                      <a:r>
                        <a:rPr lang="en-SG" sz="2800" dirty="0" smtClean="0"/>
                        <a:t>trends over time</a:t>
                      </a:r>
                      <a:endParaRPr lang="en-SG" sz="2800" dirty="0"/>
                    </a:p>
                  </a:txBody>
                  <a:tcPr/>
                </a:tc>
              </a:tr>
              <a:tr h="370840">
                <a:tc>
                  <a:txBody>
                    <a:bodyPr/>
                    <a:lstStyle/>
                    <a:p>
                      <a:r>
                        <a:rPr lang="en-SG" sz="2800" dirty="0" smtClean="0"/>
                        <a:t>Histograms</a:t>
                      </a:r>
                      <a:endParaRPr lang="en-SG" sz="2800" dirty="0"/>
                    </a:p>
                  </a:txBody>
                  <a:tcPr/>
                </a:tc>
                <a:tc>
                  <a:txBody>
                    <a:bodyPr/>
                    <a:lstStyle/>
                    <a:p>
                      <a:r>
                        <a:rPr lang="en-SG" sz="2800" dirty="0" smtClean="0"/>
                        <a:t>Showing distribution</a:t>
                      </a:r>
                      <a:r>
                        <a:rPr lang="en-SG" sz="2800" baseline="0" dirty="0" smtClean="0"/>
                        <a:t> across numerical categories</a:t>
                      </a:r>
                      <a:endParaRPr lang="en-SG" sz="2800" dirty="0"/>
                    </a:p>
                  </a:txBody>
                  <a:tcPr/>
                </a:tc>
              </a:tr>
              <a:tr h="370840">
                <a:tc>
                  <a:txBody>
                    <a:bodyPr/>
                    <a:lstStyle/>
                    <a:p>
                      <a:r>
                        <a:rPr lang="en-SG" sz="2800" dirty="0" smtClean="0"/>
                        <a:t>Scatter Plots</a:t>
                      </a:r>
                      <a:endParaRPr lang="en-SG" sz="2800" dirty="0"/>
                    </a:p>
                  </a:txBody>
                  <a:tcPr/>
                </a:tc>
                <a:tc>
                  <a:txBody>
                    <a:bodyPr/>
                    <a:lstStyle/>
                    <a:p>
                      <a:r>
                        <a:rPr lang="en-SG" sz="2800" dirty="0" smtClean="0"/>
                        <a:t>Showing </a:t>
                      </a:r>
                      <a:r>
                        <a:rPr lang="en-SG" sz="2800" baseline="0" dirty="0" smtClean="0"/>
                        <a:t>r</a:t>
                      </a:r>
                      <a:r>
                        <a:rPr lang="en-SG" sz="2800" dirty="0" smtClean="0"/>
                        <a:t>elationship between two variables</a:t>
                      </a:r>
                      <a:endParaRPr lang="en-SG" sz="2800" dirty="0"/>
                    </a:p>
                  </a:txBody>
                  <a:tcPr/>
                </a:tc>
              </a:tr>
              <a:tr h="370840">
                <a:tc>
                  <a:txBody>
                    <a:bodyPr/>
                    <a:lstStyle/>
                    <a:p>
                      <a:r>
                        <a:rPr lang="en-SG" sz="2800" dirty="0" smtClean="0"/>
                        <a:t>Bar-Line</a:t>
                      </a:r>
                      <a:r>
                        <a:rPr lang="en-SG" sz="2800" baseline="0" dirty="0" smtClean="0"/>
                        <a:t> Charts</a:t>
                      </a:r>
                      <a:endParaRPr lang="en-SG" sz="2800" dirty="0"/>
                    </a:p>
                  </a:txBody>
                  <a:tcPr/>
                </a:tc>
                <a:tc>
                  <a:txBody>
                    <a:bodyPr/>
                    <a:lstStyle/>
                    <a:p>
                      <a:r>
                        <a:rPr lang="en-SG" sz="2800" dirty="0" smtClean="0"/>
                        <a:t>Showing relationship</a:t>
                      </a:r>
                      <a:r>
                        <a:rPr lang="en-SG" sz="2800" baseline="0" dirty="0" smtClean="0"/>
                        <a:t> between two variables over time</a:t>
                      </a:r>
                      <a:endParaRPr lang="en-SG" sz="2800" dirty="0"/>
                    </a:p>
                  </a:txBody>
                  <a:tcPr/>
                </a:tc>
              </a:tr>
              <a:tr h="370840">
                <a:tc>
                  <a:txBody>
                    <a:bodyPr/>
                    <a:lstStyle/>
                    <a:p>
                      <a:r>
                        <a:rPr lang="en-SG" sz="2800" dirty="0" smtClean="0"/>
                        <a:t>Bubble Charts</a:t>
                      </a:r>
                      <a:endParaRPr lang="en-SG" sz="2800" dirty="0"/>
                    </a:p>
                  </a:txBody>
                  <a:tcPr/>
                </a:tc>
                <a:tc>
                  <a:txBody>
                    <a:bodyPr/>
                    <a:lstStyle/>
                    <a:p>
                      <a:r>
                        <a:rPr lang="en-SG" sz="2800" dirty="0" smtClean="0"/>
                        <a:t>Showing relationship</a:t>
                      </a:r>
                      <a:r>
                        <a:rPr lang="en-SG" sz="2800" baseline="0" dirty="0" smtClean="0"/>
                        <a:t> between three variables</a:t>
                      </a:r>
                      <a:endParaRPr lang="en-SG" sz="2800" dirty="0"/>
                    </a:p>
                  </a:txBody>
                  <a:tcPr/>
                </a:tc>
              </a:tr>
            </a:tbl>
          </a:graphicData>
        </a:graphic>
      </p:graphicFrame>
    </p:spTree>
    <p:extLst>
      <p:ext uri="{BB962C8B-B14F-4D97-AF65-F5344CB8AC3E}">
        <p14:creationId xmlns:p14="http://schemas.microsoft.com/office/powerpoint/2010/main" val="15785742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8496" y="5784310"/>
            <a:ext cx="9944804" cy="830997"/>
          </a:xfrm>
          <a:prstGeom prst="rect">
            <a:avLst/>
          </a:prstGeom>
        </p:spPr>
        <p:txBody>
          <a:bodyPr wrap="square">
            <a:spAutoFit/>
          </a:bodyPr>
          <a:lstStyle/>
          <a:p>
            <a:pPr algn="ctr"/>
            <a:r>
              <a:rPr lang="en-SG" sz="4800" b="1" dirty="0" smtClean="0">
                <a:solidFill>
                  <a:schemeClr val="accent6">
                    <a:lumMod val="75000"/>
                  </a:schemeClr>
                </a:solidFill>
              </a:rPr>
              <a:t>      </a:t>
            </a:r>
            <a:r>
              <a:rPr lang="en-SG" sz="4800" b="1" dirty="0">
                <a:solidFill>
                  <a:schemeClr val="accent6">
                    <a:lumMod val="75000"/>
                  </a:schemeClr>
                </a:solidFill>
              </a:rPr>
              <a:t>Only when it's used appropriately</a:t>
            </a:r>
            <a:endParaRPr lang="en-SG" sz="4800" b="1" dirty="0">
              <a:solidFill>
                <a:schemeClr val="accent6">
                  <a:lumMod val="75000"/>
                </a:schemeClr>
              </a:solidFill>
            </a:endParaRPr>
          </a:p>
        </p:txBody>
      </p:sp>
      <p:sp>
        <p:nvSpPr>
          <p:cNvPr id="6" name="Rectangle 5"/>
          <p:cNvSpPr/>
          <p:nvPr/>
        </p:nvSpPr>
        <p:spPr>
          <a:xfrm>
            <a:off x="2717572" y="1530534"/>
            <a:ext cx="7889467" cy="830997"/>
          </a:xfrm>
          <a:prstGeom prst="rect">
            <a:avLst/>
          </a:prstGeom>
        </p:spPr>
        <p:txBody>
          <a:bodyPr wrap="square">
            <a:spAutoFit/>
          </a:bodyPr>
          <a:lstStyle/>
          <a:p>
            <a:pPr algn="ctr"/>
            <a:r>
              <a:rPr lang="en-SG" sz="4800" b="1" dirty="0">
                <a:solidFill>
                  <a:schemeClr val="accent6">
                    <a:lumMod val="75000"/>
                  </a:schemeClr>
                </a:solidFill>
              </a:rPr>
              <a:t>A chart is worth 1000 words...</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265" t="3631" r="2022" b="2721"/>
          <a:stretch/>
        </p:blipFill>
        <p:spPr>
          <a:xfrm>
            <a:off x="3056140" y="2488975"/>
            <a:ext cx="7212329" cy="3167890"/>
          </a:xfrm>
          <a:prstGeom prst="rect">
            <a:avLst/>
          </a:prstGeom>
          <a:ln w="3175">
            <a:solidFill>
              <a:schemeClr val="bg1">
                <a:lumMod val="85000"/>
              </a:schemeClr>
            </a:solidFill>
          </a:ln>
        </p:spPr>
      </p:pic>
      <p:sp>
        <p:nvSpPr>
          <p:cNvPr id="8" name="Title 7"/>
          <p:cNvSpPr>
            <a:spLocks noGrp="1"/>
          </p:cNvSpPr>
          <p:nvPr>
            <p:ph type="title"/>
          </p:nvPr>
        </p:nvSpPr>
        <p:spPr/>
        <p:txBody>
          <a:bodyPr/>
          <a:lstStyle/>
          <a:p>
            <a:r>
              <a:rPr lang="en-SG" dirty="0" smtClean="0"/>
              <a:t>What to do, what not to do</a:t>
            </a:r>
            <a:endParaRPr lang="en-SG" dirty="0"/>
          </a:p>
        </p:txBody>
      </p:sp>
      <p:sp>
        <p:nvSpPr>
          <p:cNvPr id="10" name="Text Placeholder 9"/>
          <p:cNvSpPr>
            <a:spLocks noGrp="1"/>
          </p:cNvSpPr>
          <p:nvPr>
            <p:ph type="body" sz="quarter" idx="13"/>
          </p:nvPr>
        </p:nvSpPr>
        <p:spPr/>
        <p:txBody>
          <a:bodyPr>
            <a:normAutofit lnSpcReduction="10000"/>
          </a:bodyPr>
          <a:lstStyle/>
          <a:p>
            <a:r>
              <a:rPr lang="en-SG" dirty="0" smtClean="0"/>
              <a:t>Best Practices for Data Visualization</a:t>
            </a:r>
            <a:endParaRPr lang="en-SG" dirty="0"/>
          </a:p>
        </p:txBody>
      </p:sp>
    </p:spTree>
    <p:extLst>
      <p:ext uri="{BB962C8B-B14F-4D97-AF65-F5344CB8AC3E}">
        <p14:creationId xmlns:p14="http://schemas.microsoft.com/office/powerpoint/2010/main" val="14961043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avoid</a:t>
            </a:r>
            <a:endParaRPr lang="en-SG" dirty="0"/>
          </a:p>
        </p:txBody>
      </p:sp>
      <p:sp>
        <p:nvSpPr>
          <p:cNvPr id="3" name="Content Placeholder 2"/>
          <p:cNvSpPr>
            <a:spLocks noGrp="1"/>
          </p:cNvSpPr>
          <p:nvPr>
            <p:ph idx="1"/>
          </p:nvPr>
        </p:nvSpPr>
        <p:spPr>
          <a:xfrm>
            <a:off x="795378" y="1436915"/>
            <a:ext cx="11051177" cy="757656"/>
          </a:xfrm>
        </p:spPr>
        <p:txBody>
          <a:bodyPr>
            <a:normAutofit/>
          </a:bodyPr>
          <a:lstStyle/>
          <a:p>
            <a:pPr marL="0" indent="0">
              <a:buNone/>
            </a:pPr>
            <a:r>
              <a:rPr lang="en-US" sz="3000" b="1" dirty="0" smtClean="0">
                <a:solidFill>
                  <a:srgbClr val="C00000"/>
                </a:solidFill>
              </a:rPr>
              <a:t>Three Dimensional Effects</a:t>
            </a:r>
          </a:p>
          <a:p>
            <a:pPr>
              <a:buNone/>
            </a:pPr>
            <a:endParaRPr lang="en-US" sz="3000" b="1" dirty="0" smtClean="0"/>
          </a:p>
          <a:p>
            <a:pPr>
              <a:buNone/>
            </a:pPr>
            <a:endParaRPr lang="en-SG" sz="3000" b="1" dirty="0"/>
          </a:p>
        </p:txBody>
      </p:sp>
      <p:sp>
        <p:nvSpPr>
          <p:cNvPr id="5" name="Text Placeholder 4"/>
          <p:cNvSpPr>
            <a:spLocks noGrp="1"/>
          </p:cNvSpPr>
          <p:nvPr>
            <p:ph type="body" sz="quarter" idx="13"/>
          </p:nvPr>
        </p:nvSpPr>
        <p:spPr/>
        <p:txBody>
          <a:bodyPr>
            <a:normAutofit lnSpcReduction="10000"/>
          </a:bodyPr>
          <a:lstStyle/>
          <a:p>
            <a:r>
              <a:rPr lang="en-SG" dirty="0" smtClean="0"/>
              <a:t>Best Practices for Data Visualization</a:t>
            </a:r>
            <a:endParaRPr lang="en-SG" dirty="0"/>
          </a:p>
        </p:txBody>
      </p:sp>
      <p:sp>
        <p:nvSpPr>
          <p:cNvPr id="4" name="Rectangle 3"/>
          <p:cNvSpPr/>
          <p:nvPr/>
        </p:nvSpPr>
        <p:spPr>
          <a:xfrm>
            <a:off x="795378" y="2194570"/>
            <a:ext cx="4925285" cy="2477601"/>
          </a:xfrm>
          <a:prstGeom prst="rect">
            <a:avLst/>
          </a:prstGeom>
        </p:spPr>
        <p:txBody>
          <a:bodyPr wrap="square">
            <a:spAutoFit/>
          </a:bodyPr>
          <a:lstStyle/>
          <a:p>
            <a:pPr marL="457200" indent="-457200">
              <a:buFont typeface="Arial" panose="020B0604020202020204" pitchFamily="34" charset="0"/>
              <a:buChar char="•"/>
            </a:pPr>
            <a:r>
              <a:rPr lang="en-SG" sz="2800" dirty="0">
                <a:latin typeface="Calibri" panose="020F0502020204030204" pitchFamily="34" charset="0"/>
                <a:cs typeface="Times New Roman" pitchFamily="18" charset="0"/>
              </a:rPr>
              <a:t>Studies show that 3D effects reduce </a:t>
            </a:r>
            <a:r>
              <a:rPr lang="en-SG" sz="2800" dirty="0" smtClean="0">
                <a:latin typeface="Calibri" panose="020F0502020204030204" pitchFamily="34" charset="0"/>
                <a:cs typeface="Times New Roman" pitchFamily="18" charset="0"/>
              </a:rPr>
              <a:t>comprehension.</a:t>
            </a:r>
          </a:p>
          <a:p>
            <a:pPr marL="457200" indent="-457200">
              <a:spcBef>
                <a:spcPts val="1800"/>
              </a:spcBef>
              <a:buFont typeface="Arial" panose="020B0604020202020204" pitchFamily="34" charset="0"/>
              <a:buChar char="•"/>
            </a:pPr>
            <a:r>
              <a:rPr lang="en-SG" sz="2800" dirty="0" smtClean="0">
                <a:latin typeface="Calibri" panose="020F0502020204030204" pitchFamily="34" charset="0"/>
                <a:cs typeface="Times New Roman" pitchFamily="18" charset="0"/>
              </a:rPr>
              <a:t>Blow </a:t>
            </a:r>
            <a:r>
              <a:rPr lang="en-SG" sz="2800" dirty="0">
                <a:latin typeface="Calibri" panose="020F0502020204030204" pitchFamily="34" charset="0"/>
                <a:cs typeface="Times New Roman" pitchFamily="18" charset="0"/>
              </a:rPr>
              <a:t>apart effects likewise make it hard to compare elements and judge </a:t>
            </a:r>
            <a:r>
              <a:rPr lang="en-SG" sz="2800" dirty="0" smtClean="0">
                <a:latin typeface="Calibri" panose="020F0502020204030204" pitchFamily="34" charset="0"/>
                <a:cs typeface="Times New Roman" pitchFamily="18" charset="0"/>
              </a:rPr>
              <a:t>areas</a:t>
            </a:r>
            <a:endParaRPr lang="en-SG" sz="2800" dirty="0">
              <a:latin typeface="Calibri" panose="020F0502020204030204" pitchFamily="34" charset="0"/>
              <a:cs typeface="Times New Roman" pitchFamily="18" charset="0"/>
            </a:endParaRPr>
          </a:p>
        </p:txBody>
      </p:sp>
      <p:pic>
        <p:nvPicPr>
          <p:cNvPr id="12290" name="Picture 2"/>
          <p:cNvPicPr>
            <a:picLocks noChangeAspect="1" noChangeArrowheads="1"/>
          </p:cNvPicPr>
          <p:nvPr/>
        </p:nvPicPr>
        <p:blipFill>
          <a:blip r:embed="rId2" cstate="print"/>
          <a:srcRect/>
          <a:stretch>
            <a:fillRect/>
          </a:stretch>
        </p:blipFill>
        <p:spPr bwMode="auto">
          <a:xfrm>
            <a:off x="6096001" y="2060848"/>
            <a:ext cx="3819703" cy="3609008"/>
          </a:xfrm>
          <a:prstGeom prst="rect">
            <a:avLst/>
          </a:prstGeom>
          <a:noFill/>
          <a:ln w="9525">
            <a:noFill/>
            <a:miter lim="800000"/>
            <a:headEnd/>
            <a:tailEnd/>
          </a:ln>
        </p:spPr>
      </p:pic>
    </p:spTree>
    <p:extLst>
      <p:ext uri="{BB962C8B-B14F-4D97-AF65-F5344CB8AC3E}">
        <p14:creationId xmlns:p14="http://schemas.microsoft.com/office/powerpoint/2010/main" val="17114461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avoid</a:t>
            </a:r>
            <a:endParaRPr lang="en-SG" dirty="0"/>
          </a:p>
        </p:txBody>
      </p:sp>
      <p:sp>
        <p:nvSpPr>
          <p:cNvPr id="3" name="Content Placeholder 2"/>
          <p:cNvSpPr>
            <a:spLocks noGrp="1"/>
          </p:cNvSpPr>
          <p:nvPr>
            <p:ph idx="1"/>
          </p:nvPr>
        </p:nvSpPr>
        <p:spPr>
          <a:xfrm>
            <a:off x="795378" y="1436915"/>
            <a:ext cx="11051177" cy="585850"/>
          </a:xfrm>
        </p:spPr>
        <p:txBody>
          <a:bodyPr vert="horz" lIns="91440" tIns="45720" rIns="91440" bIns="45720" rtlCol="0">
            <a:normAutofit/>
          </a:bodyPr>
          <a:lstStyle/>
          <a:p>
            <a:pPr marL="0" indent="0">
              <a:buNone/>
            </a:pPr>
            <a:r>
              <a:rPr lang="en-US" sz="3000" b="1" dirty="0">
                <a:solidFill>
                  <a:srgbClr val="C00000"/>
                </a:solidFill>
              </a:rPr>
              <a:t>Nonlinear Data Scaling</a:t>
            </a:r>
          </a:p>
          <a:p>
            <a:pPr marL="0" indent="0">
              <a:buNone/>
            </a:pPr>
            <a:endParaRPr lang="en-US" sz="3000" b="1" dirty="0">
              <a:solidFill>
                <a:srgbClr val="C00000"/>
              </a:solidFill>
            </a:endParaRPr>
          </a:p>
          <a:p>
            <a:pPr marL="0" indent="0">
              <a:buNone/>
            </a:pPr>
            <a:endParaRPr lang="en-SG" sz="3000" b="1" dirty="0">
              <a:solidFill>
                <a:srgbClr val="C00000"/>
              </a:solidFill>
            </a:endParaRPr>
          </a:p>
        </p:txBody>
      </p:sp>
      <p:sp>
        <p:nvSpPr>
          <p:cNvPr id="4" name="Text Placeholder 3"/>
          <p:cNvSpPr>
            <a:spLocks noGrp="1"/>
          </p:cNvSpPr>
          <p:nvPr>
            <p:ph type="body" sz="quarter" idx="13"/>
          </p:nvPr>
        </p:nvSpPr>
        <p:spPr/>
        <p:txBody>
          <a:bodyPr>
            <a:normAutofit lnSpcReduction="10000"/>
          </a:bodyPr>
          <a:lstStyle/>
          <a:p>
            <a:r>
              <a:rPr lang="en-SG" dirty="0"/>
              <a:t>Best Practices for Data Visualization</a:t>
            </a:r>
          </a:p>
          <a:p>
            <a:endParaRPr lang="en-SG" dirty="0"/>
          </a:p>
        </p:txBody>
      </p:sp>
      <p:pic>
        <p:nvPicPr>
          <p:cNvPr id="13314" name="Picture 2"/>
          <p:cNvPicPr>
            <a:picLocks noChangeAspect="1" noChangeArrowheads="1"/>
          </p:cNvPicPr>
          <p:nvPr/>
        </p:nvPicPr>
        <p:blipFill>
          <a:blip r:embed="rId3" cstate="print"/>
          <a:srcRect/>
          <a:stretch>
            <a:fillRect/>
          </a:stretch>
        </p:blipFill>
        <p:spPr bwMode="auto">
          <a:xfrm>
            <a:off x="5611447" y="2631621"/>
            <a:ext cx="5648935" cy="3617615"/>
          </a:xfrm>
          <a:prstGeom prst="rect">
            <a:avLst/>
          </a:prstGeom>
          <a:noFill/>
          <a:ln w="9525">
            <a:noFill/>
            <a:miter lim="800000"/>
            <a:headEnd/>
            <a:tailEnd/>
          </a:ln>
        </p:spPr>
      </p:pic>
      <p:pic>
        <p:nvPicPr>
          <p:cNvPr id="13315" name="Picture 3"/>
          <p:cNvPicPr>
            <a:picLocks noChangeAspect="1" noChangeArrowheads="1"/>
          </p:cNvPicPr>
          <p:nvPr/>
        </p:nvPicPr>
        <p:blipFill>
          <a:blip r:embed="rId4" cstate="print"/>
          <a:srcRect/>
          <a:stretch>
            <a:fillRect/>
          </a:stretch>
        </p:blipFill>
        <p:spPr bwMode="auto">
          <a:xfrm>
            <a:off x="1412566" y="2631621"/>
            <a:ext cx="3576738" cy="3617615"/>
          </a:xfrm>
          <a:prstGeom prst="rect">
            <a:avLst/>
          </a:prstGeom>
          <a:noFill/>
          <a:ln w="9525">
            <a:noFill/>
            <a:miter lim="800000"/>
            <a:headEnd/>
            <a:tailEnd/>
          </a:ln>
        </p:spPr>
      </p:pic>
    </p:spTree>
    <p:extLst>
      <p:ext uri="{BB962C8B-B14F-4D97-AF65-F5344CB8AC3E}">
        <p14:creationId xmlns:p14="http://schemas.microsoft.com/office/powerpoint/2010/main" val="31876775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avoid</a:t>
            </a:r>
            <a:endParaRPr lang="en-SG" dirty="0"/>
          </a:p>
        </p:txBody>
      </p:sp>
      <p:sp>
        <p:nvSpPr>
          <p:cNvPr id="3" name="Content Placeholder 2"/>
          <p:cNvSpPr>
            <a:spLocks noGrp="1"/>
          </p:cNvSpPr>
          <p:nvPr>
            <p:ph idx="1"/>
          </p:nvPr>
        </p:nvSpPr>
        <p:spPr/>
        <p:txBody>
          <a:bodyPr vert="horz" lIns="91440" tIns="45720" rIns="91440" bIns="45720" rtlCol="0">
            <a:normAutofit/>
          </a:bodyPr>
          <a:lstStyle/>
          <a:p>
            <a:pPr marL="0" indent="0">
              <a:buNone/>
            </a:pPr>
            <a:r>
              <a:rPr lang="en-US" sz="3000" b="1" dirty="0">
                <a:solidFill>
                  <a:srgbClr val="C00000"/>
                </a:solidFill>
              </a:rPr>
              <a:t>Nonlinear Data Scaling</a:t>
            </a:r>
          </a:p>
          <a:p>
            <a:pPr marL="0" indent="0">
              <a:buNone/>
            </a:pPr>
            <a:endParaRPr lang="en-US" sz="3000" b="1" dirty="0">
              <a:solidFill>
                <a:srgbClr val="C00000"/>
              </a:solidFill>
            </a:endParaRPr>
          </a:p>
          <a:p>
            <a:pPr marL="0" indent="0">
              <a:buNone/>
            </a:pPr>
            <a:endParaRPr lang="en-SG" sz="3000" b="1" dirty="0">
              <a:solidFill>
                <a:srgbClr val="C00000"/>
              </a:solidFill>
            </a:endParaRPr>
          </a:p>
        </p:txBody>
      </p:sp>
      <p:sp>
        <p:nvSpPr>
          <p:cNvPr id="4" name="Text Placeholder 3"/>
          <p:cNvSpPr>
            <a:spLocks noGrp="1"/>
          </p:cNvSpPr>
          <p:nvPr>
            <p:ph type="body" sz="quarter" idx="13"/>
          </p:nvPr>
        </p:nvSpPr>
        <p:spPr/>
        <p:txBody>
          <a:bodyPr>
            <a:normAutofit lnSpcReduction="10000"/>
          </a:bodyPr>
          <a:lstStyle/>
          <a:p>
            <a:r>
              <a:rPr lang="en-SG" dirty="0"/>
              <a:t>Best Practices for Data Visualization</a:t>
            </a:r>
          </a:p>
          <a:p>
            <a:endParaRPr lang="en-SG" dirty="0"/>
          </a:p>
        </p:txBody>
      </p:sp>
      <p:pic>
        <p:nvPicPr>
          <p:cNvPr id="16386" name="Picture 2"/>
          <p:cNvPicPr>
            <a:picLocks noChangeAspect="1" noChangeArrowheads="1"/>
          </p:cNvPicPr>
          <p:nvPr/>
        </p:nvPicPr>
        <p:blipFill>
          <a:blip r:embed="rId3" cstate="print"/>
          <a:srcRect/>
          <a:stretch>
            <a:fillRect/>
          </a:stretch>
        </p:blipFill>
        <p:spPr bwMode="auto">
          <a:xfrm>
            <a:off x="2063552" y="2348880"/>
            <a:ext cx="3639550" cy="2736304"/>
          </a:xfrm>
          <a:prstGeom prst="rect">
            <a:avLst/>
          </a:prstGeom>
          <a:noFill/>
          <a:ln w="9525">
            <a:noFill/>
            <a:miter lim="800000"/>
            <a:headEnd/>
            <a:tailEnd/>
          </a:ln>
        </p:spPr>
      </p:pic>
      <p:pic>
        <p:nvPicPr>
          <p:cNvPr id="16387" name="Picture 3"/>
          <p:cNvPicPr>
            <a:picLocks noChangeAspect="1" noChangeArrowheads="1"/>
          </p:cNvPicPr>
          <p:nvPr/>
        </p:nvPicPr>
        <p:blipFill>
          <a:blip r:embed="rId4" cstate="print"/>
          <a:srcRect/>
          <a:stretch>
            <a:fillRect/>
          </a:stretch>
        </p:blipFill>
        <p:spPr bwMode="auto">
          <a:xfrm>
            <a:off x="6168008" y="2348880"/>
            <a:ext cx="4176464" cy="2743884"/>
          </a:xfrm>
          <a:prstGeom prst="rect">
            <a:avLst/>
          </a:prstGeom>
          <a:noFill/>
          <a:ln w="9525">
            <a:noFill/>
            <a:miter lim="800000"/>
            <a:headEnd/>
            <a:tailEnd/>
          </a:ln>
        </p:spPr>
      </p:pic>
    </p:spTree>
    <p:extLst>
      <p:ext uri="{BB962C8B-B14F-4D97-AF65-F5344CB8AC3E}">
        <p14:creationId xmlns:p14="http://schemas.microsoft.com/office/powerpoint/2010/main" val="11766640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avoid</a:t>
            </a:r>
            <a:endParaRPr lang="en-SG" dirty="0"/>
          </a:p>
        </p:txBody>
      </p:sp>
      <p:sp>
        <p:nvSpPr>
          <p:cNvPr id="3" name="Content Placeholder 2"/>
          <p:cNvSpPr>
            <a:spLocks noGrp="1"/>
          </p:cNvSpPr>
          <p:nvPr>
            <p:ph idx="1"/>
          </p:nvPr>
        </p:nvSpPr>
        <p:spPr/>
        <p:txBody>
          <a:bodyPr vert="horz" lIns="91440" tIns="45720" rIns="91440" bIns="45720" rtlCol="0">
            <a:normAutofit/>
          </a:bodyPr>
          <a:lstStyle/>
          <a:p>
            <a:pPr marL="0" indent="0">
              <a:buNone/>
            </a:pPr>
            <a:r>
              <a:rPr lang="en-US" sz="3000" b="1" dirty="0">
                <a:solidFill>
                  <a:srgbClr val="C00000"/>
                </a:solidFill>
              </a:rPr>
              <a:t>Truncated Graph</a:t>
            </a:r>
          </a:p>
          <a:p>
            <a:pPr marL="0" indent="0">
              <a:buNone/>
            </a:pPr>
            <a:endParaRPr lang="en-US" sz="3000" b="1" dirty="0">
              <a:solidFill>
                <a:srgbClr val="C00000"/>
              </a:solidFill>
            </a:endParaRPr>
          </a:p>
          <a:p>
            <a:pPr marL="0" indent="0">
              <a:buNone/>
            </a:pPr>
            <a:endParaRPr lang="en-SG" sz="3000" b="1" dirty="0">
              <a:solidFill>
                <a:srgbClr val="C00000"/>
              </a:solidFill>
            </a:endParaRPr>
          </a:p>
        </p:txBody>
      </p:sp>
      <p:sp>
        <p:nvSpPr>
          <p:cNvPr id="5" name="Text Placeholder 4"/>
          <p:cNvSpPr>
            <a:spLocks noGrp="1"/>
          </p:cNvSpPr>
          <p:nvPr>
            <p:ph type="body" sz="quarter" idx="13"/>
          </p:nvPr>
        </p:nvSpPr>
        <p:spPr/>
        <p:txBody>
          <a:bodyPr>
            <a:normAutofit lnSpcReduction="10000"/>
          </a:bodyPr>
          <a:lstStyle/>
          <a:p>
            <a:r>
              <a:rPr lang="en-SG" dirty="0"/>
              <a:t>Best Practices for Data Visualization</a:t>
            </a:r>
          </a:p>
          <a:p>
            <a:endParaRPr lang="en-SG" dirty="0"/>
          </a:p>
        </p:txBody>
      </p:sp>
      <p:sp>
        <p:nvSpPr>
          <p:cNvPr id="4" name="Rectangle 3"/>
          <p:cNvSpPr/>
          <p:nvPr/>
        </p:nvSpPr>
        <p:spPr>
          <a:xfrm>
            <a:off x="795378" y="2206645"/>
            <a:ext cx="4329042" cy="3970318"/>
          </a:xfrm>
          <a:prstGeom prst="rect">
            <a:avLst/>
          </a:prstGeom>
        </p:spPr>
        <p:txBody>
          <a:bodyPr wrap="square">
            <a:spAutoFit/>
          </a:bodyPr>
          <a:lstStyle/>
          <a:p>
            <a:pPr marL="457200" indent="-457200">
              <a:buFont typeface="Arial" panose="020B0604020202020204" pitchFamily="34" charset="0"/>
              <a:buChar char="•"/>
            </a:pPr>
            <a:r>
              <a:rPr lang="en-SG" sz="2800" dirty="0">
                <a:latin typeface="Calibri" panose="020F0502020204030204" pitchFamily="34" charset="0"/>
                <a:cs typeface="Times New Roman" pitchFamily="18" charset="0"/>
              </a:rPr>
              <a:t>A truncated graph (also known as a torn graph) has a y axis that does not start at </a:t>
            </a:r>
            <a:r>
              <a:rPr lang="en-SG" sz="2800" dirty="0" smtClean="0">
                <a:latin typeface="Calibri" panose="020F0502020204030204" pitchFamily="34" charset="0"/>
                <a:cs typeface="Times New Roman" pitchFamily="18" charset="0"/>
              </a:rPr>
              <a:t>0</a:t>
            </a:r>
          </a:p>
          <a:p>
            <a:pPr marL="457200" indent="-457200">
              <a:buFont typeface="Arial" panose="020B0604020202020204" pitchFamily="34" charset="0"/>
              <a:buChar char="•"/>
            </a:pPr>
            <a:r>
              <a:rPr lang="en-SG" sz="2800" dirty="0" smtClean="0">
                <a:latin typeface="Calibri" panose="020F0502020204030204" pitchFamily="34" charset="0"/>
                <a:cs typeface="Times New Roman" pitchFamily="18" charset="0"/>
              </a:rPr>
              <a:t>These </a:t>
            </a:r>
            <a:r>
              <a:rPr lang="en-SG" sz="2800" dirty="0">
                <a:latin typeface="Calibri" panose="020F0502020204030204" pitchFamily="34" charset="0"/>
                <a:cs typeface="Times New Roman" pitchFamily="18" charset="0"/>
              </a:rPr>
              <a:t>graphs can create the impression of important change where there is relatively little change.</a:t>
            </a:r>
            <a:endParaRPr lang="en-SG" sz="2800" dirty="0">
              <a:latin typeface="Calibri" panose="020F0502020204030204" pitchFamily="34" charset="0"/>
              <a:cs typeface="Times New Roman" pitchFamily="18" charset="0"/>
            </a:endParaRPr>
          </a:p>
        </p:txBody>
      </p:sp>
      <p:pic>
        <p:nvPicPr>
          <p:cNvPr id="7" name="Picture 6" descr="Bush_cuts2.png"/>
          <p:cNvPicPr>
            <a:picLocks noChangeAspect="1"/>
          </p:cNvPicPr>
          <p:nvPr/>
        </p:nvPicPr>
        <p:blipFill>
          <a:blip r:embed="rId2" cstate="print"/>
          <a:stretch>
            <a:fillRect/>
          </a:stretch>
        </p:blipFill>
        <p:spPr>
          <a:xfrm>
            <a:off x="5597200" y="1644469"/>
            <a:ext cx="6361953" cy="4702312"/>
          </a:xfrm>
          <a:prstGeom prst="rect">
            <a:avLst/>
          </a:prstGeom>
        </p:spPr>
      </p:pic>
    </p:spTree>
    <p:extLst>
      <p:ext uri="{BB962C8B-B14F-4D97-AF65-F5344CB8AC3E}">
        <p14:creationId xmlns:p14="http://schemas.microsoft.com/office/powerpoint/2010/main" val="20587439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avoid</a:t>
            </a:r>
            <a:endParaRPr lang="en-SG" dirty="0"/>
          </a:p>
        </p:txBody>
      </p:sp>
      <p:sp>
        <p:nvSpPr>
          <p:cNvPr id="3" name="Content Placeholder 2"/>
          <p:cNvSpPr>
            <a:spLocks noGrp="1"/>
          </p:cNvSpPr>
          <p:nvPr>
            <p:ph idx="1"/>
          </p:nvPr>
        </p:nvSpPr>
        <p:spPr/>
        <p:txBody>
          <a:bodyPr vert="horz" lIns="91440" tIns="45720" rIns="91440" bIns="45720" rtlCol="0">
            <a:normAutofit/>
          </a:bodyPr>
          <a:lstStyle/>
          <a:p>
            <a:pPr marL="0" indent="0">
              <a:buNone/>
            </a:pPr>
            <a:r>
              <a:rPr lang="en-US" sz="3000" b="1" dirty="0">
                <a:solidFill>
                  <a:srgbClr val="C00000"/>
                </a:solidFill>
              </a:rPr>
              <a:t>Truncated Graph</a:t>
            </a:r>
          </a:p>
          <a:p>
            <a:pPr marL="0" indent="0">
              <a:buNone/>
            </a:pPr>
            <a:endParaRPr lang="en-US" sz="3000" b="1" dirty="0">
              <a:solidFill>
                <a:srgbClr val="C00000"/>
              </a:solidFill>
            </a:endParaRPr>
          </a:p>
          <a:p>
            <a:pPr marL="0" indent="0">
              <a:buNone/>
            </a:pPr>
            <a:endParaRPr lang="en-SG" sz="3000" b="1" dirty="0">
              <a:solidFill>
                <a:srgbClr val="C00000"/>
              </a:solidFill>
            </a:endParaRPr>
          </a:p>
        </p:txBody>
      </p:sp>
      <p:sp>
        <p:nvSpPr>
          <p:cNvPr id="4" name="Text Placeholder 3"/>
          <p:cNvSpPr>
            <a:spLocks noGrp="1"/>
          </p:cNvSpPr>
          <p:nvPr>
            <p:ph type="body" sz="quarter" idx="13"/>
          </p:nvPr>
        </p:nvSpPr>
        <p:spPr/>
        <p:txBody>
          <a:bodyPr>
            <a:normAutofit lnSpcReduction="10000"/>
          </a:bodyPr>
          <a:lstStyle/>
          <a:p>
            <a:r>
              <a:rPr lang="en-SG" dirty="0"/>
              <a:t>Best Practices for Data Visualization</a:t>
            </a:r>
          </a:p>
          <a:p>
            <a:endParaRPr lang="en-SG" dirty="0"/>
          </a:p>
        </p:txBody>
      </p:sp>
      <p:pic>
        <p:nvPicPr>
          <p:cNvPr id="15362" name="Picture 2"/>
          <p:cNvPicPr>
            <a:picLocks noChangeAspect="1" noChangeArrowheads="1"/>
          </p:cNvPicPr>
          <p:nvPr/>
        </p:nvPicPr>
        <p:blipFill>
          <a:blip r:embed="rId3" cstate="print"/>
          <a:srcRect/>
          <a:stretch>
            <a:fillRect/>
          </a:stretch>
        </p:blipFill>
        <p:spPr bwMode="auto">
          <a:xfrm>
            <a:off x="3071664" y="1988841"/>
            <a:ext cx="5616624" cy="4109725"/>
          </a:xfrm>
          <a:prstGeom prst="rect">
            <a:avLst/>
          </a:prstGeom>
          <a:noFill/>
          <a:ln w="9525">
            <a:noFill/>
            <a:miter lim="800000"/>
            <a:headEnd/>
            <a:tailEnd/>
          </a:ln>
        </p:spPr>
      </p:pic>
    </p:spTree>
    <p:extLst>
      <p:ext uri="{BB962C8B-B14F-4D97-AF65-F5344CB8AC3E}">
        <p14:creationId xmlns:p14="http://schemas.microsoft.com/office/powerpoint/2010/main" val="32703070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r>
              <a:rPr lang="en-US" dirty="0" err="1" smtClean="0"/>
              <a:t>Guildelines</a:t>
            </a:r>
            <a:r>
              <a:rPr lang="en-US" dirty="0" smtClean="0"/>
              <a:t> for Good Graphs</a:t>
            </a:r>
            <a:endParaRPr lang="en-SG" dirty="0"/>
          </a:p>
        </p:txBody>
      </p:sp>
      <p:sp>
        <p:nvSpPr>
          <p:cNvPr id="3" name="Content Placeholder 2"/>
          <p:cNvSpPr>
            <a:spLocks noGrp="1"/>
          </p:cNvSpPr>
          <p:nvPr>
            <p:ph idx="1"/>
          </p:nvPr>
        </p:nvSpPr>
        <p:spPr>
          <a:xfrm>
            <a:off x="795378" y="1436914"/>
            <a:ext cx="11051177" cy="3147015"/>
          </a:xfrm>
        </p:spPr>
        <p:txBody>
          <a:bodyPr wrap="square">
            <a:spAutoFit/>
          </a:bodyPr>
          <a:lstStyle/>
          <a:p>
            <a:pPr marL="457200" indent="-457200"/>
            <a:r>
              <a:rPr lang="en-US" sz="2800" dirty="0">
                <a:latin typeface="Calibri" panose="020F0502020204030204" pitchFamily="34" charset="0"/>
                <a:cs typeface="Times New Roman" pitchFamily="18" charset="0"/>
              </a:rPr>
              <a:t>A graph should serve a reasonably clear purpose</a:t>
            </a:r>
            <a:r>
              <a:rPr lang="en-US" sz="2800" dirty="0" smtClean="0">
                <a:latin typeface="Calibri" panose="020F0502020204030204" pitchFamily="34" charset="0"/>
                <a:cs typeface="Times New Roman" pitchFamily="18" charset="0"/>
              </a:rPr>
              <a:t>.</a:t>
            </a:r>
            <a:endParaRPr lang="en-US" sz="2800" dirty="0">
              <a:latin typeface="Calibri" panose="020F0502020204030204" pitchFamily="34" charset="0"/>
              <a:cs typeface="Times New Roman" pitchFamily="18" charset="0"/>
            </a:endParaRPr>
          </a:p>
          <a:p>
            <a:pPr marL="457200" indent="-457200"/>
            <a:r>
              <a:rPr lang="en-US" sz="2800" dirty="0">
                <a:latin typeface="Calibri" panose="020F0502020204030204" pitchFamily="34" charset="0"/>
                <a:cs typeface="Times New Roman" pitchFamily="18" charset="0"/>
              </a:rPr>
              <a:t>Be simple, no chart </a:t>
            </a:r>
            <a:r>
              <a:rPr lang="en-US" sz="2800" dirty="0" smtClean="0">
                <a:latin typeface="Calibri" panose="020F0502020204030204" pitchFamily="34" charset="0"/>
                <a:cs typeface="Times New Roman" pitchFamily="18" charset="0"/>
              </a:rPr>
              <a:t>junk</a:t>
            </a:r>
            <a:endParaRPr lang="en-US" sz="2800" dirty="0">
              <a:latin typeface="Calibri" panose="020F0502020204030204" pitchFamily="34" charset="0"/>
              <a:cs typeface="Times New Roman" pitchFamily="18" charset="0"/>
            </a:endParaRPr>
          </a:p>
          <a:p>
            <a:pPr marL="457200" indent="-457200"/>
            <a:r>
              <a:rPr lang="en-US" sz="2800" dirty="0">
                <a:latin typeface="Calibri" panose="020F0502020204030204" pitchFamily="34" charset="0"/>
                <a:cs typeface="Times New Roman" pitchFamily="18" charset="0"/>
              </a:rPr>
              <a:t>Tell the truth, no distortion, avoid </a:t>
            </a:r>
          </a:p>
          <a:p>
            <a:pPr marL="914400" lvl="1" indent="-457200"/>
            <a:r>
              <a:rPr lang="en-US" dirty="0">
                <a:latin typeface="Calibri" panose="020F0502020204030204" pitchFamily="34" charset="0"/>
                <a:cs typeface="Times New Roman" pitchFamily="18" charset="0"/>
              </a:rPr>
              <a:t>3D effects</a:t>
            </a:r>
          </a:p>
          <a:p>
            <a:pPr marL="914400" lvl="1" indent="-457200"/>
            <a:r>
              <a:rPr lang="en-US" dirty="0">
                <a:latin typeface="Calibri" panose="020F0502020204030204" pitchFamily="34" charset="0"/>
                <a:cs typeface="Times New Roman" pitchFamily="18" charset="0"/>
              </a:rPr>
              <a:t>Nonlinear data scaling</a:t>
            </a:r>
          </a:p>
          <a:p>
            <a:pPr marL="914400" lvl="1" indent="-457200"/>
            <a:r>
              <a:rPr lang="en-US" dirty="0">
                <a:latin typeface="Calibri" panose="020F0502020204030204" pitchFamily="34" charset="0"/>
                <a:cs typeface="Times New Roman" pitchFamily="18" charset="0"/>
              </a:rPr>
              <a:t>Truncated graph</a:t>
            </a:r>
            <a:endParaRPr lang="en-SG" dirty="0">
              <a:latin typeface="Calibri" panose="020F0502020204030204" pitchFamily="34" charset="0"/>
              <a:cs typeface="Times New Roman" pitchFamily="18" charset="0"/>
            </a:endParaRPr>
          </a:p>
        </p:txBody>
      </p:sp>
      <p:sp>
        <p:nvSpPr>
          <p:cNvPr id="4" name="Text Placeholder 3"/>
          <p:cNvSpPr>
            <a:spLocks noGrp="1"/>
          </p:cNvSpPr>
          <p:nvPr>
            <p:ph type="body" sz="quarter" idx="13"/>
          </p:nvPr>
        </p:nvSpPr>
        <p:spPr/>
        <p:txBody>
          <a:bodyPr>
            <a:normAutofit lnSpcReduction="10000"/>
          </a:bodyPr>
          <a:lstStyle/>
          <a:p>
            <a:r>
              <a:rPr lang="en-SG" dirty="0" smtClean="0"/>
              <a:t>Guidelines for Good Graphs</a:t>
            </a:r>
            <a:endParaRPr lang="en-SG" dirty="0"/>
          </a:p>
        </p:txBody>
      </p:sp>
    </p:spTree>
    <p:extLst>
      <p:ext uri="{BB962C8B-B14F-4D97-AF65-F5344CB8AC3E}">
        <p14:creationId xmlns:p14="http://schemas.microsoft.com/office/powerpoint/2010/main" val="1409337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Facts About Data Visualization</a:t>
            </a:r>
            <a:endParaRPr lang="en-SG" dirty="0"/>
          </a:p>
        </p:txBody>
      </p:sp>
      <p:sp>
        <p:nvSpPr>
          <p:cNvPr id="3" name="Content Placeholder 2"/>
          <p:cNvSpPr>
            <a:spLocks noGrp="1"/>
          </p:cNvSpPr>
          <p:nvPr>
            <p:ph idx="1"/>
          </p:nvPr>
        </p:nvSpPr>
        <p:spPr/>
        <p:txBody>
          <a:bodyPr/>
          <a:lstStyle/>
          <a:p>
            <a:r>
              <a:rPr lang="en-US" dirty="0" smtClean="0"/>
              <a:t>Humans can </a:t>
            </a:r>
            <a:r>
              <a:rPr lang="en-US" b="1" dirty="0" smtClean="0"/>
              <a:t>consume information more quickly </a:t>
            </a:r>
            <a:r>
              <a:rPr lang="en-US" dirty="0" smtClean="0"/>
              <a:t>when it is presented in diagrams than when it is presented as text.</a:t>
            </a:r>
          </a:p>
          <a:p>
            <a:r>
              <a:rPr lang="en-US" dirty="0" smtClean="0"/>
              <a:t>Data Visualization is used in </a:t>
            </a:r>
            <a:r>
              <a:rPr lang="en-US" b="1" dirty="0" smtClean="0"/>
              <a:t>Exploratory Data Analysis (EDA)</a:t>
            </a:r>
            <a:r>
              <a:rPr lang="en-US" dirty="0" smtClean="0"/>
              <a:t> </a:t>
            </a:r>
            <a:r>
              <a:rPr lang="en-US" i="1" dirty="0" smtClean="0"/>
              <a:t>– this topic was/will be covered in BA</a:t>
            </a:r>
          </a:p>
          <a:p>
            <a:r>
              <a:rPr lang="en-US" dirty="0" smtClean="0"/>
              <a:t>It helps you </a:t>
            </a:r>
            <a:r>
              <a:rPr lang="en-US" b="1" dirty="0" smtClean="0"/>
              <a:t>find patterns</a:t>
            </a:r>
            <a:r>
              <a:rPr lang="en-US" dirty="0" smtClean="0"/>
              <a:t>, trends, relationships, structure and exceptions in data.</a:t>
            </a:r>
          </a:p>
          <a:p>
            <a:r>
              <a:rPr lang="en-US" dirty="0" smtClean="0"/>
              <a:t>All analytics tools will give you a variety of visual options to facilitate your data analysis.</a:t>
            </a:r>
            <a:endParaRPr lang="en-SG" dirty="0"/>
          </a:p>
        </p:txBody>
      </p:sp>
      <p:sp>
        <p:nvSpPr>
          <p:cNvPr id="4" name="Text Placeholder 3"/>
          <p:cNvSpPr>
            <a:spLocks noGrp="1"/>
          </p:cNvSpPr>
          <p:nvPr>
            <p:ph type="body" sz="quarter" idx="13"/>
          </p:nvPr>
        </p:nvSpPr>
        <p:spPr/>
        <p:txBody>
          <a:bodyPr>
            <a:normAutofit lnSpcReduction="10000"/>
          </a:bodyPr>
          <a:lstStyle/>
          <a:p>
            <a:r>
              <a:rPr lang="en-SG" dirty="0"/>
              <a:t>What is Data Visualization</a:t>
            </a:r>
          </a:p>
          <a:p>
            <a:endParaRPr lang="en-SG" dirty="0"/>
          </a:p>
        </p:txBody>
      </p:sp>
      <p:pic>
        <p:nvPicPr>
          <p:cNvPr id="2053" name="Picture 5"/>
          <p:cNvPicPr>
            <a:picLocks noChangeAspect="1" noChangeArrowheads="1"/>
          </p:cNvPicPr>
          <p:nvPr/>
        </p:nvPicPr>
        <p:blipFill>
          <a:blip r:embed="rId2" cstate="print"/>
          <a:srcRect/>
          <a:stretch>
            <a:fillRect/>
          </a:stretch>
        </p:blipFill>
        <p:spPr bwMode="auto">
          <a:xfrm>
            <a:off x="9626705" y="4497140"/>
            <a:ext cx="1699057" cy="1679823"/>
          </a:xfrm>
          <a:prstGeom prst="rect">
            <a:avLst/>
          </a:prstGeom>
          <a:noFill/>
          <a:ln w="9525">
            <a:noFill/>
            <a:miter lim="800000"/>
            <a:headEnd/>
            <a:tailEnd/>
          </a:ln>
        </p:spPr>
      </p:pic>
    </p:spTree>
    <p:extLst>
      <p:ext uri="{BB962C8B-B14F-4D97-AF65-F5344CB8AC3E}">
        <p14:creationId xmlns:p14="http://schemas.microsoft.com/office/powerpoint/2010/main" val="1641116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 Steps to a Good Data Visualization</a:t>
            </a:r>
            <a:endParaRPr lang="en-SG" dirty="0"/>
          </a:p>
        </p:txBody>
      </p:sp>
      <p:sp>
        <p:nvSpPr>
          <p:cNvPr id="4" name="Text Placeholder 3"/>
          <p:cNvSpPr>
            <a:spLocks noGrp="1"/>
          </p:cNvSpPr>
          <p:nvPr>
            <p:ph type="body" sz="quarter" idx="13"/>
          </p:nvPr>
        </p:nvSpPr>
        <p:spPr/>
        <p:txBody>
          <a:bodyPr>
            <a:normAutofit lnSpcReduction="10000"/>
          </a:bodyPr>
          <a:lstStyle/>
          <a:p>
            <a:r>
              <a:rPr lang="en-SG" dirty="0"/>
              <a:t>What is Data Visualization</a:t>
            </a:r>
          </a:p>
          <a:p>
            <a:endParaRPr lang="en-SG" dirty="0"/>
          </a:p>
        </p:txBody>
      </p:sp>
      <p:graphicFrame>
        <p:nvGraphicFramePr>
          <p:cNvPr id="5" name="Diagram 4"/>
          <p:cNvGraphicFramePr/>
          <p:nvPr>
            <p:extLst>
              <p:ext uri="{D42A27DB-BD31-4B8C-83A1-F6EECF244321}">
                <p14:modId xmlns:p14="http://schemas.microsoft.com/office/powerpoint/2010/main" val="3118581976"/>
              </p:ext>
            </p:extLst>
          </p:nvPr>
        </p:nvGraphicFramePr>
        <p:xfrm>
          <a:off x="834390" y="1085850"/>
          <a:ext cx="11195046" cy="58750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8940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Exploring the Data	</a:t>
            </a:r>
            <a:endParaRPr lang="en-SG"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Immerse yourself in the data to develop an intuition for what is going on. You will then be inspired to </a:t>
            </a:r>
            <a:r>
              <a:rPr lang="en-US" b="1" dirty="0" smtClean="0"/>
              <a:t>ask many questions</a:t>
            </a:r>
            <a:r>
              <a:rPr lang="en-US" dirty="0" smtClean="0"/>
              <a:t> and to test </a:t>
            </a:r>
            <a:r>
              <a:rPr lang="en-US" b="1" dirty="0" smtClean="0"/>
              <a:t>underlying assumptions</a:t>
            </a:r>
            <a:r>
              <a:rPr lang="en-US" dirty="0" smtClean="0"/>
              <a:t>.</a:t>
            </a:r>
          </a:p>
          <a:p>
            <a:pPr marL="514350" indent="-514350">
              <a:buFont typeface="+mj-lt"/>
              <a:buAutoNum type="arabicPeriod"/>
            </a:pPr>
            <a:r>
              <a:rPr lang="en-US" dirty="0" smtClean="0"/>
              <a:t>Discover the </a:t>
            </a:r>
            <a:r>
              <a:rPr lang="en-US" b="1" dirty="0" smtClean="0"/>
              <a:t>shape </a:t>
            </a:r>
            <a:r>
              <a:rPr lang="en-US" dirty="0" smtClean="0"/>
              <a:t>and </a:t>
            </a:r>
            <a:r>
              <a:rPr lang="en-US" b="1" dirty="0" smtClean="0"/>
              <a:t>quality</a:t>
            </a:r>
            <a:r>
              <a:rPr lang="en-US" dirty="0" smtClean="0"/>
              <a:t> of the data</a:t>
            </a:r>
          </a:p>
          <a:p>
            <a:pPr marL="514350" indent="-514350">
              <a:buFont typeface="+mj-lt"/>
              <a:buAutoNum type="arabicPeriod"/>
            </a:pPr>
            <a:r>
              <a:rPr lang="en-US" dirty="0" smtClean="0"/>
              <a:t>Look for </a:t>
            </a:r>
            <a:r>
              <a:rPr lang="en-US" b="1" dirty="0" smtClean="0"/>
              <a:t>outliers</a:t>
            </a:r>
            <a:r>
              <a:rPr lang="en-US" dirty="0" smtClean="0"/>
              <a:t> and unusual values</a:t>
            </a:r>
          </a:p>
          <a:p>
            <a:pPr marL="514350" indent="-514350">
              <a:buFont typeface="+mj-lt"/>
              <a:buAutoNum type="arabicPeriod"/>
            </a:pPr>
            <a:r>
              <a:rPr lang="en-US" dirty="0" smtClean="0"/>
              <a:t>Look for </a:t>
            </a:r>
            <a:r>
              <a:rPr lang="en-US" b="1" dirty="0" smtClean="0"/>
              <a:t>relationships</a:t>
            </a:r>
            <a:r>
              <a:rPr lang="en-US" dirty="0" smtClean="0"/>
              <a:t> between variables</a:t>
            </a:r>
          </a:p>
          <a:p>
            <a:pPr marL="514350" indent="-514350">
              <a:buFont typeface="+mj-lt"/>
              <a:buAutoNum type="arabicPeriod"/>
            </a:pPr>
            <a:r>
              <a:rPr lang="en-US" dirty="0" smtClean="0"/>
              <a:t>Build </a:t>
            </a:r>
            <a:r>
              <a:rPr lang="en-US" b="1" dirty="0" smtClean="0"/>
              <a:t>profiles</a:t>
            </a:r>
            <a:r>
              <a:rPr lang="en-US" dirty="0" smtClean="0"/>
              <a:t> of important subsets of the data</a:t>
            </a:r>
          </a:p>
          <a:p>
            <a:pPr>
              <a:buNone/>
            </a:pPr>
            <a:endParaRPr lang="en-SG" dirty="0"/>
          </a:p>
        </p:txBody>
      </p:sp>
      <p:sp>
        <p:nvSpPr>
          <p:cNvPr id="4" name="Text Placeholder 3"/>
          <p:cNvSpPr>
            <a:spLocks noGrp="1"/>
          </p:cNvSpPr>
          <p:nvPr>
            <p:ph type="body" sz="quarter" idx="13"/>
          </p:nvPr>
        </p:nvSpPr>
        <p:spPr/>
        <p:txBody>
          <a:bodyPr>
            <a:normAutofit lnSpcReduction="10000"/>
          </a:bodyPr>
          <a:lstStyle/>
          <a:p>
            <a:r>
              <a:rPr lang="en-SG" dirty="0"/>
              <a:t>What is Data Visualization</a:t>
            </a:r>
          </a:p>
          <a:p>
            <a:endParaRPr lang="en-SG" dirty="0"/>
          </a:p>
        </p:txBody>
      </p:sp>
      <p:pic>
        <p:nvPicPr>
          <p:cNvPr id="4098" name="Picture 2"/>
          <p:cNvPicPr>
            <a:picLocks noChangeAspect="1" noChangeArrowheads="1"/>
          </p:cNvPicPr>
          <p:nvPr/>
        </p:nvPicPr>
        <p:blipFill>
          <a:blip r:embed="rId2" cstate="print"/>
          <a:srcRect/>
          <a:stretch>
            <a:fillRect/>
          </a:stretch>
        </p:blipFill>
        <p:spPr bwMode="auto">
          <a:xfrm>
            <a:off x="9690751" y="4465117"/>
            <a:ext cx="1650269" cy="1711846"/>
          </a:xfrm>
          <a:prstGeom prst="rect">
            <a:avLst/>
          </a:prstGeom>
          <a:noFill/>
          <a:ln w="9525">
            <a:noFill/>
            <a:miter lim="800000"/>
            <a:headEnd/>
            <a:tailEnd/>
          </a:ln>
        </p:spPr>
      </p:pic>
    </p:spTree>
    <p:extLst>
      <p:ext uri="{BB962C8B-B14F-4D97-AF65-F5344CB8AC3E}">
        <p14:creationId xmlns:p14="http://schemas.microsoft.com/office/powerpoint/2010/main" val="25630298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Principles</a:t>
            </a:r>
            <a:endParaRPr lang="en-SG" dirty="0"/>
          </a:p>
        </p:txBody>
      </p:sp>
      <p:sp>
        <p:nvSpPr>
          <p:cNvPr id="3" name="Content Placeholder 2"/>
          <p:cNvSpPr>
            <a:spLocks noGrp="1"/>
          </p:cNvSpPr>
          <p:nvPr>
            <p:ph idx="1"/>
          </p:nvPr>
        </p:nvSpPr>
        <p:spPr/>
        <p:txBody>
          <a:bodyPr>
            <a:normAutofit/>
          </a:bodyPr>
          <a:lstStyle/>
          <a:p>
            <a:r>
              <a:rPr lang="en-US" sz="2800" dirty="0" smtClean="0"/>
              <a:t>Let the data speak for itself</a:t>
            </a:r>
          </a:p>
          <a:p>
            <a:pPr marL="631825" indent="-360363"/>
            <a:r>
              <a:rPr lang="en-US" sz="2800" dirty="0"/>
              <a:t>Be open, expect your assumptions to be challenged!</a:t>
            </a:r>
          </a:p>
          <a:p>
            <a:r>
              <a:rPr lang="en-US" sz="2800" dirty="0"/>
              <a:t>Interpret what you see</a:t>
            </a:r>
          </a:p>
          <a:p>
            <a:pPr marL="631825" indent="-360363"/>
            <a:r>
              <a:rPr lang="en-US" sz="2800" dirty="0"/>
              <a:t>Develop and explore hunches, then pursue this line of analysis until you confirm / disown it</a:t>
            </a:r>
          </a:p>
          <a:p>
            <a:pPr marL="631825" indent="-360363"/>
            <a:r>
              <a:rPr lang="en-US" sz="2800" dirty="0"/>
              <a:t>Be interactive, pro-active</a:t>
            </a:r>
          </a:p>
          <a:p>
            <a:pPr marL="631825" indent="-360363">
              <a:buNone/>
            </a:pPr>
            <a:endParaRPr lang="en-US" sz="2800" dirty="0"/>
          </a:p>
          <a:p>
            <a:pPr marL="631825" indent="-360363">
              <a:buNone/>
            </a:pPr>
            <a:endParaRPr lang="en-US" sz="2800" dirty="0"/>
          </a:p>
        </p:txBody>
      </p:sp>
      <p:sp>
        <p:nvSpPr>
          <p:cNvPr id="4" name="Text Placeholder 3"/>
          <p:cNvSpPr>
            <a:spLocks noGrp="1"/>
          </p:cNvSpPr>
          <p:nvPr>
            <p:ph type="body" sz="quarter" idx="13"/>
          </p:nvPr>
        </p:nvSpPr>
        <p:spPr/>
        <p:txBody>
          <a:bodyPr>
            <a:normAutofit lnSpcReduction="10000"/>
          </a:bodyPr>
          <a:lstStyle/>
          <a:p>
            <a:r>
              <a:rPr lang="en-SG" dirty="0"/>
              <a:t>What is Data Visualization</a:t>
            </a:r>
          </a:p>
          <a:p>
            <a:endParaRPr lang="en-SG" dirty="0"/>
          </a:p>
        </p:txBody>
      </p:sp>
      <p:sp>
        <p:nvSpPr>
          <p:cNvPr id="5" name="Rectangle 4"/>
          <p:cNvSpPr/>
          <p:nvPr/>
        </p:nvSpPr>
        <p:spPr>
          <a:xfrm>
            <a:off x="2901321" y="5638894"/>
            <a:ext cx="7129369" cy="707886"/>
          </a:xfrm>
          <a:prstGeom prst="rect">
            <a:avLst/>
          </a:prstGeom>
        </p:spPr>
        <p:txBody>
          <a:bodyPr wrap="square">
            <a:spAutoFit/>
          </a:bodyPr>
          <a:lstStyle/>
          <a:p>
            <a:pPr marL="631825" indent="-360363" algn="ctr">
              <a:buNone/>
            </a:pPr>
            <a:r>
              <a:rPr lang="en-US" sz="4000" b="1" dirty="0">
                <a:solidFill>
                  <a:srgbClr val="C00000"/>
                </a:solidFill>
                <a:latin typeface="Calibri" panose="020F0502020204030204" pitchFamily="34" charset="0"/>
                <a:cs typeface="Aharoni" pitchFamily="2" charset="-79"/>
              </a:rPr>
              <a:t>Ask Plenty of Questions!</a:t>
            </a:r>
            <a:endParaRPr lang="en-SG" sz="4000" b="1" dirty="0">
              <a:solidFill>
                <a:srgbClr val="C00000"/>
              </a:solidFill>
              <a:latin typeface="Calibri" panose="020F0502020204030204" pitchFamily="34" charset="0"/>
              <a:cs typeface="Aharoni" pitchFamily="2" charset="-79"/>
            </a:endParaRPr>
          </a:p>
        </p:txBody>
      </p:sp>
    </p:spTree>
    <p:extLst>
      <p:ext uri="{BB962C8B-B14F-4D97-AF65-F5344CB8AC3E}">
        <p14:creationId xmlns:p14="http://schemas.microsoft.com/office/powerpoint/2010/main" val="771711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 Techniques</a:t>
            </a:r>
            <a:endParaRPr lang="en-SG" dirty="0"/>
          </a:p>
        </p:txBody>
      </p:sp>
      <p:sp>
        <p:nvSpPr>
          <p:cNvPr id="3" name="Content Placeholder 2"/>
          <p:cNvSpPr>
            <a:spLocks noGrp="1"/>
          </p:cNvSpPr>
          <p:nvPr>
            <p:ph idx="1"/>
          </p:nvPr>
        </p:nvSpPr>
        <p:spPr/>
        <p:txBody>
          <a:bodyPr>
            <a:normAutofit lnSpcReduction="10000"/>
          </a:bodyPr>
          <a:lstStyle/>
          <a:p>
            <a:pPr>
              <a:buNone/>
            </a:pPr>
            <a:endParaRPr lang="en-US" dirty="0" smtClean="0"/>
          </a:p>
          <a:p>
            <a:r>
              <a:rPr lang="en-US" dirty="0" smtClean="0"/>
              <a:t>Summary Report</a:t>
            </a:r>
          </a:p>
          <a:p>
            <a:r>
              <a:rPr lang="en-US" dirty="0" smtClean="0"/>
              <a:t>Bar Charts</a:t>
            </a:r>
          </a:p>
          <a:p>
            <a:r>
              <a:rPr lang="en-US" dirty="0" smtClean="0"/>
              <a:t>Pie Charts</a:t>
            </a:r>
          </a:p>
          <a:p>
            <a:r>
              <a:rPr lang="en-US" dirty="0" smtClean="0"/>
              <a:t>Line Plots</a:t>
            </a:r>
          </a:p>
          <a:p>
            <a:r>
              <a:rPr lang="en-US" dirty="0" smtClean="0"/>
              <a:t>Histograms</a:t>
            </a:r>
          </a:p>
          <a:p>
            <a:r>
              <a:rPr lang="en-US" dirty="0" smtClean="0"/>
              <a:t>Scatter Plots</a:t>
            </a:r>
          </a:p>
          <a:p>
            <a:r>
              <a:rPr lang="en-US" dirty="0" smtClean="0"/>
              <a:t>Bar-Line Plots</a:t>
            </a:r>
            <a:endParaRPr lang="en-SG" dirty="0"/>
          </a:p>
        </p:txBody>
      </p:sp>
      <p:sp>
        <p:nvSpPr>
          <p:cNvPr id="4" name="Text Placeholder 3"/>
          <p:cNvSpPr>
            <a:spLocks noGrp="1"/>
          </p:cNvSpPr>
          <p:nvPr>
            <p:ph type="body" sz="quarter" idx="13"/>
          </p:nvPr>
        </p:nvSpPr>
        <p:spPr/>
        <p:txBody>
          <a:bodyPr>
            <a:normAutofit lnSpcReduction="10000"/>
          </a:bodyPr>
          <a:lstStyle/>
          <a:p>
            <a:r>
              <a:rPr lang="en-SG" dirty="0"/>
              <a:t>Data Visualization – </a:t>
            </a:r>
            <a:r>
              <a:rPr lang="en-SG" dirty="0" smtClean="0"/>
              <a:t>Contents</a:t>
            </a:r>
            <a:endParaRPr lang="en-SG" dirty="0"/>
          </a:p>
          <a:p>
            <a:endParaRPr lang="en-SG" dirty="0"/>
          </a:p>
          <a:p>
            <a:endParaRPr lang="en-SG" dirty="0"/>
          </a:p>
        </p:txBody>
      </p:sp>
      <p:pic>
        <p:nvPicPr>
          <p:cNvPr id="5123" name="Picture 3"/>
          <p:cNvPicPr>
            <a:picLocks noChangeAspect="1" noChangeArrowheads="1"/>
          </p:cNvPicPr>
          <p:nvPr/>
        </p:nvPicPr>
        <p:blipFill>
          <a:blip r:embed="rId2" cstate="print"/>
          <a:srcRect/>
          <a:stretch>
            <a:fillRect/>
          </a:stretch>
        </p:blipFill>
        <p:spPr bwMode="auto">
          <a:xfrm>
            <a:off x="6240016" y="2132857"/>
            <a:ext cx="3329360" cy="2596073"/>
          </a:xfrm>
          <a:prstGeom prst="rect">
            <a:avLst/>
          </a:prstGeom>
          <a:noFill/>
          <a:ln w="9525">
            <a:noFill/>
            <a:miter lim="800000"/>
            <a:headEnd/>
            <a:tailEnd/>
          </a:ln>
        </p:spPr>
      </p:pic>
    </p:spTree>
    <p:extLst>
      <p:ext uri="{BB962C8B-B14F-4D97-AF65-F5344CB8AC3E}">
        <p14:creationId xmlns:p14="http://schemas.microsoft.com/office/powerpoint/2010/main" val="3636139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Charts</a:t>
            </a:r>
            <a:endParaRPr lang="en-SG" dirty="0"/>
          </a:p>
        </p:txBody>
      </p:sp>
      <p:sp>
        <p:nvSpPr>
          <p:cNvPr id="3" name="Content Placeholder 2"/>
          <p:cNvSpPr>
            <a:spLocks noGrp="1"/>
          </p:cNvSpPr>
          <p:nvPr>
            <p:ph idx="1"/>
          </p:nvPr>
        </p:nvSpPr>
        <p:spPr/>
        <p:txBody>
          <a:bodyPr vert="horz" lIns="91440" tIns="45720" rIns="91440" bIns="45720" rtlCol="0">
            <a:normAutofit/>
          </a:bodyPr>
          <a:lstStyle/>
          <a:p>
            <a:r>
              <a:rPr lang="en-US" dirty="0"/>
              <a:t>Used for comparing categories or examining sales volume across time periods</a:t>
            </a:r>
          </a:p>
          <a:p>
            <a:pPr lvl="1"/>
            <a:r>
              <a:rPr lang="en-US" dirty="0"/>
              <a:t>How sales are distributed across products?</a:t>
            </a:r>
          </a:p>
          <a:p>
            <a:pPr lvl="1"/>
            <a:r>
              <a:rPr lang="en-US" dirty="0"/>
              <a:t>Which product produces the highest </a:t>
            </a:r>
            <a:r>
              <a:rPr lang="en-US" dirty="0" smtClean="0"/>
              <a:t>sales?</a:t>
            </a:r>
            <a:endParaRPr lang="en-US" dirty="0"/>
          </a:p>
          <a:p>
            <a:pPr lvl="1"/>
            <a:r>
              <a:rPr lang="en-US" dirty="0"/>
              <a:t>How sales have changed over time</a:t>
            </a:r>
            <a:r>
              <a:rPr lang="en-US" dirty="0" smtClean="0"/>
              <a:t>?</a:t>
            </a:r>
            <a:endParaRPr lang="en-US" dirty="0"/>
          </a:p>
          <a:p>
            <a:pPr lvl="1"/>
            <a:r>
              <a:rPr lang="en-US" dirty="0"/>
              <a:t>Which months were good for </a:t>
            </a:r>
            <a:r>
              <a:rPr lang="en-US" dirty="0" smtClean="0"/>
              <a:t>sales?</a:t>
            </a:r>
            <a:endParaRPr lang="en-US" dirty="0"/>
          </a:p>
          <a:p>
            <a:r>
              <a:rPr lang="en-US" dirty="0"/>
              <a:t>Probably the most useful and most commonly used visualization of data</a:t>
            </a:r>
          </a:p>
          <a:p>
            <a:r>
              <a:rPr lang="en-US" dirty="0"/>
              <a:t>Able to quickly draw initial conclusions about your data and leads to asking more questions than you can find answers for</a:t>
            </a:r>
            <a:endParaRPr lang="en-SG" dirty="0"/>
          </a:p>
        </p:txBody>
      </p:sp>
      <p:sp>
        <p:nvSpPr>
          <p:cNvPr id="4" name="Text Placeholder 3"/>
          <p:cNvSpPr>
            <a:spLocks noGrp="1"/>
          </p:cNvSpPr>
          <p:nvPr>
            <p:ph type="body" sz="quarter" idx="13"/>
          </p:nvPr>
        </p:nvSpPr>
        <p:spPr/>
        <p:txBody>
          <a:bodyPr>
            <a:normAutofit lnSpcReduction="10000"/>
          </a:bodyPr>
          <a:lstStyle/>
          <a:p>
            <a:r>
              <a:rPr lang="en-SG" dirty="0"/>
              <a:t>Data Visualization – Bar Chart</a:t>
            </a:r>
          </a:p>
          <a:p>
            <a:endParaRPr lang="en-SG" dirty="0"/>
          </a:p>
          <a:p>
            <a:endParaRPr lang="en-SG" dirty="0"/>
          </a:p>
        </p:txBody>
      </p:sp>
    </p:spTree>
    <p:extLst>
      <p:ext uri="{BB962C8B-B14F-4D97-AF65-F5344CB8AC3E}">
        <p14:creationId xmlns:p14="http://schemas.microsoft.com/office/powerpoint/2010/main" val="2113992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6061</TotalTime>
  <Words>1833</Words>
  <Application>Microsoft Office PowerPoint</Application>
  <PresentationFormat>Widescreen</PresentationFormat>
  <Paragraphs>252</Paragraphs>
  <Slides>37</Slides>
  <Notes>8</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37</vt:i4>
      </vt:variant>
    </vt:vector>
  </HeadingPairs>
  <TitlesOfParts>
    <vt:vector size="47" baseType="lpstr">
      <vt:lpstr>Aharoni</vt:lpstr>
      <vt:lpstr>Arial</vt:lpstr>
      <vt:lpstr>Arial Black</vt:lpstr>
      <vt:lpstr>Calibri</vt:lpstr>
      <vt:lpstr>Calibri Light</vt:lpstr>
      <vt:lpstr>Times New Roman</vt:lpstr>
      <vt:lpstr>Wingdings</vt:lpstr>
      <vt:lpstr>Office Theme</vt:lpstr>
      <vt:lpstr>1_Office Theme</vt:lpstr>
      <vt:lpstr>2_Office Theme</vt:lpstr>
      <vt:lpstr>Data Visualization</vt:lpstr>
      <vt:lpstr>Contents</vt:lpstr>
      <vt:lpstr>What is Data Visualization </vt:lpstr>
      <vt:lpstr>Facts About Data Visualization</vt:lpstr>
      <vt:lpstr>Basic Steps to a Good Data Visualization</vt:lpstr>
      <vt:lpstr>Start Exploring the Data </vt:lpstr>
      <vt:lpstr>Data Exploration Principles</vt:lpstr>
      <vt:lpstr>Data Visualization Techniques</vt:lpstr>
      <vt:lpstr>Bar Charts</vt:lpstr>
      <vt:lpstr>Bar Chart</vt:lpstr>
      <vt:lpstr>Bar Chart</vt:lpstr>
      <vt:lpstr>Stacked Bar Chart</vt:lpstr>
      <vt:lpstr>Pie Charts</vt:lpstr>
      <vt:lpstr>Pie Charts</vt:lpstr>
      <vt:lpstr>Line Plot</vt:lpstr>
      <vt:lpstr>Line Plot</vt:lpstr>
      <vt:lpstr>Line Plot</vt:lpstr>
      <vt:lpstr>Histogram</vt:lpstr>
      <vt:lpstr>Histogram</vt:lpstr>
      <vt:lpstr>Scatter plots</vt:lpstr>
      <vt:lpstr>Scatter plots</vt:lpstr>
      <vt:lpstr>Scatter Plot</vt:lpstr>
      <vt:lpstr>Bar-Line Charts</vt:lpstr>
      <vt:lpstr>Bar-Line Charts</vt:lpstr>
      <vt:lpstr>Bar-Line Charts</vt:lpstr>
      <vt:lpstr>Bubble Charts</vt:lpstr>
      <vt:lpstr>Bubble Charts</vt:lpstr>
      <vt:lpstr>Box Plot</vt:lpstr>
      <vt:lpstr>Box Plot</vt:lpstr>
      <vt:lpstr>Summary of Visualization Techniques</vt:lpstr>
      <vt:lpstr>What to do, what not to do</vt:lpstr>
      <vt:lpstr>What to avoid</vt:lpstr>
      <vt:lpstr>What to avoid</vt:lpstr>
      <vt:lpstr>What to avoid</vt:lpstr>
      <vt:lpstr>What to avoid</vt:lpstr>
      <vt:lpstr>What to avoid</vt:lpstr>
      <vt:lpstr>Summary: Guildelines for Good Graphs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Dora Chua Heok Hoon</dc:creator>
  <cp:lastModifiedBy>Dora Chua Heok Hoon</cp:lastModifiedBy>
  <cp:revision>499</cp:revision>
  <dcterms:created xsi:type="dcterms:W3CDTF">2015-09-12T14:47:32Z</dcterms:created>
  <dcterms:modified xsi:type="dcterms:W3CDTF">2015-10-04T08:44:21Z</dcterms:modified>
</cp:coreProperties>
</file>