
<file path=[Content_Types].xml><?xml version="1.0" encoding="utf-8"?>
<Types xmlns="http://schemas.openxmlformats.org/package/2006/content-types">
  <Default Extension="xml" ContentType="application/xml"/>
  <Default Extension="tif" ContentType="image/tif"/>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3004800" cy="9753600"/>
  <p:notesSz cx="6858000" cy="9144000"/>
  <p:defaultTextStyle>
    <a:lvl1pPr algn="ctr" defTabSz="584200">
      <a:defRPr sz="3600">
        <a:latin typeface="Helvetica Light"/>
        <a:ea typeface="Helvetica Light"/>
        <a:cs typeface="Helvetica Light"/>
        <a:sym typeface="Helvetica Light"/>
      </a:defRPr>
    </a:lvl1pPr>
    <a:lvl2pPr algn="ctr" defTabSz="584200">
      <a:defRPr sz="3600">
        <a:latin typeface="Helvetica Light"/>
        <a:ea typeface="Helvetica Light"/>
        <a:cs typeface="Helvetica Light"/>
        <a:sym typeface="Helvetica Light"/>
      </a:defRPr>
    </a:lvl2pPr>
    <a:lvl3pPr algn="ctr" defTabSz="584200">
      <a:defRPr sz="3600">
        <a:latin typeface="Helvetica Light"/>
        <a:ea typeface="Helvetica Light"/>
        <a:cs typeface="Helvetica Light"/>
        <a:sym typeface="Helvetica Light"/>
      </a:defRPr>
    </a:lvl3pPr>
    <a:lvl4pPr algn="ctr" defTabSz="584200">
      <a:defRPr sz="3600">
        <a:latin typeface="Helvetica Light"/>
        <a:ea typeface="Helvetica Light"/>
        <a:cs typeface="Helvetica Light"/>
        <a:sym typeface="Helvetica Light"/>
      </a:defRPr>
    </a:lvl4pPr>
    <a:lvl5pPr algn="ctr" defTabSz="584200">
      <a:defRPr sz="3600">
        <a:latin typeface="Helvetica Light"/>
        <a:ea typeface="Helvetica Light"/>
        <a:cs typeface="Helvetica Light"/>
        <a:sym typeface="Helvetica Light"/>
      </a:defRPr>
    </a:lvl5pPr>
    <a:lvl6pPr algn="ctr" defTabSz="584200">
      <a:defRPr sz="3600">
        <a:latin typeface="Helvetica Light"/>
        <a:ea typeface="Helvetica Light"/>
        <a:cs typeface="Helvetica Light"/>
        <a:sym typeface="Helvetica Light"/>
      </a:defRPr>
    </a:lvl6pPr>
    <a:lvl7pPr algn="ctr" defTabSz="584200">
      <a:defRPr sz="3600">
        <a:latin typeface="Helvetica Light"/>
        <a:ea typeface="Helvetica Light"/>
        <a:cs typeface="Helvetica Light"/>
        <a:sym typeface="Helvetica Light"/>
      </a:defRPr>
    </a:lvl7pPr>
    <a:lvl8pPr algn="ctr" defTabSz="584200">
      <a:defRPr sz="3600">
        <a:latin typeface="Helvetica Light"/>
        <a:ea typeface="Helvetica Light"/>
        <a:cs typeface="Helvetica Light"/>
        <a:sym typeface="Helvetica Light"/>
      </a:defRPr>
    </a:lvl8pPr>
    <a:lvl9pPr algn="ctr" defTabSz="584200">
      <a:defRPr sz="3600">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9"/>
          </a:solidFill>
        </a:fill>
      </a:tcStyle>
    </a:wholeTbl>
    <a:band2H>
      <a:tcTxStyle/>
      <a:tcStyle>
        <a:tcBdr/>
        <a:fill>
          <a:solidFill>
            <a:srgbClr val="E6EAF4"/>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Row>
  </a:tblStyle>
  <a:tblStyle styleId="{EEE7283C-3CF3-47DC-8721-378D4A62B228}"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ACA"/>
          </a:solidFill>
        </a:fill>
      </a:tcStyle>
    </a:wholeTbl>
    <a:band2H>
      <a:tcTxStyle/>
      <a:tcStyle>
        <a:tcBdr/>
        <a:fill>
          <a:solidFill>
            <a:srgbClr val="E7EDE7"/>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Row>
  </a:tblStyle>
  <a:tblStyle styleId="{CF821DB8-F4EB-4A41-A1BA-3FCAFE7338EE}"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CEE9"/>
          </a:solidFill>
        </a:fill>
      </a:tcStyle>
    </a:wholeTbl>
    <a:band2H>
      <a:tcTxStyle/>
      <a:tcStyle>
        <a:tcBdr/>
        <a:fill>
          <a:solidFill>
            <a:srgbClr val="E9E8F4"/>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Row>
  </a:tblStyle>
  <a:tblStyle styleId="{33BA23B1-9221-436E-865A-0063620EA4FD}" styleName="">
    <a:tblBg/>
    <a:wholeTbl>
      <a:tcTxStyle b="on" i="on">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65C1"/>
          </a:solidFill>
        </a:fill>
      </a:tcStyle>
    </a:firstCol>
    <a:lastRow>
      <a:tcTxStyle b="on" i="on">
        <a:font>
          <a:latin typeface="Helvetica Light"/>
          <a:ea typeface="Helvetica Light"/>
          <a:cs typeface="Helvetica Light"/>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65C1"/>
          </a:solidFill>
        </a:fill>
      </a:tcStyle>
    </a:firstRow>
  </a:tblStyle>
  <a:tblStyle styleId="{2708684C-4D16-4618-839F-0558EEFCDFE6}"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808" y="-11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308587097"/>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0"/>
            <a:ext cx="10464800" cy="49403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35687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30" name="Shape 30"/>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31" name="Shape 31"/>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34" name="Shape 34"/>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36" name="Shape 36"/>
          <p:cNvSpPr>
            <a:spLocks noGrp="1"/>
          </p:cNvSpPr>
          <p:nvPr>
            <p:ph type="title"/>
          </p:nvPr>
        </p:nvSpPr>
        <p:spPr>
          <a:xfrm>
            <a:off x="952500" y="0"/>
            <a:ext cx="11099800" cy="2667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667500"/>
            <a:ext cx="10464800" cy="15240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56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0"/>
            <a:ext cx="5334000" cy="4622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4762500"/>
            <a:ext cx="5334000" cy="4991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952500" y="0"/>
            <a:ext cx="11099800" cy="2667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452955"/>
            <a:ext cx="5334000" cy="6562191"/>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14044"/>
            <a:ext cx="11099800" cy="223891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452955"/>
            <a:ext cx="11099800" cy="656219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xmlns:p14="http://schemas.microsoft.com/office/powerpoint/2010/main" spd="med"/>
  <p:txStyles>
    <p:titleStyle>
      <a:lvl1pPr algn="ctr" defTabSz="584200">
        <a:defRPr sz="8000">
          <a:solidFill>
            <a:srgbClr val="FFFFFF"/>
          </a:solidFill>
          <a:latin typeface="Helvetica Light"/>
          <a:ea typeface="Helvetica Light"/>
          <a:cs typeface="Helvetica Light"/>
          <a:sym typeface="Helvetica Light"/>
        </a:defRPr>
      </a:lvl1pPr>
      <a:lvl2pPr algn="ctr" defTabSz="584200">
        <a:defRPr sz="8000">
          <a:solidFill>
            <a:srgbClr val="FFFFFF"/>
          </a:solidFill>
          <a:latin typeface="Helvetica Light"/>
          <a:ea typeface="Helvetica Light"/>
          <a:cs typeface="Helvetica Light"/>
          <a:sym typeface="Helvetica Light"/>
        </a:defRPr>
      </a:lvl2pPr>
      <a:lvl3pPr algn="ctr" defTabSz="584200">
        <a:defRPr sz="8000">
          <a:solidFill>
            <a:srgbClr val="FFFFFF"/>
          </a:solidFill>
          <a:latin typeface="Helvetica Light"/>
          <a:ea typeface="Helvetica Light"/>
          <a:cs typeface="Helvetica Light"/>
          <a:sym typeface="Helvetica Light"/>
        </a:defRPr>
      </a:lvl3pPr>
      <a:lvl4pPr algn="ctr" defTabSz="584200">
        <a:defRPr sz="8000">
          <a:solidFill>
            <a:srgbClr val="FFFFFF"/>
          </a:solidFill>
          <a:latin typeface="Helvetica Light"/>
          <a:ea typeface="Helvetica Light"/>
          <a:cs typeface="Helvetica Light"/>
          <a:sym typeface="Helvetica Light"/>
        </a:defRPr>
      </a:lvl4pPr>
      <a:lvl5pPr algn="ctr" defTabSz="584200">
        <a:defRPr sz="8000">
          <a:solidFill>
            <a:srgbClr val="FFFFFF"/>
          </a:solidFill>
          <a:latin typeface="Helvetica Light"/>
          <a:ea typeface="Helvetica Light"/>
          <a:cs typeface="Helvetica Light"/>
          <a:sym typeface="Helvetica Light"/>
        </a:defRPr>
      </a:lvl5pPr>
      <a:lvl6pPr algn="ctr" defTabSz="584200">
        <a:defRPr sz="8000">
          <a:solidFill>
            <a:srgbClr val="FFFFFF"/>
          </a:solidFill>
          <a:latin typeface="Helvetica Light"/>
          <a:ea typeface="Helvetica Light"/>
          <a:cs typeface="Helvetica Light"/>
          <a:sym typeface="Helvetica Light"/>
        </a:defRPr>
      </a:lvl6pPr>
      <a:lvl7pPr algn="ctr" defTabSz="584200">
        <a:defRPr sz="8000">
          <a:solidFill>
            <a:srgbClr val="FFFFFF"/>
          </a:solidFill>
          <a:latin typeface="Helvetica Light"/>
          <a:ea typeface="Helvetica Light"/>
          <a:cs typeface="Helvetica Light"/>
          <a:sym typeface="Helvetica Light"/>
        </a:defRPr>
      </a:lvl7pPr>
      <a:lvl8pPr algn="ctr" defTabSz="584200">
        <a:defRPr sz="8000">
          <a:solidFill>
            <a:srgbClr val="FFFFFF"/>
          </a:solidFill>
          <a:latin typeface="Helvetica Light"/>
          <a:ea typeface="Helvetica Light"/>
          <a:cs typeface="Helvetica Light"/>
          <a:sym typeface="Helvetica Light"/>
        </a:defRPr>
      </a:lvl8pPr>
      <a:lvl9pPr algn="ctr" defTabSz="584200">
        <a:defRPr sz="8000">
          <a:solidFill>
            <a:srgbClr val="FFFFFF"/>
          </a:solidFill>
          <a:latin typeface="Helvetica Light"/>
          <a:ea typeface="Helvetica Light"/>
          <a:cs typeface="Helvetica Light"/>
          <a:sym typeface="Helvetica Light"/>
        </a:defRPr>
      </a:lvl9pPr>
    </p:titleStyle>
    <p:bodyStyle>
      <a:lvl1pPr marL="444500" indent="-444500" defTabSz="584200">
        <a:spcBef>
          <a:spcPts val="4200"/>
        </a:spcBef>
        <a:buSzPct val="75000"/>
        <a:buChar char="•"/>
        <a:defRPr sz="3800">
          <a:solidFill>
            <a:srgbClr val="FFFFFF"/>
          </a:solidFill>
          <a:latin typeface="Helvetica Light"/>
          <a:ea typeface="Helvetica Light"/>
          <a:cs typeface="Helvetica Light"/>
          <a:sym typeface="Helvetica Light"/>
        </a:defRPr>
      </a:lvl1pPr>
      <a:lvl2pPr marL="889000" indent="-444500" defTabSz="584200">
        <a:spcBef>
          <a:spcPts val="4200"/>
        </a:spcBef>
        <a:buSzPct val="75000"/>
        <a:buChar char="•"/>
        <a:defRPr sz="3800">
          <a:solidFill>
            <a:srgbClr val="FFFFFF"/>
          </a:solidFill>
          <a:latin typeface="Helvetica Light"/>
          <a:ea typeface="Helvetica Light"/>
          <a:cs typeface="Helvetica Light"/>
          <a:sym typeface="Helvetica Light"/>
        </a:defRPr>
      </a:lvl2pPr>
      <a:lvl3pPr marL="1333500" indent="-444500" defTabSz="584200">
        <a:spcBef>
          <a:spcPts val="4200"/>
        </a:spcBef>
        <a:buSzPct val="75000"/>
        <a:buChar char="•"/>
        <a:defRPr sz="3800">
          <a:solidFill>
            <a:srgbClr val="FFFFFF"/>
          </a:solidFill>
          <a:latin typeface="Helvetica Light"/>
          <a:ea typeface="Helvetica Light"/>
          <a:cs typeface="Helvetica Light"/>
          <a:sym typeface="Helvetica Light"/>
        </a:defRPr>
      </a:lvl3pPr>
      <a:lvl4pPr marL="1778000" indent="-444500" defTabSz="584200">
        <a:spcBef>
          <a:spcPts val="4200"/>
        </a:spcBef>
        <a:buSzPct val="75000"/>
        <a:buChar char="•"/>
        <a:defRPr sz="3800">
          <a:solidFill>
            <a:srgbClr val="FFFFFF"/>
          </a:solidFill>
          <a:latin typeface="Helvetica Light"/>
          <a:ea typeface="Helvetica Light"/>
          <a:cs typeface="Helvetica Light"/>
          <a:sym typeface="Helvetica Light"/>
        </a:defRPr>
      </a:lvl4pPr>
      <a:lvl5pPr marL="2222500" indent="-444500" defTabSz="584200">
        <a:spcBef>
          <a:spcPts val="4200"/>
        </a:spcBef>
        <a:buSzPct val="75000"/>
        <a:buChar char="•"/>
        <a:defRPr sz="3800">
          <a:solidFill>
            <a:srgbClr val="FFFFFF"/>
          </a:solidFill>
          <a:latin typeface="Helvetica Light"/>
          <a:ea typeface="Helvetica Light"/>
          <a:cs typeface="Helvetica Light"/>
          <a:sym typeface="Helvetica Light"/>
        </a:defRPr>
      </a:lvl5pPr>
      <a:lvl6pPr marL="2667000" indent="-444500" defTabSz="584200">
        <a:spcBef>
          <a:spcPts val="4200"/>
        </a:spcBef>
        <a:buSzPct val="75000"/>
        <a:buChar char="•"/>
        <a:defRPr sz="3800">
          <a:solidFill>
            <a:srgbClr val="FFFFFF"/>
          </a:solidFill>
          <a:latin typeface="Helvetica Light"/>
          <a:ea typeface="Helvetica Light"/>
          <a:cs typeface="Helvetica Light"/>
          <a:sym typeface="Helvetica Light"/>
        </a:defRPr>
      </a:lvl6pPr>
      <a:lvl7pPr marL="3111500" indent="-444500" defTabSz="584200">
        <a:spcBef>
          <a:spcPts val="4200"/>
        </a:spcBef>
        <a:buSzPct val="75000"/>
        <a:buChar char="•"/>
        <a:defRPr sz="3800">
          <a:solidFill>
            <a:srgbClr val="FFFFFF"/>
          </a:solidFill>
          <a:latin typeface="Helvetica Light"/>
          <a:ea typeface="Helvetica Light"/>
          <a:cs typeface="Helvetica Light"/>
          <a:sym typeface="Helvetica Light"/>
        </a:defRPr>
      </a:lvl7pPr>
      <a:lvl8pPr marL="3556000" indent="-444500" defTabSz="584200">
        <a:spcBef>
          <a:spcPts val="4200"/>
        </a:spcBef>
        <a:buSzPct val="75000"/>
        <a:buChar char="•"/>
        <a:defRPr sz="3800">
          <a:solidFill>
            <a:srgbClr val="FFFFFF"/>
          </a:solidFill>
          <a:latin typeface="Helvetica Light"/>
          <a:ea typeface="Helvetica Light"/>
          <a:cs typeface="Helvetica Light"/>
          <a:sym typeface="Helvetica Light"/>
        </a:defRPr>
      </a:lvl8pPr>
      <a:lvl9pPr marL="4000500" indent="-444500" defTabSz="584200">
        <a:spcBef>
          <a:spcPts val="4200"/>
        </a:spcBef>
        <a:buSzPct val="75000"/>
        <a:buChar char="•"/>
        <a:defRPr sz="3800">
          <a:solidFill>
            <a:srgbClr val="FFFFFF"/>
          </a:solidFill>
          <a:latin typeface="Helvetica Light"/>
          <a:ea typeface="Helvetica Light"/>
          <a:cs typeface="Helvetica Light"/>
          <a:sym typeface="Helvetica Light"/>
        </a:defRPr>
      </a:lvl9pPr>
    </p:bodyStyle>
    <p:otherStyle>
      <a:lvl1pPr algn="r" defTabSz="584200">
        <a:defRPr sz="1200">
          <a:solidFill>
            <a:schemeClr val="tx1"/>
          </a:solidFill>
          <a:latin typeface="+mn-lt"/>
          <a:ea typeface="+mn-ea"/>
          <a:cs typeface="+mn-cs"/>
          <a:sym typeface="Helvetica Light"/>
        </a:defRPr>
      </a:lvl1pPr>
      <a:lvl2pPr algn="r" defTabSz="584200">
        <a:defRPr sz="1200">
          <a:solidFill>
            <a:schemeClr val="tx1"/>
          </a:solidFill>
          <a:latin typeface="+mn-lt"/>
          <a:ea typeface="+mn-ea"/>
          <a:cs typeface="+mn-cs"/>
          <a:sym typeface="Helvetica Light"/>
        </a:defRPr>
      </a:lvl2pPr>
      <a:lvl3pPr algn="r" defTabSz="584200">
        <a:defRPr sz="1200">
          <a:solidFill>
            <a:schemeClr val="tx1"/>
          </a:solidFill>
          <a:latin typeface="+mn-lt"/>
          <a:ea typeface="+mn-ea"/>
          <a:cs typeface="+mn-cs"/>
          <a:sym typeface="Helvetica Light"/>
        </a:defRPr>
      </a:lvl3pPr>
      <a:lvl4pPr algn="r" defTabSz="584200">
        <a:defRPr sz="1200">
          <a:solidFill>
            <a:schemeClr val="tx1"/>
          </a:solidFill>
          <a:latin typeface="+mn-lt"/>
          <a:ea typeface="+mn-ea"/>
          <a:cs typeface="+mn-cs"/>
          <a:sym typeface="Helvetica Light"/>
        </a:defRPr>
      </a:lvl4pPr>
      <a:lvl5pPr algn="r" defTabSz="584200">
        <a:defRPr sz="1200">
          <a:solidFill>
            <a:schemeClr val="tx1"/>
          </a:solidFill>
          <a:latin typeface="+mn-lt"/>
          <a:ea typeface="+mn-ea"/>
          <a:cs typeface="+mn-cs"/>
          <a:sym typeface="Helvetica Light"/>
        </a:defRPr>
      </a:lvl5pPr>
      <a:lvl6pPr algn="r" defTabSz="584200">
        <a:defRPr sz="1200">
          <a:solidFill>
            <a:schemeClr val="tx1"/>
          </a:solidFill>
          <a:latin typeface="+mn-lt"/>
          <a:ea typeface="+mn-ea"/>
          <a:cs typeface="+mn-cs"/>
          <a:sym typeface="Helvetica Light"/>
        </a:defRPr>
      </a:lvl6pPr>
      <a:lvl7pPr algn="r" defTabSz="584200">
        <a:defRPr sz="1200">
          <a:solidFill>
            <a:schemeClr val="tx1"/>
          </a:solidFill>
          <a:latin typeface="+mn-lt"/>
          <a:ea typeface="+mn-ea"/>
          <a:cs typeface="+mn-cs"/>
          <a:sym typeface="Helvetica Light"/>
        </a:defRPr>
      </a:lvl7pPr>
      <a:lvl8pPr algn="r" defTabSz="584200">
        <a:defRPr sz="1200">
          <a:solidFill>
            <a:schemeClr val="tx1"/>
          </a:solidFill>
          <a:latin typeface="+mn-lt"/>
          <a:ea typeface="+mn-ea"/>
          <a:cs typeface="+mn-cs"/>
          <a:sym typeface="Helvetica Light"/>
        </a:defRPr>
      </a:lvl8pPr>
      <a:lvl9pPr algn="r" defTabSz="584200">
        <a:defRPr sz="12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Relationships>
</file>

<file path=ppt/slides/_rels/slide21.xml.rels><?xml version="1.0" encoding="UTF-8" standalone="yes"?>
<Relationships xmlns="http://schemas.openxmlformats.org/package/2006/relationships"><Relationship Id="rId3" Type="http://schemas.openxmlformats.org/officeDocument/2006/relationships/hyperlink" Target="http://notepad-plus-plus.org" TargetMode="External"/><Relationship Id="rId4" Type="http://schemas.openxmlformats.org/officeDocument/2006/relationships/image" Target="../media/image13.png"/><Relationship Id="rId5" Type="http://schemas.openxmlformats.org/officeDocument/2006/relationships/hyperlink" Target="http://www.aptana.com" TargetMode="External"/><Relationship Id="rId6" Type="http://schemas.openxmlformats.org/officeDocument/2006/relationships/image" Target="../media/image14.tif"/><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 Id="rId3" Type="http://schemas.openxmlformats.org/officeDocument/2006/relationships/image" Target="../media/image16.t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khanacademy.org/computing/cs/programming/drawing-basics/p/challenge-crazy-fa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lynda.com/JavaScript-tutorials/Foundations-of-Programming-Fundamentals/83603-2.html" TargetMode="External"/><Relationship Id="rId3" Type="http://schemas.openxmlformats.org/officeDocument/2006/relationships/hyperlink" Target="http://www.lynda.com/JavaScript-tutorials/JavaScript-Essential-Training/81266-2.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7.xml.rels><?xml version="1.0" encoding="UTF-8" standalone="yes"?>
<Relationships xmlns="http://schemas.openxmlformats.org/package/2006/relationships"><Relationship Id="rId3" Type="http://schemas.openxmlformats.org/officeDocument/2006/relationships/hyperlink" Target="http://langpop.com" TargetMode="External"/><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 Id="rId1" Type="http://schemas.openxmlformats.org/officeDocument/2006/relationships/slideLayout" Target="../slideLayouts/slideLayout6.xml"/><Relationship Id="rId2" Type="http://schemas.openxmlformats.org/officeDocument/2006/relationships/hyperlink" Target="http://en.wikipedia.org/wiki/Programming_languages_used_in_most_popular_websi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xfrm>
            <a:off x="1270000" y="1638300"/>
            <a:ext cx="10464800" cy="3302000"/>
          </a:xfrm>
          <a:prstGeom prst="rect">
            <a:avLst/>
          </a:prstGeom>
        </p:spPr>
        <p:txBody>
          <a:bodyPr/>
          <a:lstStyle>
            <a:lvl1pPr defTabSz="543305">
              <a:defRPr sz="7440"/>
            </a:lvl1pPr>
          </a:lstStyle>
          <a:p>
            <a:pPr lvl="0">
              <a:defRPr sz="1800">
                <a:solidFill>
                  <a:srgbClr val="000000"/>
                </a:solidFill>
              </a:defRPr>
            </a:pPr>
            <a:r>
              <a:rPr sz="7440">
                <a:solidFill>
                  <a:srgbClr val="FFFFFF"/>
                </a:solidFill>
              </a:rPr>
              <a:t>Introduction to JavaScript Programming</a:t>
            </a:r>
          </a:p>
        </p:txBody>
      </p:sp>
      <p:sp>
        <p:nvSpPr>
          <p:cNvPr id="41" name="Shape 41"/>
          <p:cNvSpPr>
            <a:spLocks noGrp="1"/>
          </p:cNvSpPr>
          <p:nvPr>
            <p:ph type="body" idx="1"/>
          </p:nvPr>
        </p:nvSpPr>
        <p:spPr>
          <a:xfrm>
            <a:off x="1270000" y="5029200"/>
            <a:ext cx="10464800" cy="1130300"/>
          </a:xfrm>
          <a:prstGeom prst="rect">
            <a:avLst/>
          </a:prstGeom>
        </p:spPr>
        <p:txBody>
          <a:bodyPr/>
          <a:lstStyle/>
          <a:p>
            <a:pPr lvl="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Machine Language</a:t>
            </a:r>
          </a:p>
        </p:txBody>
      </p:sp>
      <p:sp>
        <p:nvSpPr>
          <p:cNvPr id="85" name="Shape 85"/>
          <p:cNvSpPr>
            <a:spLocks noGrp="1"/>
          </p:cNvSpPr>
          <p:nvPr>
            <p:ph type="body" idx="1"/>
          </p:nvPr>
        </p:nvSpPr>
        <p:spPr>
          <a:xfrm>
            <a:off x="963106" y="2948254"/>
            <a:ext cx="5994153" cy="6562192"/>
          </a:xfrm>
          <a:prstGeom prst="rect">
            <a:avLst/>
          </a:prstGeom>
        </p:spPr>
        <p:txBody>
          <a:bodyPr>
            <a:normAutofit lnSpcReduction="10000"/>
          </a:bodyPr>
          <a:lstStyle/>
          <a:p>
            <a:pPr marL="368934" lvl="0" indent="-368934" defTabSz="484886">
              <a:spcBef>
                <a:spcPts val="3400"/>
              </a:spcBef>
              <a:defRPr sz="1800">
                <a:solidFill>
                  <a:srgbClr val="000000"/>
                </a:solidFill>
              </a:defRPr>
            </a:pPr>
            <a:r>
              <a:rPr sz="3154" dirty="0">
                <a:solidFill>
                  <a:srgbClr val="FFFFFF"/>
                </a:solidFill>
              </a:rPr>
              <a:t>Language the computer actually understands. Directly executed by the CPU.</a:t>
            </a:r>
          </a:p>
          <a:p>
            <a:pPr marL="368934" lvl="0" indent="-368934" defTabSz="484886">
              <a:spcBef>
                <a:spcPts val="3400"/>
              </a:spcBef>
              <a:defRPr sz="1800">
                <a:solidFill>
                  <a:srgbClr val="000000"/>
                </a:solidFill>
              </a:defRPr>
            </a:pPr>
            <a:r>
              <a:rPr sz="3154" dirty="0">
                <a:solidFill>
                  <a:srgbClr val="FFFFFF"/>
                </a:solidFill>
              </a:rPr>
              <a:t>Machine languages are almost impossible for humans to use because they consist entirely of numbers.</a:t>
            </a:r>
          </a:p>
          <a:p>
            <a:pPr marL="368934" lvl="0" indent="-368934" defTabSz="484886">
              <a:spcBef>
                <a:spcPts val="3400"/>
              </a:spcBef>
              <a:defRPr sz="1800">
                <a:solidFill>
                  <a:srgbClr val="000000"/>
                </a:solidFill>
              </a:defRPr>
            </a:pPr>
            <a:r>
              <a:rPr sz="3154" dirty="0">
                <a:solidFill>
                  <a:srgbClr val="FFFFFF"/>
                </a:solidFill>
              </a:rPr>
              <a:t>Programmers usually use a high-level programming language which will be converted to machine language</a:t>
            </a:r>
          </a:p>
        </p:txBody>
      </p:sp>
      <p:pic>
        <p:nvPicPr>
          <p:cNvPr id="86" name="pasted-image.tif"/>
          <p:cNvPicPr/>
          <p:nvPr/>
        </p:nvPicPr>
        <p:blipFill>
          <a:blip r:embed="rId2">
            <a:extLst/>
          </a:blip>
          <a:stretch>
            <a:fillRect/>
          </a:stretch>
        </p:blipFill>
        <p:spPr>
          <a:xfrm>
            <a:off x="8009920" y="4466345"/>
            <a:ext cx="3991035" cy="2522710"/>
          </a:xfrm>
          <a:prstGeom prst="rect">
            <a:avLst/>
          </a:prstGeom>
          <a:ln w="12700">
            <a:miter lim="400000"/>
          </a:ln>
        </p:spPr>
      </p:pic>
      <p:sp>
        <p:nvSpPr>
          <p:cNvPr id="87" name="Shape 87"/>
          <p:cNvSpPr/>
          <p:nvPr/>
        </p:nvSpPr>
        <p:spPr>
          <a:xfrm>
            <a:off x="7850187" y="3923200"/>
            <a:ext cx="45434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FFFF"/>
                </a:solidFill>
              </a:defRPr>
            </a:lvl1pPr>
          </a:lstStyle>
          <a:p>
            <a:pPr lvl="0">
              <a:defRPr sz="1800">
                <a:solidFill>
                  <a:srgbClr val="000000"/>
                </a:solidFill>
              </a:defRPr>
            </a:pPr>
            <a:r>
              <a:rPr sz="2500" dirty="0">
                <a:solidFill>
                  <a:srgbClr val="FFFFFF"/>
                </a:solidFill>
              </a:rPr>
              <a:t>Example of Machine Language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bg/>
                                          </p:spTgt>
                                        </p:tgtEl>
                                        <p:attrNameLst>
                                          <p:attrName>style.visibility</p:attrName>
                                        </p:attrNameLst>
                                      </p:cBhvr>
                                      <p:to>
                                        <p:strVal val="visible"/>
                                      </p:to>
                                    </p:set>
                                    <p:animEffect transition="in" filter="fade">
                                      <p:cBhvr>
                                        <p:cTn id="7" dur="500"/>
                                        <p:tgtEl>
                                          <p:spTgt spid="8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xEl>
                                              <p:pRg st="0" end="0"/>
                                            </p:txEl>
                                          </p:spTgt>
                                        </p:tgtEl>
                                        <p:attrNameLst>
                                          <p:attrName>style.visibility</p:attrName>
                                        </p:attrNameLst>
                                      </p:cBhvr>
                                      <p:to>
                                        <p:strVal val="visible"/>
                                      </p:to>
                                    </p:set>
                                    <p:animEffect transition="in" filter="fade">
                                      <p:cBhvr>
                                        <p:cTn id="12" dur="500"/>
                                        <p:tgtEl>
                                          <p:spTgt spid="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
                                            <p:txEl>
                                              <p:pRg st="1" end="1"/>
                                            </p:txEl>
                                          </p:spTgt>
                                        </p:tgtEl>
                                        <p:attrNameLst>
                                          <p:attrName>style.visibility</p:attrName>
                                        </p:attrNameLst>
                                      </p:cBhvr>
                                      <p:to>
                                        <p:strVal val="visible"/>
                                      </p:to>
                                    </p:set>
                                    <p:animEffect transition="in" filter="fade">
                                      <p:cBhvr>
                                        <p:cTn id="17" dur="500"/>
                                        <p:tgtEl>
                                          <p:spTgt spid="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xEl>
                                              <p:pRg st="2" end="2"/>
                                            </p:txEl>
                                          </p:spTgt>
                                        </p:tgtEl>
                                        <p:attrNameLst>
                                          <p:attrName>style.visibility</p:attrName>
                                        </p:attrNameLst>
                                      </p:cBhvr>
                                      <p:to>
                                        <p:strVal val="visible"/>
                                      </p:to>
                                    </p:set>
                                    <p:animEffect transition="in" filter="fade">
                                      <p:cBhvr>
                                        <p:cTn id="22" dur="500"/>
                                        <p:tgtEl>
                                          <p:spTgt spid="8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par>
                                <p:cTn id="28" presetID="10" presetClass="entr" presetSubtype="0"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animBg="1"/>
      <p:bldP spid="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Compiled vs Interpreted Languages</a:t>
            </a:r>
          </a:p>
        </p:txBody>
      </p:sp>
      <p:sp>
        <p:nvSpPr>
          <p:cNvPr id="90" name="Shape 90"/>
          <p:cNvSpPr>
            <a:spLocks noGrp="1"/>
          </p:cNvSpPr>
          <p:nvPr>
            <p:ph type="body" idx="1"/>
          </p:nvPr>
        </p:nvSpPr>
        <p:spPr>
          <a:xfrm>
            <a:off x="952500" y="2944038"/>
            <a:ext cx="4684515" cy="6071108"/>
          </a:xfrm>
          <a:prstGeom prst="rect">
            <a:avLst/>
          </a:prstGeom>
        </p:spPr>
        <p:txBody>
          <a:bodyPr/>
          <a:lstStyle/>
          <a:p>
            <a:pPr marL="0" lvl="0" indent="0" defTabSz="508254">
              <a:spcBef>
                <a:spcPts val="3600"/>
              </a:spcBef>
              <a:buSzTx/>
              <a:buNone/>
              <a:defRPr sz="1800">
                <a:solidFill>
                  <a:srgbClr val="000000"/>
                </a:solidFill>
              </a:defRPr>
            </a:pPr>
            <a:r>
              <a:rPr sz="3306" dirty="0">
                <a:solidFill>
                  <a:srgbClr val="FFFFFF"/>
                </a:solidFill>
              </a:rPr>
              <a:t>Regardless of what language you use, you eventually need to convert your program into machine language so that the computer can understand it. Two ways</a:t>
            </a:r>
          </a:p>
          <a:p>
            <a:pPr marL="0" lvl="0" indent="0" defTabSz="508254">
              <a:spcBef>
                <a:spcPts val="3600"/>
              </a:spcBef>
              <a:buSzTx/>
              <a:buNone/>
              <a:defRPr sz="1800">
                <a:solidFill>
                  <a:srgbClr val="000000"/>
                </a:solidFill>
              </a:defRPr>
            </a:pPr>
            <a:r>
              <a:rPr sz="3306" dirty="0">
                <a:solidFill>
                  <a:srgbClr val="FFFFFF"/>
                </a:solidFill>
              </a:rPr>
              <a:t>1) compile the program</a:t>
            </a:r>
          </a:p>
          <a:p>
            <a:pPr marL="0" lvl="0" indent="0" defTabSz="508254">
              <a:spcBef>
                <a:spcPts val="3600"/>
              </a:spcBef>
              <a:buSzTx/>
              <a:buNone/>
              <a:defRPr sz="1800">
                <a:solidFill>
                  <a:srgbClr val="000000"/>
                </a:solidFill>
              </a:defRPr>
            </a:pPr>
            <a:r>
              <a:rPr sz="3306" dirty="0">
                <a:solidFill>
                  <a:srgbClr val="FFFFFF"/>
                </a:solidFill>
              </a:rPr>
              <a:t>2) interpret the program</a:t>
            </a:r>
          </a:p>
        </p:txBody>
      </p:sp>
      <p:pic>
        <p:nvPicPr>
          <p:cNvPr id="91" name="pasted-image.tif"/>
          <p:cNvPicPr/>
          <p:nvPr/>
        </p:nvPicPr>
        <p:blipFill>
          <a:blip r:embed="rId2">
            <a:extLst/>
          </a:blip>
          <a:stretch>
            <a:fillRect/>
          </a:stretch>
        </p:blipFill>
        <p:spPr>
          <a:xfrm>
            <a:off x="6624384" y="3131587"/>
            <a:ext cx="5664037" cy="3171862"/>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bg/>
                                          </p:spTgt>
                                        </p:tgtEl>
                                        <p:attrNameLst>
                                          <p:attrName>style.visibility</p:attrName>
                                        </p:attrNameLst>
                                      </p:cBhvr>
                                      <p:to>
                                        <p:strVal val="visible"/>
                                      </p:to>
                                    </p:set>
                                    <p:animEffect transition="in" filter="fade">
                                      <p:cBhvr>
                                        <p:cTn id="7" dur="500"/>
                                        <p:tgtEl>
                                          <p:spTgt spid="9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
                                            <p:txEl>
                                              <p:pRg st="0" end="0"/>
                                            </p:txEl>
                                          </p:spTgt>
                                        </p:tgtEl>
                                        <p:attrNameLst>
                                          <p:attrName>style.visibility</p:attrName>
                                        </p:attrNameLst>
                                      </p:cBhvr>
                                      <p:to>
                                        <p:strVal val="visible"/>
                                      </p:to>
                                    </p:set>
                                    <p:animEffect transition="in" filter="fade">
                                      <p:cBhvr>
                                        <p:cTn id="12" dur="500"/>
                                        <p:tgtEl>
                                          <p:spTgt spid="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
                                            <p:txEl>
                                              <p:pRg st="1" end="1"/>
                                            </p:txEl>
                                          </p:spTgt>
                                        </p:tgtEl>
                                        <p:attrNameLst>
                                          <p:attrName>style.visibility</p:attrName>
                                        </p:attrNameLst>
                                      </p:cBhvr>
                                      <p:to>
                                        <p:strVal val="visible"/>
                                      </p:to>
                                    </p:set>
                                    <p:animEffect transition="in" filter="fade">
                                      <p:cBhvr>
                                        <p:cTn id="17" dur="500"/>
                                        <p:tgtEl>
                                          <p:spTgt spid="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0">
                                            <p:txEl>
                                              <p:pRg st="2" end="2"/>
                                            </p:txEl>
                                          </p:spTgt>
                                        </p:tgtEl>
                                        <p:attrNameLst>
                                          <p:attrName>style.visibility</p:attrName>
                                        </p:attrNameLst>
                                      </p:cBhvr>
                                      <p:to>
                                        <p:strVal val="visible"/>
                                      </p:to>
                                    </p:set>
                                    <p:animEffect transition="in" filter="fade">
                                      <p:cBhvr>
                                        <p:cTn id="22" dur="500"/>
                                        <p:tgtEl>
                                          <p:spTgt spid="9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Compiled vs Interpreted Languages</a:t>
            </a:r>
          </a:p>
        </p:txBody>
      </p:sp>
      <p:sp>
        <p:nvSpPr>
          <p:cNvPr id="94" name="Shape 94"/>
          <p:cNvSpPr>
            <a:spLocks noGrp="1"/>
          </p:cNvSpPr>
          <p:nvPr>
            <p:ph type="body" idx="1"/>
          </p:nvPr>
        </p:nvSpPr>
        <p:spPr>
          <a:xfrm>
            <a:off x="177800" y="2745054"/>
            <a:ext cx="6076454" cy="6103156"/>
          </a:xfrm>
          <a:prstGeom prst="rect">
            <a:avLst/>
          </a:prstGeom>
        </p:spPr>
        <p:txBody>
          <a:bodyPr/>
          <a:lstStyle/>
          <a:p>
            <a:pPr marL="0" lvl="0" indent="0" algn="ctr" defTabSz="344677">
              <a:spcBef>
                <a:spcPts val="2400"/>
              </a:spcBef>
              <a:buSzTx/>
              <a:buNone/>
              <a:defRPr sz="1800">
                <a:solidFill>
                  <a:srgbClr val="000000"/>
                </a:solidFill>
              </a:defRPr>
            </a:pPr>
            <a:r>
              <a:rPr sz="2241" b="1" dirty="0">
                <a:solidFill>
                  <a:srgbClr val="FFFFFF"/>
                </a:solidFill>
              </a:rPr>
              <a:t>Compiled</a:t>
            </a:r>
          </a:p>
          <a:p>
            <a:pPr marL="524509" lvl="1" indent="-262254" defTabSz="344677">
              <a:spcBef>
                <a:spcPts val="2400"/>
              </a:spcBef>
              <a:defRPr sz="1800">
                <a:solidFill>
                  <a:srgbClr val="000000"/>
                </a:solidFill>
              </a:defRPr>
            </a:pPr>
            <a:r>
              <a:rPr sz="2241" dirty="0">
                <a:solidFill>
                  <a:srgbClr val="FFFFFF"/>
                </a:solidFill>
              </a:rPr>
              <a:t>Feed source code to a </a:t>
            </a:r>
            <a:r>
              <a:rPr sz="2241" b="1" dirty="0">
                <a:solidFill>
                  <a:srgbClr val="FFFFFF"/>
                </a:solidFill>
              </a:rPr>
              <a:t>compiler program </a:t>
            </a:r>
            <a:r>
              <a:rPr sz="2241" dirty="0">
                <a:solidFill>
                  <a:srgbClr val="FFFFFF"/>
                </a:solidFill>
              </a:rPr>
              <a:t>to translate source code to machine code</a:t>
            </a:r>
          </a:p>
          <a:p>
            <a:pPr marL="524509" lvl="1" indent="-262254" defTabSz="344677">
              <a:spcBef>
                <a:spcPts val="2400"/>
              </a:spcBef>
              <a:defRPr sz="1800">
                <a:solidFill>
                  <a:srgbClr val="000000"/>
                </a:solidFill>
              </a:defRPr>
            </a:pPr>
            <a:r>
              <a:rPr sz="2241" dirty="0">
                <a:solidFill>
                  <a:srgbClr val="FFFFFF"/>
                </a:solidFill>
              </a:rPr>
              <a:t>Program is translated </a:t>
            </a:r>
            <a:r>
              <a:rPr sz="2241" b="1" dirty="0">
                <a:solidFill>
                  <a:srgbClr val="FFFFFF"/>
                </a:solidFill>
              </a:rPr>
              <a:t>before</a:t>
            </a:r>
            <a:r>
              <a:rPr sz="2241" dirty="0">
                <a:solidFill>
                  <a:srgbClr val="FFFFFF"/>
                </a:solidFill>
              </a:rPr>
              <a:t> runtime</a:t>
            </a:r>
          </a:p>
          <a:p>
            <a:pPr marL="524509" lvl="1" indent="-262254" defTabSz="344677">
              <a:spcBef>
                <a:spcPts val="2400"/>
              </a:spcBef>
              <a:defRPr sz="1800">
                <a:solidFill>
                  <a:srgbClr val="000000"/>
                </a:solidFill>
              </a:defRPr>
            </a:pPr>
            <a:r>
              <a:rPr sz="2241" dirty="0">
                <a:solidFill>
                  <a:srgbClr val="FFFFFF"/>
                </a:solidFill>
              </a:rPr>
              <a:t>Typically faster, optimised for CPU</a:t>
            </a:r>
          </a:p>
          <a:p>
            <a:pPr marL="524509" lvl="1" indent="-262254" defTabSz="344677">
              <a:spcBef>
                <a:spcPts val="2400"/>
              </a:spcBef>
              <a:defRPr sz="1800">
                <a:solidFill>
                  <a:srgbClr val="000000"/>
                </a:solidFill>
              </a:defRPr>
            </a:pPr>
            <a:r>
              <a:rPr sz="2241" dirty="0">
                <a:solidFill>
                  <a:srgbClr val="FFFFFF"/>
                </a:solidFill>
              </a:rPr>
              <a:t>Source code is private (exe, apk)</a:t>
            </a:r>
          </a:p>
          <a:p>
            <a:pPr marL="524509" lvl="1" indent="-262254" defTabSz="344677">
              <a:spcBef>
                <a:spcPts val="2400"/>
              </a:spcBef>
              <a:defRPr sz="1800">
                <a:solidFill>
                  <a:srgbClr val="000000"/>
                </a:solidFill>
              </a:defRPr>
            </a:pPr>
            <a:r>
              <a:rPr sz="2241" dirty="0">
                <a:solidFill>
                  <a:srgbClr val="FFFFFF"/>
                </a:solidFill>
              </a:rPr>
              <a:t>Not cross platform (compiled for Windows won’t work on Mac)</a:t>
            </a:r>
          </a:p>
          <a:p>
            <a:pPr marL="524509" lvl="1" indent="-262254" defTabSz="344677">
              <a:spcBef>
                <a:spcPts val="2400"/>
              </a:spcBef>
              <a:defRPr sz="1800">
                <a:solidFill>
                  <a:srgbClr val="000000"/>
                </a:solidFill>
              </a:defRPr>
            </a:pPr>
            <a:r>
              <a:rPr sz="2241" dirty="0">
                <a:solidFill>
                  <a:srgbClr val="FFFFFF"/>
                </a:solidFill>
              </a:rPr>
              <a:t>Extra step to compile needed</a:t>
            </a:r>
          </a:p>
          <a:p>
            <a:pPr marL="524509" lvl="1" indent="-262254" defTabSz="344677">
              <a:spcBef>
                <a:spcPts val="2400"/>
              </a:spcBef>
              <a:defRPr sz="1800">
                <a:solidFill>
                  <a:srgbClr val="000000"/>
                </a:solidFill>
              </a:defRPr>
            </a:pPr>
            <a:r>
              <a:rPr sz="2241" dirty="0">
                <a:solidFill>
                  <a:srgbClr val="FFFFFF"/>
                </a:solidFill>
              </a:rPr>
              <a:t>Examples: C, C++, C#, Java</a:t>
            </a:r>
          </a:p>
        </p:txBody>
      </p:sp>
      <p:sp>
        <p:nvSpPr>
          <p:cNvPr id="95" name="Shape 95"/>
          <p:cNvSpPr/>
          <p:nvPr/>
        </p:nvSpPr>
        <p:spPr>
          <a:xfrm>
            <a:off x="6680200" y="2581244"/>
            <a:ext cx="6076454" cy="643077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defTabSz="385572">
              <a:spcBef>
                <a:spcPts val="2700"/>
              </a:spcBef>
              <a:defRPr sz="1800"/>
            </a:pPr>
            <a:r>
              <a:rPr sz="2508" b="1" dirty="0">
                <a:solidFill>
                  <a:srgbClr val="FFFFFF"/>
                </a:solidFill>
              </a:rPr>
              <a:t>Interpreted</a:t>
            </a:r>
          </a:p>
          <a:p>
            <a:pPr marL="586740" lvl="1" indent="-293370" algn="l" defTabSz="385572">
              <a:spcBef>
                <a:spcPts val="2700"/>
              </a:spcBef>
              <a:buSzPct val="75000"/>
              <a:buChar char="•"/>
              <a:defRPr sz="1800"/>
            </a:pPr>
            <a:r>
              <a:rPr sz="2508" dirty="0">
                <a:solidFill>
                  <a:srgbClr val="FFFFFF"/>
                </a:solidFill>
              </a:rPr>
              <a:t>Source code is translated the program during runtime</a:t>
            </a:r>
          </a:p>
          <a:p>
            <a:pPr marL="586740" lvl="1" indent="-293370" algn="l" defTabSz="385572">
              <a:spcBef>
                <a:spcPts val="2700"/>
              </a:spcBef>
              <a:buSzPct val="75000"/>
              <a:buChar char="•"/>
              <a:defRPr sz="1800"/>
            </a:pPr>
            <a:r>
              <a:rPr sz="2508" dirty="0">
                <a:solidFill>
                  <a:srgbClr val="FFFFFF"/>
                </a:solidFill>
              </a:rPr>
              <a:t>Slower</a:t>
            </a:r>
          </a:p>
          <a:p>
            <a:pPr marL="586740" lvl="1" indent="-293370" algn="l" defTabSz="385572">
              <a:spcBef>
                <a:spcPts val="2700"/>
              </a:spcBef>
              <a:buSzPct val="75000"/>
              <a:buChar char="•"/>
              <a:defRPr sz="1800"/>
            </a:pPr>
            <a:r>
              <a:rPr sz="2508" dirty="0">
                <a:solidFill>
                  <a:srgbClr val="FFFFFF"/>
                </a:solidFill>
              </a:rPr>
              <a:t>Allows rapid prototyping</a:t>
            </a:r>
          </a:p>
          <a:p>
            <a:pPr marL="586740" lvl="1" indent="-293370" algn="l" defTabSz="385572">
              <a:spcBef>
                <a:spcPts val="2700"/>
              </a:spcBef>
              <a:buSzPct val="75000"/>
              <a:buChar char="•"/>
              <a:defRPr sz="1800"/>
            </a:pPr>
            <a:r>
              <a:rPr sz="2508" dirty="0">
                <a:solidFill>
                  <a:srgbClr val="FFFFFF"/>
                </a:solidFill>
              </a:rPr>
              <a:t>Easy to learn</a:t>
            </a:r>
          </a:p>
          <a:p>
            <a:pPr marL="586740" lvl="1" indent="-293370" algn="l" defTabSz="385572">
              <a:spcBef>
                <a:spcPts val="2700"/>
              </a:spcBef>
              <a:buSzPct val="75000"/>
              <a:buChar char="•"/>
              <a:defRPr sz="1800"/>
            </a:pPr>
            <a:r>
              <a:rPr sz="2508" dirty="0">
                <a:solidFill>
                  <a:srgbClr val="FFFFFF"/>
                </a:solidFill>
              </a:rPr>
              <a:t>Cross-platform</a:t>
            </a:r>
          </a:p>
          <a:p>
            <a:pPr marL="586740" lvl="1" indent="-293370" algn="l" defTabSz="385572">
              <a:spcBef>
                <a:spcPts val="2700"/>
              </a:spcBef>
              <a:buSzPct val="75000"/>
              <a:buChar char="•"/>
              <a:defRPr sz="1800"/>
            </a:pPr>
            <a:r>
              <a:rPr sz="2508" dirty="0">
                <a:solidFill>
                  <a:srgbClr val="FFFFFF"/>
                </a:solidFill>
              </a:rPr>
              <a:t>Source code is public</a:t>
            </a:r>
          </a:p>
          <a:p>
            <a:pPr marL="586740" lvl="1" indent="-293370" algn="l" defTabSz="385572">
              <a:spcBef>
                <a:spcPts val="2700"/>
              </a:spcBef>
              <a:buSzPct val="75000"/>
              <a:buChar char="•"/>
              <a:defRPr sz="1800"/>
            </a:pPr>
            <a:r>
              <a:rPr sz="2508" dirty="0">
                <a:solidFill>
                  <a:srgbClr val="FFFFFF"/>
                </a:solidFill>
              </a:rPr>
              <a:t>Examples: Javascript in webpage, Python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bg/>
                                          </p:spTgt>
                                        </p:tgtEl>
                                        <p:attrNameLst>
                                          <p:attrName>style.visibility</p:attrName>
                                        </p:attrNameLst>
                                      </p:cBhvr>
                                      <p:to>
                                        <p:strVal val="visible"/>
                                      </p:to>
                                    </p:set>
                                    <p:animEffect transition="in" filter="fade">
                                      <p:cBhvr>
                                        <p:cTn id="7" dur="500"/>
                                        <p:tgtEl>
                                          <p:spTgt spid="9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
                                            <p:txEl>
                                              <p:pRg st="0" end="0"/>
                                            </p:txEl>
                                          </p:spTgt>
                                        </p:tgtEl>
                                        <p:attrNameLst>
                                          <p:attrName>style.visibility</p:attrName>
                                        </p:attrNameLst>
                                      </p:cBhvr>
                                      <p:to>
                                        <p:strVal val="visible"/>
                                      </p:to>
                                    </p:set>
                                    <p:animEffect transition="in" filter="fade">
                                      <p:cBhvr>
                                        <p:cTn id="12" dur="500"/>
                                        <p:tgtEl>
                                          <p:spTgt spid="9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4">
                                            <p:txEl>
                                              <p:pRg st="1" end="1"/>
                                            </p:txEl>
                                          </p:spTgt>
                                        </p:tgtEl>
                                        <p:attrNameLst>
                                          <p:attrName>style.visibility</p:attrName>
                                        </p:attrNameLst>
                                      </p:cBhvr>
                                      <p:to>
                                        <p:strVal val="visible"/>
                                      </p:to>
                                    </p:set>
                                    <p:animEffect transition="in" filter="fade">
                                      <p:cBhvr>
                                        <p:cTn id="15" dur="500"/>
                                        <p:tgtEl>
                                          <p:spTgt spid="9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4">
                                            <p:txEl>
                                              <p:pRg st="2" end="2"/>
                                            </p:txEl>
                                          </p:spTgt>
                                        </p:tgtEl>
                                        <p:attrNameLst>
                                          <p:attrName>style.visibility</p:attrName>
                                        </p:attrNameLst>
                                      </p:cBhvr>
                                      <p:to>
                                        <p:strVal val="visible"/>
                                      </p:to>
                                    </p:set>
                                    <p:animEffect transition="in" filter="fade">
                                      <p:cBhvr>
                                        <p:cTn id="18" dur="500"/>
                                        <p:tgtEl>
                                          <p:spTgt spid="94">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4">
                                            <p:txEl>
                                              <p:pRg st="3" end="3"/>
                                            </p:txEl>
                                          </p:spTgt>
                                        </p:tgtEl>
                                        <p:attrNameLst>
                                          <p:attrName>style.visibility</p:attrName>
                                        </p:attrNameLst>
                                      </p:cBhvr>
                                      <p:to>
                                        <p:strVal val="visible"/>
                                      </p:to>
                                    </p:set>
                                    <p:animEffect transition="in" filter="fade">
                                      <p:cBhvr>
                                        <p:cTn id="21" dur="500"/>
                                        <p:tgtEl>
                                          <p:spTgt spid="94">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4">
                                            <p:txEl>
                                              <p:pRg st="4" end="4"/>
                                            </p:txEl>
                                          </p:spTgt>
                                        </p:tgtEl>
                                        <p:attrNameLst>
                                          <p:attrName>style.visibility</p:attrName>
                                        </p:attrNameLst>
                                      </p:cBhvr>
                                      <p:to>
                                        <p:strVal val="visible"/>
                                      </p:to>
                                    </p:set>
                                    <p:animEffect transition="in" filter="fade">
                                      <p:cBhvr>
                                        <p:cTn id="24" dur="500"/>
                                        <p:tgtEl>
                                          <p:spTgt spid="94">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animEffect transition="in" filter="fade">
                                      <p:cBhvr>
                                        <p:cTn id="27" dur="500"/>
                                        <p:tgtEl>
                                          <p:spTgt spid="94">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4">
                                            <p:txEl>
                                              <p:pRg st="6" end="6"/>
                                            </p:txEl>
                                          </p:spTgt>
                                        </p:tgtEl>
                                        <p:attrNameLst>
                                          <p:attrName>style.visibility</p:attrName>
                                        </p:attrNameLst>
                                      </p:cBhvr>
                                      <p:to>
                                        <p:strVal val="visible"/>
                                      </p:to>
                                    </p:set>
                                    <p:animEffect transition="in" filter="fade">
                                      <p:cBhvr>
                                        <p:cTn id="30" dur="500"/>
                                        <p:tgtEl>
                                          <p:spTgt spid="94">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4">
                                            <p:txEl>
                                              <p:pRg st="7" end="7"/>
                                            </p:txEl>
                                          </p:spTgt>
                                        </p:tgtEl>
                                        <p:attrNameLst>
                                          <p:attrName>style.visibility</p:attrName>
                                        </p:attrNameLst>
                                      </p:cBhvr>
                                      <p:to>
                                        <p:strVal val="visible"/>
                                      </p:to>
                                    </p:set>
                                    <p:animEffect transition="in" filter="fade">
                                      <p:cBhvr>
                                        <p:cTn id="33" dur="500"/>
                                        <p:tgtEl>
                                          <p:spTgt spid="9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prstGeom prst="rect">
            <a:avLst/>
          </a:prstGeom>
        </p:spPr>
        <p:txBody>
          <a:bodyPr/>
          <a:lstStyle>
            <a:lvl1pPr defTabSz="560831">
              <a:defRPr sz="7679"/>
            </a:lvl1pPr>
          </a:lstStyle>
          <a:p>
            <a:pPr lvl="0">
              <a:defRPr sz="1800">
                <a:solidFill>
                  <a:srgbClr val="000000"/>
                </a:solidFill>
              </a:defRPr>
            </a:pPr>
            <a:r>
              <a:rPr sz="7679">
                <a:solidFill>
                  <a:srgbClr val="FFFFFF"/>
                </a:solidFill>
              </a:rPr>
              <a:t>Which Language to Use?</a:t>
            </a:r>
          </a:p>
        </p:txBody>
      </p:sp>
      <p:sp>
        <p:nvSpPr>
          <p:cNvPr id="98" name="Shape 98"/>
          <p:cNvSpPr>
            <a:spLocks noGrp="1"/>
          </p:cNvSpPr>
          <p:nvPr>
            <p:ph type="body" idx="1"/>
          </p:nvPr>
        </p:nvSpPr>
        <p:spPr>
          <a:prstGeom prst="rect">
            <a:avLst/>
          </a:prstGeom>
        </p:spPr>
        <p:txBody>
          <a:bodyPr/>
          <a:lstStyle/>
          <a:p>
            <a:pPr lvl="0">
              <a:defRPr sz="1800">
                <a:solidFill>
                  <a:srgbClr val="000000"/>
                </a:solidFill>
              </a:defRPr>
            </a:pPr>
            <a:r>
              <a:rPr sz="3800" dirty="0">
                <a:solidFill>
                  <a:srgbClr val="FFFFFF"/>
                </a:solidFill>
              </a:rPr>
              <a:t>The question of which language is best is hotly debated among professionals.</a:t>
            </a:r>
          </a:p>
          <a:p>
            <a:pPr lvl="0">
              <a:defRPr sz="1800">
                <a:solidFill>
                  <a:srgbClr val="000000"/>
                </a:solidFill>
              </a:defRPr>
            </a:pPr>
            <a:r>
              <a:rPr sz="3800" dirty="0">
                <a:solidFill>
                  <a:srgbClr val="FFFFFF"/>
                </a:solidFill>
              </a:rPr>
              <a:t> Every language has its strengths and weaknesses. For example</a:t>
            </a:r>
          </a:p>
          <a:p>
            <a:pPr lvl="0">
              <a:defRPr sz="1800">
                <a:solidFill>
                  <a:srgbClr val="000000"/>
                </a:solidFill>
              </a:defRPr>
            </a:pPr>
            <a:r>
              <a:rPr sz="3800" dirty="0">
                <a:solidFill>
                  <a:srgbClr val="FFFFFF"/>
                </a:solidFill>
              </a:rPr>
              <a:t>The choice of which language to use depends on the type of computer the program is to run on, what sort of program it is, and the expertise of the programmer.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bg/>
                                          </p:spTgt>
                                        </p:tgtEl>
                                        <p:attrNameLst>
                                          <p:attrName>style.visibility</p:attrName>
                                        </p:attrNameLst>
                                      </p:cBhvr>
                                      <p:to>
                                        <p:strVal val="visible"/>
                                      </p:to>
                                    </p:set>
                                    <p:animEffect transition="in" filter="fade">
                                      <p:cBhvr>
                                        <p:cTn id="7" dur="500"/>
                                        <p:tgtEl>
                                          <p:spTgt spid="9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
                                            <p:txEl>
                                              <p:pRg st="0" end="0"/>
                                            </p:txEl>
                                          </p:spTgt>
                                        </p:tgtEl>
                                        <p:attrNameLst>
                                          <p:attrName>style.visibility</p:attrName>
                                        </p:attrNameLst>
                                      </p:cBhvr>
                                      <p:to>
                                        <p:strVal val="visible"/>
                                      </p:to>
                                    </p:set>
                                    <p:animEffect transition="in" filter="fade">
                                      <p:cBhvr>
                                        <p:cTn id="12" dur="500"/>
                                        <p:tgtEl>
                                          <p:spTgt spid="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8">
                                            <p:txEl>
                                              <p:pRg st="1" end="1"/>
                                            </p:txEl>
                                          </p:spTgt>
                                        </p:tgtEl>
                                        <p:attrNameLst>
                                          <p:attrName>style.visibility</p:attrName>
                                        </p:attrNameLst>
                                      </p:cBhvr>
                                      <p:to>
                                        <p:strVal val="visible"/>
                                      </p:to>
                                    </p:set>
                                    <p:animEffect transition="in" filter="fade">
                                      <p:cBhvr>
                                        <p:cTn id="17" dur="500"/>
                                        <p:tgtEl>
                                          <p:spTgt spid="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8">
                                            <p:txEl>
                                              <p:pRg st="2" end="2"/>
                                            </p:txEl>
                                          </p:spTgt>
                                        </p:tgtEl>
                                        <p:attrNameLst>
                                          <p:attrName>style.visibility</p:attrName>
                                        </p:attrNameLst>
                                      </p:cBhvr>
                                      <p:to>
                                        <p:strVal val="visible"/>
                                      </p:to>
                                    </p:set>
                                    <p:animEffect transition="in" filter="fade">
                                      <p:cBhvr>
                                        <p:cTn id="22" dur="500"/>
                                        <p:tgtEl>
                                          <p:spTgt spid="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Why JavaScript for MAD1?</a:t>
            </a:r>
          </a:p>
        </p:txBody>
      </p:sp>
      <p:sp>
        <p:nvSpPr>
          <p:cNvPr id="101" name="Shape 101"/>
          <p:cNvSpPr>
            <a:spLocks noGrp="1"/>
          </p:cNvSpPr>
          <p:nvPr>
            <p:ph type="body" idx="1"/>
          </p:nvPr>
        </p:nvSpPr>
        <p:spPr>
          <a:xfrm>
            <a:off x="1155700" y="2465655"/>
            <a:ext cx="6771333" cy="6562191"/>
          </a:xfrm>
          <a:prstGeom prst="rect">
            <a:avLst/>
          </a:prstGeom>
        </p:spPr>
        <p:txBody>
          <a:bodyPr/>
          <a:lstStyle/>
          <a:p>
            <a:pPr marL="368934" lvl="0" indent="-368934" defTabSz="484886">
              <a:spcBef>
                <a:spcPts val="3400"/>
              </a:spcBef>
              <a:defRPr sz="1800">
                <a:solidFill>
                  <a:srgbClr val="000000"/>
                </a:solidFill>
              </a:defRPr>
            </a:pPr>
            <a:r>
              <a:rPr sz="3154" dirty="0">
                <a:solidFill>
                  <a:srgbClr val="FFFFFF"/>
                </a:solidFill>
              </a:rPr>
              <a:t>Easy to get started</a:t>
            </a:r>
          </a:p>
          <a:p>
            <a:pPr marL="737869" lvl="1" indent="-368934" defTabSz="484886">
              <a:spcBef>
                <a:spcPts val="3400"/>
              </a:spcBef>
              <a:defRPr sz="1800">
                <a:solidFill>
                  <a:srgbClr val="000000"/>
                </a:solidFill>
              </a:defRPr>
            </a:pPr>
            <a:r>
              <a:rPr sz="1494" dirty="0">
                <a:solidFill>
                  <a:srgbClr val="FFFFFF"/>
                </a:solidFill>
              </a:rPr>
              <a:t>Can work without installation or configuration</a:t>
            </a:r>
          </a:p>
          <a:p>
            <a:pPr marL="543693" lvl="1" indent="-174758" defTabSz="484886">
              <a:spcBef>
                <a:spcPts val="3400"/>
              </a:spcBef>
              <a:defRPr sz="1800">
                <a:solidFill>
                  <a:srgbClr val="000000"/>
                </a:solidFill>
              </a:defRPr>
            </a:pPr>
            <a:r>
              <a:rPr sz="1494" dirty="0">
                <a:solidFill>
                  <a:srgbClr val="FFFFFF"/>
                </a:solidFill>
              </a:rPr>
              <a:t>Easy to learn</a:t>
            </a:r>
          </a:p>
          <a:p>
            <a:pPr marL="543693" lvl="1" indent="-174758" defTabSz="484886">
              <a:spcBef>
                <a:spcPts val="3400"/>
              </a:spcBef>
              <a:defRPr sz="1800">
                <a:solidFill>
                  <a:srgbClr val="000000"/>
                </a:solidFill>
              </a:defRPr>
            </a:pPr>
            <a:r>
              <a:rPr sz="1494" dirty="0">
                <a:solidFill>
                  <a:srgbClr val="FFFFFF"/>
                </a:solidFill>
              </a:rPr>
              <a:t>Many online learning materials</a:t>
            </a:r>
          </a:p>
          <a:p>
            <a:pPr marL="368934" lvl="0" indent="-368934" defTabSz="484886">
              <a:spcBef>
                <a:spcPts val="3400"/>
              </a:spcBef>
              <a:defRPr sz="1800">
                <a:solidFill>
                  <a:srgbClr val="000000"/>
                </a:solidFill>
              </a:defRPr>
            </a:pPr>
            <a:r>
              <a:rPr sz="3154" dirty="0">
                <a:solidFill>
                  <a:srgbClr val="FFFFFF"/>
                </a:solidFill>
              </a:rPr>
              <a:t>Popular </a:t>
            </a:r>
          </a:p>
          <a:p>
            <a:pPr marL="543693" lvl="1" indent="-174758" defTabSz="484886">
              <a:spcBef>
                <a:spcPts val="3400"/>
              </a:spcBef>
              <a:defRPr sz="1800">
                <a:solidFill>
                  <a:srgbClr val="000000"/>
                </a:solidFill>
              </a:defRPr>
            </a:pPr>
            <a:r>
              <a:rPr sz="1494" dirty="0">
                <a:solidFill>
                  <a:srgbClr val="FFFFFF"/>
                </a:solidFill>
              </a:rPr>
              <a:t>One of the most popular languages</a:t>
            </a:r>
            <a:endParaRPr sz="3154" dirty="0">
              <a:solidFill>
                <a:srgbClr val="FFFFFF"/>
              </a:solidFill>
            </a:endParaRPr>
          </a:p>
          <a:p>
            <a:pPr marL="368934" lvl="0" indent="-368934" defTabSz="484886">
              <a:spcBef>
                <a:spcPts val="3400"/>
              </a:spcBef>
              <a:defRPr sz="1800">
                <a:solidFill>
                  <a:srgbClr val="000000"/>
                </a:solidFill>
              </a:defRPr>
            </a:pPr>
            <a:r>
              <a:rPr sz="3154" dirty="0">
                <a:solidFill>
                  <a:srgbClr val="FFFFFF"/>
                </a:solidFill>
              </a:rPr>
              <a:t>Relevant </a:t>
            </a:r>
          </a:p>
          <a:p>
            <a:pPr marL="543693" lvl="1" indent="-174758" defTabSz="484886">
              <a:spcBef>
                <a:spcPts val="3400"/>
              </a:spcBef>
              <a:defRPr sz="1800">
                <a:solidFill>
                  <a:srgbClr val="000000"/>
                </a:solidFill>
              </a:defRPr>
            </a:pPr>
            <a:r>
              <a:rPr sz="1494" dirty="0">
                <a:solidFill>
                  <a:srgbClr val="FFFFFF"/>
                </a:solidFill>
              </a:rPr>
              <a:t>Supported by all browsers. Widely used for web and mobile development (Android/iOS)</a:t>
            </a:r>
          </a:p>
          <a:p>
            <a:pPr marL="543693" lvl="1" indent="-174758" defTabSz="484886">
              <a:spcBef>
                <a:spcPts val="3400"/>
              </a:spcBef>
              <a:defRPr sz="1800">
                <a:solidFill>
                  <a:srgbClr val="000000"/>
                </a:solidFill>
              </a:defRPr>
            </a:pPr>
            <a:r>
              <a:rPr sz="1494" dirty="0">
                <a:solidFill>
                  <a:srgbClr val="FFFFFF"/>
                </a:solidFill>
              </a:rPr>
              <a:t>Highly used by professionals</a:t>
            </a:r>
          </a:p>
        </p:txBody>
      </p:sp>
      <p:pic>
        <p:nvPicPr>
          <p:cNvPr id="102" name="pasted-image.tif"/>
          <p:cNvPicPr/>
          <p:nvPr/>
        </p:nvPicPr>
        <p:blipFill>
          <a:blip r:embed="rId2">
            <a:extLst/>
          </a:blip>
          <a:stretch>
            <a:fillRect/>
          </a:stretch>
        </p:blipFill>
        <p:spPr>
          <a:xfrm>
            <a:off x="7133354" y="3105745"/>
            <a:ext cx="3827540" cy="3125825"/>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bg/>
                                          </p:spTgt>
                                        </p:tgtEl>
                                        <p:attrNameLst>
                                          <p:attrName>style.visibility</p:attrName>
                                        </p:attrNameLst>
                                      </p:cBhvr>
                                      <p:to>
                                        <p:strVal val="visible"/>
                                      </p:to>
                                    </p:set>
                                    <p:animEffect transition="in" filter="fade">
                                      <p:cBhvr>
                                        <p:cTn id="7" dur="500"/>
                                        <p:tgtEl>
                                          <p:spTgt spid="10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xEl>
                                              <p:pRg st="0" end="0"/>
                                            </p:txEl>
                                          </p:spTgt>
                                        </p:tgtEl>
                                        <p:attrNameLst>
                                          <p:attrName>style.visibility</p:attrName>
                                        </p:attrNameLst>
                                      </p:cBhvr>
                                      <p:to>
                                        <p:strVal val="visible"/>
                                      </p:to>
                                    </p:set>
                                    <p:animEffect transition="in" filter="fade">
                                      <p:cBhvr>
                                        <p:cTn id="12" dur="500"/>
                                        <p:tgtEl>
                                          <p:spTgt spid="10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1">
                                            <p:txEl>
                                              <p:pRg st="1" end="1"/>
                                            </p:txEl>
                                          </p:spTgt>
                                        </p:tgtEl>
                                        <p:attrNameLst>
                                          <p:attrName>style.visibility</p:attrName>
                                        </p:attrNameLst>
                                      </p:cBhvr>
                                      <p:to>
                                        <p:strVal val="visible"/>
                                      </p:to>
                                    </p:set>
                                    <p:animEffect transition="in" filter="fade">
                                      <p:cBhvr>
                                        <p:cTn id="15" dur="500"/>
                                        <p:tgtEl>
                                          <p:spTgt spid="10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1">
                                            <p:txEl>
                                              <p:pRg st="2" end="2"/>
                                            </p:txEl>
                                          </p:spTgt>
                                        </p:tgtEl>
                                        <p:attrNameLst>
                                          <p:attrName>style.visibility</p:attrName>
                                        </p:attrNameLst>
                                      </p:cBhvr>
                                      <p:to>
                                        <p:strVal val="visible"/>
                                      </p:to>
                                    </p:set>
                                    <p:animEffect transition="in" filter="fade">
                                      <p:cBhvr>
                                        <p:cTn id="18" dur="500"/>
                                        <p:tgtEl>
                                          <p:spTgt spid="10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1">
                                            <p:txEl>
                                              <p:pRg st="3" end="3"/>
                                            </p:txEl>
                                          </p:spTgt>
                                        </p:tgtEl>
                                        <p:attrNameLst>
                                          <p:attrName>style.visibility</p:attrName>
                                        </p:attrNameLst>
                                      </p:cBhvr>
                                      <p:to>
                                        <p:strVal val="visible"/>
                                      </p:to>
                                    </p:set>
                                    <p:animEffect transition="in" filter="fade">
                                      <p:cBhvr>
                                        <p:cTn id="21" dur="500"/>
                                        <p:tgtEl>
                                          <p:spTgt spid="10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1">
                                            <p:txEl>
                                              <p:pRg st="4" end="4"/>
                                            </p:txEl>
                                          </p:spTgt>
                                        </p:tgtEl>
                                        <p:attrNameLst>
                                          <p:attrName>style.visibility</p:attrName>
                                        </p:attrNameLst>
                                      </p:cBhvr>
                                      <p:to>
                                        <p:strVal val="visible"/>
                                      </p:to>
                                    </p:set>
                                    <p:animEffect transition="in" filter="fade">
                                      <p:cBhvr>
                                        <p:cTn id="26" dur="500"/>
                                        <p:tgtEl>
                                          <p:spTgt spid="101">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1">
                                            <p:txEl>
                                              <p:pRg st="5" end="5"/>
                                            </p:txEl>
                                          </p:spTgt>
                                        </p:tgtEl>
                                        <p:attrNameLst>
                                          <p:attrName>style.visibility</p:attrName>
                                        </p:attrNameLst>
                                      </p:cBhvr>
                                      <p:to>
                                        <p:strVal val="visible"/>
                                      </p:to>
                                    </p:set>
                                    <p:animEffect transition="in" filter="fade">
                                      <p:cBhvr>
                                        <p:cTn id="29" dur="500"/>
                                        <p:tgtEl>
                                          <p:spTgt spid="10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1">
                                            <p:txEl>
                                              <p:pRg st="6" end="6"/>
                                            </p:txEl>
                                          </p:spTgt>
                                        </p:tgtEl>
                                        <p:attrNameLst>
                                          <p:attrName>style.visibility</p:attrName>
                                        </p:attrNameLst>
                                      </p:cBhvr>
                                      <p:to>
                                        <p:strVal val="visible"/>
                                      </p:to>
                                    </p:set>
                                    <p:animEffect transition="in" filter="fade">
                                      <p:cBhvr>
                                        <p:cTn id="34" dur="500"/>
                                        <p:tgtEl>
                                          <p:spTgt spid="101">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1">
                                            <p:txEl>
                                              <p:pRg st="7" end="7"/>
                                            </p:txEl>
                                          </p:spTgt>
                                        </p:tgtEl>
                                        <p:attrNameLst>
                                          <p:attrName>style.visibility</p:attrName>
                                        </p:attrNameLst>
                                      </p:cBhvr>
                                      <p:to>
                                        <p:strVal val="visible"/>
                                      </p:to>
                                    </p:set>
                                    <p:animEffect transition="in" filter="fade">
                                      <p:cBhvr>
                                        <p:cTn id="37" dur="500"/>
                                        <p:tgtEl>
                                          <p:spTgt spid="101">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1">
                                            <p:txEl>
                                              <p:pRg st="8" end="8"/>
                                            </p:txEl>
                                          </p:spTgt>
                                        </p:tgtEl>
                                        <p:attrNameLst>
                                          <p:attrName>style.visibility</p:attrName>
                                        </p:attrNameLst>
                                      </p:cBhvr>
                                      <p:to>
                                        <p:strVal val="visible"/>
                                      </p:to>
                                    </p:set>
                                    <p:animEffect transition="in" filter="fade">
                                      <p:cBhvr>
                                        <p:cTn id="40" dur="500"/>
                                        <p:tgtEl>
                                          <p:spTgt spid="1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How Do You Program?</a:t>
            </a:r>
          </a:p>
        </p:txBody>
      </p:sp>
      <p:sp>
        <p:nvSpPr>
          <p:cNvPr id="105" name="Shape 105"/>
          <p:cNvSpPr>
            <a:spLocks noGrp="1"/>
          </p:cNvSpPr>
          <p:nvPr>
            <p:ph type="body" idx="1"/>
          </p:nvPr>
        </p:nvSpPr>
        <p:spPr>
          <a:prstGeom prst="rect">
            <a:avLst/>
          </a:prstGeom>
        </p:spPr>
        <p:txBody>
          <a:bodyPr/>
          <a:lstStyle/>
          <a:p>
            <a:pPr lvl="0">
              <a:defRPr sz="1800">
                <a:solidFill>
                  <a:srgbClr val="000000"/>
                </a:solidFill>
              </a:defRPr>
            </a:pPr>
            <a:r>
              <a:rPr sz="3800" dirty="0">
                <a:solidFill>
                  <a:srgbClr val="FFFFFF"/>
                </a:solidFill>
              </a:rPr>
              <a:t>Before writing a program you need to know 3 things:</a:t>
            </a:r>
          </a:p>
          <a:p>
            <a:pPr lvl="1">
              <a:defRPr sz="1800">
                <a:solidFill>
                  <a:srgbClr val="000000"/>
                </a:solidFill>
              </a:defRPr>
            </a:pPr>
            <a:r>
              <a:rPr sz="3800" dirty="0">
                <a:solidFill>
                  <a:srgbClr val="FFFFFF"/>
                </a:solidFill>
              </a:rPr>
              <a:t>How to write  (Syntax of the language)</a:t>
            </a:r>
          </a:p>
          <a:p>
            <a:pPr lvl="1">
              <a:defRPr sz="1800">
                <a:solidFill>
                  <a:srgbClr val="000000"/>
                </a:solidFill>
              </a:defRPr>
            </a:pPr>
            <a:r>
              <a:rPr sz="3800" dirty="0">
                <a:solidFill>
                  <a:srgbClr val="FFFFFF"/>
                </a:solidFill>
              </a:rPr>
              <a:t>Where to write (Text editor/IDE)</a:t>
            </a:r>
          </a:p>
          <a:p>
            <a:pPr lvl="1">
              <a:defRPr sz="1800">
                <a:solidFill>
                  <a:srgbClr val="000000"/>
                </a:solidFill>
              </a:defRPr>
            </a:pPr>
            <a:r>
              <a:rPr sz="3800" dirty="0">
                <a:solidFill>
                  <a:srgbClr val="FFFFFF"/>
                </a:solidFill>
              </a:rPr>
              <a:t>Where to run (Simulator/Browser)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fade">
                                      <p:cBhvr>
                                        <p:cTn id="7" dur="500"/>
                                        <p:tgtEl>
                                          <p:spTgt spid="10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500"/>
                                        <p:tgtEl>
                                          <p:spTgt spid="10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5">
                                            <p:txEl>
                                              <p:pRg st="1" end="1"/>
                                            </p:txEl>
                                          </p:spTgt>
                                        </p:tgtEl>
                                        <p:attrNameLst>
                                          <p:attrName>style.visibility</p:attrName>
                                        </p:attrNameLst>
                                      </p:cBhvr>
                                      <p:to>
                                        <p:strVal val="visible"/>
                                      </p:to>
                                    </p:set>
                                    <p:animEffect transition="in" filter="fade">
                                      <p:cBhvr>
                                        <p:cTn id="15" dur="500"/>
                                        <p:tgtEl>
                                          <p:spTgt spid="10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5">
                                            <p:txEl>
                                              <p:pRg st="2" end="2"/>
                                            </p:txEl>
                                          </p:spTgt>
                                        </p:tgtEl>
                                        <p:attrNameLst>
                                          <p:attrName>style.visibility</p:attrName>
                                        </p:attrNameLst>
                                      </p:cBhvr>
                                      <p:to>
                                        <p:strVal val="visible"/>
                                      </p:to>
                                    </p:set>
                                    <p:animEffect transition="in" filter="fade">
                                      <p:cBhvr>
                                        <p:cTn id="18" dur="500"/>
                                        <p:tgtEl>
                                          <p:spTgt spid="10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5">
                                            <p:txEl>
                                              <p:pRg st="3" end="3"/>
                                            </p:txEl>
                                          </p:spTgt>
                                        </p:tgtEl>
                                        <p:attrNameLst>
                                          <p:attrName>style.visibility</p:attrName>
                                        </p:attrNameLst>
                                      </p:cBhvr>
                                      <p:to>
                                        <p:strVal val="visible"/>
                                      </p:to>
                                    </p:set>
                                    <p:animEffect transition="in" filter="fade">
                                      <p:cBhvr>
                                        <p:cTn id="21" dur="500"/>
                                        <p:tgtEl>
                                          <p:spTgt spid="1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Program Statements</a:t>
            </a:r>
          </a:p>
        </p:txBody>
      </p:sp>
      <p:sp>
        <p:nvSpPr>
          <p:cNvPr id="108" name="Shape 108"/>
          <p:cNvSpPr>
            <a:spLocks noGrp="1"/>
          </p:cNvSpPr>
          <p:nvPr>
            <p:ph type="body" idx="1"/>
          </p:nvPr>
        </p:nvSpPr>
        <p:spPr>
          <a:xfrm>
            <a:off x="939800" y="2452954"/>
            <a:ext cx="4887169" cy="6562192"/>
          </a:xfrm>
          <a:prstGeom prst="rect">
            <a:avLst/>
          </a:prstGeom>
        </p:spPr>
        <p:txBody>
          <a:bodyPr/>
          <a:lstStyle/>
          <a:p>
            <a:pPr lvl="0">
              <a:defRPr sz="1800">
                <a:solidFill>
                  <a:srgbClr val="000000"/>
                </a:solidFill>
              </a:defRPr>
            </a:pPr>
            <a:r>
              <a:rPr sz="3800" dirty="0">
                <a:solidFill>
                  <a:srgbClr val="FFFFFF"/>
                </a:solidFill>
              </a:rPr>
              <a:t>Program</a:t>
            </a:r>
            <a:r>
              <a:rPr sz="3800" b="1" dirty="0">
                <a:solidFill>
                  <a:srgbClr val="FFFFFF"/>
                </a:solidFill>
              </a:rPr>
              <a:t> statements</a:t>
            </a:r>
            <a:r>
              <a:rPr sz="3800" dirty="0">
                <a:solidFill>
                  <a:srgbClr val="FFFFFF"/>
                </a:solidFill>
              </a:rPr>
              <a:t> tell the computer what to do.</a:t>
            </a:r>
          </a:p>
          <a:p>
            <a:pPr marL="0" lvl="0" indent="0">
              <a:buSzTx/>
              <a:buNone/>
              <a:defRPr sz="1800">
                <a:solidFill>
                  <a:srgbClr val="000000"/>
                </a:solidFill>
              </a:defRPr>
            </a:pPr>
            <a:r>
              <a:rPr sz="3800" dirty="0">
                <a:solidFill>
                  <a:srgbClr val="FFFFFF"/>
                </a:solidFill>
              </a:rPr>
              <a:t>	</a:t>
            </a:r>
          </a:p>
        </p:txBody>
      </p:sp>
      <p:sp>
        <p:nvSpPr>
          <p:cNvPr id="109" name="Shape 109"/>
          <p:cNvSpPr/>
          <p:nvPr/>
        </p:nvSpPr>
        <p:spPr>
          <a:xfrm>
            <a:off x="5981700" y="3689350"/>
            <a:ext cx="6355080" cy="160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spcBef>
                <a:spcPts val="4200"/>
              </a:spcBef>
              <a:defRPr sz="1800"/>
            </a:pPr>
            <a:r>
              <a:rPr sz="3800">
                <a:solidFill>
                  <a:srgbClr val="FFFFFF"/>
                </a:solidFill>
              </a:rPr>
              <a:t>	Example:</a:t>
            </a:r>
          </a:p>
          <a:p>
            <a:pPr lvl="0" algn="l">
              <a:spcBef>
                <a:spcPts val="4200"/>
              </a:spcBef>
              <a:defRPr sz="1800"/>
            </a:pPr>
            <a:r>
              <a:rPr sz="2500">
                <a:solidFill>
                  <a:srgbClr val="FFFFFF"/>
                </a:solidFill>
              </a:rPr>
              <a:t>	var introText = "A long, long time ago...";</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Source code</a:t>
            </a:r>
          </a:p>
        </p:txBody>
      </p:sp>
      <p:sp>
        <p:nvSpPr>
          <p:cNvPr id="112" name="Shape 112"/>
          <p:cNvSpPr>
            <a:spLocks noGrp="1"/>
          </p:cNvSpPr>
          <p:nvPr>
            <p:ph type="body" idx="1"/>
          </p:nvPr>
        </p:nvSpPr>
        <p:spPr>
          <a:xfrm>
            <a:off x="939800" y="2717521"/>
            <a:ext cx="4850706" cy="6297625"/>
          </a:xfrm>
          <a:prstGeom prst="rect">
            <a:avLst/>
          </a:prstGeom>
        </p:spPr>
        <p:txBody>
          <a:bodyPr/>
          <a:lstStyle/>
          <a:p>
            <a:pPr marL="431165" lvl="0" indent="-431165" defTabSz="566674">
              <a:spcBef>
                <a:spcPts val="4000"/>
              </a:spcBef>
              <a:defRPr sz="1800">
                <a:solidFill>
                  <a:srgbClr val="000000"/>
                </a:solidFill>
              </a:defRPr>
            </a:pPr>
            <a:r>
              <a:rPr sz="3686" b="1" dirty="0">
                <a:solidFill>
                  <a:srgbClr val="FFFFFF"/>
                </a:solidFill>
              </a:rPr>
              <a:t>Source code</a:t>
            </a:r>
            <a:r>
              <a:rPr sz="3686" dirty="0">
                <a:solidFill>
                  <a:srgbClr val="FFFFFF"/>
                </a:solidFill>
              </a:rPr>
              <a:t> is a sequence of statements.</a:t>
            </a:r>
          </a:p>
          <a:p>
            <a:pPr marL="431165" lvl="0" indent="-431165" defTabSz="566674">
              <a:spcBef>
                <a:spcPts val="4000"/>
              </a:spcBef>
              <a:defRPr sz="1800">
                <a:solidFill>
                  <a:srgbClr val="000000"/>
                </a:solidFill>
              </a:defRPr>
            </a:pPr>
            <a:r>
              <a:rPr sz="3686" dirty="0">
                <a:solidFill>
                  <a:srgbClr val="FFFFFF"/>
                </a:solidFill>
              </a:rPr>
              <a:t>Each statement is executed by the computer in the sequence they are written.</a:t>
            </a:r>
          </a:p>
          <a:p>
            <a:pPr marL="0" lvl="0" indent="0" defTabSz="566674">
              <a:spcBef>
                <a:spcPts val="4000"/>
              </a:spcBef>
              <a:buSzTx/>
              <a:buNone/>
              <a:defRPr sz="1800">
                <a:solidFill>
                  <a:srgbClr val="000000"/>
                </a:solidFill>
              </a:defRPr>
            </a:pPr>
            <a:r>
              <a:rPr sz="3686" dirty="0">
                <a:solidFill>
                  <a:srgbClr val="FFFFFF"/>
                </a:solidFill>
              </a:rPr>
              <a:t>	</a:t>
            </a:r>
          </a:p>
        </p:txBody>
      </p:sp>
      <p:sp>
        <p:nvSpPr>
          <p:cNvPr id="113" name="Shape 113"/>
          <p:cNvSpPr/>
          <p:nvPr/>
        </p:nvSpPr>
        <p:spPr>
          <a:xfrm>
            <a:off x="5906609" y="3562349"/>
            <a:ext cx="5966980" cy="342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4200"/>
              </a:spcBef>
              <a:defRPr sz="1800"/>
            </a:pPr>
            <a:r>
              <a:rPr sz="3800" dirty="0">
                <a:solidFill>
                  <a:srgbClr val="FFFFFF"/>
                </a:solidFill>
              </a:rPr>
              <a:t>Example of source code:</a:t>
            </a:r>
          </a:p>
          <a:p>
            <a:pPr lvl="0" algn="l">
              <a:spcBef>
                <a:spcPts val="4200"/>
              </a:spcBef>
              <a:defRPr sz="1800"/>
            </a:pPr>
            <a:r>
              <a:rPr sz="2500" dirty="0">
                <a:solidFill>
                  <a:srgbClr val="FFFFFF"/>
                </a:solidFill>
                <a:latin typeface="Courier"/>
                <a:ea typeface="Courier"/>
                <a:cs typeface="Courier"/>
                <a:sym typeface="Courier"/>
              </a:rPr>
              <a:t>var age = 18;</a:t>
            </a:r>
          </a:p>
          <a:p>
            <a:pPr lvl="0" algn="l">
              <a:spcBef>
                <a:spcPts val="4200"/>
              </a:spcBef>
              <a:defRPr sz="1800"/>
            </a:pPr>
            <a:r>
              <a:rPr sz="2500" dirty="0">
                <a:solidFill>
                  <a:srgbClr val="FFFFFF"/>
                </a:solidFill>
                <a:latin typeface="Courier"/>
                <a:ea typeface="Courier"/>
                <a:cs typeface="Courier"/>
                <a:sym typeface="Courier"/>
              </a:rPr>
              <a:t>var introText = "A long time";</a:t>
            </a:r>
          </a:p>
          <a:p>
            <a:pPr lvl="0" algn="l">
              <a:spcBef>
                <a:spcPts val="4200"/>
              </a:spcBef>
              <a:defRPr sz="1800"/>
            </a:pPr>
            <a:r>
              <a:rPr sz="2500" dirty="0">
                <a:solidFill>
                  <a:srgbClr val="FFFFFF"/>
                </a:solidFill>
                <a:latin typeface="Courier"/>
                <a:ea typeface="Courier"/>
                <a:cs typeface="Courier"/>
                <a:sym typeface="Courier"/>
              </a:rPr>
              <a:t>document.write("I was" + age);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bg/>
                                          </p:spTgt>
                                        </p:tgtEl>
                                        <p:attrNameLst>
                                          <p:attrName>style.visibility</p:attrName>
                                        </p:attrNameLst>
                                      </p:cBhvr>
                                      <p:to>
                                        <p:strVal val="visible"/>
                                      </p:to>
                                    </p:set>
                                    <p:animEffect transition="in" filter="fade">
                                      <p:cBhvr>
                                        <p:cTn id="7" dur="500"/>
                                        <p:tgtEl>
                                          <p:spTgt spid="11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xEl>
                                              <p:pRg st="0" end="0"/>
                                            </p:txEl>
                                          </p:spTgt>
                                        </p:tgtEl>
                                        <p:attrNameLst>
                                          <p:attrName>style.visibility</p:attrName>
                                        </p:attrNameLst>
                                      </p:cBhvr>
                                      <p:to>
                                        <p:strVal val="visible"/>
                                      </p:to>
                                    </p:set>
                                    <p:animEffect transition="in" filter="fade">
                                      <p:cBhvr>
                                        <p:cTn id="12" dur="500"/>
                                        <p:tgtEl>
                                          <p:spTgt spid="1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
                                            <p:txEl>
                                              <p:pRg st="1" end="1"/>
                                            </p:txEl>
                                          </p:spTgt>
                                        </p:tgtEl>
                                        <p:attrNameLst>
                                          <p:attrName>style.visibility</p:attrName>
                                        </p:attrNameLst>
                                      </p:cBhvr>
                                      <p:to>
                                        <p:strVal val="visible"/>
                                      </p:to>
                                    </p:set>
                                    <p:animEffect transition="in" filter="fade">
                                      <p:cBhvr>
                                        <p:cTn id="17" dur="500"/>
                                        <p:tgtEl>
                                          <p:spTgt spid="1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
                                            <p:txEl>
                                              <p:pRg st="2" end="2"/>
                                            </p:txEl>
                                          </p:spTgt>
                                        </p:tgtEl>
                                        <p:attrNameLst>
                                          <p:attrName>style.visibility</p:attrName>
                                        </p:attrNameLst>
                                      </p:cBhvr>
                                      <p:to>
                                        <p:strVal val="visible"/>
                                      </p:to>
                                    </p:set>
                                    <p:animEffect transition="in" filter="fade">
                                      <p:cBhvr>
                                        <p:cTn id="22" dur="500"/>
                                        <p:tgtEl>
                                          <p:spTgt spid="1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fade">
                                      <p:cBhvr>
                                        <p:cTn id="2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animBg="1"/>
      <p:bldP spid="1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Program Syntax</a:t>
            </a:r>
          </a:p>
        </p:txBody>
      </p:sp>
      <p:sp>
        <p:nvSpPr>
          <p:cNvPr id="116" name="Shape 116"/>
          <p:cNvSpPr>
            <a:spLocks noGrp="1"/>
          </p:cNvSpPr>
          <p:nvPr>
            <p:ph type="body" idx="1"/>
          </p:nvPr>
        </p:nvSpPr>
        <p:spPr>
          <a:xfrm>
            <a:off x="952500" y="2452954"/>
            <a:ext cx="4033193" cy="6562192"/>
          </a:xfrm>
          <a:prstGeom prst="rect">
            <a:avLst/>
          </a:prstGeom>
        </p:spPr>
        <p:txBody>
          <a:bodyPr/>
          <a:lstStyle/>
          <a:p>
            <a:pPr marL="328929" lvl="0" indent="-328929" defTabSz="432308">
              <a:spcBef>
                <a:spcPts val="3100"/>
              </a:spcBef>
              <a:defRPr sz="1800">
                <a:solidFill>
                  <a:srgbClr val="000000"/>
                </a:solidFill>
              </a:defRPr>
            </a:pPr>
            <a:r>
              <a:rPr sz="2812" dirty="0">
                <a:solidFill>
                  <a:srgbClr val="FFFFFF"/>
                </a:solidFill>
              </a:rPr>
              <a:t>Refers to the spelling and grammar of a programming language. </a:t>
            </a:r>
          </a:p>
          <a:p>
            <a:pPr marL="328929" lvl="0" indent="-328929" defTabSz="432308">
              <a:spcBef>
                <a:spcPts val="3100"/>
              </a:spcBef>
              <a:defRPr sz="1800">
                <a:solidFill>
                  <a:srgbClr val="000000"/>
                </a:solidFill>
              </a:defRPr>
            </a:pPr>
            <a:r>
              <a:rPr sz="2812" dirty="0">
                <a:solidFill>
                  <a:srgbClr val="FFFFFF"/>
                </a:solidFill>
              </a:rPr>
              <a:t>Computers are inflexible machines that understand what you type only if you type it in the exact form that the computer expects. </a:t>
            </a:r>
          </a:p>
          <a:p>
            <a:pPr marL="328929" lvl="0" indent="-328929" defTabSz="432308">
              <a:spcBef>
                <a:spcPts val="3100"/>
              </a:spcBef>
              <a:defRPr sz="1800">
                <a:solidFill>
                  <a:srgbClr val="000000"/>
                </a:solidFill>
              </a:defRPr>
            </a:pPr>
            <a:r>
              <a:rPr sz="2812" dirty="0">
                <a:solidFill>
                  <a:srgbClr val="FFFFFF"/>
                </a:solidFill>
              </a:rPr>
              <a:t>The expected form is called the </a:t>
            </a:r>
            <a:r>
              <a:rPr sz="2812" b="1" dirty="0">
                <a:solidFill>
                  <a:srgbClr val="FFFFFF"/>
                </a:solidFill>
              </a:rPr>
              <a:t>syntax</a:t>
            </a:r>
            <a:r>
              <a:rPr sz="2812" dirty="0">
                <a:solidFill>
                  <a:srgbClr val="FFFFFF"/>
                </a:solidFill>
              </a:rPr>
              <a:t>.</a:t>
            </a:r>
          </a:p>
        </p:txBody>
      </p:sp>
      <p:sp>
        <p:nvSpPr>
          <p:cNvPr id="117" name="Shape 117"/>
          <p:cNvSpPr/>
          <p:nvPr/>
        </p:nvSpPr>
        <p:spPr>
          <a:xfrm>
            <a:off x="6190970" y="3848100"/>
            <a:ext cx="927660" cy="647701"/>
          </a:xfrm>
          <a:prstGeom prst="rect">
            <a:avLst/>
          </a:prstGeom>
          <a:ln w="12700">
            <a:miter lim="400000"/>
          </a:ln>
        </p:spPr>
        <p:txBody>
          <a:bodyPr wrap="none" lIns="50800" tIns="50800" rIns="50800" bIns="50800" anchor="ctr">
            <a:spAutoFit/>
          </a:bodyPr>
          <a:lstStyle/>
          <a:p>
            <a:pPr lvl="0"/>
            <a:endParaRPr/>
          </a:p>
        </p:txBody>
      </p:sp>
      <p:sp>
        <p:nvSpPr>
          <p:cNvPr id="118" name="Shape 118"/>
          <p:cNvSpPr/>
          <p:nvPr/>
        </p:nvSpPr>
        <p:spPr>
          <a:xfrm>
            <a:off x="5472048" y="3670854"/>
            <a:ext cx="6181707" cy="36437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500" dirty="0">
                <a:solidFill>
                  <a:srgbClr val="FFFFFF"/>
                </a:solidFill>
              </a:rPr>
              <a:t>Example: </a:t>
            </a:r>
          </a:p>
          <a:p>
            <a:pPr lvl="0" algn="l">
              <a:defRPr sz="1800"/>
            </a:pPr>
            <a:r>
              <a:rPr sz="2500" dirty="0">
                <a:solidFill>
                  <a:srgbClr val="FFFFFF"/>
                </a:solidFill>
              </a:rPr>
              <a:t>One of the two statements below will result in an error because of incorrect syntax</a:t>
            </a:r>
          </a:p>
          <a:p>
            <a:pPr lvl="0" algn="l">
              <a:defRPr sz="1800"/>
            </a:pPr>
            <a:endParaRPr sz="1500" dirty="0">
              <a:solidFill>
                <a:srgbClr val="FFFFFF"/>
              </a:solidFill>
            </a:endParaRPr>
          </a:p>
          <a:p>
            <a:pPr lvl="0" algn="l">
              <a:defRPr sz="1800"/>
            </a:pPr>
            <a:endParaRPr sz="3000" dirty="0">
              <a:solidFill>
                <a:srgbClr val="FFFFFF"/>
              </a:solidFill>
              <a:latin typeface="Monaco"/>
              <a:ea typeface="Monaco"/>
              <a:cs typeface="Monaco"/>
              <a:sym typeface="Monaco"/>
            </a:endParaRPr>
          </a:p>
          <a:p>
            <a:pPr lvl="0" algn="l">
              <a:defRPr sz="1800"/>
            </a:pPr>
            <a:r>
              <a:rPr sz="2500" dirty="0">
                <a:solidFill>
                  <a:srgbClr val="FFFFFF"/>
                </a:solidFill>
                <a:latin typeface="Monaco"/>
                <a:ea typeface="Monaco"/>
                <a:cs typeface="Monaco"/>
                <a:sym typeface="Monaco"/>
              </a:rPr>
              <a:t>document.getElementById(“id");</a:t>
            </a:r>
          </a:p>
          <a:p>
            <a:pPr lvl="0" algn="l">
              <a:defRPr sz="1800"/>
            </a:pPr>
            <a:endParaRPr sz="2500" dirty="0">
              <a:solidFill>
                <a:srgbClr val="FFFFFF"/>
              </a:solidFill>
              <a:latin typeface="Monaco"/>
              <a:ea typeface="Monaco"/>
              <a:cs typeface="Monaco"/>
              <a:sym typeface="Monaco"/>
            </a:endParaRPr>
          </a:p>
          <a:p>
            <a:pPr lvl="0" algn="l">
              <a:defRPr sz="1800"/>
            </a:pPr>
            <a:endParaRPr sz="2500" dirty="0">
              <a:solidFill>
                <a:srgbClr val="FFFFFF"/>
              </a:solidFill>
              <a:latin typeface="Monaco"/>
              <a:ea typeface="Monaco"/>
              <a:cs typeface="Monaco"/>
              <a:sym typeface="Monaco"/>
            </a:endParaRPr>
          </a:p>
          <a:p>
            <a:pPr lvl="0" algn="l">
              <a:defRPr sz="1800"/>
            </a:pPr>
            <a:r>
              <a:rPr sz="2500" dirty="0">
                <a:solidFill>
                  <a:srgbClr val="FFFFFF"/>
                </a:solidFill>
                <a:latin typeface="Monaco"/>
                <a:ea typeface="Monaco"/>
                <a:cs typeface="Monaco"/>
                <a:sym typeface="Monaco"/>
              </a:rPr>
              <a:t>document.getElementByID("id");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
                                            <p:bg/>
                                          </p:spTgt>
                                        </p:tgtEl>
                                        <p:attrNameLst>
                                          <p:attrName>style.visibility</p:attrName>
                                        </p:attrNameLst>
                                      </p:cBhvr>
                                      <p:to>
                                        <p:strVal val="visible"/>
                                      </p:to>
                                    </p:set>
                                    <p:animEffect transition="in" filter="fade">
                                      <p:cBhvr>
                                        <p:cTn id="7" dur="500"/>
                                        <p:tgtEl>
                                          <p:spTgt spid="11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
                                            <p:txEl>
                                              <p:pRg st="0" end="0"/>
                                            </p:txEl>
                                          </p:spTgt>
                                        </p:tgtEl>
                                        <p:attrNameLst>
                                          <p:attrName>style.visibility</p:attrName>
                                        </p:attrNameLst>
                                      </p:cBhvr>
                                      <p:to>
                                        <p:strVal val="visible"/>
                                      </p:to>
                                    </p:set>
                                    <p:animEffect transition="in" filter="fade">
                                      <p:cBhvr>
                                        <p:cTn id="12" dur="500"/>
                                        <p:tgtEl>
                                          <p:spTgt spid="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6">
                                            <p:txEl>
                                              <p:pRg st="1" end="1"/>
                                            </p:txEl>
                                          </p:spTgt>
                                        </p:tgtEl>
                                        <p:attrNameLst>
                                          <p:attrName>style.visibility</p:attrName>
                                        </p:attrNameLst>
                                      </p:cBhvr>
                                      <p:to>
                                        <p:strVal val="visible"/>
                                      </p:to>
                                    </p:set>
                                    <p:animEffect transition="in" filter="fade">
                                      <p:cBhvr>
                                        <p:cTn id="17" dur="500"/>
                                        <p:tgtEl>
                                          <p:spTgt spid="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6">
                                            <p:txEl>
                                              <p:pRg st="2" end="2"/>
                                            </p:txEl>
                                          </p:spTgt>
                                        </p:tgtEl>
                                        <p:attrNameLst>
                                          <p:attrName>style.visibility</p:attrName>
                                        </p:attrNameLst>
                                      </p:cBhvr>
                                      <p:to>
                                        <p:strVal val="visible"/>
                                      </p:to>
                                    </p:set>
                                    <p:animEffect transition="in" filter="fade">
                                      <p:cBhvr>
                                        <p:cTn id="22" dur="500"/>
                                        <p:tgtEl>
                                          <p:spTgt spid="1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animBg="1"/>
      <p:bldP spid="1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Where to Write a Program?</a:t>
            </a:r>
          </a:p>
        </p:txBody>
      </p:sp>
      <p:sp>
        <p:nvSpPr>
          <p:cNvPr id="121" name="Shape 121"/>
          <p:cNvSpPr>
            <a:spLocks noGrp="1"/>
          </p:cNvSpPr>
          <p:nvPr>
            <p:ph type="body" idx="1"/>
          </p:nvPr>
        </p:nvSpPr>
        <p:spPr>
          <a:prstGeom prst="rect">
            <a:avLst/>
          </a:prstGeom>
        </p:spPr>
        <p:txBody>
          <a:bodyPr/>
          <a:lstStyle/>
          <a:p>
            <a:pPr marL="0" lvl="0" indent="0">
              <a:buSzTx/>
              <a:buNone/>
              <a:defRPr sz="1800">
                <a:solidFill>
                  <a:srgbClr val="000000"/>
                </a:solidFill>
              </a:defRPr>
            </a:pPr>
            <a:r>
              <a:rPr sz="3800" b="1" dirty="0">
                <a:solidFill>
                  <a:srgbClr val="FFFFFF"/>
                </a:solidFill>
              </a:rPr>
              <a:t>Options:</a:t>
            </a:r>
          </a:p>
          <a:p>
            <a:pPr lvl="1">
              <a:defRPr sz="1800">
                <a:solidFill>
                  <a:srgbClr val="000000"/>
                </a:solidFill>
              </a:defRPr>
            </a:pPr>
            <a:r>
              <a:rPr sz="3800" dirty="0">
                <a:solidFill>
                  <a:srgbClr val="FFFFFF"/>
                </a:solidFill>
              </a:rPr>
              <a:t>Plain Text Editor</a:t>
            </a:r>
          </a:p>
          <a:p>
            <a:pPr lvl="1">
              <a:defRPr sz="1800">
                <a:solidFill>
                  <a:srgbClr val="000000"/>
                </a:solidFill>
              </a:defRPr>
            </a:pPr>
            <a:r>
              <a:rPr sz="3800" dirty="0">
                <a:solidFill>
                  <a:srgbClr val="FFFFFF"/>
                </a:solidFill>
              </a:rPr>
              <a:t>Programming Text Editor</a:t>
            </a:r>
          </a:p>
          <a:p>
            <a:pPr lvl="1">
              <a:defRPr sz="1800">
                <a:solidFill>
                  <a:srgbClr val="000000"/>
                </a:solidFill>
              </a:defRPr>
            </a:pPr>
            <a:r>
              <a:rPr sz="3800" dirty="0">
                <a:solidFill>
                  <a:srgbClr val="FFFFFF"/>
                </a:solidFill>
              </a:rPr>
              <a:t>Integrated Development Environment (IDE)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121">
                                            <p:bg/>
                                          </p:spTgt>
                                        </p:tgtEl>
                                        <p:attrNameLst>
                                          <p:attrName>style.visibility</p:attrName>
                                        </p:attrNameLst>
                                      </p:cBhvr>
                                      <p:to>
                                        <p:strVal val="visible"/>
                                      </p:to>
                                    </p:set>
                                    <p:animEffect transition="in" filter="fade">
                                      <p:cBhvr>
                                        <p:cTn id="21" dur="500"/>
                                        <p:tgtEl>
                                          <p:spTgt spid="121">
                                            <p:bg/>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121">
                                            <p:txEl>
                                              <p:pRg st="0" end="0"/>
                                            </p:txEl>
                                          </p:spTgt>
                                        </p:tgtEl>
                                        <p:attrNameLst>
                                          <p:attrName>style.visibility</p:attrName>
                                        </p:attrNameLst>
                                      </p:cBhvr>
                                      <p:to>
                                        <p:strVal val="visible"/>
                                      </p:to>
                                    </p:set>
                                    <p:animEffect transition="in" filter="fade">
                                      <p:cBhvr>
                                        <p:cTn id="26" dur="500"/>
                                        <p:tgtEl>
                                          <p:spTgt spid="121">
                                            <p:txEl>
                                              <p:pRg st="0" end="0"/>
                                            </p:txEl>
                                          </p:spTgt>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1">
                                            <p:txEl>
                                              <p:pRg st="1" end="1"/>
                                            </p:txEl>
                                          </p:spTgt>
                                        </p:tgtEl>
                                        <p:attrNameLst>
                                          <p:attrName>style.visibility</p:attrName>
                                        </p:attrNameLst>
                                      </p:cBhvr>
                                      <p:to>
                                        <p:strVal val="visible"/>
                                      </p:to>
                                    </p:set>
                                    <p:animEffect transition="in" filter="fade">
                                      <p:cBhvr>
                                        <p:cTn id="29" dur="500"/>
                                        <p:tgtEl>
                                          <p:spTgt spid="121">
                                            <p:txEl>
                                              <p:pRg st="1" end="1"/>
                                            </p:txEl>
                                          </p:spTgt>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21">
                                            <p:txEl>
                                              <p:pRg st="2" end="2"/>
                                            </p:txEl>
                                          </p:spTgt>
                                        </p:tgtEl>
                                        <p:attrNameLst>
                                          <p:attrName>style.visibility</p:attrName>
                                        </p:attrNameLst>
                                      </p:cBhvr>
                                      <p:to>
                                        <p:strVal val="visible"/>
                                      </p:to>
                                    </p:set>
                                    <p:animEffect transition="in" filter="fade">
                                      <p:cBhvr>
                                        <p:cTn id="32" dur="500"/>
                                        <p:tgtEl>
                                          <p:spTgt spid="121">
                                            <p:txEl>
                                              <p:pRg st="2" end="2"/>
                                            </p:txEl>
                                          </p:spTgt>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21">
                                            <p:txEl>
                                              <p:pRg st="3" end="3"/>
                                            </p:txEl>
                                          </p:spTgt>
                                        </p:tgtEl>
                                        <p:attrNameLst>
                                          <p:attrName>style.visibility</p:attrName>
                                        </p:attrNameLst>
                                      </p:cBhvr>
                                      <p:to>
                                        <p:strVal val="visible"/>
                                      </p:to>
                                    </p:set>
                                    <p:animEffect transition="in" filter="fade">
                                      <p:cBhvr>
                                        <p:cTn id="35" dur="500"/>
                                        <p:tgtEl>
                                          <p:spTgt spid="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animBg="1"/>
      <p:bldP spid="121" grpI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Objectives</a:t>
            </a:r>
          </a:p>
        </p:txBody>
      </p:sp>
      <p:sp>
        <p:nvSpPr>
          <p:cNvPr id="44" name="Shape 44"/>
          <p:cNvSpPr>
            <a:spLocks noGrp="1"/>
          </p:cNvSpPr>
          <p:nvPr>
            <p:ph type="body" idx="1"/>
          </p:nvPr>
        </p:nvSpPr>
        <p:spPr>
          <a:prstGeom prst="rect">
            <a:avLst/>
          </a:prstGeom>
        </p:spPr>
        <p:txBody>
          <a:bodyPr/>
          <a:lstStyle/>
          <a:p>
            <a:pPr lvl="0">
              <a:defRPr sz="1800">
                <a:solidFill>
                  <a:srgbClr val="000000"/>
                </a:solidFill>
              </a:defRPr>
            </a:pPr>
            <a:r>
              <a:rPr sz="3800" dirty="0">
                <a:solidFill>
                  <a:srgbClr val="FFFFFF"/>
                </a:solidFill>
              </a:rPr>
              <a:t>Define what is programming</a:t>
            </a:r>
          </a:p>
          <a:p>
            <a:pPr lvl="0">
              <a:defRPr sz="1800">
                <a:solidFill>
                  <a:srgbClr val="000000"/>
                </a:solidFill>
              </a:defRPr>
            </a:pPr>
            <a:r>
              <a:rPr sz="3800" dirty="0">
                <a:solidFill>
                  <a:srgbClr val="FFFFFF"/>
                </a:solidFill>
              </a:rPr>
              <a:t>Explain the purpose of a programming language</a:t>
            </a:r>
          </a:p>
          <a:p>
            <a:pPr lvl="0">
              <a:defRPr sz="1800">
                <a:solidFill>
                  <a:srgbClr val="000000"/>
                </a:solidFill>
              </a:defRPr>
            </a:pPr>
            <a:r>
              <a:rPr sz="3800" dirty="0">
                <a:solidFill>
                  <a:srgbClr val="FFFFFF"/>
                </a:solidFill>
              </a:rPr>
              <a:t>Explain the advantages of Javascript language</a:t>
            </a:r>
          </a:p>
          <a:p>
            <a:pPr lvl="0">
              <a:defRPr sz="1800">
                <a:solidFill>
                  <a:srgbClr val="000000"/>
                </a:solidFill>
              </a:defRPr>
            </a:pPr>
            <a:r>
              <a:rPr sz="3800" dirty="0">
                <a:solidFill>
                  <a:srgbClr val="FFFFFF"/>
                </a:solidFill>
              </a:rPr>
              <a:t>Explain the difference between compiled and interpreted languages</a:t>
            </a:r>
          </a:p>
          <a:p>
            <a:pPr lvl="0">
              <a:defRPr sz="1800">
                <a:solidFill>
                  <a:srgbClr val="000000"/>
                </a:solidFill>
              </a:defRPr>
            </a:pPr>
            <a:r>
              <a:rPr sz="3800" dirty="0">
                <a:solidFill>
                  <a:srgbClr val="FFFFFF"/>
                </a:solidFill>
              </a:rPr>
              <a:t>Explain the basic structure of a JavaScript program</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bg/>
                                          </p:spTgt>
                                        </p:tgtEl>
                                        <p:attrNameLst>
                                          <p:attrName>style.visibility</p:attrName>
                                        </p:attrNameLst>
                                      </p:cBhvr>
                                      <p:to>
                                        <p:strVal val="visible"/>
                                      </p:to>
                                    </p:set>
                                    <p:animEffect transition="in" filter="fade">
                                      <p:cBhvr>
                                        <p:cTn id="7" dur="500"/>
                                        <p:tgtEl>
                                          <p:spTgt spid="4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xEl>
                                              <p:pRg st="0" end="0"/>
                                            </p:txEl>
                                          </p:spTgt>
                                        </p:tgtEl>
                                        <p:attrNameLst>
                                          <p:attrName>style.visibility</p:attrName>
                                        </p:attrNameLst>
                                      </p:cBhvr>
                                      <p:to>
                                        <p:strVal val="visible"/>
                                      </p:to>
                                    </p:set>
                                    <p:animEffect transition="in" filter="fade">
                                      <p:cBhvr>
                                        <p:cTn id="12" dur="500"/>
                                        <p:tgtEl>
                                          <p:spTgt spid="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xEl>
                                              <p:pRg st="1" end="1"/>
                                            </p:txEl>
                                          </p:spTgt>
                                        </p:tgtEl>
                                        <p:attrNameLst>
                                          <p:attrName>style.visibility</p:attrName>
                                        </p:attrNameLst>
                                      </p:cBhvr>
                                      <p:to>
                                        <p:strVal val="visible"/>
                                      </p:to>
                                    </p:set>
                                    <p:animEffect transition="in" filter="fade">
                                      <p:cBhvr>
                                        <p:cTn id="17" dur="500"/>
                                        <p:tgtEl>
                                          <p:spTgt spid="4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xEl>
                                              <p:pRg st="2" end="2"/>
                                            </p:txEl>
                                          </p:spTgt>
                                        </p:tgtEl>
                                        <p:attrNameLst>
                                          <p:attrName>style.visibility</p:attrName>
                                        </p:attrNameLst>
                                      </p:cBhvr>
                                      <p:to>
                                        <p:strVal val="visible"/>
                                      </p:to>
                                    </p:set>
                                    <p:animEffect transition="in" filter="fade">
                                      <p:cBhvr>
                                        <p:cTn id="22" dur="500"/>
                                        <p:tgtEl>
                                          <p:spTgt spid="4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
                                            <p:txEl>
                                              <p:pRg st="3" end="3"/>
                                            </p:txEl>
                                          </p:spTgt>
                                        </p:tgtEl>
                                        <p:attrNameLst>
                                          <p:attrName>style.visibility</p:attrName>
                                        </p:attrNameLst>
                                      </p:cBhvr>
                                      <p:to>
                                        <p:strVal val="visible"/>
                                      </p:to>
                                    </p:set>
                                    <p:animEffect transition="in" filter="fade">
                                      <p:cBhvr>
                                        <p:cTn id="27" dur="500"/>
                                        <p:tgtEl>
                                          <p:spTgt spid="4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xEl>
                                              <p:pRg st="4" end="4"/>
                                            </p:txEl>
                                          </p:spTgt>
                                        </p:tgtEl>
                                        <p:attrNameLst>
                                          <p:attrName>style.visibility</p:attrName>
                                        </p:attrNameLst>
                                      </p:cBhvr>
                                      <p:to>
                                        <p:strVal val="visible"/>
                                      </p:to>
                                    </p:set>
                                    <p:animEffect transition="in" filter="fade">
                                      <p:cBhvr>
                                        <p:cTn id="3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Option 1: Text Editor</a:t>
            </a:r>
          </a:p>
        </p:txBody>
      </p:sp>
      <p:sp>
        <p:nvSpPr>
          <p:cNvPr id="124" name="Shape 124"/>
          <p:cNvSpPr>
            <a:spLocks noGrp="1"/>
          </p:cNvSpPr>
          <p:nvPr>
            <p:ph type="body" idx="1"/>
          </p:nvPr>
        </p:nvSpPr>
        <p:spPr>
          <a:xfrm>
            <a:off x="1155700" y="2491055"/>
            <a:ext cx="5321400" cy="6562191"/>
          </a:xfrm>
          <a:prstGeom prst="rect">
            <a:avLst/>
          </a:prstGeom>
        </p:spPr>
        <p:txBody>
          <a:bodyPr/>
          <a:lstStyle/>
          <a:p>
            <a:pPr marL="844550" lvl="1" indent="-422275" defTabSz="554990">
              <a:spcBef>
                <a:spcPts val="3900"/>
              </a:spcBef>
              <a:defRPr sz="1800">
                <a:solidFill>
                  <a:srgbClr val="000000"/>
                </a:solidFill>
              </a:defRPr>
            </a:pPr>
            <a:r>
              <a:rPr sz="3609" dirty="0">
                <a:solidFill>
                  <a:srgbClr val="FFFFFF"/>
                </a:solidFill>
              </a:rPr>
              <a:t>Simplest way to write programs.</a:t>
            </a:r>
          </a:p>
          <a:p>
            <a:pPr marL="844550" lvl="1" indent="-422275" defTabSz="554990">
              <a:spcBef>
                <a:spcPts val="3900"/>
              </a:spcBef>
              <a:defRPr sz="1800">
                <a:solidFill>
                  <a:srgbClr val="000000"/>
                </a:solidFill>
              </a:defRPr>
            </a:pPr>
            <a:r>
              <a:rPr sz="3609" dirty="0">
                <a:solidFill>
                  <a:srgbClr val="FFFFFF"/>
                </a:solidFill>
              </a:rPr>
              <a:t>Example Text Editors: Notepad (Windows), TextEdit (Mac OS X)</a:t>
            </a:r>
          </a:p>
          <a:p>
            <a:pPr marL="844550" lvl="1" indent="-422275" defTabSz="554990">
              <a:spcBef>
                <a:spcPts val="3900"/>
              </a:spcBef>
              <a:defRPr sz="1800">
                <a:solidFill>
                  <a:srgbClr val="000000"/>
                </a:solidFill>
              </a:defRPr>
            </a:pPr>
            <a:r>
              <a:rPr sz="3609" dirty="0">
                <a:solidFill>
                  <a:srgbClr val="FFFFFF"/>
                </a:solidFill>
              </a:rPr>
              <a:t>Do </a:t>
            </a:r>
            <a:r>
              <a:rPr sz="3609" b="1" dirty="0">
                <a:solidFill>
                  <a:srgbClr val="FFFFFF"/>
                </a:solidFill>
              </a:rPr>
              <a:t>NOT</a:t>
            </a:r>
            <a:r>
              <a:rPr sz="3609" dirty="0">
                <a:solidFill>
                  <a:srgbClr val="FFFFFF"/>
                </a:solidFill>
              </a:rPr>
              <a:t> use word processing programs like MS Word. Why?</a:t>
            </a:r>
          </a:p>
        </p:txBody>
      </p:sp>
      <p:pic>
        <p:nvPicPr>
          <p:cNvPr id="125" name="pasted-image.tif"/>
          <p:cNvPicPr/>
          <p:nvPr/>
        </p:nvPicPr>
        <p:blipFill>
          <a:blip r:embed="rId2">
            <a:extLst/>
          </a:blip>
          <a:stretch>
            <a:fillRect/>
          </a:stretch>
        </p:blipFill>
        <p:spPr>
          <a:xfrm>
            <a:off x="7042050" y="3676650"/>
            <a:ext cx="4981429" cy="2887540"/>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bg/>
                                          </p:spTgt>
                                        </p:tgtEl>
                                        <p:attrNameLst>
                                          <p:attrName>style.visibility</p:attrName>
                                        </p:attrNameLst>
                                      </p:cBhvr>
                                      <p:to>
                                        <p:strVal val="visible"/>
                                      </p:to>
                                    </p:set>
                                    <p:animEffect transition="in" filter="fade">
                                      <p:cBhvr>
                                        <p:cTn id="7" dur="500"/>
                                        <p:tgtEl>
                                          <p:spTgt spid="12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4">
                                            <p:txEl>
                                              <p:pRg st="0" end="0"/>
                                            </p:txEl>
                                          </p:spTgt>
                                        </p:tgtEl>
                                        <p:attrNameLst>
                                          <p:attrName>style.visibility</p:attrName>
                                        </p:attrNameLst>
                                      </p:cBhvr>
                                      <p:to>
                                        <p:strVal val="visible"/>
                                      </p:to>
                                    </p:set>
                                    <p:animEffect transition="in" filter="fade">
                                      <p:cBhvr>
                                        <p:cTn id="10" dur="500"/>
                                        <p:tgtEl>
                                          <p:spTgt spid="12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Effect transition="in" filter="fade">
                                      <p:cBhvr>
                                        <p:cTn id="13" dur="500"/>
                                        <p:tgtEl>
                                          <p:spTgt spid="12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4">
                                            <p:txEl>
                                              <p:pRg st="2" end="2"/>
                                            </p:txEl>
                                          </p:spTgt>
                                        </p:tgtEl>
                                        <p:attrNameLst>
                                          <p:attrName>style.visibility</p:attrName>
                                        </p:attrNameLst>
                                      </p:cBhvr>
                                      <p:to>
                                        <p:strVal val="visible"/>
                                      </p:to>
                                    </p:set>
                                    <p:animEffect transition="in" filter="fade">
                                      <p:cBhvr>
                                        <p:cTn id="16" dur="500"/>
                                        <p:tgtEl>
                                          <p:spTgt spid="12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fade">
                                      <p:cBhvr>
                                        <p:cTn id="21"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Option 2: Programming Text Editors</a:t>
            </a:r>
          </a:p>
        </p:txBody>
      </p:sp>
      <p:sp>
        <p:nvSpPr>
          <p:cNvPr id="128" name="Shape 128"/>
          <p:cNvSpPr>
            <a:spLocks noGrp="1"/>
          </p:cNvSpPr>
          <p:nvPr>
            <p:ph type="body" idx="1"/>
          </p:nvPr>
        </p:nvSpPr>
        <p:spPr>
          <a:xfrm>
            <a:off x="920898" y="2571893"/>
            <a:ext cx="5886848" cy="5448014"/>
          </a:xfrm>
          <a:prstGeom prst="rect">
            <a:avLst/>
          </a:prstGeom>
        </p:spPr>
        <p:txBody>
          <a:bodyPr/>
          <a:lstStyle/>
          <a:p>
            <a:pPr marL="0" lvl="0" indent="0" defTabSz="303783">
              <a:spcBef>
                <a:spcPts val="2100"/>
              </a:spcBef>
              <a:buSzTx/>
              <a:buNone/>
              <a:defRPr sz="1800">
                <a:solidFill>
                  <a:srgbClr val="000000"/>
                </a:solidFill>
              </a:defRPr>
            </a:pPr>
            <a:endParaRPr sz="1975" dirty="0">
              <a:solidFill>
                <a:srgbClr val="FFFFFF"/>
              </a:solidFill>
            </a:endParaRPr>
          </a:p>
          <a:p>
            <a:pPr marL="0" lvl="0" indent="0" defTabSz="303783">
              <a:spcBef>
                <a:spcPts val="2100"/>
              </a:spcBef>
              <a:buSzTx/>
              <a:buNone/>
              <a:defRPr sz="1800">
                <a:solidFill>
                  <a:srgbClr val="000000"/>
                </a:solidFill>
              </a:defRPr>
            </a:pPr>
            <a:r>
              <a:rPr sz="1975" dirty="0">
                <a:solidFill>
                  <a:srgbClr val="FFFFFF"/>
                </a:solidFill>
              </a:rPr>
              <a:t>Text editors that are made specifically for writing 	programming languages. For MAD1 you will write programs using </a:t>
            </a:r>
            <a:r>
              <a:rPr sz="1975" b="1" dirty="0">
                <a:solidFill>
                  <a:srgbClr val="FFFFFF"/>
                </a:solidFill>
              </a:rPr>
              <a:t>Programming Text Editors</a:t>
            </a:r>
            <a:r>
              <a:rPr sz="1975" dirty="0">
                <a:solidFill>
                  <a:srgbClr val="FFFFFF"/>
                </a:solidFill>
              </a:rPr>
              <a:t>.</a:t>
            </a:r>
          </a:p>
          <a:p>
            <a:pPr marL="0" lvl="0" indent="0" defTabSz="303783">
              <a:spcBef>
                <a:spcPts val="2100"/>
              </a:spcBef>
              <a:buSzTx/>
              <a:buNone/>
              <a:defRPr sz="1800">
                <a:solidFill>
                  <a:srgbClr val="000000"/>
                </a:solidFill>
              </a:defRPr>
            </a:pPr>
            <a:r>
              <a:rPr sz="1975" dirty="0">
                <a:solidFill>
                  <a:srgbClr val="FFFFFF"/>
                </a:solidFill>
              </a:rPr>
              <a:t> Includes features such as:</a:t>
            </a:r>
          </a:p>
          <a:p>
            <a:pPr marL="462279" lvl="1" indent="-231139" defTabSz="303783">
              <a:spcBef>
                <a:spcPts val="2100"/>
              </a:spcBef>
              <a:defRPr sz="1800">
                <a:solidFill>
                  <a:srgbClr val="000000"/>
                </a:solidFill>
              </a:defRPr>
            </a:pPr>
            <a:r>
              <a:rPr sz="1975" b="1" dirty="0">
                <a:solidFill>
                  <a:srgbClr val="FFFFFF"/>
                </a:solidFill>
              </a:rPr>
              <a:t>Syntax Highlighting:</a:t>
            </a:r>
            <a:r>
              <a:rPr sz="1975" dirty="0">
                <a:solidFill>
                  <a:srgbClr val="FFFFFF"/>
                </a:solidFill>
              </a:rPr>
              <a:t> Colors are assigned to highlight different parts of a program. It makes code easier to read and debug. For example, keywords are blue, comments are green, string literals are orange, and so on.</a:t>
            </a:r>
          </a:p>
          <a:p>
            <a:pPr marL="462279" lvl="1" indent="-231139" defTabSz="303783">
              <a:spcBef>
                <a:spcPts val="2100"/>
              </a:spcBef>
              <a:defRPr sz="1800">
                <a:solidFill>
                  <a:srgbClr val="000000"/>
                </a:solidFill>
              </a:defRPr>
            </a:pPr>
            <a:r>
              <a:rPr sz="1975" b="1" dirty="0">
                <a:solidFill>
                  <a:srgbClr val="FFFFFF"/>
                </a:solidFill>
              </a:rPr>
              <a:t>Automatic Editing:</a:t>
            </a:r>
            <a:r>
              <a:rPr sz="1975" dirty="0">
                <a:solidFill>
                  <a:srgbClr val="FFFFFF"/>
                </a:solidFill>
              </a:rPr>
              <a:t> format their programs so that blocks of code are indented. This indentation can be done automatically by the editor.</a:t>
            </a:r>
          </a:p>
        </p:txBody>
      </p:sp>
      <p:sp>
        <p:nvSpPr>
          <p:cNvPr id="129" name="Shape 129"/>
          <p:cNvSpPr/>
          <p:nvPr/>
        </p:nvSpPr>
        <p:spPr>
          <a:xfrm>
            <a:off x="845896" y="8389422"/>
            <a:ext cx="561899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500">
                <a:solidFill>
                  <a:srgbClr val="FFFFFF"/>
                </a:solidFill>
              </a:defRPr>
            </a:lvl1pPr>
          </a:lstStyle>
          <a:p>
            <a:pPr lvl="0">
              <a:defRPr sz="1800">
                <a:solidFill>
                  <a:srgbClr val="000000"/>
                </a:solidFill>
              </a:defRPr>
            </a:pPr>
            <a:r>
              <a:rPr sz="2500" dirty="0">
                <a:solidFill>
                  <a:srgbClr val="FFFFFF"/>
                </a:solidFill>
              </a:rPr>
              <a:t>Examples: Notepad++,Aptana Studio, Dreamweaver, Sublime Text</a:t>
            </a:r>
          </a:p>
        </p:txBody>
      </p:sp>
      <p:pic>
        <p:nvPicPr>
          <p:cNvPr id="130" name="Screen Shot 2014-10-08 at 2.10.03 pm.png"/>
          <p:cNvPicPr/>
          <p:nvPr/>
        </p:nvPicPr>
        <p:blipFill>
          <a:blip r:embed="rId2">
            <a:extLst/>
          </a:blip>
          <a:stretch>
            <a:fillRect/>
          </a:stretch>
        </p:blipFill>
        <p:spPr>
          <a:xfrm>
            <a:off x="10650438" y="3713121"/>
            <a:ext cx="2089944" cy="1715066"/>
          </a:xfrm>
          <a:prstGeom prst="rect">
            <a:avLst/>
          </a:prstGeom>
          <a:ln w="12700">
            <a:miter lim="400000"/>
          </a:ln>
        </p:spPr>
      </p:pic>
      <p:sp>
        <p:nvSpPr>
          <p:cNvPr id="131" name="Shape 131"/>
          <p:cNvSpPr/>
          <p:nvPr/>
        </p:nvSpPr>
        <p:spPr>
          <a:xfrm>
            <a:off x="8508278" y="5778500"/>
            <a:ext cx="107122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0000FF"/>
                </a:solidFill>
                <a:uFill>
                  <a:solidFill>
                    <a:srgbClr val="0000FF"/>
                  </a:solidFill>
                </a:uFill>
                <a:hlinkClick r:id="rId3"/>
              </a:defRPr>
            </a:lvl1pPr>
          </a:lstStyle>
          <a:p>
            <a:pPr lvl="0">
              <a:defRPr sz="1800" u="none">
                <a:solidFill>
                  <a:srgbClr val="000000"/>
                </a:solidFill>
                <a:uFillTx/>
              </a:defRPr>
            </a:pPr>
            <a:r>
              <a:rPr sz="3600" u="sng">
                <a:solidFill>
                  <a:srgbClr val="0000FF"/>
                </a:solidFill>
                <a:uFill>
                  <a:solidFill>
                    <a:srgbClr val="0000FF"/>
                  </a:solidFill>
                </a:uFill>
                <a:hlinkClick r:id="rId3"/>
              </a:rPr>
              <a:t>View</a:t>
            </a:r>
          </a:p>
        </p:txBody>
      </p:sp>
      <p:pic>
        <p:nvPicPr>
          <p:cNvPr id="132" name="Screen Shot 2014-10-08 at 2.12.20 pm.png"/>
          <p:cNvPicPr/>
          <p:nvPr/>
        </p:nvPicPr>
        <p:blipFill>
          <a:blip r:embed="rId4">
            <a:extLst/>
          </a:blip>
          <a:stretch>
            <a:fillRect/>
          </a:stretch>
        </p:blipFill>
        <p:spPr>
          <a:xfrm>
            <a:off x="7456388" y="6867425"/>
            <a:ext cx="3175001" cy="914401"/>
          </a:xfrm>
          <a:prstGeom prst="rect">
            <a:avLst/>
          </a:prstGeom>
          <a:ln w="12700">
            <a:miter lim="400000"/>
          </a:ln>
        </p:spPr>
      </p:pic>
      <p:sp>
        <p:nvSpPr>
          <p:cNvPr id="133" name="Shape 133">
            <a:hlinkClick r:id="rId5"/>
          </p:cNvPr>
          <p:cNvSpPr/>
          <p:nvPr/>
        </p:nvSpPr>
        <p:spPr>
          <a:xfrm>
            <a:off x="8508278" y="8223051"/>
            <a:ext cx="1071221"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u="sng">
                <a:solidFill>
                  <a:srgbClr val="0000FF"/>
                </a:solidFill>
                <a:uFill>
                  <a:solidFill>
                    <a:srgbClr val="0000FF"/>
                  </a:solidFill>
                </a:uFill>
                <a:hlinkClick r:id="rId3"/>
              </a:defRPr>
            </a:lvl1pPr>
          </a:lstStyle>
          <a:p>
            <a:pPr lvl="0">
              <a:defRPr sz="1800" u="none">
                <a:solidFill>
                  <a:srgbClr val="000000"/>
                </a:solidFill>
                <a:uFillTx/>
              </a:defRPr>
            </a:pPr>
            <a:r>
              <a:rPr sz="3600" u="sng">
                <a:solidFill>
                  <a:srgbClr val="0000FF"/>
                </a:solidFill>
                <a:uFill>
                  <a:solidFill>
                    <a:srgbClr val="0000FF"/>
                  </a:solidFill>
                </a:uFill>
                <a:hlinkClick r:id="rId3"/>
              </a:rPr>
              <a:t>View</a:t>
            </a:r>
          </a:p>
        </p:txBody>
      </p:sp>
      <p:pic>
        <p:nvPicPr>
          <p:cNvPr id="134" name="pasted-image.tif"/>
          <p:cNvPicPr/>
          <p:nvPr/>
        </p:nvPicPr>
        <p:blipFill>
          <a:blip r:embed="rId6">
            <a:extLst/>
          </a:blip>
          <a:stretch>
            <a:fillRect/>
          </a:stretch>
        </p:blipFill>
        <p:spPr>
          <a:xfrm>
            <a:off x="7332265" y="3369585"/>
            <a:ext cx="3175001" cy="2402139"/>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
                                            <p:bg/>
                                          </p:spTgt>
                                        </p:tgtEl>
                                        <p:attrNameLst>
                                          <p:attrName>style.visibility</p:attrName>
                                        </p:attrNameLst>
                                      </p:cBhvr>
                                      <p:to>
                                        <p:strVal val="visible"/>
                                      </p:to>
                                    </p:set>
                                    <p:animEffect transition="in" filter="fade">
                                      <p:cBhvr>
                                        <p:cTn id="7" dur="500"/>
                                        <p:tgtEl>
                                          <p:spTgt spid="12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5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500"/>
                                        <p:tgtEl>
                                          <p:spTgt spid="12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8">
                                            <p:txEl>
                                              <p:pRg st="3" end="3"/>
                                            </p:txEl>
                                          </p:spTgt>
                                        </p:tgtEl>
                                        <p:attrNameLst>
                                          <p:attrName>style.visibility</p:attrName>
                                        </p:attrNameLst>
                                      </p:cBhvr>
                                      <p:to>
                                        <p:strVal val="visible"/>
                                      </p:to>
                                    </p:set>
                                    <p:animEffect transition="in" filter="fade">
                                      <p:cBhvr>
                                        <p:cTn id="20" dur="500"/>
                                        <p:tgtEl>
                                          <p:spTgt spid="12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8">
                                            <p:txEl>
                                              <p:pRg st="4" end="4"/>
                                            </p:txEl>
                                          </p:spTgt>
                                        </p:tgtEl>
                                        <p:attrNameLst>
                                          <p:attrName>style.visibility</p:attrName>
                                        </p:attrNameLst>
                                      </p:cBhvr>
                                      <p:to>
                                        <p:strVal val="visible"/>
                                      </p:to>
                                    </p:set>
                                    <p:animEffect transition="in" filter="fade">
                                      <p:cBhvr>
                                        <p:cTn id="23" dur="500"/>
                                        <p:tgtEl>
                                          <p:spTgt spid="12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fade">
                                      <p:cBhvr>
                                        <p:cTn id="28" dur="500"/>
                                        <p:tgtEl>
                                          <p:spTgt spid="1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4"/>
                                        </p:tgtEl>
                                        <p:attrNameLst>
                                          <p:attrName>style.visibility</p:attrName>
                                        </p:attrNameLst>
                                      </p:cBhvr>
                                      <p:to>
                                        <p:strVal val="visible"/>
                                      </p:to>
                                    </p:set>
                                    <p:animEffect transition="in" filter="fade">
                                      <p:cBhvr>
                                        <p:cTn id="33" dur="500"/>
                                        <p:tgtEl>
                                          <p:spTgt spid="134"/>
                                        </p:tgtEl>
                                      </p:cBhvr>
                                    </p:animEffect>
                                  </p:childTnLst>
                                </p:cTn>
                              </p:par>
                              <p:par>
                                <p:cTn id="34" presetID="10" presetClass="entr" presetSubtype="0" fill="hold" nodeType="with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fade">
                                      <p:cBhvr>
                                        <p:cTn id="36" dur="500"/>
                                        <p:tgtEl>
                                          <p:spTgt spid="130"/>
                                        </p:tgtEl>
                                      </p:cBhvr>
                                    </p:animEffect>
                                  </p:childTnLst>
                                </p:cTn>
                              </p:par>
                              <p:par>
                                <p:cTn id="37" presetID="10"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fade">
                                      <p:cBhvr>
                                        <p:cTn id="39"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animBg="1"/>
      <p:bldP spid="1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Option 3 :Integrated Development Environment</a:t>
            </a:r>
          </a:p>
        </p:txBody>
      </p:sp>
      <p:sp>
        <p:nvSpPr>
          <p:cNvPr id="137" name="Shape 137"/>
          <p:cNvSpPr>
            <a:spLocks noGrp="1"/>
          </p:cNvSpPr>
          <p:nvPr>
            <p:ph type="body" idx="1"/>
          </p:nvPr>
        </p:nvSpPr>
        <p:spPr>
          <a:xfrm>
            <a:off x="952499" y="2452955"/>
            <a:ext cx="5448401" cy="6562191"/>
          </a:xfrm>
          <a:prstGeom prst="rect">
            <a:avLst/>
          </a:prstGeom>
        </p:spPr>
        <p:txBody>
          <a:bodyPr/>
          <a:lstStyle/>
          <a:p>
            <a:pPr marL="302260" lvl="0" indent="-302260" defTabSz="397256">
              <a:spcBef>
                <a:spcPts val="2800"/>
              </a:spcBef>
              <a:defRPr sz="1800">
                <a:solidFill>
                  <a:srgbClr val="000000"/>
                </a:solidFill>
              </a:defRPr>
            </a:pPr>
            <a:r>
              <a:rPr sz="2584" dirty="0">
                <a:solidFill>
                  <a:srgbClr val="FFFFFF"/>
                </a:solidFill>
              </a:rPr>
              <a:t>Provides comprehensive facilities to computer programmers for software development. </a:t>
            </a:r>
          </a:p>
          <a:p>
            <a:pPr marL="302260" lvl="0" indent="-302260" defTabSz="397256">
              <a:spcBef>
                <a:spcPts val="2800"/>
              </a:spcBef>
              <a:defRPr sz="1800">
                <a:solidFill>
                  <a:srgbClr val="000000"/>
                </a:solidFill>
              </a:defRPr>
            </a:pPr>
            <a:r>
              <a:rPr sz="2584" dirty="0">
                <a:solidFill>
                  <a:srgbClr val="FFFFFF"/>
                </a:solidFill>
              </a:rPr>
              <a:t>Consists of a source code editor, compiler, debugger, browser.</a:t>
            </a:r>
          </a:p>
          <a:p>
            <a:pPr marL="302260" lvl="0" indent="-302260" defTabSz="397256">
              <a:spcBef>
                <a:spcPts val="2800"/>
              </a:spcBef>
              <a:defRPr sz="1800">
                <a:solidFill>
                  <a:srgbClr val="000000"/>
                </a:solidFill>
              </a:defRPr>
            </a:pPr>
            <a:r>
              <a:rPr sz="2584" dirty="0">
                <a:solidFill>
                  <a:srgbClr val="FFFFFF"/>
                </a:solidFill>
              </a:rPr>
              <a:t>Used more commonly for compiled programming languages (i.e. Java, C++,Objective-C)</a:t>
            </a:r>
          </a:p>
          <a:p>
            <a:pPr marL="302260" lvl="0" indent="-302260" defTabSz="397256">
              <a:spcBef>
                <a:spcPts val="2800"/>
              </a:spcBef>
              <a:defRPr sz="1800">
                <a:solidFill>
                  <a:srgbClr val="000000"/>
                </a:solidFill>
              </a:defRPr>
            </a:pPr>
            <a:r>
              <a:rPr sz="2584" dirty="0">
                <a:solidFill>
                  <a:srgbClr val="FFFFFF"/>
                </a:solidFill>
              </a:rPr>
              <a:t>We will </a:t>
            </a:r>
            <a:r>
              <a:rPr sz="2584" b="1" dirty="0">
                <a:solidFill>
                  <a:srgbClr val="FFFFFF"/>
                </a:solidFill>
              </a:rPr>
              <a:t>not</a:t>
            </a:r>
            <a:r>
              <a:rPr sz="2584" dirty="0">
                <a:solidFill>
                  <a:srgbClr val="FFFFFF"/>
                </a:solidFill>
              </a:rPr>
              <a:t> use IDE in MAD1</a:t>
            </a:r>
          </a:p>
          <a:p>
            <a:pPr marL="302260" lvl="0" indent="-302260" defTabSz="397256">
              <a:spcBef>
                <a:spcPts val="2800"/>
              </a:spcBef>
              <a:defRPr sz="1800">
                <a:solidFill>
                  <a:srgbClr val="000000"/>
                </a:solidFill>
              </a:defRPr>
            </a:pPr>
            <a:r>
              <a:rPr sz="2584" dirty="0">
                <a:solidFill>
                  <a:srgbClr val="FFFFFF"/>
                </a:solidFill>
              </a:rPr>
              <a:t>Examples of IDE: Visual Studio (C#), Eclipse, NetBeans (Java), Xcode (Mac)</a:t>
            </a:r>
          </a:p>
        </p:txBody>
      </p:sp>
      <p:pic>
        <p:nvPicPr>
          <p:cNvPr id="138" name="pasted-image.tif"/>
          <p:cNvPicPr/>
          <p:nvPr/>
        </p:nvPicPr>
        <p:blipFill>
          <a:blip r:embed="rId2">
            <a:extLst/>
          </a:blip>
          <a:stretch>
            <a:fillRect/>
          </a:stretch>
        </p:blipFill>
        <p:spPr>
          <a:xfrm>
            <a:off x="6725508" y="3415541"/>
            <a:ext cx="5352079" cy="2922518"/>
          </a:xfrm>
          <a:prstGeom prst="rect">
            <a:avLst/>
          </a:prstGeom>
          <a:ln w="12700">
            <a:miter lim="400000"/>
          </a:ln>
        </p:spPr>
      </p:pic>
      <p:sp>
        <p:nvSpPr>
          <p:cNvPr id="139" name="Shape 139"/>
          <p:cNvSpPr/>
          <p:nvPr/>
        </p:nvSpPr>
        <p:spPr>
          <a:xfrm>
            <a:off x="8251917" y="2610398"/>
            <a:ext cx="22992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dirty="0">
                <a:solidFill>
                  <a:srgbClr val="FFFFFF"/>
                </a:solidFill>
              </a:rPr>
              <a:t>Xcode IDE</a:t>
            </a:r>
          </a:p>
        </p:txBody>
      </p:sp>
      <p:pic>
        <p:nvPicPr>
          <p:cNvPr id="140" name="pasted-image.tif"/>
          <p:cNvPicPr/>
          <p:nvPr/>
        </p:nvPicPr>
        <p:blipFill>
          <a:blip r:embed="rId3">
            <a:extLst/>
          </a:blip>
          <a:stretch>
            <a:fillRect/>
          </a:stretch>
        </p:blipFill>
        <p:spPr>
          <a:xfrm>
            <a:off x="7887940" y="7186344"/>
            <a:ext cx="3327401" cy="2438401"/>
          </a:xfrm>
          <a:prstGeom prst="rect">
            <a:avLst/>
          </a:prstGeom>
          <a:ln w="12700">
            <a:miter lim="400000"/>
          </a:ln>
        </p:spPr>
      </p:pic>
      <p:sp>
        <p:nvSpPr>
          <p:cNvPr id="141" name="Shape 141"/>
          <p:cNvSpPr/>
          <p:nvPr/>
        </p:nvSpPr>
        <p:spPr>
          <a:xfrm>
            <a:off x="8163221" y="6495501"/>
            <a:ext cx="2476653"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dirty="0">
                <a:solidFill>
                  <a:srgbClr val="FFFFFF"/>
                </a:solidFill>
              </a:rPr>
              <a:t>Eclipse IDE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bg/>
                                          </p:spTgt>
                                        </p:tgtEl>
                                        <p:attrNameLst>
                                          <p:attrName>style.visibility</p:attrName>
                                        </p:attrNameLst>
                                      </p:cBhvr>
                                      <p:to>
                                        <p:strVal val="visible"/>
                                      </p:to>
                                    </p:set>
                                    <p:animEffect transition="in" filter="fade">
                                      <p:cBhvr>
                                        <p:cTn id="7" dur="500"/>
                                        <p:tgtEl>
                                          <p:spTgt spid="13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
                                            <p:txEl>
                                              <p:pRg st="0" end="0"/>
                                            </p:txEl>
                                          </p:spTgt>
                                        </p:tgtEl>
                                        <p:attrNameLst>
                                          <p:attrName>style.visibility</p:attrName>
                                        </p:attrNameLst>
                                      </p:cBhvr>
                                      <p:to>
                                        <p:strVal val="visible"/>
                                      </p:to>
                                    </p:set>
                                    <p:animEffect transition="in" filter="fade">
                                      <p:cBhvr>
                                        <p:cTn id="12" dur="500"/>
                                        <p:tgtEl>
                                          <p:spTgt spid="1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7">
                                            <p:txEl>
                                              <p:pRg st="1" end="1"/>
                                            </p:txEl>
                                          </p:spTgt>
                                        </p:tgtEl>
                                        <p:attrNameLst>
                                          <p:attrName>style.visibility</p:attrName>
                                        </p:attrNameLst>
                                      </p:cBhvr>
                                      <p:to>
                                        <p:strVal val="visible"/>
                                      </p:to>
                                    </p:set>
                                    <p:animEffect transition="in" filter="fade">
                                      <p:cBhvr>
                                        <p:cTn id="17" dur="500"/>
                                        <p:tgtEl>
                                          <p:spTgt spid="1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7">
                                            <p:txEl>
                                              <p:pRg st="2" end="2"/>
                                            </p:txEl>
                                          </p:spTgt>
                                        </p:tgtEl>
                                        <p:attrNameLst>
                                          <p:attrName>style.visibility</p:attrName>
                                        </p:attrNameLst>
                                      </p:cBhvr>
                                      <p:to>
                                        <p:strVal val="visible"/>
                                      </p:to>
                                    </p:set>
                                    <p:animEffect transition="in" filter="fade">
                                      <p:cBhvr>
                                        <p:cTn id="22" dur="500"/>
                                        <p:tgtEl>
                                          <p:spTgt spid="1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xEl>
                                              <p:pRg st="3" end="3"/>
                                            </p:txEl>
                                          </p:spTgt>
                                        </p:tgtEl>
                                        <p:attrNameLst>
                                          <p:attrName>style.visibility</p:attrName>
                                        </p:attrNameLst>
                                      </p:cBhvr>
                                      <p:to>
                                        <p:strVal val="visible"/>
                                      </p:to>
                                    </p:set>
                                    <p:animEffect transition="in" filter="fade">
                                      <p:cBhvr>
                                        <p:cTn id="27" dur="500"/>
                                        <p:tgtEl>
                                          <p:spTgt spid="1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7">
                                            <p:txEl>
                                              <p:pRg st="4" end="4"/>
                                            </p:txEl>
                                          </p:spTgt>
                                        </p:tgtEl>
                                        <p:attrNameLst>
                                          <p:attrName>style.visibility</p:attrName>
                                        </p:attrNameLst>
                                      </p:cBhvr>
                                      <p:to>
                                        <p:strVal val="visible"/>
                                      </p:to>
                                    </p:set>
                                    <p:animEffect transition="in" filter="fade">
                                      <p:cBhvr>
                                        <p:cTn id="32" dur="500"/>
                                        <p:tgtEl>
                                          <p:spTgt spid="13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500"/>
                                        <p:tgtEl>
                                          <p:spTgt spid="139"/>
                                        </p:tgtEl>
                                      </p:cBhvr>
                                    </p:animEffect>
                                  </p:childTnLst>
                                </p:cTn>
                              </p:par>
                              <p:par>
                                <p:cTn id="38" presetID="10" presetClass="entr" presetSubtype="0" fill="hold"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fade">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par>
                                <p:cTn id="46" presetID="10" presetClass="entr" presetSubtype="0" fill="hold" nodeType="withEffect">
                                  <p:stCondLst>
                                    <p:cond delay="0"/>
                                  </p:stCondLst>
                                  <p:childTnLst>
                                    <p:set>
                                      <p:cBhvr>
                                        <p:cTn id="47" dur="1" fill="hold">
                                          <p:stCondLst>
                                            <p:cond delay="0"/>
                                          </p:stCondLst>
                                        </p:cTn>
                                        <p:tgtEl>
                                          <p:spTgt spid="140"/>
                                        </p:tgtEl>
                                        <p:attrNameLst>
                                          <p:attrName>style.visibility</p:attrName>
                                        </p:attrNameLst>
                                      </p:cBhvr>
                                      <p:to>
                                        <p:strVal val="visible"/>
                                      </p:to>
                                    </p:set>
                                    <p:animEffect transition="in" filter="fade">
                                      <p:cBhvr>
                                        <p:cTn id="48"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animBg="1"/>
      <p:bldP spid="139" grpId="0" animBg="1"/>
      <p:bldP spid="1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normAutofit fontScale="90000"/>
          </a:bodyPr>
          <a:lstStyle>
            <a:lvl1pPr defTabSz="543305">
              <a:defRPr sz="7440"/>
            </a:lvl1pPr>
          </a:lstStyle>
          <a:p>
            <a:pPr lvl="0">
              <a:defRPr sz="1800">
                <a:solidFill>
                  <a:srgbClr val="000000"/>
                </a:solidFill>
              </a:defRPr>
            </a:pPr>
            <a:r>
              <a:rPr sz="7440">
                <a:solidFill>
                  <a:srgbClr val="FFFFFF"/>
                </a:solidFill>
              </a:rPr>
              <a:t>Where To Run A Program?</a:t>
            </a:r>
          </a:p>
        </p:txBody>
      </p:sp>
      <p:sp>
        <p:nvSpPr>
          <p:cNvPr id="144" name="Shape 144"/>
          <p:cNvSpPr>
            <a:spLocks noGrp="1"/>
          </p:cNvSpPr>
          <p:nvPr>
            <p:ph type="body" idx="1"/>
          </p:nvPr>
        </p:nvSpPr>
        <p:spPr>
          <a:xfrm>
            <a:off x="952500" y="2452955"/>
            <a:ext cx="10942936" cy="6562191"/>
          </a:xfrm>
          <a:prstGeom prst="rect">
            <a:avLst/>
          </a:prstGeom>
        </p:spPr>
        <p:txBody>
          <a:bodyPr/>
          <a:lstStyle/>
          <a:p>
            <a:pPr marL="0" lvl="0" indent="0">
              <a:buSzTx/>
              <a:buNone/>
              <a:defRPr sz="1800">
                <a:solidFill>
                  <a:srgbClr val="000000"/>
                </a:solidFill>
              </a:defRPr>
            </a:pPr>
            <a:r>
              <a:rPr sz="3800" b="1" dirty="0">
                <a:solidFill>
                  <a:srgbClr val="FFFFFF"/>
                </a:solidFill>
              </a:rPr>
              <a:t>Options:</a:t>
            </a:r>
          </a:p>
          <a:p>
            <a:pPr lvl="0">
              <a:defRPr sz="1800">
                <a:solidFill>
                  <a:srgbClr val="000000"/>
                </a:solidFill>
              </a:defRPr>
            </a:pPr>
            <a:r>
              <a:rPr sz="3800" dirty="0">
                <a:solidFill>
                  <a:srgbClr val="FFFFFF"/>
                </a:solidFill>
              </a:rPr>
              <a:t>Browser (Web programming)</a:t>
            </a:r>
          </a:p>
          <a:p>
            <a:pPr lvl="0">
              <a:defRPr sz="1800">
                <a:solidFill>
                  <a:srgbClr val="000000"/>
                </a:solidFill>
              </a:defRPr>
            </a:pPr>
            <a:r>
              <a:rPr sz="3800" dirty="0">
                <a:solidFill>
                  <a:srgbClr val="FFFFFF"/>
                </a:solidFill>
              </a:rPr>
              <a:t>PC</a:t>
            </a:r>
          </a:p>
          <a:p>
            <a:pPr lvl="0">
              <a:defRPr sz="1800">
                <a:solidFill>
                  <a:srgbClr val="000000"/>
                </a:solidFill>
              </a:defRPr>
            </a:pPr>
            <a:r>
              <a:rPr sz="3800" dirty="0">
                <a:solidFill>
                  <a:srgbClr val="FFFFFF"/>
                </a:solidFill>
              </a:rPr>
              <a:t>Android Simulator (Mobile programming)</a:t>
            </a:r>
          </a:p>
          <a:p>
            <a:pPr lvl="0">
              <a:defRPr sz="1800">
                <a:solidFill>
                  <a:srgbClr val="000000"/>
                </a:solidFill>
              </a:defRPr>
            </a:pPr>
            <a:r>
              <a:rPr sz="3800" dirty="0">
                <a:solidFill>
                  <a:srgbClr val="FFFFFF"/>
                </a:solidFill>
              </a:rPr>
              <a:t>Actual device (Mobile programming)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
                                            <p:bg/>
                                          </p:spTgt>
                                        </p:tgtEl>
                                        <p:attrNameLst>
                                          <p:attrName>style.visibility</p:attrName>
                                        </p:attrNameLst>
                                      </p:cBhvr>
                                      <p:to>
                                        <p:strVal val="visible"/>
                                      </p:to>
                                    </p:set>
                                    <p:animEffect transition="in" filter="fade">
                                      <p:cBhvr>
                                        <p:cTn id="7" dur="500"/>
                                        <p:tgtEl>
                                          <p:spTgt spid="14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
                                            <p:txEl>
                                              <p:pRg st="0" end="0"/>
                                            </p:txEl>
                                          </p:spTgt>
                                        </p:tgtEl>
                                        <p:attrNameLst>
                                          <p:attrName>style.visibility</p:attrName>
                                        </p:attrNameLst>
                                      </p:cBhvr>
                                      <p:to>
                                        <p:strVal val="visible"/>
                                      </p:to>
                                    </p:set>
                                    <p:animEffect transition="in" filter="fade">
                                      <p:cBhvr>
                                        <p:cTn id="12" dur="500"/>
                                        <p:tgtEl>
                                          <p:spTgt spid="1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4">
                                            <p:txEl>
                                              <p:pRg st="1" end="1"/>
                                            </p:txEl>
                                          </p:spTgt>
                                        </p:tgtEl>
                                        <p:attrNameLst>
                                          <p:attrName>style.visibility</p:attrName>
                                        </p:attrNameLst>
                                      </p:cBhvr>
                                      <p:to>
                                        <p:strVal val="visible"/>
                                      </p:to>
                                    </p:set>
                                    <p:animEffect transition="in" filter="fade">
                                      <p:cBhvr>
                                        <p:cTn id="17" dur="500"/>
                                        <p:tgtEl>
                                          <p:spTgt spid="14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4">
                                            <p:txEl>
                                              <p:pRg st="2" end="2"/>
                                            </p:txEl>
                                          </p:spTgt>
                                        </p:tgtEl>
                                        <p:attrNameLst>
                                          <p:attrName>style.visibility</p:attrName>
                                        </p:attrNameLst>
                                      </p:cBhvr>
                                      <p:to>
                                        <p:strVal val="visible"/>
                                      </p:to>
                                    </p:set>
                                    <p:animEffect transition="in" filter="fade">
                                      <p:cBhvr>
                                        <p:cTn id="22" dur="500"/>
                                        <p:tgtEl>
                                          <p:spTgt spid="14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4">
                                            <p:txEl>
                                              <p:pRg st="3" end="3"/>
                                            </p:txEl>
                                          </p:spTgt>
                                        </p:tgtEl>
                                        <p:attrNameLst>
                                          <p:attrName>style.visibility</p:attrName>
                                        </p:attrNameLst>
                                      </p:cBhvr>
                                      <p:to>
                                        <p:strVal val="visible"/>
                                      </p:to>
                                    </p:set>
                                    <p:animEffect transition="in" filter="fade">
                                      <p:cBhvr>
                                        <p:cTn id="27" dur="500"/>
                                        <p:tgtEl>
                                          <p:spTgt spid="14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xEl>
                                              <p:pRg st="4" end="4"/>
                                            </p:txEl>
                                          </p:spTgt>
                                        </p:tgtEl>
                                        <p:attrNameLst>
                                          <p:attrName>style.visibility</p:attrName>
                                        </p:attrNameLst>
                                      </p:cBhvr>
                                      <p:to>
                                        <p:strVal val="visible"/>
                                      </p:to>
                                    </p:set>
                                    <p:animEffect transition="in" filter="fade">
                                      <p:cBhvr>
                                        <p:cTn id="32" dur="500"/>
                                        <p:tgtEl>
                                          <p:spTgt spid="1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What is JavaScript</a:t>
            </a:r>
          </a:p>
        </p:txBody>
      </p:sp>
      <p:sp>
        <p:nvSpPr>
          <p:cNvPr id="147" name="Shape 147"/>
          <p:cNvSpPr>
            <a:spLocks noGrp="1"/>
          </p:cNvSpPr>
          <p:nvPr>
            <p:ph type="body" idx="1"/>
          </p:nvPr>
        </p:nvSpPr>
        <p:spPr>
          <a:xfrm>
            <a:off x="863600" y="2667000"/>
            <a:ext cx="11099800" cy="6286500"/>
          </a:xfrm>
          <a:prstGeom prst="rect">
            <a:avLst/>
          </a:prstGeom>
        </p:spPr>
        <p:txBody>
          <a:bodyPr/>
          <a:lstStyle/>
          <a:p>
            <a:pPr marL="938388" lvl="0" indent="-938388">
              <a:buClr>
                <a:srgbClr val="FFFFFF"/>
              </a:buClr>
              <a:defRPr sz="1800">
                <a:solidFill>
                  <a:srgbClr val="000000"/>
                </a:solidFill>
              </a:defRPr>
            </a:pPr>
            <a:r>
              <a:rPr sz="3800" dirty="0">
                <a:solidFill>
                  <a:srgbClr val="FFFFFF"/>
                </a:solidFill>
              </a:rPr>
              <a:t>JavaScript is a programming language you can use — in conjunction with HTML — to create interactive Web pages. Interpreted language</a:t>
            </a:r>
          </a:p>
          <a:p>
            <a:pPr marL="938388" lvl="0" indent="-938388">
              <a:buClr>
                <a:srgbClr val="FFFFFF"/>
              </a:buClr>
              <a:defRPr sz="1800">
                <a:solidFill>
                  <a:srgbClr val="000000"/>
                </a:solidFill>
              </a:defRPr>
            </a:pPr>
            <a:r>
              <a:rPr sz="3800" dirty="0">
                <a:solidFill>
                  <a:srgbClr val="FFFFFF"/>
                </a:solidFill>
              </a:rPr>
              <a:t>Case sensitive</a:t>
            </a:r>
          </a:p>
          <a:p>
            <a:pPr marL="938388" lvl="0" indent="-938388">
              <a:buClr>
                <a:srgbClr val="FFFFFF"/>
              </a:buClr>
              <a:defRPr sz="1800">
                <a:solidFill>
                  <a:srgbClr val="000000"/>
                </a:solidFill>
              </a:defRPr>
            </a:pPr>
            <a:r>
              <a:rPr sz="3800" dirty="0">
                <a:solidFill>
                  <a:srgbClr val="FFFFFF"/>
                </a:solidFill>
              </a:rPr>
              <a:t>Easy to experiment with because no compiler necessary</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bg/>
                                          </p:spTgt>
                                        </p:tgtEl>
                                        <p:attrNameLst>
                                          <p:attrName>style.visibility</p:attrName>
                                        </p:attrNameLst>
                                      </p:cBhvr>
                                      <p:to>
                                        <p:strVal val="visible"/>
                                      </p:to>
                                    </p:set>
                                    <p:animEffect transition="in" filter="fade">
                                      <p:cBhvr>
                                        <p:cTn id="7" dur="500"/>
                                        <p:tgtEl>
                                          <p:spTgt spid="1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
                                            <p:txEl>
                                              <p:pRg st="0" end="0"/>
                                            </p:txEl>
                                          </p:spTgt>
                                        </p:tgtEl>
                                        <p:attrNameLst>
                                          <p:attrName>style.visibility</p:attrName>
                                        </p:attrNameLst>
                                      </p:cBhvr>
                                      <p:to>
                                        <p:strVal val="visible"/>
                                      </p:to>
                                    </p:set>
                                    <p:animEffect transition="in" filter="fade">
                                      <p:cBhvr>
                                        <p:cTn id="12" dur="500"/>
                                        <p:tgtEl>
                                          <p:spTgt spid="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
                                            <p:txEl>
                                              <p:pRg st="1" end="1"/>
                                            </p:txEl>
                                          </p:spTgt>
                                        </p:tgtEl>
                                        <p:attrNameLst>
                                          <p:attrName>style.visibility</p:attrName>
                                        </p:attrNameLst>
                                      </p:cBhvr>
                                      <p:to>
                                        <p:strVal val="visible"/>
                                      </p:to>
                                    </p:set>
                                    <p:animEffect transition="in" filter="fade">
                                      <p:cBhvr>
                                        <p:cTn id="17" dur="500"/>
                                        <p:tgtEl>
                                          <p:spTgt spid="1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7">
                                            <p:txEl>
                                              <p:pRg st="2" end="2"/>
                                            </p:txEl>
                                          </p:spTgt>
                                        </p:tgtEl>
                                        <p:attrNameLst>
                                          <p:attrName>style.visibility</p:attrName>
                                        </p:attrNameLst>
                                      </p:cBhvr>
                                      <p:to>
                                        <p:strVal val="visible"/>
                                      </p:to>
                                    </p:set>
                                    <p:animEffect transition="in" filter="fade">
                                      <p:cBhvr>
                                        <p:cTn id="22" dur="500"/>
                                        <p:tgtEl>
                                          <p:spTgt spid="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Example of JavaScript</a:t>
            </a:r>
          </a:p>
        </p:txBody>
      </p:sp>
      <p:sp>
        <p:nvSpPr>
          <p:cNvPr id="150" name="Shape 150"/>
          <p:cNvSpPr/>
          <p:nvPr/>
        </p:nvSpPr>
        <p:spPr>
          <a:xfrm>
            <a:off x="693623" y="3078613"/>
            <a:ext cx="7039509" cy="5740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a:defRPr sz="1800"/>
            </a:pPr>
            <a:r>
              <a:rPr sz="1700" dirty="0">
                <a:solidFill>
                  <a:srgbClr val="FFFFFF"/>
                </a:solidFill>
              </a:rPr>
              <a:t>&lt;HTML&gt;</a:t>
            </a:r>
          </a:p>
          <a:p>
            <a:pPr lvl="0" algn="l">
              <a:defRPr sz="1800"/>
            </a:pPr>
            <a:r>
              <a:rPr sz="1700" dirty="0">
                <a:solidFill>
                  <a:srgbClr val="FFFFFF"/>
                </a:solidFill>
              </a:rPr>
              <a:t>&lt;HEAD&gt;</a:t>
            </a:r>
          </a:p>
          <a:p>
            <a:pPr lvl="0" algn="l">
              <a:defRPr sz="1800"/>
            </a:pPr>
            <a:r>
              <a:rPr sz="1700" dirty="0">
                <a:solidFill>
                  <a:srgbClr val="FFFFFF"/>
                </a:solidFill>
              </a:rPr>
              <a:t>&lt;TITLE&gt;Displaying the current date and time (basic example)&lt;/TITLE&gt;</a:t>
            </a:r>
          </a:p>
          <a:p>
            <a:pPr lvl="0" algn="l">
              <a:defRPr sz="1800"/>
            </a:pPr>
            <a:endParaRPr sz="1700" dirty="0">
              <a:solidFill>
                <a:srgbClr val="FFFFFF"/>
              </a:solidFill>
            </a:endParaRPr>
          </a:p>
          <a:p>
            <a:pPr lvl="0" algn="l">
              <a:defRPr sz="1800"/>
            </a:pPr>
            <a:r>
              <a:rPr sz="1700" dirty="0">
                <a:solidFill>
                  <a:srgbClr val="E8A433"/>
                </a:solidFill>
              </a:rPr>
              <a:t>&lt;SCRIPT LANGUAGE=”JavaScript” TYPE=”text/javascript”&gt;</a:t>
            </a:r>
          </a:p>
          <a:p>
            <a:pPr lvl="0" algn="l">
              <a:defRPr sz="1800"/>
            </a:pPr>
            <a:r>
              <a:rPr sz="1700" dirty="0">
                <a:solidFill>
                  <a:srgbClr val="64A850"/>
                </a:solidFill>
              </a:rPr>
              <a:t> &lt;!-- Hide from browsers that do not support JavaScript</a:t>
            </a:r>
          </a:p>
          <a:p>
            <a:pPr lvl="0" algn="l">
              <a:defRPr sz="1800"/>
            </a:pPr>
            <a:r>
              <a:rPr sz="1700" dirty="0">
                <a:solidFill>
                  <a:srgbClr val="64A850"/>
                </a:solidFill>
              </a:rPr>
              <a:t>// Capture the current date and time from the system clock</a:t>
            </a:r>
          </a:p>
          <a:p>
            <a:pPr lvl="0" algn="l">
              <a:defRPr sz="1800"/>
            </a:pPr>
            <a:endParaRPr sz="1700" dirty="0">
              <a:solidFill>
                <a:srgbClr val="E8A433"/>
              </a:solidFill>
            </a:endParaRPr>
          </a:p>
          <a:p>
            <a:pPr lvl="0" algn="l">
              <a:defRPr sz="1800"/>
            </a:pPr>
            <a:r>
              <a:rPr sz="2500" dirty="0">
                <a:solidFill>
                  <a:srgbClr val="FFFB00"/>
                </a:solidFill>
              </a:rPr>
              <a:t>var todays_date = new Date();</a:t>
            </a:r>
            <a:endParaRPr sz="1700" dirty="0">
              <a:solidFill>
                <a:srgbClr val="E8A433"/>
              </a:solidFill>
            </a:endParaRPr>
          </a:p>
          <a:p>
            <a:pPr lvl="0" algn="l">
              <a:defRPr sz="1800"/>
            </a:pPr>
            <a:endParaRPr sz="1700" dirty="0">
              <a:solidFill>
                <a:srgbClr val="E8A433"/>
              </a:solidFill>
            </a:endParaRPr>
          </a:p>
          <a:p>
            <a:pPr lvl="0" algn="l">
              <a:defRPr sz="1800"/>
            </a:pPr>
            <a:r>
              <a:rPr sz="1700" dirty="0">
                <a:solidFill>
                  <a:srgbClr val="64A850"/>
                </a:solidFill>
              </a:rPr>
              <a:t>// Display the current date and time on the Web page</a:t>
            </a:r>
            <a:endParaRPr sz="1700" dirty="0">
              <a:solidFill>
                <a:srgbClr val="E8A433"/>
              </a:solidFill>
            </a:endParaRPr>
          </a:p>
          <a:p>
            <a:pPr lvl="0" algn="l">
              <a:defRPr sz="1800"/>
            </a:pPr>
            <a:endParaRPr sz="1700" dirty="0">
              <a:solidFill>
                <a:srgbClr val="E8A433"/>
              </a:solidFill>
            </a:endParaRPr>
          </a:p>
          <a:p>
            <a:pPr lvl="0" algn="l">
              <a:defRPr sz="1800"/>
            </a:pPr>
            <a:r>
              <a:rPr sz="2500" dirty="0">
                <a:solidFill>
                  <a:srgbClr val="FFFB00"/>
                </a:solidFill>
              </a:rPr>
              <a:t>document.writeln(todays_date);</a:t>
            </a:r>
            <a:endParaRPr sz="1700" dirty="0">
              <a:solidFill>
                <a:srgbClr val="E8A433"/>
              </a:solidFill>
            </a:endParaRPr>
          </a:p>
          <a:p>
            <a:pPr lvl="0" algn="l">
              <a:defRPr sz="1800"/>
            </a:pPr>
            <a:endParaRPr sz="1700" dirty="0">
              <a:solidFill>
                <a:srgbClr val="E8A433"/>
              </a:solidFill>
            </a:endParaRPr>
          </a:p>
          <a:p>
            <a:pPr lvl="0" algn="l">
              <a:defRPr sz="1800"/>
            </a:pPr>
            <a:r>
              <a:rPr sz="1700" dirty="0">
                <a:solidFill>
                  <a:srgbClr val="64A850"/>
                </a:solidFill>
              </a:rPr>
              <a:t>// --&gt; Finish hiding &lt;/SCRIPT&gt;</a:t>
            </a:r>
            <a:endParaRPr sz="1700" dirty="0">
              <a:solidFill>
                <a:srgbClr val="E8A433"/>
              </a:solidFill>
            </a:endParaRPr>
          </a:p>
          <a:p>
            <a:pPr lvl="0" algn="l">
              <a:defRPr sz="1800"/>
            </a:pPr>
            <a:endParaRPr sz="1700" dirty="0">
              <a:solidFill>
                <a:srgbClr val="E8A433"/>
              </a:solidFill>
            </a:endParaRPr>
          </a:p>
          <a:p>
            <a:pPr lvl="0" algn="l">
              <a:defRPr sz="1800"/>
            </a:pPr>
            <a:r>
              <a:rPr sz="1700" dirty="0">
                <a:solidFill>
                  <a:srgbClr val="FFFFFF"/>
                </a:solidFill>
              </a:rPr>
              <a:t>&lt;/HEAD&gt;</a:t>
            </a:r>
          </a:p>
          <a:p>
            <a:pPr lvl="0" algn="l">
              <a:defRPr sz="1800"/>
            </a:pPr>
            <a:r>
              <a:rPr sz="1700" dirty="0">
                <a:solidFill>
                  <a:srgbClr val="FFFFFF"/>
                </a:solidFill>
              </a:rPr>
              <a:t>&lt;BODY&gt;</a:t>
            </a:r>
          </a:p>
          <a:p>
            <a:pPr lvl="0" algn="l">
              <a:defRPr sz="1800"/>
            </a:pPr>
            <a:r>
              <a:rPr sz="1700" dirty="0">
                <a:solidFill>
                  <a:srgbClr val="FFFFFF"/>
                </a:solidFill>
              </a:rPr>
              <a:t>&lt;P&gt;This is the HTML text for my first JavaScript application.&lt;/P&gt;</a:t>
            </a:r>
          </a:p>
          <a:p>
            <a:pPr lvl="0" algn="l">
              <a:defRPr sz="1800"/>
            </a:pPr>
            <a:r>
              <a:rPr sz="1700" dirty="0">
                <a:solidFill>
                  <a:srgbClr val="FFFFFF"/>
                </a:solidFill>
              </a:rPr>
              <a:t>&lt;/BODY&gt;</a:t>
            </a:r>
          </a:p>
          <a:p>
            <a:pPr lvl="0" algn="l">
              <a:defRPr sz="1800"/>
            </a:pPr>
            <a:r>
              <a:rPr sz="1700" dirty="0">
                <a:solidFill>
                  <a:srgbClr val="FFFFFF"/>
                </a:solidFill>
              </a:rPr>
              <a:t>&lt;/HTML</a:t>
            </a:r>
            <a:r>
              <a:rPr sz="2000" dirty="0">
                <a:solidFill>
                  <a:srgbClr val="FFFFFF"/>
                </a:solidFill>
              </a:rPr>
              <a:t>&gt;</a:t>
            </a:r>
          </a:p>
        </p:txBody>
      </p:sp>
      <p:sp>
        <p:nvSpPr>
          <p:cNvPr id="151" name="Shape 151"/>
          <p:cNvSpPr/>
          <p:nvPr/>
        </p:nvSpPr>
        <p:spPr>
          <a:xfrm>
            <a:off x="8179678" y="4221613"/>
            <a:ext cx="4480093" cy="2641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a:defRPr sz="1800"/>
            </a:pPr>
            <a:endParaRPr sz="2100" dirty="0">
              <a:solidFill>
                <a:srgbClr val="FFFFFF"/>
              </a:solidFill>
            </a:endParaRPr>
          </a:p>
          <a:p>
            <a:pPr marL="245643" lvl="0" indent="-245643" algn="l">
              <a:buClr>
                <a:srgbClr val="FFFFFF"/>
              </a:buClr>
              <a:buSzPct val="75000"/>
              <a:buChar char="•"/>
              <a:defRPr sz="1800"/>
            </a:pPr>
            <a:endParaRPr sz="2100" dirty="0">
              <a:solidFill>
                <a:srgbClr val="FFFFFF"/>
              </a:solidFill>
            </a:endParaRPr>
          </a:p>
          <a:p>
            <a:pPr marL="286584" lvl="0" indent="-286584" algn="l">
              <a:buClr>
                <a:srgbClr val="FFFFFF"/>
              </a:buClr>
              <a:buSzPct val="75000"/>
              <a:buChar char="•"/>
              <a:defRPr sz="1800"/>
            </a:pPr>
            <a:r>
              <a:rPr sz="2100" dirty="0">
                <a:solidFill>
                  <a:srgbClr val="FFFFFF"/>
                </a:solidFill>
              </a:rPr>
              <a:t> The first JavaScript statement captures the current date and time</a:t>
            </a:r>
          </a:p>
          <a:p>
            <a:pPr marL="245643" lvl="0" indent="-245643" algn="l">
              <a:buClr>
                <a:srgbClr val="FFFFFF"/>
              </a:buClr>
              <a:buSzPct val="75000"/>
              <a:buChar char="•"/>
              <a:defRPr sz="1800"/>
            </a:pPr>
            <a:endParaRPr sz="2100" dirty="0">
              <a:solidFill>
                <a:srgbClr val="FFFFFF"/>
              </a:solidFill>
            </a:endParaRPr>
          </a:p>
          <a:p>
            <a:pPr marL="245643" lvl="0" indent="-245643" algn="l">
              <a:buClr>
                <a:srgbClr val="FFFFFF"/>
              </a:buClr>
              <a:buSzPct val="75000"/>
              <a:buChar char="•"/>
              <a:defRPr sz="1800"/>
            </a:pPr>
            <a:endParaRPr sz="2100" dirty="0">
              <a:solidFill>
                <a:srgbClr val="FFFFFF"/>
              </a:solidFill>
            </a:endParaRPr>
          </a:p>
          <a:p>
            <a:pPr marL="286584" lvl="0" indent="-286584" algn="l">
              <a:buClr>
                <a:srgbClr val="FFFFFF"/>
              </a:buClr>
              <a:buSzPct val="75000"/>
              <a:buChar char="•"/>
              <a:defRPr sz="1800"/>
            </a:pPr>
            <a:r>
              <a:rPr sz="2100" dirty="0">
                <a:solidFill>
                  <a:srgbClr val="FFFFFF"/>
                </a:solidFill>
              </a:rPr>
              <a:t> The second JavaScript statement to write contents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952500" y="254000"/>
            <a:ext cx="11099800" cy="2159000"/>
          </a:xfrm>
          <a:prstGeom prst="rect">
            <a:avLst/>
          </a:prstGeom>
        </p:spPr>
        <p:txBody>
          <a:bodyPr/>
          <a:lstStyle>
            <a:lvl1pPr defTabSz="490727">
              <a:defRPr sz="6700"/>
            </a:lvl1pPr>
          </a:lstStyle>
          <a:p>
            <a:pPr lvl="0">
              <a:defRPr sz="1800">
                <a:solidFill>
                  <a:srgbClr val="000000"/>
                </a:solidFill>
              </a:defRPr>
            </a:pPr>
            <a:r>
              <a:rPr sz="6700">
                <a:solidFill>
                  <a:srgbClr val="FFFFFF"/>
                </a:solidFill>
              </a:rPr>
              <a:t>Including External JavaScript</a:t>
            </a:r>
          </a:p>
        </p:txBody>
      </p:sp>
      <p:sp>
        <p:nvSpPr>
          <p:cNvPr id="154" name="Shape 154"/>
          <p:cNvSpPr/>
          <p:nvPr/>
        </p:nvSpPr>
        <p:spPr>
          <a:xfrm>
            <a:off x="4932122" y="5232400"/>
            <a:ext cx="7484136" cy="787401"/>
          </a:xfrm>
          <a:prstGeom prst="rect">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600">
                <a:solidFill>
                  <a:srgbClr val="FFFFFF"/>
                </a:solidFill>
              </a:rPr>
              <a:t>&lt;script language=”JavaScript” src=”filename.js”&gt;</a:t>
            </a:r>
          </a:p>
          <a:p>
            <a:pPr lvl="0" algn="l">
              <a:defRPr sz="1800"/>
            </a:pPr>
            <a:r>
              <a:rPr sz="2600">
                <a:solidFill>
                  <a:srgbClr val="FFFFFF"/>
                </a:solidFill>
              </a:rPr>
              <a:t>&lt;/script&gt;</a:t>
            </a:r>
          </a:p>
        </p:txBody>
      </p:sp>
      <p:sp>
        <p:nvSpPr>
          <p:cNvPr id="155" name="Shape 155"/>
          <p:cNvSpPr/>
          <p:nvPr/>
        </p:nvSpPr>
        <p:spPr>
          <a:xfrm>
            <a:off x="859476" y="3463887"/>
            <a:ext cx="3401309" cy="501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solidFill>
                  <a:srgbClr val="FFFFFF"/>
                </a:solidFill>
              </a:defRPr>
            </a:lvl1pPr>
          </a:lstStyle>
          <a:p>
            <a:pPr lvl="0">
              <a:defRPr sz="1800">
                <a:solidFill>
                  <a:srgbClr val="000000"/>
                </a:solidFill>
              </a:defRPr>
            </a:pPr>
            <a:r>
              <a:rPr sz="3600" dirty="0">
                <a:solidFill>
                  <a:srgbClr val="FFFFFF"/>
                </a:solidFill>
              </a:rPr>
              <a:t>You can build and maintain one JavaScript file containing the common code and simply include it into multiple HTML files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Learning Exercise: Crazy Face Challenge 30min</a:t>
            </a:r>
          </a:p>
        </p:txBody>
      </p:sp>
      <p:sp>
        <p:nvSpPr>
          <p:cNvPr id="158" name="Shape 158"/>
          <p:cNvSpPr>
            <a:spLocks noGrp="1"/>
          </p:cNvSpPr>
          <p:nvPr>
            <p:ph type="body" idx="1"/>
          </p:nvPr>
        </p:nvSpPr>
        <p:spPr>
          <a:xfrm>
            <a:off x="952499" y="2732355"/>
            <a:ext cx="11707268" cy="6562191"/>
          </a:xfrm>
          <a:prstGeom prst="rect">
            <a:avLst/>
          </a:prstGeom>
        </p:spPr>
        <p:txBody>
          <a:bodyPr/>
          <a:lstStyle/>
          <a:p>
            <a:pPr marL="0" lvl="0" indent="0" defTabSz="373887">
              <a:spcBef>
                <a:spcPts val="2600"/>
              </a:spcBef>
              <a:buSzTx/>
              <a:buNone/>
              <a:defRPr sz="1800">
                <a:solidFill>
                  <a:srgbClr val="000000"/>
                </a:solidFill>
              </a:defRPr>
            </a:pPr>
            <a:r>
              <a:rPr sz="2432" dirty="0">
                <a:solidFill>
                  <a:srgbClr val="FFFFFF"/>
                </a:solidFill>
              </a:rPr>
              <a:t>We will do a simple programming exercise to understand concepts we have learned.</a:t>
            </a:r>
          </a:p>
          <a:p>
            <a:pPr marL="0" lvl="0" indent="0" defTabSz="373887">
              <a:spcBef>
                <a:spcPts val="2600"/>
              </a:spcBef>
              <a:buSzTx/>
              <a:buNone/>
              <a:defRPr sz="1800">
                <a:solidFill>
                  <a:srgbClr val="000000"/>
                </a:solidFill>
              </a:defRPr>
            </a:pPr>
            <a:r>
              <a:rPr sz="2432" dirty="0">
                <a:solidFill>
                  <a:srgbClr val="FFFFFF"/>
                </a:solidFill>
              </a:rPr>
              <a:t>Follow the instructions in </a:t>
            </a:r>
            <a:r>
              <a:rPr sz="2432" u="sng" dirty="0">
                <a:solidFill>
                  <a:srgbClr val="0000FF"/>
                </a:solidFill>
                <a:uFill>
                  <a:solidFill>
                    <a:srgbClr val="0000FF"/>
                  </a:solidFill>
                </a:uFill>
                <a:hlinkClick r:id="rId2"/>
              </a:rPr>
              <a:t>this website</a:t>
            </a:r>
            <a:r>
              <a:rPr sz="2432" dirty="0">
                <a:solidFill>
                  <a:srgbClr val="FFFFFF"/>
                </a:solidFill>
              </a:rPr>
              <a:t>.</a:t>
            </a:r>
          </a:p>
          <a:p>
            <a:pPr marL="0" lvl="0" indent="0" defTabSz="373887">
              <a:spcBef>
                <a:spcPts val="2600"/>
              </a:spcBef>
              <a:buSzTx/>
              <a:buNone/>
              <a:defRPr sz="1800">
                <a:solidFill>
                  <a:srgbClr val="000000"/>
                </a:solidFill>
              </a:defRPr>
            </a:pPr>
            <a:r>
              <a:rPr sz="2432" dirty="0">
                <a:solidFill>
                  <a:srgbClr val="FFFFFF"/>
                </a:solidFill>
              </a:rPr>
              <a:t>After performing the exercise, answer the following questions in a text editor and save the file as  </a:t>
            </a:r>
            <a:r>
              <a:rPr sz="2432" i="1" dirty="0">
                <a:solidFill>
                  <a:srgbClr val="FFFFFF"/>
                </a:solidFill>
              </a:rPr>
              <a:t>P1234567Studentname</a:t>
            </a:r>
            <a:r>
              <a:rPr sz="2432" b="1" dirty="0">
                <a:solidFill>
                  <a:srgbClr val="FFFFFF"/>
                </a:solidFill>
              </a:rPr>
              <a:t>-tutorial1.text</a:t>
            </a:r>
            <a:r>
              <a:rPr sz="2432" dirty="0">
                <a:solidFill>
                  <a:srgbClr val="FFFFFF"/>
                </a:solidFill>
              </a:rPr>
              <a:t>.</a:t>
            </a:r>
          </a:p>
          <a:p>
            <a:pPr marL="568959" lvl="1" indent="-284479" defTabSz="373887">
              <a:spcBef>
                <a:spcPts val="2600"/>
              </a:spcBef>
              <a:defRPr sz="1800">
                <a:solidFill>
                  <a:srgbClr val="000000"/>
                </a:solidFill>
              </a:defRPr>
            </a:pPr>
            <a:r>
              <a:rPr sz="2432" dirty="0">
                <a:solidFill>
                  <a:srgbClr val="FFFFFF"/>
                </a:solidFill>
              </a:rPr>
              <a:t>What are examples of statements in the program you just wrote?</a:t>
            </a:r>
          </a:p>
          <a:p>
            <a:pPr marL="568959" lvl="1" indent="-284479" defTabSz="373887">
              <a:spcBef>
                <a:spcPts val="2600"/>
              </a:spcBef>
              <a:defRPr sz="1800">
                <a:solidFill>
                  <a:srgbClr val="000000"/>
                </a:solidFill>
              </a:defRPr>
            </a:pPr>
            <a:r>
              <a:rPr sz="2432" dirty="0">
                <a:solidFill>
                  <a:srgbClr val="FFFFFF"/>
                </a:solidFill>
              </a:rPr>
              <a:t>Explain various syntax rules you observed in the program you just wrote.</a:t>
            </a:r>
          </a:p>
          <a:p>
            <a:pPr marL="568959" lvl="1" indent="-284479" defTabSz="373887">
              <a:spcBef>
                <a:spcPts val="2600"/>
              </a:spcBef>
              <a:defRPr sz="1800">
                <a:solidFill>
                  <a:srgbClr val="000000"/>
                </a:solidFill>
              </a:defRPr>
            </a:pPr>
            <a:r>
              <a:rPr sz="2432" dirty="0">
                <a:solidFill>
                  <a:srgbClr val="FFFFFF"/>
                </a:solidFill>
              </a:rPr>
              <a:t>What were some of the helpful features of the text editor used in the program.</a:t>
            </a:r>
          </a:p>
          <a:p>
            <a:pPr marL="568959" lvl="1" indent="-284479" defTabSz="373887">
              <a:spcBef>
                <a:spcPts val="2600"/>
              </a:spcBef>
              <a:defRPr sz="1800">
                <a:solidFill>
                  <a:srgbClr val="000000"/>
                </a:solidFill>
              </a:defRPr>
            </a:pPr>
            <a:r>
              <a:rPr sz="2432" dirty="0">
                <a:solidFill>
                  <a:srgbClr val="FFFFFF"/>
                </a:solidFill>
              </a:rPr>
              <a:t>In your opinion, is the language used compiled or interpreted? Explain your answer.</a:t>
            </a:r>
          </a:p>
          <a:p>
            <a:pPr marL="568959" lvl="1" indent="-284479" defTabSz="373887">
              <a:spcBef>
                <a:spcPts val="2600"/>
              </a:spcBef>
              <a:defRPr sz="1800">
                <a:solidFill>
                  <a:srgbClr val="000000"/>
                </a:solidFill>
              </a:defRPr>
            </a:pPr>
            <a:r>
              <a:rPr sz="2432" dirty="0">
                <a:solidFill>
                  <a:srgbClr val="FFFFFF"/>
                </a:solidFill>
              </a:rPr>
              <a:t>Save a screenshot to a folder. This will be checked later.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
                                            <p:bg/>
                                          </p:spTgt>
                                        </p:tgtEl>
                                        <p:attrNameLst>
                                          <p:attrName>style.visibility</p:attrName>
                                        </p:attrNameLst>
                                      </p:cBhvr>
                                      <p:to>
                                        <p:strVal val="visible"/>
                                      </p:to>
                                    </p:set>
                                    <p:animEffect transition="in" filter="fade">
                                      <p:cBhvr>
                                        <p:cTn id="7" dur="500"/>
                                        <p:tgtEl>
                                          <p:spTgt spid="15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8">
                                            <p:txEl>
                                              <p:pRg st="0" end="0"/>
                                            </p:txEl>
                                          </p:spTgt>
                                        </p:tgtEl>
                                        <p:attrNameLst>
                                          <p:attrName>style.visibility</p:attrName>
                                        </p:attrNameLst>
                                      </p:cBhvr>
                                      <p:to>
                                        <p:strVal val="visible"/>
                                      </p:to>
                                    </p:set>
                                    <p:animEffect transition="in" filter="fade">
                                      <p:cBhvr>
                                        <p:cTn id="12" dur="500"/>
                                        <p:tgtEl>
                                          <p:spTgt spid="1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8">
                                            <p:txEl>
                                              <p:pRg st="1" end="1"/>
                                            </p:txEl>
                                          </p:spTgt>
                                        </p:tgtEl>
                                        <p:attrNameLst>
                                          <p:attrName>style.visibility</p:attrName>
                                        </p:attrNameLst>
                                      </p:cBhvr>
                                      <p:to>
                                        <p:strVal val="visible"/>
                                      </p:to>
                                    </p:set>
                                    <p:animEffect transition="in" filter="fade">
                                      <p:cBhvr>
                                        <p:cTn id="17" dur="500"/>
                                        <p:tgtEl>
                                          <p:spTgt spid="1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8">
                                            <p:txEl>
                                              <p:pRg st="2" end="2"/>
                                            </p:txEl>
                                          </p:spTgt>
                                        </p:tgtEl>
                                        <p:attrNameLst>
                                          <p:attrName>style.visibility</p:attrName>
                                        </p:attrNameLst>
                                      </p:cBhvr>
                                      <p:to>
                                        <p:strVal val="visible"/>
                                      </p:to>
                                    </p:set>
                                    <p:animEffect transition="in" filter="fade">
                                      <p:cBhvr>
                                        <p:cTn id="22" dur="500"/>
                                        <p:tgtEl>
                                          <p:spTgt spid="158">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8">
                                            <p:txEl>
                                              <p:pRg st="3" end="3"/>
                                            </p:txEl>
                                          </p:spTgt>
                                        </p:tgtEl>
                                        <p:attrNameLst>
                                          <p:attrName>style.visibility</p:attrName>
                                        </p:attrNameLst>
                                      </p:cBhvr>
                                      <p:to>
                                        <p:strVal val="visible"/>
                                      </p:to>
                                    </p:set>
                                    <p:animEffect transition="in" filter="fade">
                                      <p:cBhvr>
                                        <p:cTn id="25" dur="500"/>
                                        <p:tgtEl>
                                          <p:spTgt spid="158">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8">
                                            <p:txEl>
                                              <p:pRg st="4" end="4"/>
                                            </p:txEl>
                                          </p:spTgt>
                                        </p:tgtEl>
                                        <p:attrNameLst>
                                          <p:attrName>style.visibility</p:attrName>
                                        </p:attrNameLst>
                                      </p:cBhvr>
                                      <p:to>
                                        <p:strVal val="visible"/>
                                      </p:to>
                                    </p:set>
                                    <p:animEffect transition="in" filter="fade">
                                      <p:cBhvr>
                                        <p:cTn id="28" dur="500"/>
                                        <p:tgtEl>
                                          <p:spTgt spid="158">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8">
                                            <p:txEl>
                                              <p:pRg st="5" end="5"/>
                                            </p:txEl>
                                          </p:spTgt>
                                        </p:tgtEl>
                                        <p:attrNameLst>
                                          <p:attrName>style.visibility</p:attrName>
                                        </p:attrNameLst>
                                      </p:cBhvr>
                                      <p:to>
                                        <p:strVal val="visible"/>
                                      </p:to>
                                    </p:set>
                                    <p:animEffect transition="in" filter="fade">
                                      <p:cBhvr>
                                        <p:cTn id="31" dur="500"/>
                                        <p:tgtEl>
                                          <p:spTgt spid="158">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8">
                                            <p:txEl>
                                              <p:pRg st="6" end="6"/>
                                            </p:txEl>
                                          </p:spTgt>
                                        </p:tgtEl>
                                        <p:attrNameLst>
                                          <p:attrName>style.visibility</p:attrName>
                                        </p:attrNameLst>
                                      </p:cBhvr>
                                      <p:to>
                                        <p:strVal val="visible"/>
                                      </p:to>
                                    </p:set>
                                    <p:animEffect transition="in" filter="fade">
                                      <p:cBhvr>
                                        <p:cTn id="34" dur="500"/>
                                        <p:tgtEl>
                                          <p:spTgt spid="158">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8">
                                            <p:txEl>
                                              <p:pRg st="7" end="7"/>
                                            </p:txEl>
                                          </p:spTgt>
                                        </p:tgtEl>
                                        <p:attrNameLst>
                                          <p:attrName>style.visibility</p:attrName>
                                        </p:attrNameLst>
                                      </p:cBhvr>
                                      <p:to>
                                        <p:strVal val="visible"/>
                                      </p:to>
                                    </p:set>
                                    <p:animEffect transition="in" filter="fade">
                                      <p:cBhvr>
                                        <p:cTn id="37" dur="500"/>
                                        <p:tgtEl>
                                          <p:spTgt spid="1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About MAD1</a:t>
            </a:r>
          </a:p>
        </p:txBody>
      </p:sp>
      <p:sp>
        <p:nvSpPr>
          <p:cNvPr id="47" name="Shape 47"/>
          <p:cNvSpPr>
            <a:spLocks noGrp="1"/>
          </p:cNvSpPr>
          <p:nvPr>
            <p:ph type="body" idx="1"/>
          </p:nvPr>
        </p:nvSpPr>
        <p:spPr>
          <a:xfrm>
            <a:off x="952500" y="2590800"/>
            <a:ext cx="11099800" cy="6286500"/>
          </a:xfrm>
          <a:prstGeom prst="rect">
            <a:avLst/>
          </a:prstGeom>
        </p:spPr>
        <p:txBody>
          <a:bodyPr>
            <a:normAutofit lnSpcReduction="10000"/>
          </a:bodyPr>
          <a:lstStyle/>
          <a:p>
            <a:pPr marL="872701" lvl="0" indent="-872701" defTabSz="543305">
              <a:spcBef>
                <a:spcPts val="3900"/>
              </a:spcBef>
              <a:buClr>
                <a:srgbClr val="FFFFFF"/>
              </a:buClr>
              <a:defRPr sz="1800">
                <a:solidFill>
                  <a:srgbClr val="000000"/>
                </a:solidFill>
              </a:defRPr>
            </a:pPr>
            <a:r>
              <a:rPr sz="3534" dirty="0">
                <a:solidFill>
                  <a:srgbClr val="FFFFFF"/>
                </a:solidFill>
              </a:rPr>
              <a:t>This module introduces you to the fundamental concepts of computer programming using the Javascript language. </a:t>
            </a:r>
          </a:p>
          <a:p>
            <a:pPr marL="872701" lvl="0" indent="-872701" defTabSz="543305">
              <a:spcBef>
                <a:spcPts val="3900"/>
              </a:spcBef>
              <a:buClr>
                <a:srgbClr val="FFFFFF"/>
              </a:buClr>
              <a:defRPr sz="1800">
                <a:solidFill>
                  <a:srgbClr val="000000"/>
                </a:solidFill>
              </a:defRPr>
            </a:pPr>
            <a:r>
              <a:rPr sz="3534" dirty="0">
                <a:solidFill>
                  <a:srgbClr val="FFFFFF"/>
                </a:solidFill>
              </a:rPr>
              <a:t>Also, teach you to develop mobile apps.</a:t>
            </a:r>
          </a:p>
          <a:p>
            <a:pPr marL="872701" lvl="0" indent="-872701" defTabSz="543305">
              <a:spcBef>
                <a:spcPts val="3900"/>
              </a:spcBef>
              <a:buClr>
                <a:srgbClr val="FFFFFF"/>
              </a:buClr>
              <a:defRPr sz="1800">
                <a:solidFill>
                  <a:srgbClr val="000000"/>
                </a:solidFill>
              </a:defRPr>
            </a:pPr>
            <a:r>
              <a:rPr sz="3534" dirty="0">
                <a:solidFill>
                  <a:srgbClr val="FFFFFF"/>
                </a:solidFill>
              </a:rPr>
              <a:t>Assumes no programming experience.</a:t>
            </a:r>
          </a:p>
          <a:p>
            <a:pPr marL="872701" lvl="0" indent="-872701" defTabSz="543305">
              <a:spcBef>
                <a:spcPts val="3900"/>
              </a:spcBef>
              <a:buClr>
                <a:srgbClr val="FFFFFF"/>
              </a:buClr>
              <a:defRPr sz="1800">
                <a:solidFill>
                  <a:srgbClr val="000000"/>
                </a:solidFill>
              </a:defRPr>
            </a:pPr>
            <a:r>
              <a:rPr sz="3534" dirty="0">
                <a:solidFill>
                  <a:srgbClr val="FFFFFF"/>
                </a:solidFill>
              </a:rPr>
              <a:t>Requires repeated practice to develop skills.</a:t>
            </a:r>
          </a:p>
          <a:p>
            <a:pPr marL="872701" lvl="0" indent="-872701" defTabSz="543305">
              <a:spcBef>
                <a:spcPts val="3900"/>
              </a:spcBef>
              <a:buClr>
                <a:srgbClr val="FFFFFF"/>
              </a:buClr>
              <a:defRPr sz="1800">
                <a:solidFill>
                  <a:srgbClr val="000000"/>
                </a:solidFill>
              </a:defRPr>
            </a:pPr>
            <a:r>
              <a:rPr sz="3534" dirty="0">
                <a:solidFill>
                  <a:srgbClr val="FFFFFF"/>
                </a:solidFill>
              </a:rPr>
              <a:t>MAD1 trains you to be program ‘</a:t>
            </a:r>
            <a:r>
              <a:rPr sz="3534" b="1" dirty="0">
                <a:solidFill>
                  <a:srgbClr val="FFFFFF"/>
                </a:solidFill>
              </a:rPr>
              <a:t>creators</a:t>
            </a:r>
            <a:r>
              <a:rPr sz="3534" dirty="0">
                <a:solidFill>
                  <a:srgbClr val="FFFFFF"/>
                </a:solidFill>
              </a:rPr>
              <a:t>’ rather than just users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bg/>
                                          </p:spTgt>
                                        </p:tgtEl>
                                        <p:attrNameLst>
                                          <p:attrName>style.visibility</p:attrName>
                                        </p:attrNameLst>
                                      </p:cBhvr>
                                      <p:to>
                                        <p:strVal val="visible"/>
                                      </p:to>
                                    </p:set>
                                    <p:animEffect transition="in" filter="fade">
                                      <p:cBhvr>
                                        <p:cTn id="7" dur="500"/>
                                        <p:tgtEl>
                                          <p:spTgt spid="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fade">
                                      <p:cBhvr>
                                        <p:cTn id="12" dur="500"/>
                                        <p:tgtEl>
                                          <p:spTgt spid="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xEl>
                                              <p:pRg st="1" end="1"/>
                                            </p:txEl>
                                          </p:spTgt>
                                        </p:tgtEl>
                                        <p:attrNameLst>
                                          <p:attrName>style.visibility</p:attrName>
                                        </p:attrNameLst>
                                      </p:cBhvr>
                                      <p:to>
                                        <p:strVal val="visible"/>
                                      </p:to>
                                    </p:set>
                                    <p:animEffect transition="in" filter="fade">
                                      <p:cBhvr>
                                        <p:cTn id="17" dur="500"/>
                                        <p:tgtEl>
                                          <p:spTgt spid="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
                                            <p:txEl>
                                              <p:pRg st="2" end="2"/>
                                            </p:txEl>
                                          </p:spTgt>
                                        </p:tgtEl>
                                        <p:attrNameLst>
                                          <p:attrName>style.visibility</p:attrName>
                                        </p:attrNameLst>
                                      </p:cBhvr>
                                      <p:to>
                                        <p:strVal val="visible"/>
                                      </p:to>
                                    </p:set>
                                    <p:animEffect transition="in" filter="fade">
                                      <p:cBhvr>
                                        <p:cTn id="22" dur="500"/>
                                        <p:tgtEl>
                                          <p:spTgt spid="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
                                            <p:txEl>
                                              <p:pRg st="3" end="3"/>
                                            </p:txEl>
                                          </p:spTgt>
                                        </p:tgtEl>
                                        <p:attrNameLst>
                                          <p:attrName>style.visibility</p:attrName>
                                        </p:attrNameLst>
                                      </p:cBhvr>
                                      <p:to>
                                        <p:strVal val="visible"/>
                                      </p:to>
                                    </p:set>
                                    <p:animEffect transition="in" filter="fade">
                                      <p:cBhvr>
                                        <p:cTn id="27" dur="500"/>
                                        <p:tgtEl>
                                          <p:spTgt spid="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xEl>
                                              <p:pRg st="4" end="4"/>
                                            </p:txEl>
                                          </p:spTgt>
                                        </p:tgtEl>
                                        <p:attrNameLst>
                                          <p:attrName>style.visibility</p:attrName>
                                        </p:attrNameLst>
                                      </p:cBhvr>
                                      <p:to>
                                        <p:strVal val="visible"/>
                                      </p:to>
                                    </p:set>
                                    <p:animEffect transition="in" filter="fade">
                                      <p:cBhvr>
                                        <p:cTn id="32" dur="500"/>
                                        <p:tgtEl>
                                          <p:spTgt spid="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Helpful Resources</a:t>
            </a:r>
          </a:p>
        </p:txBody>
      </p:sp>
      <p:sp>
        <p:nvSpPr>
          <p:cNvPr id="50" name="Shape 50"/>
          <p:cNvSpPr>
            <a:spLocks noGrp="1"/>
          </p:cNvSpPr>
          <p:nvPr>
            <p:ph type="body" idx="1"/>
          </p:nvPr>
        </p:nvSpPr>
        <p:spPr>
          <a:xfrm>
            <a:off x="952500" y="2452955"/>
            <a:ext cx="11099800" cy="4110743"/>
          </a:xfrm>
          <a:prstGeom prst="rect">
            <a:avLst/>
          </a:prstGeom>
        </p:spPr>
        <p:txBody>
          <a:bodyPr/>
          <a:lstStyle/>
          <a:p>
            <a:pPr marL="0" lvl="0" indent="0">
              <a:buSzTx/>
              <a:buNone/>
              <a:defRPr sz="1800">
                <a:solidFill>
                  <a:srgbClr val="000000"/>
                </a:solidFill>
              </a:defRPr>
            </a:pPr>
            <a:r>
              <a:rPr sz="3800" dirty="0">
                <a:solidFill>
                  <a:srgbClr val="FFFFFF"/>
                </a:solidFill>
              </a:rPr>
              <a:t>To supplement are lessons, you are </a:t>
            </a:r>
            <a:r>
              <a:rPr sz="3800" b="1" u="sng" dirty="0">
                <a:solidFill>
                  <a:srgbClr val="FFFFFF"/>
                </a:solidFill>
              </a:rPr>
              <a:t>required</a:t>
            </a:r>
            <a:r>
              <a:rPr sz="3800" dirty="0">
                <a:solidFill>
                  <a:srgbClr val="FFFFFF"/>
                </a:solidFill>
              </a:rPr>
              <a:t> to watch two </a:t>
            </a:r>
            <a:r>
              <a:rPr sz="3800" b="1" dirty="0">
                <a:solidFill>
                  <a:srgbClr val="FFFFFF"/>
                </a:solidFill>
              </a:rPr>
              <a:t>Lynda.com </a:t>
            </a:r>
            <a:r>
              <a:rPr sz="3800" dirty="0">
                <a:solidFill>
                  <a:srgbClr val="FFFFFF"/>
                </a:solidFill>
              </a:rPr>
              <a:t>videos. Your test may include questions from these videos:</a:t>
            </a:r>
          </a:p>
          <a:p>
            <a:pPr lvl="0">
              <a:defRPr sz="1800">
                <a:solidFill>
                  <a:srgbClr val="000000"/>
                </a:solidFill>
              </a:defRPr>
            </a:pPr>
            <a:r>
              <a:rPr sz="2500" dirty="0">
                <a:solidFill>
                  <a:srgbClr val="80D3D6"/>
                </a:solidFill>
                <a:hlinkClick r:id="rId2"/>
              </a:rPr>
              <a:t>Foundations of Programming: Fundamentals</a:t>
            </a:r>
            <a:endParaRPr sz="2500" dirty="0">
              <a:solidFill>
                <a:srgbClr val="80D3D6"/>
              </a:solidFill>
            </a:endParaRPr>
          </a:p>
          <a:p>
            <a:pPr lvl="0">
              <a:defRPr sz="1800">
                <a:solidFill>
                  <a:srgbClr val="000000"/>
                </a:solidFill>
              </a:defRPr>
            </a:pPr>
            <a:r>
              <a:rPr sz="2500" dirty="0">
                <a:solidFill>
                  <a:srgbClr val="80D3D6"/>
                </a:solidFill>
                <a:hlinkClick r:id="rId3"/>
              </a:rPr>
              <a:t>Javascript Essential Training</a:t>
            </a:r>
          </a:p>
        </p:txBody>
      </p:sp>
      <p:sp>
        <p:nvSpPr>
          <p:cNvPr id="51" name="Shape 51"/>
          <p:cNvSpPr/>
          <p:nvPr/>
        </p:nvSpPr>
        <p:spPr>
          <a:xfrm>
            <a:off x="947597" y="6610350"/>
            <a:ext cx="9726774" cy="419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4200"/>
              </a:spcBef>
              <a:defRPr sz="1800"/>
            </a:pPr>
            <a:r>
              <a:rPr sz="2500" b="1" dirty="0">
                <a:solidFill>
                  <a:srgbClr val="FFFFFF"/>
                </a:solidFill>
              </a:rPr>
              <a:t>Online resources:</a:t>
            </a:r>
          </a:p>
          <a:p>
            <a:pPr lvl="0" algn="l">
              <a:spcBef>
                <a:spcPts val="4200"/>
              </a:spcBef>
              <a:defRPr sz="1800"/>
            </a:pPr>
            <a:r>
              <a:rPr sz="2000" dirty="0">
                <a:solidFill>
                  <a:srgbClr val="FFFFFF"/>
                </a:solidFill>
              </a:rPr>
              <a:t>	w3Schools</a:t>
            </a:r>
          </a:p>
          <a:p>
            <a:pPr lvl="0" algn="l">
              <a:spcBef>
                <a:spcPts val="4200"/>
              </a:spcBef>
              <a:defRPr sz="1800"/>
            </a:pPr>
            <a:r>
              <a:rPr sz="2500" b="1" dirty="0">
                <a:solidFill>
                  <a:srgbClr val="FFFFFF"/>
                </a:solidFill>
              </a:rPr>
              <a:t>VM Image with PhoneGap</a:t>
            </a:r>
          </a:p>
          <a:p>
            <a:pPr lvl="0" algn="l">
              <a:spcBef>
                <a:spcPts val="4200"/>
              </a:spcBef>
              <a:defRPr sz="1800"/>
            </a:pPr>
            <a:r>
              <a:rPr sz="2000" dirty="0">
                <a:solidFill>
                  <a:srgbClr val="FFFFFF"/>
                </a:solidFill>
              </a:rPr>
              <a:t>	If you have problems installing PhoneGap you can use VM Image (25 GB)</a:t>
            </a:r>
            <a:endParaRPr sz="3800" dirty="0">
              <a:solidFill>
                <a:srgbClr val="FFFFFF"/>
              </a:solidFill>
            </a:endParaRPr>
          </a:p>
          <a:p>
            <a:pPr lvl="0" algn="l">
              <a:spcBef>
                <a:spcPts val="4200"/>
              </a:spcBef>
              <a:defRPr sz="1800"/>
            </a:pPr>
            <a:r>
              <a:rPr sz="3800" dirty="0">
                <a:solidFill>
                  <a:srgbClr val="FFFFFF"/>
                </a:solidFill>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bg/>
                                          </p:spTgt>
                                        </p:tgtEl>
                                        <p:attrNameLst>
                                          <p:attrName>style.visibility</p:attrName>
                                        </p:attrNameLst>
                                      </p:cBhvr>
                                      <p:to>
                                        <p:strVal val="visible"/>
                                      </p:to>
                                    </p:set>
                                    <p:animEffect transition="in" filter="fade">
                                      <p:cBhvr>
                                        <p:cTn id="7" dur="500"/>
                                        <p:tgtEl>
                                          <p:spTgt spid="5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xEl>
                                              <p:pRg st="0" end="0"/>
                                            </p:txEl>
                                          </p:spTgt>
                                        </p:tgtEl>
                                        <p:attrNameLst>
                                          <p:attrName>style.visibility</p:attrName>
                                        </p:attrNameLst>
                                      </p:cBhvr>
                                      <p:to>
                                        <p:strVal val="visible"/>
                                      </p:to>
                                    </p:set>
                                    <p:animEffect transition="in" filter="fade">
                                      <p:cBhvr>
                                        <p:cTn id="12" dur="500"/>
                                        <p:tgtEl>
                                          <p:spTgt spid="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xEl>
                                              <p:pRg st="1" end="1"/>
                                            </p:txEl>
                                          </p:spTgt>
                                        </p:tgtEl>
                                        <p:attrNameLst>
                                          <p:attrName>style.visibility</p:attrName>
                                        </p:attrNameLst>
                                      </p:cBhvr>
                                      <p:to>
                                        <p:strVal val="visible"/>
                                      </p:to>
                                    </p:set>
                                    <p:animEffect transition="in" filter="fade">
                                      <p:cBhvr>
                                        <p:cTn id="17" dur="500"/>
                                        <p:tgtEl>
                                          <p:spTgt spid="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xEl>
                                              <p:pRg st="2" end="2"/>
                                            </p:txEl>
                                          </p:spTgt>
                                        </p:tgtEl>
                                        <p:attrNameLst>
                                          <p:attrName>style.visibility</p:attrName>
                                        </p:attrNameLst>
                                      </p:cBhvr>
                                      <p:to>
                                        <p:strVal val="visible"/>
                                      </p:to>
                                    </p:set>
                                    <p:animEffect transition="in" filter="fade">
                                      <p:cBhvr>
                                        <p:cTn id="22" dur="500"/>
                                        <p:tgtEl>
                                          <p:spTgt spid="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What is Programming?</a:t>
            </a:r>
          </a:p>
        </p:txBody>
      </p:sp>
      <p:sp>
        <p:nvSpPr>
          <p:cNvPr id="54" name="Shape 54"/>
          <p:cNvSpPr>
            <a:spLocks noGrp="1"/>
          </p:cNvSpPr>
          <p:nvPr>
            <p:ph type="body" idx="1"/>
          </p:nvPr>
        </p:nvSpPr>
        <p:spPr>
          <a:xfrm>
            <a:off x="952500" y="2516454"/>
            <a:ext cx="5617419" cy="6562192"/>
          </a:xfrm>
          <a:prstGeom prst="rect">
            <a:avLst/>
          </a:prstGeom>
        </p:spPr>
        <p:txBody>
          <a:bodyPr>
            <a:normAutofit fontScale="92500"/>
          </a:bodyPr>
          <a:lstStyle/>
          <a:p>
            <a:pPr marL="910237" lvl="0" indent="-910237" defTabSz="566674">
              <a:spcBef>
                <a:spcPts val="4000"/>
              </a:spcBef>
              <a:buClr>
                <a:srgbClr val="FFFFFF"/>
              </a:buClr>
              <a:defRPr sz="1800">
                <a:solidFill>
                  <a:srgbClr val="000000"/>
                </a:solidFill>
              </a:defRPr>
            </a:pPr>
            <a:r>
              <a:rPr sz="3686" dirty="0">
                <a:solidFill>
                  <a:srgbClr val="FFFFFF"/>
                </a:solidFill>
              </a:rPr>
              <a:t>A </a:t>
            </a:r>
            <a:r>
              <a:rPr sz="3686" i="1" dirty="0">
                <a:solidFill>
                  <a:srgbClr val="FFFFFF"/>
                </a:solidFill>
              </a:rPr>
              <a:t>program</a:t>
            </a:r>
            <a:r>
              <a:rPr sz="3686" dirty="0">
                <a:solidFill>
                  <a:srgbClr val="FFFFFF"/>
                </a:solidFill>
              </a:rPr>
              <a:t> is a set of instructions that a computer follows to perform a task</a:t>
            </a:r>
          </a:p>
          <a:p>
            <a:pPr marL="910237" lvl="0" indent="-910237" defTabSz="566674">
              <a:spcBef>
                <a:spcPts val="4000"/>
              </a:spcBef>
              <a:buClr>
                <a:srgbClr val="FFFFFF"/>
              </a:buClr>
              <a:defRPr sz="1800">
                <a:solidFill>
                  <a:srgbClr val="000000"/>
                </a:solidFill>
              </a:defRPr>
            </a:pPr>
            <a:r>
              <a:rPr sz="3686" dirty="0">
                <a:solidFill>
                  <a:srgbClr val="FFFFFF"/>
                </a:solidFill>
              </a:rPr>
              <a:t>Has to be in sequence</a:t>
            </a:r>
          </a:p>
          <a:p>
            <a:pPr marL="910237" lvl="0" indent="-910237" defTabSz="566674">
              <a:spcBef>
                <a:spcPts val="4000"/>
              </a:spcBef>
              <a:buClr>
                <a:srgbClr val="FFFFFF"/>
              </a:buClr>
              <a:defRPr sz="1800">
                <a:solidFill>
                  <a:srgbClr val="000000"/>
                </a:solidFill>
              </a:defRPr>
            </a:pPr>
            <a:r>
              <a:rPr sz="3686" dirty="0">
                <a:solidFill>
                  <a:srgbClr val="FFFFFF"/>
                </a:solidFill>
              </a:rPr>
              <a:t>Has to be precise</a:t>
            </a:r>
          </a:p>
          <a:p>
            <a:pPr marL="910237" lvl="0" indent="-910237" defTabSz="566674">
              <a:spcBef>
                <a:spcPts val="4000"/>
              </a:spcBef>
              <a:buClr>
                <a:srgbClr val="FFFFFF"/>
              </a:buClr>
              <a:defRPr sz="1800">
                <a:solidFill>
                  <a:srgbClr val="000000"/>
                </a:solidFill>
              </a:defRPr>
            </a:pPr>
            <a:r>
              <a:rPr sz="3686" dirty="0">
                <a:solidFill>
                  <a:srgbClr val="FFFFFF"/>
                </a:solidFill>
              </a:rPr>
              <a:t>Instructions are written in a </a:t>
            </a:r>
            <a:r>
              <a:rPr sz="3686" b="1" dirty="0">
                <a:solidFill>
                  <a:srgbClr val="FFFFFF"/>
                </a:solidFill>
              </a:rPr>
              <a:t>programming language</a:t>
            </a:r>
          </a:p>
        </p:txBody>
      </p:sp>
      <p:sp>
        <p:nvSpPr>
          <p:cNvPr id="55" name="Shape 55"/>
          <p:cNvSpPr/>
          <p:nvPr/>
        </p:nvSpPr>
        <p:spPr>
          <a:xfrm>
            <a:off x="7245070" y="3657600"/>
            <a:ext cx="927660" cy="647701"/>
          </a:xfrm>
          <a:prstGeom prst="rect">
            <a:avLst/>
          </a:prstGeom>
          <a:ln w="12700">
            <a:miter lim="400000"/>
          </a:ln>
        </p:spPr>
        <p:txBody>
          <a:bodyPr wrap="none" lIns="50800" tIns="50800" rIns="50800" bIns="50800" anchor="ctr">
            <a:spAutoFit/>
          </a:bodyPr>
          <a:lstStyle/>
          <a:p>
            <a:pPr lvl="0"/>
            <a:endParaRPr/>
          </a:p>
        </p:txBody>
      </p:sp>
      <p:sp>
        <p:nvSpPr>
          <p:cNvPr id="56" name="Shape 56"/>
          <p:cNvSpPr/>
          <p:nvPr/>
        </p:nvSpPr>
        <p:spPr>
          <a:xfrm>
            <a:off x="6745827" y="3591902"/>
            <a:ext cx="6078413" cy="49192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500" b="1" dirty="0">
                <a:solidFill>
                  <a:srgbClr val="FFFFFF"/>
                </a:solidFill>
              </a:rPr>
              <a:t>Program is similar to giving directions:</a:t>
            </a:r>
          </a:p>
          <a:p>
            <a:pPr lvl="0" algn="l">
              <a:defRPr sz="1800"/>
            </a:pPr>
            <a:endParaRPr dirty="0">
              <a:solidFill>
                <a:srgbClr val="FFFFFF"/>
              </a:solidFill>
            </a:endParaRPr>
          </a:p>
          <a:p>
            <a:pPr lvl="0" algn="l">
              <a:defRPr sz="1800"/>
            </a:pPr>
            <a:endParaRPr dirty="0">
              <a:solidFill>
                <a:srgbClr val="FFFFFF"/>
              </a:solidFill>
            </a:endParaRPr>
          </a:p>
          <a:p>
            <a:pPr marL="342900" lvl="0" indent="-342900" algn="l">
              <a:buFont typeface="+mj-lt"/>
              <a:buAutoNum type="arabicPeriod"/>
              <a:defRPr sz="1800"/>
            </a:pPr>
            <a:r>
              <a:rPr dirty="0">
                <a:solidFill>
                  <a:srgbClr val="FFFFFF"/>
                </a:solidFill>
              </a:rPr>
              <a:t>Go straight on till you see the hospital then turn left.</a:t>
            </a:r>
          </a:p>
          <a:p>
            <a:pPr marL="342900" lvl="0" indent="-342900" algn="l">
              <a:buFont typeface="+mj-lt"/>
              <a:buAutoNum type="arabicPeriod"/>
              <a:defRPr sz="1800"/>
            </a:pPr>
            <a:endParaRPr dirty="0">
              <a:solidFill>
                <a:srgbClr val="FFFFFF"/>
              </a:solidFill>
            </a:endParaRPr>
          </a:p>
          <a:p>
            <a:pPr marL="342900" lvl="0" indent="-342900" algn="l">
              <a:buFont typeface="+mj-lt"/>
              <a:buAutoNum type="arabicPeriod"/>
              <a:defRPr sz="1800"/>
            </a:pPr>
            <a:r>
              <a:rPr dirty="0">
                <a:solidFill>
                  <a:srgbClr val="FFFFFF"/>
                </a:solidFill>
              </a:rPr>
              <a:t>Turn back, you have gone past the turning.</a:t>
            </a:r>
          </a:p>
          <a:p>
            <a:pPr marL="342900" lvl="0" indent="-342900" algn="l">
              <a:buFont typeface="+mj-lt"/>
              <a:buAutoNum type="arabicPeriod"/>
              <a:defRPr sz="1800"/>
            </a:pPr>
            <a:endParaRPr dirty="0">
              <a:solidFill>
                <a:srgbClr val="FFFFFF"/>
              </a:solidFill>
            </a:endParaRPr>
          </a:p>
          <a:p>
            <a:pPr marL="342900" lvl="0" indent="-342900" algn="l">
              <a:buFont typeface="+mj-lt"/>
              <a:buAutoNum type="arabicPeriod"/>
              <a:defRPr sz="1800"/>
            </a:pPr>
            <a:r>
              <a:rPr dirty="0">
                <a:solidFill>
                  <a:srgbClr val="FFFFFF"/>
                </a:solidFill>
              </a:rPr>
              <a:t>Turn left when you see a roundabout.</a:t>
            </a:r>
          </a:p>
          <a:p>
            <a:pPr marL="342900" lvl="0" indent="-342900" algn="l">
              <a:buFont typeface="+mj-lt"/>
              <a:buAutoNum type="arabicPeriod"/>
              <a:defRPr sz="1800"/>
            </a:pPr>
            <a:endParaRPr dirty="0">
              <a:solidFill>
                <a:srgbClr val="FFFFFF"/>
              </a:solidFill>
            </a:endParaRPr>
          </a:p>
          <a:p>
            <a:pPr marL="342900" lvl="0" indent="-342900" algn="l">
              <a:buFont typeface="+mj-lt"/>
              <a:buAutoNum type="arabicPeriod"/>
              <a:defRPr sz="1800"/>
            </a:pPr>
            <a:r>
              <a:rPr dirty="0">
                <a:solidFill>
                  <a:srgbClr val="FFFFFF"/>
                </a:solidFill>
              </a:rPr>
              <a:t>Turn right at the end of the road and my house is number 67.</a:t>
            </a:r>
          </a:p>
          <a:p>
            <a:pPr marL="342900" lvl="0" indent="-342900" algn="l">
              <a:buFont typeface="+mj-lt"/>
              <a:buAutoNum type="arabicPeriod"/>
              <a:defRPr sz="1800"/>
            </a:pPr>
            <a:endParaRPr dirty="0">
              <a:solidFill>
                <a:srgbClr val="FFFFFF"/>
              </a:solidFill>
            </a:endParaRPr>
          </a:p>
          <a:p>
            <a:pPr marL="342900" lvl="0" indent="-342900" algn="l">
              <a:buFont typeface="+mj-lt"/>
              <a:buAutoNum type="arabicPeriod"/>
              <a:defRPr sz="1800"/>
            </a:pPr>
            <a:r>
              <a:rPr dirty="0">
                <a:solidFill>
                  <a:srgbClr val="FFFFFF"/>
                </a:solidFill>
              </a:rPr>
              <a:t>Cross the junction and keep going for about 1 mile.</a:t>
            </a:r>
          </a:p>
          <a:p>
            <a:pPr marL="342900" lvl="0" indent="-342900" algn="l">
              <a:buFont typeface="+mj-lt"/>
              <a:buAutoNum type="arabicPeriod"/>
              <a:defRPr sz="1800"/>
            </a:pPr>
            <a:endParaRPr dirty="0">
              <a:solidFill>
                <a:srgbClr val="FFFFFF"/>
              </a:solidFill>
            </a:endParaRPr>
          </a:p>
          <a:p>
            <a:pPr marL="342900" lvl="0" indent="-342900" algn="l">
              <a:buFont typeface="+mj-lt"/>
              <a:buAutoNum type="arabicPeriod"/>
              <a:defRPr sz="1800"/>
            </a:pPr>
            <a:r>
              <a:rPr dirty="0">
                <a:solidFill>
                  <a:srgbClr val="FFFFFF"/>
                </a:solidFill>
              </a:rPr>
              <a:t>Take the third road on the right and you will see the office on the right</a:t>
            </a:r>
          </a:p>
          <a:p>
            <a:pPr lvl="0" algn="l">
              <a:defRPr sz="1800"/>
            </a:pPr>
            <a:endParaRPr dirty="0">
              <a:solidFill>
                <a:srgbClr val="FFFFFF"/>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bg/>
                                          </p:spTgt>
                                        </p:tgtEl>
                                        <p:attrNameLst>
                                          <p:attrName>style.visibility</p:attrName>
                                        </p:attrNameLst>
                                      </p:cBhvr>
                                      <p:to>
                                        <p:strVal val="visible"/>
                                      </p:to>
                                    </p:set>
                                    <p:animEffect transition="in" filter="fade">
                                      <p:cBhvr>
                                        <p:cTn id="7" dur="500"/>
                                        <p:tgtEl>
                                          <p:spTgt spid="5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fade">
                                      <p:cBhvr>
                                        <p:cTn id="12" dur="500"/>
                                        <p:tgtEl>
                                          <p:spTgt spid="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animEffect transition="in" filter="fade">
                                      <p:cBhvr>
                                        <p:cTn id="17" dur="500"/>
                                        <p:tgtEl>
                                          <p:spTgt spid="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
                                            <p:txEl>
                                              <p:pRg st="2" end="2"/>
                                            </p:txEl>
                                          </p:spTgt>
                                        </p:tgtEl>
                                        <p:attrNameLst>
                                          <p:attrName>style.visibility</p:attrName>
                                        </p:attrNameLst>
                                      </p:cBhvr>
                                      <p:to>
                                        <p:strVal val="visible"/>
                                      </p:to>
                                    </p:set>
                                    <p:animEffect transition="in" filter="fade">
                                      <p:cBhvr>
                                        <p:cTn id="22" dur="500"/>
                                        <p:tgtEl>
                                          <p:spTgt spid="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
                                            <p:txEl>
                                              <p:pRg st="3" end="3"/>
                                            </p:txEl>
                                          </p:spTgt>
                                        </p:tgtEl>
                                        <p:attrNameLst>
                                          <p:attrName>style.visibility</p:attrName>
                                        </p:attrNameLst>
                                      </p:cBhvr>
                                      <p:to>
                                        <p:strVal val="visible"/>
                                      </p:to>
                                    </p:set>
                                    <p:animEffect transition="in" filter="fade">
                                      <p:cBhvr>
                                        <p:cTn id="27" dur="500"/>
                                        <p:tgtEl>
                                          <p:spTgt spid="5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What are applications of Programming?</a:t>
            </a:r>
          </a:p>
        </p:txBody>
      </p:sp>
      <p:sp>
        <p:nvSpPr>
          <p:cNvPr id="59" name="Shape 59"/>
          <p:cNvSpPr/>
          <p:nvPr/>
        </p:nvSpPr>
        <p:spPr>
          <a:xfrm>
            <a:off x="7245070" y="3657600"/>
            <a:ext cx="927660" cy="647701"/>
          </a:xfrm>
          <a:prstGeom prst="rect">
            <a:avLst/>
          </a:prstGeom>
          <a:ln w="12700">
            <a:miter lim="400000"/>
          </a:ln>
        </p:spPr>
        <p:txBody>
          <a:bodyPr wrap="none" lIns="0" tIns="0" rIns="0" bIns="0" anchor="ctr">
            <a:spAutoFit/>
          </a:bodyPr>
          <a:lstStyle/>
          <a:p>
            <a:pPr lvl="0"/>
            <a:endParaRPr/>
          </a:p>
        </p:txBody>
      </p:sp>
      <p:sp>
        <p:nvSpPr>
          <p:cNvPr id="60" name="Shape 60"/>
          <p:cNvSpPr/>
          <p:nvPr/>
        </p:nvSpPr>
        <p:spPr>
          <a:xfrm>
            <a:off x="8147024" y="2788577"/>
            <a:ext cx="1206552"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dirty="0">
                <a:solidFill>
                  <a:srgbClr val="FFFFFF"/>
                </a:solidFill>
              </a:rPr>
              <a:t>Apps</a:t>
            </a:r>
          </a:p>
        </p:txBody>
      </p:sp>
      <p:sp>
        <p:nvSpPr>
          <p:cNvPr id="61" name="Shape 61"/>
          <p:cNvSpPr/>
          <p:nvPr/>
        </p:nvSpPr>
        <p:spPr>
          <a:xfrm>
            <a:off x="2644522" y="6647522"/>
            <a:ext cx="1880007" cy="927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dirty="0">
                <a:solidFill>
                  <a:srgbClr val="FFFFFF"/>
                </a:solidFill>
              </a:rPr>
              <a:t>Desktop</a:t>
            </a:r>
            <a:endParaRPr dirty="0">
              <a:solidFill>
                <a:srgbClr val="FFFFFF"/>
              </a:solidFill>
            </a:endParaRPr>
          </a:p>
        </p:txBody>
      </p:sp>
      <p:pic>
        <p:nvPicPr>
          <p:cNvPr id="62" name="pasted-image.tif"/>
          <p:cNvPicPr/>
          <p:nvPr/>
        </p:nvPicPr>
        <p:blipFill>
          <a:blip r:embed="rId2">
            <a:extLst/>
          </a:blip>
          <a:stretch>
            <a:fillRect/>
          </a:stretch>
        </p:blipFill>
        <p:spPr>
          <a:xfrm>
            <a:off x="6845300" y="3771899"/>
            <a:ext cx="3810000" cy="2133601"/>
          </a:xfrm>
          <a:prstGeom prst="rect">
            <a:avLst/>
          </a:prstGeom>
          <a:ln w="12700">
            <a:miter lim="400000"/>
          </a:ln>
        </p:spPr>
      </p:pic>
      <p:pic>
        <p:nvPicPr>
          <p:cNvPr id="63" name="pasted-image.tif"/>
          <p:cNvPicPr/>
          <p:nvPr/>
        </p:nvPicPr>
        <p:blipFill>
          <a:blip r:embed="rId3">
            <a:extLst/>
          </a:blip>
          <a:stretch>
            <a:fillRect/>
          </a:stretch>
        </p:blipFill>
        <p:spPr>
          <a:xfrm>
            <a:off x="2104975" y="3600450"/>
            <a:ext cx="3187701" cy="2552700"/>
          </a:xfrm>
          <a:prstGeom prst="rect">
            <a:avLst/>
          </a:prstGeom>
          <a:ln w="12700">
            <a:miter lim="400000"/>
          </a:ln>
        </p:spPr>
      </p:pic>
      <p:sp>
        <p:nvSpPr>
          <p:cNvPr id="64" name="Shape 64"/>
          <p:cNvSpPr/>
          <p:nvPr/>
        </p:nvSpPr>
        <p:spPr>
          <a:xfrm>
            <a:off x="3061488" y="2788577"/>
            <a:ext cx="1046075"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dirty="0">
                <a:solidFill>
                  <a:srgbClr val="FFFFFF"/>
                </a:solidFill>
              </a:rPr>
              <a:t>Web</a:t>
            </a:r>
          </a:p>
        </p:txBody>
      </p:sp>
      <p:pic>
        <p:nvPicPr>
          <p:cNvPr id="65" name="pasted-image.tif"/>
          <p:cNvPicPr/>
          <p:nvPr/>
        </p:nvPicPr>
        <p:blipFill>
          <a:blip r:embed="rId4">
            <a:extLst/>
          </a:blip>
          <a:stretch>
            <a:fillRect/>
          </a:stretch>
        </p:blipFill>
        <p:spPr>
          <a:xfrm>
            <a:off x="2096620" y="7411690"/>
            <a:ext cx="2975811" cy="2133601"/>
          </a:xfrm>
          <a:prstGeom prst="rect">
            <a:avLst/>
          </a:prstGeom>
          <a:ln w="12700">
            <a:miter lim="400000"/>
          </a:ln>
        </p:spPr>
      </p:pic>
      <p:pic>
        <p:nvPicPr>
          <p:cNvPr id="66" name="pasted-image.tif"/>
          <p:cNvPicPr/>
          <p:nvPr/>
        </p:nvPicPr>
        <p:blipFill>
          <a:blip r:embed="rId5">
            <a:extLst/>
          </a:blip>
          <a:stretch>
            <a:fillRect/>
          </a:stretch>
        </p:blipFill>
        <p:spPr>
          <a:xfrm>
            <a:off x="6974681" y="7411690"/>
            <a:ext cx="3810001" cy="2133601"/>
          </a:xfrm>
          <a:prstGeom prst="rect">
            <a:avLst/>
          </a:prstGeom>
          <a:ln w="12700">
            <a:miter lim="400000"/>
          </a:ln>
        </p:spPr>
      </p:pic>
      <p:sp>
        <p:nvSpPr>
          <p:cNvPr id="67" name="Shape 67"/>
          <p:cNvSpPr/>
          <p:nvPr/>
        </p:nvSpPr>
        <p:spPr>
          <a:xfrm>
            <a:off x="6819544" y="6647522"/>
            <a:ext cx="3861512" cy="927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dirty="0">
                <a:solidFill>
                  <a:srgbClr val="FFFFFF"/>
                </a:solidFill>
              </a:rPr>
              <a:t>Operating System</a:t>
            </a:r>
            <a:endParaRPr dirty="0">
              <a:solidFill>
                <a:srgbClr val="FFFFFF"/>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4" grpId="0" animBg="1"/>
      <p:bldP spid="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What is a Programming Language?</a:t>
            </a:r>
          </a:p>
        </p:txBody>
      </p:sp>
      <p:sp>
        <p:nvSpPr>
          <p:cNvPr id="70" name="Shape 70"/>
          <p:cNvSpPr>
            <a:spLocks noGrp="1"/>
          </p:cNvSpPr>
          <p:nvPr>
            <p:ph type="body" idx="1"/>
          </p:nvPr>
        </p:nvSpPr>
        <p:spPr>
          <a:xfrm>
            <a:off x="965200" y="2846654"/>
            <a:ext cx="5505351" cy="6562192"/>
          </a:xfrm>
          <a:prstGeom prst="rect">
            <a:avLst/>
          </a:prstGeom>
        </p:spPr>
        <p:txBody>
          <a:bodyPr/>
          <a:lstStyle/>
          <a:p>
            <a:pPr marL="408940" lvl="0" indent="-408940" defTabSz="537463">
              <a:spcBef>
                <a:spcPts val="3800"/>
              </a:spcBef>
              <a:defRPr sz="1800">
                <a:solidFill>
                  <a:srgbClr val="000000"/>
                </a:solidFill>
              </a:defRPr>
            </a:pPr>
            <a:r>
              <a:rPr sz="3496" dirty="0">
                <a:solidFill>
                  <a:srgbClr val="FFFFFF"/>
                </a:solidFill>
              </a:rPr>
              <a:t>Formal constructed language designed to communicate instructions to a machine, particularly a computer.</a:t>
            </a:r>
          </a:p>
          <a:p>
            <a:pPr marL="408940" lvl="0" indent="-408940" defTabSz="537463">
              <a:spcBef>
                <a:spcPts val="3800"/>
              </a:spcBef>
              <a:defRPr sz="1800">
                <a:solidFill>
                  <a:srgbClr val="000000"/>
                </a:solidFill>
              </a:defRPr>
            </a:pPr>
            <a:r>
              <a:rPr sz="3496" dirty="0">
                <a:solidFill>
                  <a:srgbClr val="FFFFFF"/>
                </a:solidFill>
              </a:rPr>
              <a:t>Markup languages like HTML which define structured data, are </a:t>
            </a:r>
            <a:r>
              <a:rPr sz="3496" b="1" dirty="0">
                <a:solidFill>
                  <a:srgbClr val="FFFFFF"/>
                </a:solidFill>
              </a:rPr>
              <a:t>NOT</a:t>
            </a:r>
            <a:r>
              <a:rPr sz="3496" dirty="0">
                <a:solidFill>
                  <a:srgbClr val="FFFFFF"/>
                </a:solidFill>
              </a:rPr>
              <a:t> considered programming languages. Why?</a:t>
            </a:r>
          </a:p>
        </p:txBody>
      </p:sp>
      <p:sp>
        <p:nvSpPr>
          <p:cNvPr id="71" name="Shape 71"/>
          <p:cNvSpPr/>
          <p:nvPr/>
        </p:nvSpPr>
        <p:spPr>
          <a:xfrm>
            <a:off x="6735319" y="3263899"/>
            <a:ext cx="5944438" cy="407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dirty="0">
                <a:solidFill>
                  <a:srgbClr val="FFFFFF"/>
                </a:solidFill>
              </a:rPr>
              <a:t>Examples of  Programming Languages:</a:t>
            </a:r>
          </a:p>
          <a:p>
            <a:pPr lvl="0">
              <a:defRPr sz="1800"/>
            </a:pPr>
            <a:r>
              <a:rPr sz="2500" dirty="0">
                <a:solidFill>
                  <a:srgbClr val="FFFFFF"/>
                </a:solidFill>
              </a:rPr>
              <a:t>C, C++, Java, Javascript, PHP, C#, Visual Basic, Fortran, Cobol, Python</a:t>
            </a:r>
          </a:p>
          <a:p>
            <a:pPr lvl="0">
              <a:defRPr sz="1800"/>
            </a:pPr>
            <a:endParaRPr sz="3600" dirty="0">
              <a:solidFill>
                <a:srgbClr val="73FDFF"/>
              </a:solidFill>
            </a:endParaRPr>
          </a:p>
          <a:p>
            <a:pPr lvl="0">
              <a:defRPr sz="1800"/>
            </a:pPr>
            <a:r>
              <a:rPr sz="2500" dirty="0">
                <a:solidFill>
                  <a:srgbClr val="FFFFFF"/>
                </a:solidFill>
              </a:rPr>
              <a:t>Click to view:</a:t>
            </a:r>
          </a:p>
          <a:p>
            <a:pPr lvl="0">
              <a:defRPr sz="1800"/>
            </a:pPr>
            <a:r>
              <a:rPr sz="2500" dirty="0">
                <a:solidFill>
                  <a:srgbClr val="00FDFF"/>
                </a:solidFill>
                <a:hlinkClick r:id="rId2"/>
              </a:rPr>
              <a:t>Programming languages used in the most popular websites</a:t>
            </a:r>
            <a:endParaRPr sz="2500" dirty="0">
              <a:solidFill>
                <a:srgbClr val="00FDFF"/>
              </a:solidFill>
            </a:endParaRPr>
          </a:p>
          <a:p>
            <a:pPr lvl="0">
              <a:defRPr sz="1800"/>
            </a:pPr>
            <a:endParaRPr sz="2500" dirty="0">
              <a:solidFill>
                <a:srgbClr val="00FDFF"/>
              </a:solidFill>
            </a:endParaRPr>
          </a:p>
          <a:p>
            <a:pPr lvl="0">
              <a:defRPr sz="1800"/>
            </a:pPr>
            <a:r>
              <a:rPr sz="2500" dirty="0">
                <a:solidFill>
                  <a:srgbClr val="00FDFF"/>
                </a:solidFill>
                <a:hlinkClick r:id="rId3"/>
              </a:rPr>
              <a:t>What are the most popular programming languages?</a:t>
            </a:r>
          </a:p>
        </p:txBody>
      </p:sp>
      <p:pic>
        <p:nvPicPr>
          <p:cNvPr id="72" name="pasted-image.tif"/>
          <p:cNvPicPr/>
          <p:nvPr/>
        </p:nvPicPr>
        <p:blipFill>
          <a:blip r:embed="rId4">
            <a:extLst/>
          </a:blip>
          <a:stretch>
            <a:fillRect/>
          </a:stretch>
        </p:blipFill>
        <p:spPr>
          <a:xfrm>
            <a:off x="6922343" y="8071127"/>
            <a:ext cx="2065786" cy="1104622"/>
          </a:xfrm>
          <a:prstGeom prst="rect">
            <a:avLst/>
          </a:prstGeom>
          <a:ln w="12700">
            <a:miter lim="400000"/>
          </a:ln>
        </p:spPr>
      </p:pic>
      <p:pic>
        <p:nvPicPr>
          <p:cNvPr id="73" name="pasted-image.tif"/>
          <p:cNvPicPr/>
          <p:nvPr/>
        </p:nvPicPr>
        <p:blipFill>
          <a:blip r:embed="rId5">
            <a:extLst/>
          </a:blip>
          <a:stretch>
            <a:fillRect/>
          </a:stretch>
        </p:blipFill>
        <p:spPr>
          <a:xfrm>
            <a:off x="9299570" y="8071127"/>
            <a:ext cx="1696601" cy="1104622"/>
          </a:xfrm>
          <a:prstGeom prst="rect">
            <a:avLst/>
          </a:prstGeom>
          <a:ln w="12700">
            <a:miter lim="400000"/>
          </a:ln>
        </p:spPr>
      </p:pic>
      <p:pic>
        <p:nvPicPr>
          <p:cNvPr id="74" name="pasted-image.tif"/>
          <p:cNvPicPr/>
          <p:nvPr/>
        </p:nvPicPr>
        <p:blipFill>
          <a:blip r:embed="rId6">
            <a:extLst/>
          </a:blip>
          <a:stretch>
            <a:fillRect/>
          </a:stretch>
        </p:blipFill>
        <p:spPr>
          <a:xfrm>
            <a:off x="11307612" y="8052946"/>
            <a:ext cx="1104622" cy="1104622"/>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bg/>
                                          </p:spTgt>
                                        </p:tgtEl>
                                        <p:attrNameLst>
                                          <p:attrName>style.visibility</p:attrName>
                                        </p:attrNameLst>
                                      </p:cBhvr>
                                      <p:to>
                                        <p:strVal val="visible"/>
                                      </p:to>
                                    </p:set>
                                    <p:animEffect transition="in" filter="fade">
                                      <p:cBhvr>
                                        <p:cTn id="7" dur="500"/>
                                        <p:tgtEl>
                                          <p:spTgt spid="7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xEl>
                                              <p:pRg st="1" end="1"/>
                                            </p:txEl>
                                          </p:spTgt>
                                        </p:tgtEl>
                                        <p:attrNameLst>
                                          <p:attrName>style.visibility</p:attrName>
                                        </p:attrNameLst>
                                      </p:cBhvr>
                                      <p:to>
                                        <p:strVal val="visible"/>
                                      </p:to>
                                    </p:set>
                                    <p:animEffect transition="in" filter="fade">
                                      <p:cBhvr>
                                        <p:cTn id="17" dur="500"/>
                                        <p:tgtEl>
                                          <p:spTgt spid="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animBg="1"/>
      <p:bldP spid="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lvl1pPr defTabSz="531622">
              <a:defRPr sz="7280"/>
            </a:lvl1pPr>
          </a:lstStyle>
          <a:p>
            <a:pPr lvl="0">
              <a:defRPr sz="1800">
                <a:solidFill>
                  <a:srgbClr val="000000"/>
                </a:solidFill>
              </a:defRPr>
            </a:pPr>
            <a:r>
              <a:rPr sz="7280">
                <a:solidFill>
                  <a:srgbClr val="FFFFFF"/>
                </a:solidFill>
              </a:rPr>
              <a:t>Examples of Programming Languages</a:t>
            </a:r>
          </a:p>
        </p:txBody>
      </p:sp>
      <p:sp>
        <p:nvSpPr>
          <p:cNvPr id="77" name="Shape 77"/>
          <p:cNvSpPr>
            <a:spLocks noGrp="1"/>
          </p:cNvSpPr>
          <p:nvPr>
            <p:ph type="body" idx="1"/>
          </p:nvPr>
        </p:nvSpPr>
        <p:spPr>
          <a:xfrm>
            <a:off x="215900" y="2872054"/>
            <a:ext cx="2984203" cy="4869172"/>
          </a:xfrm>
          <a:prstGeom prst="rect">
            <a:avLst/>
          </a:prstGeom>
        </p:spPr>
        <p:txBody>
          <a:bodyPr/>
          <a:lstStyle/>
          <a:p>
            <a:pPr marL="0" lvl="0" indent="0" defTabSz="537463">
              <a:spcBef>
                <a:spcPts val="3800"/>
              </a:spcBef>
              <a:buSzTx/>
              <a:buNone/>
              <a:defRPr sz="1800">
                <a:solidFill>
                  <a:srgbClr val="000000"/>
                </a:solidFill>
              </a:defRPr>
            </a:pPr>
            <a:r>
              <a:rPr sz="2300" b="1" dirty="0">
                <a:solidFill>
                  <a:srgbClr val="FFFFFF"/>
                </a:solidFill>
              </a:rPr>
              <a:t>C</a:t>
            </a:r>
          </a:p>
          <a:p>
            <a:pPr marL="0" lvl="0" indent="0" defTabSz="537463">
              <a:spcBef>
                <a:spcPts val="3800"/>
              </a:spcBef>
              <a:buSzTx/>
              <a:buNone/>
              <a:defRPr sz="1800">
                <a:solidFill>
                  <a:srgbClr val="000000"/>
                </a:solidFill>
              </a:defRPr>
            </a:pPr>
            <a:r>
              <a:rPr sz="2300" dirty="0">
                <a:solidFill>
                  <a:srgbClr val="FFFFFF"/>
                </a:solidFill>
              </a:rPr>
              <a:t>int main()</a:t>
            </a:r>
          </a:p>
          <a:p>
            <a:pPr marL="0" lvl="0" indent="0" defTabSz="537463">
              <a:spcBef>
                <a:spcPts val="3800"/>
              </a:spcBef>
              <a:buSzTx/>
              <a:buNone/>
              <a:defRPr sz="1800">
                <a:solidFill>
                  <a:srgbClr val="000000"/>
                </a:solidFill>
              </a:defRPr>
            </a:pPr>
            <a:r>
              <a:rPr sz="2300" dirty="0">
                <a:solidFill>
                  <a:srgbClr val="FFFFFF"/>
                </a:solidFill>
              </a:rPr>
              <a:t>{</a:t>
            </a:r>
          </a:p>
          <a:p>
            <a:pPr marL="0" lvl="0" indent="0" defTabSz="537463">
              <a:spcBef>
                <a:spcPts val="3800"/>
              </a:spcBef>
              <a:buSzTx/>
              <a:buNone/>
              <a:defRPr sz="1800">
                <a:solidFill>
                  <a:srgbClr val="000000"/>
                </a:solidFill>
              </a:defRPr>
            </a:pPr>
            <a:r>
              <a:rPr sz="2300" dirty="0">
                <a:solidFill>
                  <a:srgbClr val="FFFFFF"/>
                </a:solidFill>
              </a:rPr>
              <a:t>  printf("Hello world\n");</a:t>
            </a:r>
          </a:p>
          <a:p>
            <a:pPr marL="0" lvl="0" indent="0" defTabSz="537463">
              <a:spcBef>
                <a:spcPts val="3800"/>
              </a:spcBef>
              <a:buSzTx/>
              <a:buNone/>
              <a:defRPr sz="1800">
                <a:solidFill>
                  <a:srgbClr val="000000"/>
                </a:solidFill>
              </a:defRPr>
            </a:pPr>
            <a:r>
              <a:rPr sz="2300" dirty="0">
                <a:solidFill>
                  <a:srgbClr val="FFFFFF"/>
                </a:solidFill>
              </a:rPr>
              <a:t>  return 0;</a:t>
            </a:r>
          </a:p>
          <a:p>
            <a:pPr marL="0" lvl="0" indent="0" defTabSz="537463">
              <a:spcBef>
                <a:spcPts val="3800"/>
              </a:spcBef>
              <a:buSzTx/>
              <a:buNone/>
              <a:defRPr sz="1800">
                <a:solidFill>
                  <a:srgbClr val="000000"/>
                </a:solidFill>
              </a:defRPr>
            </a:pPr>
            <a:r>
              <a:rPr sz="2300" dirty="0">
                <a:solidFill>
                  <a:srgbClr val="FFFFFF"/>
                </a:solidFill>
              </a:rPr>
              <a:t>}</a:t>
            </a:r>
          </a:p>
        </p:txBody>
      </p:sp>
      <p:sp>
        <p:nvSpPr>
          <p:cNvPr id="78" name="Shape 78"/>
          <p:cNvSpPr/>
          <p:nvPr/>
        </p:nvSpPr>
        <p:spPr>
          <a:xfrm>
            <a:off x="3775050" y="2999054"/>
            <a:ext cx="3679814" cy="486917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l" defTabSz="502412">
              <a:spcBef>
                <a:spcPts val="3600"/>
              </a:spcBef>
              <a:defRPr sz="1800"/>
            </a:pPr>
            <a:r>
              <a:rPr sz="2150" b="1" dirty="0">
                <a:solidFill>
                  <a:srgbClr val="FFFFFF"/>
                </a:solidFill>
              </a:rPr>
              <a:t>Visual Basic</a:t>
            </a:r>
          </a:p>
          <a:p>
            <a:pPr lvl="0" algn="l" defTabSz="502412">
              <a:spcBef>
                <a:spcPts val="3600"/>
              </a:spcBef>
              <a:defRPr sz="1800"/>
            </a:pPr>
            <a:r>
              <a:rPr sz="2150" dirty="0">
                <a:solidFill>
                  <a:srgbClr val="FFFFFF"/>
                </a:solidFill>
              </a:rPr>
              <a:t>Public Module modmain</a:t>
            </a:r>
          </a:p>
          <a:p>
            <a:pPr lvl="0" algn="l" defTabSz="502412">
              <a:spcBef>
                <a:spcPts val="3600"/>
              </a:spcBef>
              <a:defRPr sz="1800"/>
            </a:pPr>
            <a:r>
              <a:rPr sz="2150" dirty="0">
                <a:solidFill>
                  <a:srgbClr val="FFFFFF"/>
                </a:solidFill>
              </a:rPr>
              <a:t>Sub Main()</a:t>
            </a:r>
          </a:p>
          <a:p>
            <a:pPr lvl="0" algn="l" defTabSz="502412">
              <a:spcBef>
                <a:spcPts val="3600"/>
              </a:spcBef>
              <a:defRPr sz="1800"/>
            </a:pPr>
            <a:r>
              <a:rPr sz="2150" dirty="0">
                <a:solidFill>
                  <a:srgbClr val="FFFFFF"/>
                </a:solidFill>
              </a:rPr>
              <a:t>Console.WriteLine ("Hello World 	using Visual Basic!")</a:t>
            </a:r>
          </a:p>
          <a:p>
            <a:pPr lvl="0" algn="l" defTabSz="502412">
              <a:spcBef>
                <a:spcPts val="3600"/>
              </a:spcBef>
              <a:defRPr sz="1800"/>
            </a:pPr>
            <a:r>
              <a:rPr sz="2150" dirty="0">
                <a:solidFill>
                  <a:srgbClr val="FFFFFF"/>
                </a:solidFill>
              </a:rPr>
              <a:t>End Sub</a:t>
            </a:r>
          </a:p>
          <a:p>
            <a:pPr lvl="0" algn="l" defTabSz="502412">
              <a:spcBef>
                <a:spcPts val="3600"/>
              </a:spcBef>
              <a:defRPr sz="1800"/>
            </a:pPr>
            <a:r>
              <a:rPr sz="2150" dirty="0">
                <a:solidFill>
                  <a:srgbClr val="FFFFFF"/>
                </a:solidFill>
              </a:rPr>
              <a:t>End Module</a:t>
            </a:r>
          </a:p>
        </p:txBody>
      </p:sp>
      <p:sp>
        <p:nvSpPr>
          <p:cNvPr id="79" name="Shape 79"/>
          <p:cNvSpPr/>
          <p:nvPr/>
        </p:nvSpPr>
        <p:spPr>
          <a:xfrm>
            <a:off x="8131410" y="3067050"/>
            <a:ext cx="4539239"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2000" b="1" dirty="0">
                <a:solidFill>
                  <a:srgbClr val="FFFFFF"/>
                </a:solidFill>
              </a:rPr>
              <a:t>Java </a:t>
            </a:r>
          </a:p>
          <a:p>
            <a:pPr lvl="0" algn="l">
              <a:defRPr sz="1800"/>
            </a:pPr>
            <a:endParaRPr sz="2000" b="1" dirty="0">
              <a:solidFill>
                <a:srgbClr val="FFFFFF"/>
              </a:solidFill>
            </a:endParaRPr>
          </a:p>
          <a:p>
            <a:pPr lvl="0" algn="l">
              <a:defRPr sz="1800"/>
            </a:pPr>
            <a:r>
              <a:rPr sz="2000" dirty="0">
                <a:solidFill>
                  <a:srgbClr val="FFFFFF"/>
                </a:solidFill>
              </a:rPr>
              <a:t>public class HelloWorld { </a:t>
            </a:r>
          </a:p>
          <a:p>
            <a:pPr lvl="0" algn="l">
              <a:defRPr sz="1800"/>
            </a:pPr>
            <a:r>
              <a:rPr sz="2000" dirty="0">
                <a:solidFill>
                  <a:srgbClr val="FFFFFF"/>
                </a:solidFill>
              </a:rPr>
              <a:t>   public static void main(String[] args) { </a:t>
            </a:r>
          </a:p>
          <a:p>
            <a:pPr lvl="0" algn="l">
              <a:defRPr sz="1800"/>
            </a:pPr>
            <a:r>
              <a:rPr sz="2000" dirty="0">
                <a:solidFill>
                  <a:srgbClr val="FFFFFF"/>
                </a:solidFill>
              </a:rPr>
              <a:t>      System.out.println("Hello, World");</a:t>
            </a:r>
          </a:p>
          <a:p>
            <a:pPr lvl="0" algn="l">
              <a:defRPr sz="1800"/>
            </a:pPr>
            <a:r>
              <a:rPr sz="2000" dirty="0">
                <a:solidFill>
                  <a:srgbClr val="FFFFFF"/>
                </a:solidFill>
              </a:rPr>
              <a:t>   }</a:t>
            </a:r>
          </a:p>
          <a:p>
            <a:pPr lvl="0" algn="l">
              <a:defRPr sz="1800"/>
            </a:pPr>
            <a:r>
              <a:rPr sz="2000" dirty="0">
                <a:solidFill>
                  <a:srgbClr val="FFFFFF"/>
                </a:solidFill>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bg/>
                                          </p:spTgt>
                                        </p:tgtEl>
                                        <p:attrNameLst>
                                          <p:attrName>style.visibility</p:attrName>
                                        </p:attrNameLst>
                                      </p:cBhvr>
                                      <p:to>
                                        <p:strVal val="visible"/>
                                      </p:to>
                                    </p:set>
                                    <p:animEffect transition="in" filter="fade">
                                      <p:cBhvr>
                                        <p:cTn id="7" dur="500"/>
                                        <p:tgtEl>
                                          <p:spTgt spid="7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
                                            <p:txEl>
                                              <p:pRg st="0" end="0"/>
                                            </p:txEl>
                                          </p:spTgt>
                                        </p:tgtEl>
                                        <p:attrNameLst>
                                          <p:attrName>style.visibility</p:attrName>
                                        </p:attrNameLst>
                                      </p:cBhvr>
                                      <p:to>
                                        <p:strVal val="visible"/>
                                      </p:to>
                                    </p:set>
                                    <p:animEffect transition="in" filter="fade">
                                      <p:cBhvr>
                                        <p:cTn id="12" dur="500"/>
                                        <p:tgtEl>
                                          <p:spTgt spid="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
                                            <p:txEl>
                                              <p:pRg st="1" end="1"/>
                                            </p:txEl>
                                          </p:spTgt>
                                        </p:tgtEl>
                                        <p:attrNameLst>
                                          <p:attrName>style.visibility</p:attrName>
                                        </p:attrNameLst>
                                      </p:cBhvr>
                                      <p:to>
                                        <p:strVal val="visible"/>
                                      </p:to>
                                    </p:set>
                                    <p:animEffect transition="in" filter="fade">
                                      <p:cBhvr>
                                        <p:cTn id="17" dur="500"/>
                                        <p:tgtEl>
                                          <p:spTgt spid="7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
                                            <p:txEl>
                                              <p:pRg st="2" end="2"/>
                                            </p:txEl>
                                          </p:spTgt>
                                        </p:tgtEl>
                                        <p:attrNameLst>
                                          <p:attrName>style.visibility</p:attrName>
                                        </p:attrNameLst>
                                      </p:cBhvr>
                                      <p:to>
                                        <p:strVal val="visible"/>
                                      </p:to>
                                    </p:set>
                                    <p:animEffect transition="in" filter="fade">
                                      <p:cBhvr>
                                        <p:cTn id="22" dur="500"/>
                                        <p:tgtEl>
                                          <p:spTgt spid="7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7">
                                            <p:txEl>
                                              <p:pRg st="3" end="3"/>
                                            </p:txEl>
                                          </p:spTgt>
                                        </p:tgtEl>
                                        <p:attrNameLst>
                                          <p:attrName>style.visibility</p:attrName>
                                        </p:attrNameLst>
                                      </p:cBhvr>
                                      <p:to>
                                        <p:strVal val="visible"/>
                                      </p:to>
                                    </p:set>
                                    <p:animEffect transition="in" filter="fade">
                                      <p:cBhvr>
                                        <p:cTn id="27" dur="500"/>
                                        <p:tgtEl>
                                          <p:spTgt spid="7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7">
                                            <p:txEl>
                                              <p:pRg st="4" end="4"/>
                                            </p:txEl>
                                          </p:spTgt>
                                        </p:tgtEl>
                                        <p:attrNameLst>
                                          <p:attrName>style.visibility</p:attrName>
                                        </p:attrNameLst>
                                      </p:cBhvr>
                                      <p:to>
                                        <p:strVal val="visible"/>
                                      </p:to>
                                    </p:set>
                                    <p:animEffect transition="in" filter="fade">
                                      <p:cBhvr>
                                        <p:cTn id="32" dur="500"/>
                                        <p:tgtEl>
                                          <p:spTgt spid="7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7">
                                            <p:txEl>
                                              <p:pRg st="5" end="5"/>
                                            </p:txEl>
                                          </p:spTgt>
                                        </p:tgtEl>
                                        <p:attrNameLst>
                                          <p:attrName>style.visibility</p:attrName>
                                        </p:attrNameLst>
                                      </p:cBhvr>
                                      <p:to>
                                        <p:strVal val="visible"/>
                                      </p:to>
                                    </p:set>
                                    <p:animEffect transition="in" filter="fade">
                                      <p:cBhvr>
                                        <p:cTn id="37" dur="500"/>
                                        <p:tgtEl>
                                          <p:spTgt spid="7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animBg="1"/>
      <p:bldP spid="78" grpId="0" animBg="1"/>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Questions</a:t>
            </a:r>
          </a:p>
        </p:txBody>
      </p:sp>
      <p:sp>
        <p:nvSpPr>
          <p:cNvPr id="82" name="Shape 82"/>
          <p:cNvSpPr>
            <a:spLocks noGrp="1"/>
          </p:cNvSpPr>
          <p:nvPr>
            <p:ph type="body" idx="1"/>
          </p:nvPr>
        </p:nvSpPr>
        <p:spPr>
          <a:xfrm>
            <a:off x="952500" y="2452954"/>
            <a:ext cx="9422805" cy="6562192"/>
          </a:xfrm>
          <a:prstGeom prst="rect">
            <a:avLst/>
          </a:prstGeom>
        </p:spPr>
        <p:txBody>
          <a:bodyPr/>
          <a:lstStyle/>
          <a:p>
            <a:pPr lvl="0">
              <a:defRPr sz="1800">
                <a:solidFill>
                  <a:srgbClr val="000000"/>
                </a:solidFill>
              </a:defRPr>
            </a:pPr>
            <a:r>
              <a:rPr sz="3800" dirty="0">
                <a:solidFill>
                  <a:srgbClr val="FFFFFF"/>
                </a:solidFill>
              </a:rPr>
              <a:t>Why are there so many languages?</a:t>
            </a:r>
          </a:p>
          <a:p>
            <a:pPr lvl="0">
              <a:defRPr sz="1800">
                <a:solidFill>
                  <a:srgbClr val="000000"/>
                </a:solidFill>
              </a:defRPr>
            </a:pPr>
            <a:r>
              <a:rPr sz="3800" dirty="0">
                <a:solidFill>
                  <a:srgbClr val="FFFFFF"/>
                </a:solidFill>
              </a:rPr>
              <a:t>Do programmers have to learn every programming language?</a:t>
            </a:r>
          </a:p>
          <a:p>
            <a:pPr lvl="0">
              <a:defRPr sz="1800">
                <a:solidFill>
                  <a:srgbClr val="000000"/>
                </a:solidFill>
              </a:defRPr>
            </a:pPr>
            <a:r>
              <a:rPr sz="3800" dirty="0">
                <a:solidFill>
                  <a:srgbClr val="FFFFFF"/>
                </a:solidFill>
              </a:rPr>
              <a:t>Is there a universal language for all computers so you can learn just one?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bg/>
                                          </p:spTgt>
                                        </p:tgtEl>
                                        <p:attrNameLst>
                                          <p:attrName>style.visibility</p:attrName>
                                        </p:attrNameLst>
                                      </p:cBhvr>
                                      <p:to>
                                        <p:strVal val="visible"/>
                                      </p:to>
                                    </p:set>
                                    <p:animEffect transition="in" filter="fade">
                                      <p:cBhvr>
                                        <p:cTn id="7" dur="500"/>
                                        <p:tgtEl>
                                          <p:spTgt spid="8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fade">
                                      <p:cBhvr>
                                        <p:cTn id="12" dur="500"/>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xEl>
                                              <p:pRg st="1" end="1"/>
                                            </p:txEl>
                                          </p:spTgt>
                                        </p:tgtEl>
                                        <p:attrNameLst>
                                          <p:attrName>style.visibility</p:attrName>
                                        </p:attrNameLst>
                                      </p:cBhvr>
                                      <p:to>
                                        <p:strVal val="visible"/>
                                      </p:to>
                                    </p:set>
                                    <p:animEffect transition="in" filter="fade">
                                      <p:cBhvr>
                                        <p:cTn id="17" dur="500"/>
                                        <p:tgtEl>
                                          <p:spTgt spid="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2">
                                            <p:txEl>
                                              <p:pRg st="2" end="2"/>
                                            </p:txEl>
                                          </p:spTgt>
                                        </p:tgtEl>
                                        <p:attrNameLst>
                                          <p:attrName>style.visibility</p:attrName>
                                        </p:attrNameLst>
                                      </p:cBhvr>
                                      <p:to>
                                        <p:strVal val="visible"/>
                                      </p:to>
                                    </p:set>
                                    <p:animEffect transition="in" filter="fade">
                                      <p:cBhvr>
                                        <p:cTn id="22" dur="5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animBg="1"/>
    </p:bldLst>
  </p:timing>
</p:sld>
</file>

<file path=ppt/theme/theme1.xml><?xml version="1.0" encoding="utf-8"?>
<a:theme xmlns:a="http://schemas.openxmlformats.org/drawingml/2006/main" name="Default">
  <a:themeElements>
    <a:clrScheme name="Default">
      <a:dk1>
        <a:srgbClr val="000000"/>
      </a:dk1>
      <a:lt1>
        <a:srgbClr val="000000"/>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1469</Words>
  <Application>Microsoft Macintosh PowerPoint</Application>
  <PresentationFormat>Custom</PresentationFormat>
  <Paragraphs>227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vt:lpstr>
      <vt:lpstr>Introduction to JavaScript Programming</vt:lpstr>
      <vt:lpstr>Objectives</vt:lpstr>
      <vt:lpstr>About MAD1</vt:lpstr>
      <vt:lpstr>Helpful Resources</vt:lpstr>
      <vt:lpstr>What is Programming?</vt:lpstr>
      <vt:lpstr>What are applications of Programming?</vt:lpstr>
      <vt:lpstr>What is a Programming Language?</vt:lpstr>
      <vt:lpstr>Examples of Programming Languages</vt:lpstr>
      <vt:lpstr>Questions</vt:lpstr>
      <vt:lpstr>Machine Language</vt:lpstr>
      <vt:lpstr>Compiled vs Interpreted Languages</vt:lpstr>
      <vt:lpstr>Compiled vs Interpreted Languages</vt:lpstr>
      <vt:lpstr>Which Language to Use?</vt:lpstr>
      <vt:lpstr>Why JavaScript for MAD1?</vt:lpstr>
      <vt:lpstr>How Do You Program?</vt:lpstr>
      <vt:lpstr>Program Statements</vt:lpstr>
      <vt:lpstr>Source code</vt:lpstr>
      <vt:lpstr>Program Syntax</vt:lpstr>
      <vt:lpstr>Where to Write a Program?</vt:lpstr>
      <vt:lpstr>Option 1: Text Editor</vt:lpstr>
      <vt:lpstr>Option 2: Programming Text Editors</vt:lpstr>
      <vt:lpstr>Option 3 :Integrated Development Environment</vt:lpstr>
      <vt:lpstr>Where To Run A Program?</vt:lpstr>
      <vt:lpstr>What is JavaScript</vt:lpstr>
      <vt:lpstr>Example of JavaScript</vt:lpstr>
      <vt:lpstr>Including External JavaScript</vt:lpstr>
      <vt:lpstr>Learning Exercise: Crazy Face Challenge 30min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 Programming</dc:title>
  <cp:lastModifiedBy>justing</cp:lastModifiedBy>
  <cp:revision>3</cp:revision>
  <dcterms:modified xsi:type="dcterms:W3CDTF">2014-10-09T06:52:36Z</dcterms:modified>
</cp:coreProperties>
</file>