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8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4808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5334000" cy="656219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14044"/>
            <a:ext cx="11099800" cy="223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11099800" cy="656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 Types and Operators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Working With Numbers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1270000" y="2465654"/>
            <a:ext cx="3691831" cy="6562192"/>
          </a:xfrm>
          <a:prstGeom prst="rect">
            <a:avLst/>
          </a:prstGeom>
        </p:spPr>
        <p:txBody>
          <a:bodyPr/>
          <a:lstStyle/>
          <a:p>
            <a:pPr marL="243459" lvl="0" indent="-243459" defTabSz="414781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1987" dirty="0">
                <a:solidFill>
                  <a:srgbClr val="FFFFFF"/>
                </a:solidFill>
              </a:rPr>
              <a:t>Can be written with, or without decimals</a:t>
            </a:r>
          </a:p>
          <a:p>
            <a:pPr marL="243459" lvl="0" indent="-243459" defTabSz="414781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1987" dirty="0">
                <a:solidFill>
                  <a:srgbClr val="FFFFFF"/>
                </a:solidFill>
              </a:rPr>
              <a:t>Unlike many other programming languages, JavaScript does </a:t>
            </a:r>
            <a:r>
              <a:rPr sz="1987" b="1" dirty="0">
                <a:solidFill>
                  <a:srgbClr val="FFFFFF"/>
                </a:solidFill>
              </a:rPr>
              <a:t>not</a:t>
            </a:r>
            <a:r>
              <a:rPr sz="1987" dirty="0">
                <a:solidFill>
                  <a:srgbClr val="FFFFFF"/>
                </a:solidFill>
              </a:rPr>
              <a:t> define different types of numbers, like integers, short, long, floating-point etc.</a:t>
            </a:r>
          </a:p>
          <a:p>
            <a:pPr marL="243459" lvl="0" indent="-243459" defTabSz="414781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1987" dirty="0">
                <a:solidFill>
                  <a:srgbClr val="FFFFFF"/>
                </a:solidFill>
              </a:rPr>
              <a:t>Extra large or extra small numbers can be written with scientific (exponent) notation:</a:t>
            </a:r>
          </a:p>
          <a:p>
            <a:pPr marL="243459" lvl="0" indent="-243459" defTabSz="414781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1987" b="1" dirty="0">
                <a:solidFill>
                  <a:srgbClr val="FFFFFF"/>
                </a:solidFill>
              </a:rPr>
              <a:t>NaN </a:t>
            </a:r>
            <a:r>
              <a:rPr sz="1987" dirty="0">
                <a:solidFill>
                  <a:srgbClr val="FFFFFF"/>
                </a:solidFill>
              </a:rPr>
              <a:t>is a JavaScript reserved word indicating that a value is not a number. </a:t>
            </a:r>
          </a:p>
          <a:p>
            <a:pPr marL="243459" lvl="0" indent="-243459" defTabSz="414781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1987" dirty="0">
                <a:solidFill>
                  <a:srgbClr val="FFFFFF"/>
                </a:solidFill>
              </a:rPr>
              <a:t>You can use the global JavaScript function </a:t>
            </a:r>
            <a:r>
              <a:rPr sz="1987" b="1" dirty="0">
                <a:solidFill>
                  <a:srgbClr val="FFFFFF"/>
                </a:solidFill>
              </a:rPr>
              <a:t>isNaN() </a:t>
            </a:r>
            <a:r>
              <a:rPr sz="1987" dirty="0">
                <a:solidFill>
                  <a:srgbClr val="FFFFFF"/>
                </a:solidFill>
              </a:rPr>
              <a:t>to find out if a value is a number.</a:t>
            </a:r>
          </a:p>
        </p:txBody>
      </p:sp>
      <p:sp>
        <p:nvSpPr>
          <p:cNvPr id="89" name="Shape 89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54913" y="2730500"/>
            <a:ext cx="462297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Number Declaration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x = 34.00;    // A number with decimals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y = 34;       // A number without decimals</a:t>
            </a:r>
          </a:p>
        </p:txBody>
      </p:sp>
      <p:sp>
        <p:nvSpPr>
          <p:cNvPr id="91" name="Shape 91"/>
          <p:cNvSpPr/>
          <p:nvPr/>
        </p:nvSpPr>
        <p:spPr>
          <a:xfrm>
            <a:off x="7080313" y="4684445"/>
            <a:ext cx="3377513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Exponential Notation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x = 123e5;    // 12300000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y = 123e-5;   // 0.00123</a:t>
            </a:r>
          </a:p>
        </p:txBody>
      </p:sp>
      <p:sp>
        <p:nvSpPr>
          <p:cNvPr id="92" name="Shape 92"/>
          <p:cNvSpPr/>
          <p:nvPr/>
        </p:nvSpPr>
        <p:spPr>
          <a:xfrm>
            <a:off x="7168527" y="6346290"/>
            <a:ext cx="4395750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NaN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x = 100 / "Apple";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isNaN(x);               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// returns true because x is Not a Number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x = 100 / "10";     // x will be 10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//a string which contains a number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//will be treated as a number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animBg="1"/>
      <p:bldP spid="90" grpId="0" animBg="1"/>
      <p:bldP spid="91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Working With Strings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1270000" y="2465654"/>
            <a:ext cx="3691831" cy="6562192"/>
          </a:xfrm>
          <a:prstGeom prst="rect">
            <a:avLst/>
          </a:prstGeom>
        </p:spPr>
        <p:txBody>
          <a:bodyPr/>
          <a:lstStyle/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JavaScript </a:t>
            </a:r>
            <a:r>
              <a:rPr sz="2520" b="1" dirty="0">
                <a:solidFill>
                  <a:srgbClr val="FFFFFF"/>
                </a:solidFill>
              </a:rPr>
              <a:t>strings</a:t>
            </a:r>
            <a:r>
              <a:rPr sz="2520" dirty="0">
                <a:solidFill>
                  <a:srgbClr val="FFFFFF"/>
                </a:solidFill>
              </a:rPr>
              <a:t> are used for storing and manipulating text.</a:t>
            </a:r>
          </a:p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A</a:t>
            </a:r>
            <a:r>
              <a:rPr sz="2520" b="1" dirty="0">
                <a:solidFill>
                  <a:srgbClr val="FFFFFF"/>
                </a:solidFill>
              </a:rPr>
              <a:t> string</a:t>
            </a:r>
            <a:r>
              <a:rPr sz="2520" dirty="0">
                <a:solidFill>
                  <a:srgbClr val="FFFFFF"/>
                </a:solidFill>
              </a:rPr>
              <a:t> can be any text inside quotes. You can use single or double quotes</a:t>
            </a:r>
          </a:p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You can put quotes inside a </a:t>
            </a:r>
            <a:r>
              <a:rPr sz="2520" b="1" dirty="0">
                <a:solidFill>
                  <a:srgbClr val="FFFFFF"/>
                </a:solidFill>
              </a:rPr>
              <a:t>string</a:t>
            </a:r>
            <a:r>
              <a:rPr sz="2520" dirty="0">
                <a:solidFill>
                  <a:srgbClr val="FFFFFF"/>
                </a:solidFill>
              </a:rPr>
              <a:t> by using the </a:t>
            </a:r>
            <a:r>
              <a:rPr sz="2520" b="1" dirty="0">
                <a:solidFill>
                  <a:srgbClr val="FFFFFF"/>
                </a:solidFill>
              </a:rPr>
              <a:t>\</a:t>
            </a:r>
            <a:r>
              <a:rPr sz="2520" dirty="0">
                <a:solidFill>
                  <a:srgbClr val="FFFFFF"/>
                </a:solidFill>
              </a:rPr>
              <a:t> escape character</a:t>
            </a:r>
          </a:p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The length of a </a:t>
            </a:r>
            <a:r>
              <a:rPr sz="2520" b="1" dirty="0">
                <a:solidFill>
                  <a:srgbClr val="FFFFFF"/>
                </a:solidFill>
              </a:rPr>
              <a:t>string</a:t>
            </a:r>
            <a:r>
              <a:rPr sz="2520" dirty="0">
                <a:solidFill>
                  <a:srgbClr val="FFFFFF"/>
                </a:solidFill>
              </a:rPr>
              <a:t> can be determined by the property </a:t>
            </a:r>
            <a:r>
              <a:rPr sz="2520" b="1" dirty="0">
                <a:solidFill>
                  <a:srgbClr val="FFFFFF"/>
                </a:solidFill>
              </a:rPr>
              <a:t>length</a:t>
            </a:r>
            <a:r>
              <a:rPr sz="252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6" name="Shape 96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054913" y="2730500"/>
            <a:ext cx="310256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>
                <a:solidFill>
                  <a:srgbClr val="FFFFFF"/>
                </a:solidFill>
              </a:rPr>
              <a:t>Declaring Strings 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carname = "Volvo XC60";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carname = 'Volvo XC60';</a:t>
            </a:r>
          </a:p>
        </p:txBody>
      </p:sp>
      <p:sp>
        <p:nvSpPr>
          <p:cNvPr id="98" name="Shape 98"/>
          <p:cNvSpPr/>
          <p:nvPr/>
        </p:nvSpPr>
        <p:spPr>
          <a:xfrm>
            <a:off x="7080313" y="4265345"/>
            <a:ext cx="4118243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Putting Quotes in a String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answer = "It's alright";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answer = "He is called 'Johnny'";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answer = 'He is called “Johnny"';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answer = 'It\'s alright';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answer = "He is called \"Johnny\""</a:t>
            </a:r>
          </a:p>
        </p:txBody>
      </p:sp>
      <p:sp>
        <p:nvSpPr>
          <p:cNvPr id="99" name="Shape 99"/>
          <p:cNvSpPr/>
          <p:nvPr/>
        </p:nvSpPr>
        <p:spPr>
          <a:xfrm>
            <a:off x="7105027" y="6739990"/>
            <a:ext cx="5168190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Getting String Length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txt = "ABCDEFGHIJKLMNOPQRSTUVWXYZ";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sln = txt.length; 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 animBg="1"/>
      <p:bldP spid="97" grpId="0" animBg="1"/>
      <p:bldP spid="98" grpId="0" animBg="1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Operators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Operator is defined as symbol that is used to perform an operation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Most common operators include = to assign values, + to add values, and ++ to increment values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the equal sign (=) is an "assignment" operator, is not an "equal to" (==) operator.</a:t>
            </a:r>
          </a:p>
        </p:txBody>
      </p:sp>
      <p:sp>
        <p:nvSpPr>
          <p:cNvPr id="103" name="Shape 103"/>
          <p:cNvSpPr/>
          <p:nvPr/>
        </p:nvSpPr>
        <p:spPr>
          <a:xfrm>
            <a:off x="6648322" y="5172093"/>
            <a:ext cx="6150324" cy="158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Example: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y = 5;           // assign the value 5 to y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z = 2;           // assign the value 2 to z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x = y + z;       // assign the value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 animBg="1"/>
      <p:bldP spid="1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Summary of JavaScript Types of Operators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1270000" y="2465654"/>
            <a:ext cx="3691831" cy="6562192"/>
          </a:xfrm>
          <a:prstGeom prst="rect">
            <a:avLst/>
          </a:prstGeom>
        </p:spPr>
        <p:txBody>
          <a:bodyPr/>
          <a:lstStyle/>
          <a:p>
            <a:pPr marL="253745" lvl="0" indent="-253745" defTabSz="43230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endParaRPr sz="2072" dirty="0">
              <a:solidFill>
                <a:srgbClr val="FFFFFF"/>
              </a:solidFill>
            </a:endParaRPr>
          </a:p>
          <a:p>
            <a:pPr marL="253745" lvl="0" indent="-253745" defTabSz="43230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072" b="1" dirty="0">
                <a:solidFill>
                  <a:srgbClr val="FFFFFF"/>
                </a:solidFill>
              </a:rPr>
              <a:t>Arithmetic operators </a:t>
            </a:r>
            <a:r>
              <a:rPr sz="2072" dirty="0">
                <a:solidFill>
                  <a:srgbClr val="FFFFFF"/>
                </a:solidFill>
              </a:rPr>
              <a:t>are used to perform arithmetic between variables and/or values.</a:t>
            </a:r>
          </a:p>
          <a:p>
            <a:pPr marL="253745" lvl="0" indent="-253745" defTabSz="43230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072" dirty="0">
                <a:solidFill>
                  <a:srgbClr val="FFFFFF"/>
                </a:solidFill>
              </a:rPr>
              <a:t>Some commonly used operators include =  used to assign values, + used to add values, ++  used to increment values.</a:t>
            </a:r>
          </a:p>
          <a:p>
            <a:pPr marL="253745" lvl="0" indent="-253745" defTabSz="43230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072" b="1" dirty="0">
                <a:solidFill>
                  <a:srgbClr val="FFFFFF"/>
                </a:solidFill>
              </a:rPr>
              <a:t>Assignment operators</a:t>
            </a:r>
            <a:r>
              <a:rPr sz="2072" dirty="0">
                <a:solidFill>
                  <a:srgbClr val="FFFFFF"/>
                </a:solidFill>
              </a:rPr>
              <a:t> are used to assign values to JavaScript variables</a:t>
            </a:r>
          </a:p>
          <a:p>
            <a:pPr marL="253745" lvl="0" indent="-253745" defTabSz="43230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072" b="1" dirty="0">
                <a:solidFill>
                  <a:srgbClr val="FFFFFF"/>
                </a:solidFill>
              </a:rPr>
              <a:t>String Operators.</a:t>
            </a:r>
            <a:r>
              <a:rPr sz="2072" dirty="0">
                <a:solidFill>
                  <a:srgbClr val="FFFFFF"/>
                </a:solidFill>
              </a:rPr>
              <a:t> The + operator can also be used to concatenate (add) strings.</a:t>
            </a:r>
          </a:p>
        </p:txBody>
      </p:sp>
      <p:sp>
        <p:nvSpPr>
          <p:cNvPr id="107" name="Shape 107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graphicFrame>
        <p:nvGraphicFramePr>
          <p:cNvPr id="108" name="Table 108"/>
          <p:cNvGraphicFramePr/>
          <p:nvPr/>
        </p:nvGraphicFramePr>
        <p:xfrm>
          <a:off x="5834662" y="3685809"/>
          <a:ext cx="6419244" cy="46204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99506"/>
                <a:gridCol w="1981560"/>
                <a:gridCol w="1651000"/>
                <a:gridCol w="1287178"/>
              </a:tblGrid>
              <a:tr h="704850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Example 
(y=5)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Add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x=y+2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63500" marR="63500" marT="63500" marB="63500"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Subtract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x=y-2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63500" marR="63500" marT="63500" marB="63500"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/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Divide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x=y/2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2.5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33635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*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Multiply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x=y*2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63500" marR="63500" marT="63500" marB="63500" anchor="ctr" horzOverflow="overflow"/>
                </a:tc>
              </a:tr>
              <a:tr h="698500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%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Modulus Division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x=y%2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63500" marR="63500" marT="63500" marB="63500"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Increment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63500" marR="63500" marT="63500" marB="63500" anchor="ctr" horzOverflow="overflow"/>
                </a:tc>
              </a:tr>
              <a:tr h="685998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—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Decrement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x=y—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>
            <a:off x="6711442" y="2826677"/>
            <a:ext cx="4357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Arithmetic Operators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Summary of JavaScript Types of Operators</a:t>
            </a:r>
          </a:p>
        </p:txBody>
      </p:sp>
      <p:sp>
        <p:nvSpPr>
          <p:cNvPr id="112" name="Shape 112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graphicFrame>
        <p:nvGraphicFramePr>
          <p:cNvPr id="113" name="Table 113"/>
          <p:cNvGraphicFramePr/>
          <p:nvPr/>
        </p:nvGraphicFramePr>
        <p:xfrm>
          <a:off x="5604177" y="4160944"/>
          <a:ext cx="6419244" cy="483245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99506"/>
                <a:gridCol w="1981560"/>
                <a:gridCol w="1651000"/>
                <a:gridCol w="1287178"/>
              </a:tblGrid>
              <a:tr h="954777"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Example 
(x=10, y=5)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Same as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696729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=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x=5</a:t>
                      </a:r>
                    </a:p>
                  </a:txBody>
                  <a:tcPr marL="63500" marR="63500" marT="63500" marB="63500" anchor="ctr" horzOverflow="overflow"/>
                </a:tc>
              </a:tr>
              <a:tr h="688127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-=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x-=y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x=x-y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x=5</a:t>
                      </a:r>
                    </a:p>
                  </a:txBody>
                  <a:tcPr marL="63500" marR="63500" marT="63500" marB="63500" anchor="ctr" horzOverflow="overflow"/>
                </a:tc>
              </a:tr>
              <a:tr h="688127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+=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x+=y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x=x+y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x=15</a:t>
                      </a:r>
                    </a:p>
                  </a:txBody>
                  <a:tcPr marL="63500" marR="63500" marT="63500" marB="63500" anchor="ctr" horzOverflow="overflow"/>
                </a:tc>
              </a:tr>
              <a:tr h="587395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*=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x*=y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x=x*y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x=50</a:t>
                      </a:r>
                    </a:p>
                  </a:txBody>
                  <a:tcPr marL="63500" marR="63500" marT="63500" marB="63500" anchor="ctr" horzOverflow="overflow"/>
                </a:tc>
              </a:tr>
              <a:tr h="946175"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/=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x/=y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x=x/y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FFFFFF"/>
                          </a:solidFill>
                        </a:rPr>
                        <a:t>x=2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>
            <a:off x="5885891" y="2979924"/>
            <a:ext cx="471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Assignment Operators</a:t>
            </a:r>
          </a:p>
        </p:txBody>
      </p:sp>
      <p:sp>
        <p:nvSpPr>
          <p:cNvPr id="115" name="Shape 115"/>
          <p:cNvSpPr/>
          <p:nvPr/>
        </p:nvSpPr>
        <p:spPr>
          <a:xfrm>
            <a:off x="367625" y="2979924"/>
            <a:ext cx="3892145" cy="28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Concatentation Using</a:t>
            </a:r>
          </a:p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String Operators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txt1 = "What a very";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txt2 = "nice day";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txt3 = txt1 + txt2;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Result of txt3: “What a verynice day”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366579" y="5814745"/>
            <a:ext cx="3589437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Concatenating Strings</a:t>
            </a:r>
          </a:p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and Numbers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x = 5 + 5;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y = "5" + 5;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z= "Hello" + 5;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The result of x, y, and z will be: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10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55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Hello5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Reflection Question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952500" y="2452954"/>
            <a:ext cx="5432425" cy="598831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This is a very common scenario in programming.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How is an expression evaluated where a variable appears in both sides of the equal sign?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	var foo=1000;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foo=foo+100;</a:t>
            </a:r>
          </a:p>
        </p:txBody>
      </p:sp>
      <p:sp>
        <p:nvSpPr>
          <p:cNvPr id="120" name="Shape 120"/>
          <p:cNvSpPr/>
          <p:nvPr/>
        </p:nvSpPr>
        <p:spPr>
          <a:xfrm>
            <a:off x="7748559" y="2489197"/>
            <a:ext cx="4576968" cy="477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spcBef>
                <a:spcPts val="3200"/>
              </a:spcBef>
              <a:defRPr sz="1800"/>
            </a:pPr>
            <a:r>
              <a:rPr sz="2200" b="1">
                <a:solidFill>
                  <a:srgbClr val="FFFFFF"/>
                </a:solidFill>
              </a:rPr>
              <a:t>Answer:</a:t>
            </a:r>
          </a:p>
          <a:p>
            <a:pPr lvl="0" algn="l">
              <a:spcBef>
                <a:spcPts val="3200"/>
              </a:spcBef>
              <a:defRPr sz="1800"/>
            </a:pPr>
            <a:r>
              <a:rPr sz="2200">
                <a:solidFill>
                  <a:srgbClr val="FFFFFF"/>
                </a:solidFill>
              </a:rPr>
              <a:t>Expression on the right side of the equal (=) is evaluated first</a:t>
            </a:r>
          </a:p>
          <a:p>
            <a:pPr lvl="0" algn="l">
              <a:spcBef>
                <a:spcPts val="3200"/>
              </a:spcBef>
              <a:defRPr sz="1800"/>
            </a:pPr>
            <a:r>
              <a:rPr sz="2200">
                <a:solidFill>
                  <a:srgbClr val="FFFFFF"/>
                </a:solidFill>
              </a:rPr>
              <a:t> foo+100 results in 1100</a:t>
            </a:r>
          </a:p>
          <a:p>
            <a:pPr lvl="0" algn="l">
              <a:spcBef>
                <a:spcPts val="3200"/>
              </a:spcBef>
              <a:defRPr sz="1800"/>
            </a:pPr>
            <a:r>
              <a:rPr sz="2200">
                <a:solidFill>
                  <a:srgbClr val="FFFFFF"/>
                </a:solidFill>
              </a:rPr>
              <a:t>1100  is </a:t>
            </a:r>
            <a:r>
              <a:rPr sz="2200" b="1">
                <a:solidFill>
                  <a:srgbClr val="FFFFFF"/>
                </a:solidFill>
              </a:rPr>
              <a:t>assigned</a:t>
            </a:r>
            <a:r>
              <a:rPr sz="2200">
                <a:solidFill>
                  <a:srgbClr val="FFFFFF"/>
                </a:solidFill>
              </a:rPr>
              <a:t> to variable on the left side of equal sign</a:t>
            </a:r>
          </a:p>
          <a:p>
            <a:pPr lvl="0" algn="l">
              <a:spcBef>
                <a:spcPts val="3200"/>
              </a:spcBef>
              <a:defRPr sz="1800"/>
            </a:pPr>
            <a:r>
              <a:rPr sz="2200">
                <a:solidFill>
                  <a:srgbClr val="FFFFFF"/>
                </a:solidFill>
              </a:rPr>
              <a:t>foo will be assigned 1100</a:t>
            </a:r>
          </a:p>
          <a:p>
            <a:pPr lvl="0" algn="l">
              <a:spcBef>
                <a:spcPts val="3200"/>
              </a:spcBef>
              <a:defRPr sz="1800"/>
            </a:pPr>
            <a:r>
              <a:rPr sz="2200">
                <a:solidFill>
                  <a:srgbClr val="FFFFFF"/>
                </a:solidFill>
              </a:rPr>
              <a:t>foo=1100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bldLvl="5" animBg="1" advAuto="0"/>
      <p:bldP spid="120" grpId="2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Operator Precedence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1270000" y="2465654"/>
            <a:ext cx="3691831" cy="6562192"/>
          </a:xfrm>
          <a:prstGeom prst="rect">
            <a:avLst/>
          </a:prstGeom>
        </p:spPr>
        <p:txBody>
          <a:bodyPr/>
          <a:lstStyle/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Some operators are more important than others. For example * has a higher precedence than +</a:t>
            </a:r>
          </a:p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Operator precedence determines the order in which operators are evaluated. Operators with higher precedence are evaluated first.</a:t>
            </a:r>
          </a:p>
          <a:p>
            <a:pPr marL="308609" lvl="0" indent="-308609" defTabSz="525779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20" dirty="0">
                <a:solidFill>
                  <a:srgbClr val="FFFFFF"/>
                </a:solidFill>
              </a:rPr>
              <a:t>Use parentheses to alter the order of evaluation </a:t>
            </a:r>
          </a:p>
        </p:txBody>
      </p:sp>
      <p:sp>
        <p:nvSpPr>
          <p:cNvPr id="124" name="Shape 124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461313" y="4686300"/>
            <a:ext cx="2665248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>
                <a:solidFill>
                  <a:srgbClr val="FFFFFF"/>
                </a:solidFill>
              </a:rPr>
              <a:t>Example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x= 3 + 4 * 5 // returns 23</a:t>
            </a:r>
          </a:p>
          <a:p>
            <a:pPr lvl="0" algn="l">
              <a:defRPr sz="1800"/>
            </a:pPr>
            <a:endParaRPr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x=(3+4)*5; // returns 35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Whitespace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952500" y="2452954"/>
            <a:ext cx="3691831" cy="6562192"/>
          </a:xfrm>
          <a:prstGeom prst="rect">
            <a:avLst/>
          </a:prstGeom>
        </p:spPr>
        <p:txBody>
          <a:bodyPr/>
          <a:lstStyle/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b="1" dirty="0">
                <a:solidFill>
                  <a:srgbClr val="FFFFFF"/>
                </a:solidFill>
              </a:rPr>
              <a:t>Whitespace is ignored in JavaScript</a:t>
            </a:r>
            <a:endParaRPr sz="2772" dirty="0">
              <a:solidFill>
                <a:srgbClr val="FFFFFF"/>
              </a:solidFill>
            </a:endParaRP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FFFFFF"/>
                </a:solidFill>
              </a:rPr>
              <a:t>Use whitespace to make your code readable</a:t>
            </a: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FFFFFF"/>
                </a:solidFill>
              </a:rPr>
              <a:t>Exception is whitespace in variable names and string literals</a:t>
            </a: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FFFFFF"/>
                </a:solidFill>
              </a:rPr>
              <a:t>To put a line break on a string, you can use \n character</a:t>
            </a:r>
          </a:p>
        </p:txBody>
      </p:sp>
      <p:sp>
        <p:nvSpPr>
          <p:cNvPr id="129" name="Shape 129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111813" y="2165350"/>
            <a:ext cx="427807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Both statements are equal: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a = b * d - c;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a      = b        *          d           -              c;</a:t>
            </a:r>
          </a:p>
        </p:txBody>
      </p:sp>
      <p:sp>
        <p:nvSpPr>
          <p:cNvPr id="131" name="Shape 131"/>
          <p:cNvSpPr/>
          <p:nvPr/>
        </p:nvSpPr>
        <p:spPr>
          <a:xfrm>
            <a:off x="5061013" y="3606799"/>
            <a:ext cx="6836340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Both statements are equal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if (a &gt; b) { document.write ("a is greater than b.");} else {document.write ("a is not greater than b"); }</a:t>
            </a:r>
          </a:p>
          <a:p>
            <a:pPr lvl="0" algn="l">
              <a:defRPr sz="1800"/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f (a &gt; b)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	document.write ("a is greater than b.");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else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	document.write ("a is not greater than b");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2" name="Shape 132"/>
          <p:cNvSpPr/>
          <p:nvPr/>
        </p:nvSpPr>
        <p:spPr>
          <a:xfrm>
            <a:off x="5010213" y="7562849"/>
            <a:ext cx="6500733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Each statement is different from the other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 =100;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vara=200;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a=“mystring”;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a=“my string”;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a=“my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string”;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 animBg="1"/>
      <p:bldP spid="130" grpId="0" animBg="1"/>
      <p:bldP spid="131" grpId="0" animBg="1"/>
      <p:bldP spid="1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Comments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952500" y="2452954"/>
            <a:ext cx="3691831" cy="656219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JavaScript comments can be used to explain the code, and make the code more readable.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You can use // for single line and /* */ for multiline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Comments are ignored by the compiler</a:t>
            </a:r>
          </a:p>
        </p:txBody>
      </p:sp>
      <p:sp>
        <p:nvSpPr>
          <p:cNvPr id="136" name="Shape 136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997513" y="3244849"/>
            <a:ext cx="683634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Example</a:t>
            </a:r>
          </a:p>
          <a:p>
            <a:pPr lvl="0" algn="l">
              <a:defRPr sz="1800"/>
            </a:pPr>
            <a:r>
              <a:rPr dirty="0">
                <a:solidFill>
                  <a:srgbClr val="008F00"/>
                </a:solidFill>
              </a:rPr>
              <a:t>// Change heading: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document.getElementById("myH").innerHTML = "My First Page";</a:t>
            </a:r>
          </a:p>
          <a:p>
            <a:pPr lvl="0" algn="l">
              <a:defRPr sz="1800"/>
            </a:pPr>
            <a:r>
              <a:rPr dirty="0">
                <a:solidFill>
                  <a:srgbClr val="008F00"/>
                </a:solidFill>
              </a:rPr>
              <a:t>// Change paragraph: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document.getElementById("myP").innerHTML = "My first paragraph.";</a:t>
            </a:r>
          </a:p>
        </p:txBody>
      </p:sp>
      <p:sp>
        <p:nvSpPr>
          <p:cNvPr id="138" name="Shape 138"/>
          <p:cNvSpPr/>
          <p:nvPr/>
        </p:nvSpPr>
        <p:spPr>
          <a:xfrm>
            <a:off x="5073713" y="5751245"/>
            <a:ext cx="7150152" cy="271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Multiline Comments</a:t>
            </a:r>
          </a:p>
          <a:p>
            <a:pPr lvl="0" algn="l">
              <a:defRPr sz="1800"/>
            </a:pPr>
            <a:r>
              <a:rPr dirty="0">
                <a:solidFill>
                  <a:srgbClr val="FFFB00"/>
                </a:solidFill>
              </a:rPr>
              <a:t>/*</a:t>
            </a:r>
          </a:p>
          <a:p>
            <a:pPr lvl="0" algn="l">
              <a:defRPr sz="1800"/>
            </a:pPr>
            <a:r>
              <a:rPr dirty="0">
                <a:solidFill>
                  <a:srgbClr val="FFFB00"/>
                </a:solidFill>
              </a:rPr>
              <a:t>The code below will change</a:t>
            </a:r>
          </a:p>
          <a:p>
            <a:pPr lvl="0" algn="l">
              <a:defRPr sz="1800"/>
            </a:pPr>
            <a:r>
              <a:rPr dirty="0">
                <a:solidFill>
                  <a:srgbClr val="FFFB00"/>
                </a:solidFill>
              </a:rPr>
              <a:t>the heading with id = "myH"</a:t>
            </a:r>
          </a:p>
          <a:p>
            <a:pPr lvl="0" algn="l">
              <a:defRPr sz="1800"/>
            </a:pPr>
            <a:r>
              <a:rPr dirty="0">
                <a:solidFill>
                  <a:srgbClr val="FFFB00"/>
                </a:solidFill>
              </a:rPr>
              <a:t>and the paragraph with id = "myP"</a:t>
            </a:r>
          </a:p>
          <a:p>
            <a:pPr lvl="0" algn="l">
              <a:defRPr sz="1800"/>
            </a:pPr>
            <a:r>
              <a:rPr dirty="0">
                <a:solidFill>
                  <a:srgbClr val="FFFB00"/>
                </a:solidFill>
              </a:rPr>
              <a:t>in my web page:</a:t>
            </a:r>
          </a:p>
          <a:p>
            <a:pPr lvl="0" algn="l">
              <a:defRPr sz="1800"/>
            </a:pPr>
            <a:r>
              <a:rPr dirty="0">
                <a:solidFill>
                  <a:srgbClr val="FFFB00"/>
                </a:solidFill>
              </a:rPr>
              <a:t>*/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document.getElementById("myH").innerHTML = "My First Page";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document.getElementById("myP").innerHTML = "My first paragraph.";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 animBg="1"/>
      <p:bldP spid="137" grpId="0" animBg="1"/>
      <p:bldP spid="1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Explain the purpose of a variable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Describe various data types in Javascript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Describe various operators in Javascript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Explain the concept of “operator precedence”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Variables</a:t>
            </a:r>
          </a:p>
        </p:txBody>
      </p:sp>
      <p:sp>
        <p:nvSpPr>
          <p:cNvPr id="47" name="Shape 47"/>
          <p:cNvSpPr/>
          <p:nvPr/>
        </p:nvSpPr>
        <p:spPr>
          <a:xfrm>
            <a:off x="1185900" y="2914650"/>
            <a:ext cx="523940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60947" lvl="0" indent="-360947" algn="l">
              <a:buSzPct val="100000"/>
              <a:buChar char="•"/>
              <a:defRPr sz="1800"/>
            </a:pPr>
            <a:r>
              <a:rPr sz="3600" dirty="0">
                <a:solidFill>
                  <a:srgbClr val="FFFFFF"/>
                </a:solidFill>
              </a:rPr>
              <a:t>"Containers" for storing data values</a:t>
            </a:r>
          </a:p>
          <a:p>
            <a:pPr marL="360947" lvl="0" indent="-360947" algn="l">
              <a:buSzPct val="100000"/>
              <a:buChar char="•"/>
              <a:defRPr sz="1800"/>
            </a:pPr>
            <a:r>
              <a:rPr sz="3600" dirty="0">
                <a:solidFill>
                  <a:srgbClr val="FFFFFF"/>
                </a:solidFill>
              </a:rPr>
              <a:t>Works like Algebra </a:t>
            </a:r>
          </a:p>
          <a:p>
            <a:pPr marL="360947" lvl="0" indent="-360947" algn="l">
              <a:buSzPct val="100000"/>
              <a:buChar char="•"/>
              <a:defRPr sz="1800"/>
            </a:pPr>
            <a:r>
              <a:rPr sz="3600" dirty="0">
                <a:solidFill>
                  <a:srgbClr val="FFFFFF"/>
                </a:solidFill>
              </a:rPr>
              <a:t>Values can change</a:t>
            </a:r>
          </a:p>
          <a:p>
            <a:pPr lvl="0" algn="l">
              <a:defRPr sz="1800"/>
            </a:pPr>
            <a:endParaRPr sz="3600"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8" name="Shape 48"/>
          <p:cNvSpPr/>
          <p:nvPr/>
        </p:nvSpPr>
        <p:spPr>
          <a:xfrm>
            <a:off x="6939000" y="2677604"/>
            <a:ext cx="5239408" cy="3395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</a:rPr>
              <a:t>JavaScript Variables: </a:t>
            </a: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x = 5;</a:t>
            </a: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y = 6;</a:t>
            </a: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z = x + y;</a:t>
            </a:r>
          </a:p>
          <a:p>
            <a:pPr lvl="0" algn="l">
              <a:defRPr sz="1800"/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</a:rPr>
              <a:t>In Algebra:</a:t>
            </a: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x = 5</a:t>
            </a: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y = 6</a:t>
            </a:r>
          </a:p>
          <a:p>
            <a:pPr lvl="0" algn="l">
              <a:defRPr sz="1800"/>
            </a:pPr>
            <a:r>
              <a: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z = x + y </a:t>
            </a:r>
          </a:p>
        </p:txBody>
      </p:sp>
      <p:pic>
        <p:nvPicPr>
          <p:cNvPr id="49" name="cpluspointer0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795" y="6786084"/>
            <a:ext cx="7251210" cy="199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Applications of Variables</a:t>
            </a:r>
          </a:p>
        </p:txBody>
      </p:sp>
      <p:pic>
        <p:nvPicPr>
          <p:cNvPr id="5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5159" y="4318000"/>
            <a:ext cx="1762566" cy="23622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5419129" y="3314699"/>
            <a:ext cx="271462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FFFF"/>
                </a:solidFill>
              </a:rPr>
              <a:t>Games</a:t>
            </a:r>
          </a:p>
          <a:p>
            <a:pPr lvl="0">
              <a:defRPr sz="1800"/>
            </a:pPr>
            <a:r>
              <a:rPr>
                <a:solidFill>
                  <a:srgbClr val="FFFFFF"/>
                </a:solidFill>
              </a:rPr>
              <a:t>Save a games high score</a:t>
            </a:r>
          </a:p>
        </p:txBody>
      </p:sp>
      <p:pic>
        <p:nvPicPr>
          <p:cNvPr id="5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3816" y="4381500"/>
            <a:ext cx="3632201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9209237" y="3314699"/>
            <a:ext cx="262135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FFFF"/>
                </a:solidFill>
              </a:rPr>
              <a:t>Programs</a:t>
            </a:r>
          </a:p>
          <a:p>
            <a:pPr lvl="0">
              <a:defRPr sz="1800"/>
            </a:pPr>
            <a:r>
              <a:rPr>
                <a:solidFill>
                  <a:srgbClr val="FFFFFF"/>
                </a:solidFill>
              </a:rPr>
              <a:t>Calculate internet speed</a:t>
            </a:r>
          </a:p>
        </p:txBody>
      </p:sp>
      <p:pic>
        <p:nvPicPr>
          <p:cNvPr id="56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42991" y="7853931"/>
            <a:ext cx="2621357" cy="179916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4727130" y="6870699"/>
            <a:ext cx="40530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FFFF"/>
                </a:solidFill>
              </a:rPr>
              <a:t>Web</a:t>
            </a:r>
          </a:p>
          <a:p>
            <a:pPr lvl="0">
              <a:defRPr sz="1800"/>
            </a:pPr>
            <a:r>
              <a:rPr>
                <a:solidFill>
                  <a:srgbClr val="FFFFFF"/>
                </a:solidFill>
              </a:rPr>
              <a:t>Count the number of Facebook friends</a:t>
            </a:r>
          </a:p>
        </p:txBody>
      </p:sp>
      <p:pic>
        <p:nvPicPr>
          <p:cNvPr id="58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2842" y="4311650"/>
            <a:ext cx="3657601" cy="222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264210" y="3238499"/>
            <a:ext cx="2794864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FFFF"/>
                </a:solidFill>
              </a:rPr>
              <a:t>Notifications</a:t>
            </a:r>
          </a:p>
          <a:p>
            <a:pPr lvl="0">
              <a:defRPr sz="1800"/>
            </a:pPr>
            <a:r>
              <a:rPr>
                <a:solidFill>
                  <a:srgbClr val="FFFFFF"/>
                </a:solidFill>
              </a:rPr>
              <a:t>Show your latest message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Rules for Naming Variables</a:t>
            </a:r>
          </a:p>
        </p:txBody>
      </p:sp>
      <p:sp>
        <p:nvSpPr>
          <p:cNvPr id="62" name="Shape 62"/>
          <p:cNvSpPr/>
          <p:nvPr/>
        </p:nvSpPr>
        <p:spPr>
          <a:xfrm>
            <a:off x="1286177" y="4076699"/>
            <a:ext cx="651207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60947" lvl="0" indent="-360947" algn="l">
              <a:buSzPct val="100000"/>
              <a:buChar char="•"/>
              <a:defRPr sz="1800"/>
            </a:pPr>
            <a:r>
              <a:rPr sz="3600" dirty="0">
                <a:solidFill>
                  <a:srgbClr val="FFFFFF"/>
                </a:solidFill>
              </a:rPr>
              <a:t>Must begin with a letter</a:t>
            </a:r>
          </a:p>
          <a:p>
            <a:pPr marL="360947" lvl="0" indent="-360947" algn="l">
              <a:buSzPct val="100000"/>
              <a:buChar char="•"/>
              <a:defRPr sz="1800"/>
            </a:pPr>
            <a:r>
              <a:rPr sz="3600" dirty="0">
                <a:solidFill>
                  <a:srgbClr val="FFFFFF"/>
                </a:solidFill>
              </a:rPr>
              <a:t>Case sensitive sensitive (y and Y are different variables)</a:t>
            </a:r>
          </a:p>
          <a:p>
            <a:pPr marL="360947" lvl="0" indent="-360947" algn="l">
              <a:buSzPct val="100000"/>
              <a:buChar char="•"/>
              <a:defRPr sz="1800"/>
            </a:pPr>
            <a:r>
              <a:rPr sz="3600" dirty="0">
                <a:solidFill>
                  <a:srgbClr val="FFFFFF"/>
                </a:solidFill>
              </a:rPr>
              <a:t>Reserved words cannot be used as variable names</a:t>
            </a:r>
          </a:p>
        </p:txBody>
      </p:sp>
      <p:sp>
        <p:nvSpPr>
          <p:cNvPr id="63" name="Shape 63"/>
          <p:cNvSpPr/>
          <p:nvPr/>
        </p:nvSpPr>
        <p:spPr>
          <a:xfrm>
            <a:off x="8933510" y="3803649"/>
            <a:ext cx="4018332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Correct Examples:</a:t>
            </a:r>
          </a:p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var age;</a:t>
            </a:r>
          </a:p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var sum;</a:t>
            </a:r>
          </a:p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var totalVolume;</a:t>
            </a:r>
          </a:p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var myname1000;</a:t>
            </a:r>
          </a:p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var x;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Data Types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JavaScript can hold different types of data such as numbers and text strings. Placing quotes on a numeric variables makes it a string.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JavaScript is </a:t>
            </a:r>
            <a:r>
              <a:rPr sz="2800" b="1" dirty="0">
                <a:solidFill>
                  <a:srgbClr val="FFFFFF"/>
                </a:solidFill>
              </a:rPr>
              <a:t>weakly typed</a:t>
            </a:r>
            <a:r>
              <a:rPr sz="2800" dirty="0">
                <a:solidFill>
                  <a:srgbClr val="FFFFFF"/>
                </a:solidFill>
              </a:rPr>
              <a:t>. The type of the variable can be changed in the middle of a program</a:t>
            </a:r>
            <a:endParaRPr sz="2800" b="1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A variable with no value has a type of </a:t>
            </a:r>
            <a:r>
              <a:rPr sz="2800" b="1" dirty="0">
                <a:solidFill>
                  <a:srgbClr val="FFFFFF"/>
                </a:solidFill>
              </a:rPr>
              <a:t>undefined</a:t>
            </a:r>
          </a:p>
        </p:txBody>
      </p:sp>
      <p:sp>
        <p:nvSpPr>
          <p:cNvPr id="67" name="Shape 67"/>
          <p:cNvSpPr/>
          <p:nvPr/>
        </p:nvSpPr>
        <p:spPr>
          <a:xfrm>
            <a:off x="7144181" y="4172505"/>
            <a:ext cx="4877576" cy="284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endParaRPr sz="3600"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600" dirty="0">
                <a:solidFill>
                  <a:srgbClr val="FFFFFF"/>
                </a:solidFill>
              </a:rPr>
              <a:t>Examples:</a:t>
            </a:r>
          </a:p>
          <a:p>
            <a:pPr lvl="0" algn="l">
              <a:defRPr sz="1800"/>
            </a:pPr>
            <a:r>
              <a:rPr sz="25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pi = 3.14;</a:t>
            </a:r>
          </a:p>
          <a:p>
            <a:pPr lvl="0" algn="l">
              <a:defRPr sz="1800"/>
            </a:pPr>
            <a:r>
              <a:rPr sz="25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pi = “3.14”;</a:t>
            </a:r>
          </a:p>
          <a:p>
            <a:pPr lvl="0" algn="l">
              <a:defRPr sz="1800"/>
            </a:pPr>
            <a:r>
              <a:rPr sz="25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person = "John Doe";</a:t>
            </a:r>
          </a:p>
          <a:p>
            <a:pPr lvl="0" algn="l">
              <a:defRPr sz="1800"/>
            </a:pPr>
            <a:r>
              <a:rPr sz="2500" dirty="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answer = 'Yes I am!';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Declaring Variables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952500" y="2452954"/>
            <a:ext cx="4027091" cy="656219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JavaScript allows you to create a variable (declare) by using the </a:t>
            </a:r>
            <a:r>
              <a:rPr sz="2800" b="1" dirty="0">
                <a:solidFill>
                  <a:srgbClr val="FFFFFF"/>
                </a:solidFill>
              </a:rPr>
              <a:t>var</a:t>
            </a:r>
            <a:r>
              <a:rPr sz="2800" dirty="0">
                <a:solidFill>
                  <a:srgbClr val="FFFFFF"/>
                </a:solidFill>
              </a:rPr>
              <a:t> keyword</a:t>
            </a:r>
          </a:p>
        </p:txBody>
      </p:sp>
      <p:sp>
        <p:nvSpPr>
          <p:cNvPr id="71" name="Shape 71"/>
          <p:cNvSpPr/>
          <p:nvPr/>
        </p:nvSpPr>
        <p:spPr>
          <a:xfrm>
            <a:off x="5678473" y="3889393"/>
            <a:ext cx="7318750" cy="2444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3600" b="1">
                <a:solidFill>
                  <a:srgbClr val="FFFFFF"/>
                </a:solidFill>
              </a:rPr>
              <a:t>Example of Declaration</a:t>
            </a:r>
          </a:p>
          <a:p>
            <a:pPr lvl="0" algn="l">
              <a:defRPr sz="1800"/>
            </a:pPr>
            <a:endParaRPr sz="3600" b="1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carname;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carname=“toyota”;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carname=“honda”;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var lastName = "Doe", age = 30, job = "carpenter";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DataTypes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952500" y="2452954"/>
            <a:ext cx="3691831" cy="6562192"/>
          </a:xfrm>
          <a:prstGeom prst="rect">
            <a:avLst/>
          </a:prstGeom>
        </p:spPr>
        <p:txBody>
          <a:bodyPr/>
          <a:lstStyle/>
          <a:p>
            <a:pPr marL="329184" lvl="0" indent="-329184" defTabSz="560831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688" b="1" dirty="0">
                <a:solidFill>
                  <a:srgbClr val="FFFFFF"/>
                </a:solidFill>
              </a:rPr>
              <a:t>String</a:t>
            </a:r>
            <a:r>
              <a:rPr sz="2688" dirty="0">
                <a:solidFill>
                  <a:srgbClr val="FFFFFF"/>
                </a:solidFill>
              </a:rPr>
              <a:t> (or a text string) is a series of characters. Enclosed in quotes or double quotes</a:t>
            </a:r>
          </a:p>
          <a:p>
            <a:pPr marL="329184" lvl="0" indent="-329184" defTabSz="560831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688" b="1" dirty="0">
                <a:solidFill>
                  <a:srgbClr val="FFFFFF"/>
                </a:solidFill>
              </a:rPr>
              <a:t>Numbers</a:t>
            </a:r>
            <a:r>
              <a:rPr sz="2688" dirty="0">
                <a:solidFill>
                  <a:srgbClr val="FFFFFF"/>
                </a:solidFill>
              </a:rPr>
              <a:t> may or may not have decimals</a:t>
            </a:r>
          </a:p>
          <a:p>
            <a:pPr marL="329184" lvl="0" indent="-329184" defTabSz="560831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688" b="1" dirty="0">
                <a:solidFill>
                  <a:srgbClr val="FFFFFF"/>
                </a:solidFill>
              </a:rPr>
              <a:t>Booleans</a:t>
            </a:r>
            <a:r>
              <a:rPr sz="2688" dirty="0">
                <a:solidFill>
                  <a:srgbClr val="FFFFFF"/>
                </a:solidFill>
              </a:rPr>
              <a:t> may have true or false values</a:t>
            </a:r>
          </a:p>
          <a:p>
            <a:pPr marL="329184" lvl="0" indent="-329184" defTabSz="560831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688" b="1" dirty="0">
                <a:solidFill>
                  <a:srgbClr val="FFFFFF"/>
                </a:solidFill>
              </a:rPr>
              <a:t>Arrays</a:t>
            </a:r>
            <a:r>
              <a:rPr sz="2688" dirty="0">
                <a:solidFill>
                  <a:srgbClr val="FFFFFF"/>
                </a:solidFill>
              </a:rPr>
              <a:t> are written with square brackets with items separated by commas</a:t>
            </a:r>
          </a:p>
        </p:txBody>
      </p:sp>
      <p:sp>
        <p:nvSpPr>
          <p:cNvPr id="75" name="Shape 75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11813" y="2470149"/>
            <a:ext cx="412737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>
                <a:solidFill>
                  <a:srgbClr val="FFFFFF"/>
                </a:solidFill>
              </a:rPr>
              <a:t>Strings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answer = "It's alright";            </a:t>
            </a:r>
          </a:p>
          <a:p>
            <a:pPr lvl="0" algn="l">
              <a:defRPr sz="1800"/>
            </a:pPr>
            <a:r>
              <a:rPr>
                <a:solidFill>
                  <a:srgbClr val="64A850"/>
                </a:solidFill>
              </a:rPr>
              <a:t> // Single quote inside double quotes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answer = "He is called 'Johnny'";    </a:t>
            </a:r>
          </a:p>
          <a:p>
            <a:pPr lvl="0" algn="l">
              <a:defRPr sz="1800"/>
            </a:pPr>
            <a:r>
              <a:rPr>
                <a:solidFill>
                  <a:srgbClr val="64A850"/>
                </a:solidFill>
              </a:rPr>
              <a:t>// Single quotes inside double quotes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answer = 'He is called "Johnny"';    </a:t>
            </a:r>
          </a:p>
          <a:p>
            <a:pPr lvl="0" algn="l">
              <a:defRPr sz="1800"/>
            </a:pPr>
            <a:r>
              <a:rPr>
                <a:solidFill>
                  <a:srgbClr val="64A850"/>
                </a:solidFill>
              </a:rPr>
              <a:t>// Double quotes inside single quotes</a:t>
            </a:r>
          </a:p>
        </p:txBody>
      </p:sp>
      <p:sp>
        <p:nvSpPr>
          <p:cNvPr id="77" name="Shape 77"/>
          <p:cNvSpPr/>
          <p:nvPr/>
        </p:nvSpPr>
        <p:spPr>
          <a:xfrm>
            <a:off x="5200713" y="4836845"/>
            <a:ext cx="2790750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>
                <a:solidFill>
                  <a:srgbClr val="FFFFFF"/>
                </a:solidFill>
              </a:rPr>
              <a:t>Numbers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x1 = 34.00;   </a:t>
            </a:r>
          </a:p>
          <a:p>
            <a:pPr lvl="0" algn="l">
              <a:defRPr sz="1800"/>
            </a:pPr>
            <a:r>
              <a:rPr>
                <a:solidFill>
                  <a:srgbClr val="64A850"/>
                </a:solidFill>
              </a:rPr>
              <a:t>// Written with decimals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x2 = 34;      </a:t>
            </a:r>
          </a:p>
          <a:p>
            <a:pPr lvl="0" algn="l">
              <a:defRPr sz="1800"/>
            </a:pPr>
            <a:r>
              <a:rPr>
                <a:solidFill>
                  <a:srgbClr val="64A850"/>
                </a:solidFill>
              </a:rPr>
              <a:t>// Written without decimals</a:t>
            </a:r>
          </a:p>
        </p:txBody>
      </p:sp>
      <p:sp>
        <p:nvSpPr>
          <p:cNvPr id="78" name="Shape 78"/>
          <p:cNvSpPr/>
          <p:nvPr/>
        </p:nvSpPr>
        <p:spPr>
          <a:xfrm>
            <a:off x="5162613" y="6778090"/>
            <a:ext cx="145499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>
                <a:solidFill>
                  <a:srgbClr val="FFFFFF"/>
                </a:solidFill>
              </a:rPr>
              <a:t>Boolean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x = true;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y = false;</a:t>
            </a:r>
          </a:p>
        </p:txBody>
      </p:sp>
      <p:sp>
        <p:nvSpPr>
          <p:cNvPr id="79" name="Shape 79"/>
          <p:cNvSpPr/>
          <p:nvPr/>
        </p:nvSpPr>
        <p:spPr>
          <a:xfrm>
            <a:off x="5162613" y="8098890"/>
            <a:ext cx="369532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>
                <a:solidFill>
                  <a:srgbClr val="FFFFFF"/>
                </a:solidFill>
              </a:rPr>
              <a:t>Arrays</a:t>
            </a: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var cars = ["Saab", "Volvo", "BMW"];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JavaScript DataTypes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952500" y="2452954"/>
            <a:ext cx="3691831" cy="65621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b="1" dirty="0">
                <a:solidFill>
                  <a:srgbClr val="FFFFFF"/>
                </a:solidFill>
              </a:rPr>
              <a:t>Objects </a:t>
            </a:r>
            <a:r>
              <a:rPr sz="2772" dirty="0">
                <a:solidFill>
                  <a:srgbClr val="FFFFFF"/>
                </a:solidFill>
              </a:rPr>
              <a:t>are written with curly braces.</a:t>
            </a: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b="1" dirty="0">
                <a:solidFill>
                  <a:srgbClr val="FFFFFF"/>
                </a:solidFill>
              </a:rPr>
              <a:t>Object properties</a:t>
            </a:r>
            <a:r>
              <a:rPr sz="2772" dirty="0">
                <a:solidFill>
                  <a:srgbClr val="FFFFFF"/>
                </a:solidFill>
              </a:rPr>
              <a:t> are written as </a:t>
            </a:r>
            <a:r>
              <a:rPr sz="2772" b="1" dirty="0">
                <a:solidFill>
                  <a:srgbClr val="FFFFFF"/>
                </a:solidFill>
              </a:rPr>
              <a:t>name:value</a:t>
            </a:r>
            <a:r>
              <a:rPr sz="2772" dirty="0">
                <a:solidFill>
                  <a:srgbClr val="FFFFFF"/>
                </a:solidFill>
              </a:rPr>
              <a:t> pairs, separated by commas.</a:t>
            </a: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FFFFFF"/>
                </a:solidFill>
              </a:rPr>
              <a:t>If variable has no value it has an </a:t>
            </a:r>
            <a:r>
              <a:rPr sz="2772" b="1" dirty="0">
                <a:solidFill>
                  <a:srgbClr val="FFFFFF"/>
                </a:solidFill>
              </a:rPr>
              <a:t>undefined</a:t>
            </a:r>
            <a:r>
              <a:rPr sz="2772" dirty="0">
                <a:solidFill>
                  <a:srgbClr val="FFFFFF"/>
                </a:solidFill>
              </a:rPr>
              <a:t> type</a:t>
            </a:r>
          </a:p>
          <a:p>
            <a:pPr marL="339470" lvl="0" indent="-339470" defTabSz="57835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FFFFFF"/>
                </a:solidFill>
              </a:rPr>
              <a:t>Variables can be emptied by setting the value to </a:t>
            </a:r>
            <a:r>
              <a:rPr sz="2772" b="1" dirty="0">
                <a:solidFill>
                  <a:srgbClr val="FFFFFF"/>
                </a:solidFill>
              </a:rPr>
              <a:t>null</a:t>
            </a:r>
          </a:p>
        </p:txBody>
      </p:sp>
      <p:sp>
        <p:nvSpPr>
          <p:cNvPr id="83" name="Shape 83"/>
          <p:cNvSpPr/>
          <p:nvPr/>
        </p:nvSpPr>
        <p:spPr>
          <a:xfrm>
            <a:off x="5670270" y="384810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/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111813" y="3168649"/>
            <a:ext cx="758289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Objects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person = {firstName:"John", lastName:"Doe", age:50, eyeColor:"blue"};</a:t>
            </a:r>
          </a:p>
        </p:txBody>
      </p:sp>
      <p:sp>
        <p:nvSpPr>
          <p:cNvPr id="85" name="Shape 85"/>
          <p:cNvSpPr/>
          <p:nvPr/>
        </p:nvSpPr>
        <p:spPr>
          <a:xfrm>
            <a:off x="5086413" y="5116245"/>
            <a:ext cx="4027933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500" b="1" dirty="0">
                <a:solidFill>
                  <a:srgbClr val="FFFFFF"/>
                </a:solidFill>
              </a:rPr>
              <a:t>Undefined and Null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cars;              // Value is undefined</a:t>
            </a:r>
          </a:p>
          <a:p>
            <a:pPr lvl="0" algn="l">
              <a:defRPr sz="1800"/>
            </a:pPr>
            <a:r>
              <a:rPr dirty="0">
                <a:solidFill>
                  <a:srgbClr val="FFFFFF"/>
                </a:solidFill>
              </a:rPr>
              <a:t>var person = null;     // Value is null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Microsoft Macintosh PowerPoint</Application>
  <PresentationFormat>Custom</PresentationFormat>
  <Paragraphs>280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</vt:lpstr>
      <vt:lpstr>Data Types and Operators</vt:lpstr>
      <vt:lpstr>Objectives</vt:lpstr>
      <vt:lpstr>JavaScript Variables</vt:lpstr>
      <vt:lpstr>Applications of Variables</vt:lpstr>
      <vt:lpstr>JavaScript Rules for Naming Variables</vt:lpstr>
      <vt:lpstr>JavaScript Data Types</vt:lpstr>
      <vt:lpstr>Declaring Variables</vt:lpstr>
      <vt:lpstr>JavaScript DataTypes</vt:lpstr>
      <vt:lpstr>JavaScript DataTypes</vt:lpstr>
      <vt:lpstr>Working With Numbers</vt:lpstr>
      <vt:lpstr>Working With Strings</vt:lpstr>
      <vt:lpstr>JavaScript Operators</vt:lpstr>
      <vt:lpstr>Summary of JavaScript Types of Operators</vt:lpstr>
      <vt:lpstr>Summary of JavaScript Types of Operators</vt:lpstr>
      <vt:lpstr>Reflection Question</vt:lpstr>
      <vt:lpstr>Operator Precedence</vt:lpstr>
      <vt:lpstr>JavaScript Whitespace</vt:lpstr>
      <vt:lpstr>JavaScript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Operators</dc:title>
  <cp:lastModifiedBy>justing</cp:lastModifiedBy>
  <cp:revision>1</cp:revision>
  <dcterms:modified xsi:type="dcterms:W3CDTF">2014-10-09T06:28:02Z</dcterms:modified>
</cp:coreProperties>
</file>