
<file path=[Content_Types].xml><?xml version="1.0" encoding="utf-8"?>
<Types xmlns="http://schemas.openxmlformats.org/package/2006/content-types">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5" r:id="rId9"/>
    <p:sldId id="266" r:id="rId10"/>
    <p:sldId id="267" r:id="rId11"/>
    <p:sldId id="277" r:id="rId12"/>
    <p:sldId id="278" r:id="rId13"/>
    <p:sldId id="268" r:id="rId14"/>
    <p:sldId id="269" r:id="rId15"/>
    <p:sldId id="270" r:id="rId16"/>
    <p:sldId id="280" r:id="rId17"/>
    <p:sldId id="271" r:id="rId18"/>
    <p:sldId id="272" r:id="rId19"/>
    <p:sldId id="273" r:id="rId20"/>
    <p:sldId id="274" r:id="rId21"/>
    <p:sldId id="275" r:id="rId22"/>
    <p:sldId id="276" r:id="rId23"/>
  </p:sldIdLst>
  <p:sldSz cx="13004800" cy="9753600"/>
  <p:notesSz cx="6858000" cy="9144000"/>
  <p:defaultTextStyle>
    <a:lvl1pPr algn="ctr" defTabSz="584200">
      <a:defRPr sz="3600">
        <a:latin typeface="Helvetica Light"/>
        <a:ea typeface="Helvetica Light"/>
        <a:cs typeface="Helvetica Light"/>
        <a:sym typeface="Helvetica Light"/>
      </a:defRPr>
    </a:lvl1pPr>
    <a:lvl2pPr algn="ctr" defTabSz="584200">
      <a:defRPr sz="3600">
        <a:latin typeface="Helvetica Light"/>
        <a:ea typeface="Helvetica Light"/>
        <a:cs typeface="Helvetica Light"/>
        <a:sym typeface="Helvetica Light"/>
      </a:defRPr>
    </a:lvl2pPr>
    <a:lvl3pPr algn="ctr" defTabSz="584200">
      <a:defRPr sz="3600">
        <a:latin typeface="Helvetica Light"/>
        <a:ea typeface="Helvetica Light"/>
        <a:cs typeface="Helvetica Light"/>
        <a:sym typeface="Helvetica Light"/>
      </a:defRPr>
    </a:lvl3pPr>
    <a:lvl4pPr algn="ctr" defTabSz="584200">
      <a:defRPr sz="3600">
        <a:latin typeface="Helvetica Light"/>
        <a:ea typeface="Helvetica Light"/>
        <a:cs typeface="Helvetica Light"/>
        <a:sym typeface="Helvetica Light"/>
      </a:defRPr>
    </a:lvl4pPr>
    <a:lvl5pPr algn="ctr" defTabSz="584200">
      <a:defRPr sz="3600">
        <a:latin typeface="Helvetica Light"/>
        <a:ea typeface="Helvetica Light"/>
        <a:cs typeface="Helvetica Light"/>
        <a:sym typeface="Helvetica Light"/>
      </a:defRPr>
    </a:lvl5pPr>
    <a:lvl6pPr algn="ctr" defTabSz="584200">
      <a:defRPr sz="3600">
        <a:latin typeface="Helvetica Light"/>
        <a:ea typeface="Helvetica Light"/>
        <a:cs typeface="Helvetica Light"/>
        <a:sym typeface="Helvetica Light"/>
      </a:defRPr>
    </a:lvl6pPr>
    <a:lvl7pPr algn="ctr" defTabSz="584200">
      <a:defRPr sz="3600">
        <a:latin typeface="Helvetica Light"/>
        <a:ea typeface="Helvetica Light"/>
        <a:cs typeface="Helvetica Light"/>
        <a:sym typeface="Helvetica Light"/>
      </a:defRPr>
    </a:lvl7pPr>
    <a:lvl8pPr algn="ctr" defTabSz="584200">
      <a:defRPr sz="3600">
        <a:latin typeface="Helvetica Light"/>
        <a:ea typeface="Helvetica Light"/>
        <a:cs typeface="Helvetica Light"/>
        <a:sym typeface="Helvetica Light"/>
      </a:defRPr>
    </a:lvl8pPr>
    <a:lvl9pPr algn="ctr" defTabSz="584200">
      <a:defRPr sz="3600">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B4407"/>
          </a:solidFill>
        </a:fill>
      </a:tcStyle>
    </a:firstRow>
  </a:tblStyle>
  <a:tblStyle styleId="{C7B018BB-80A7-4F77-B60F-C8B233D01FF8}"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9"/>
          </a:solidFill>
        </a:fill>
      </a:tcStyle>
    </a:wholeTbl>
    <a:band2H>
      <a:tcTxStyle/>
      <a:tcStyle>
        <a:tcBdr/>
        <a:fill>
          <a:solidFill>
            <a:srgbClr val="E6EAF4"/>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Row>
  </a:tblStyle>
  <a:tblStyle styleId="{EEE7283C-3CF3-47DC-8721-378D4A62B228}"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ACA"/>
          </a:solidFill>
        </a:fill>
      </a:tcStyle>
    </a:wholeTbl>
    <a:band2H>
      <a:tcTxStyle/>
      <a:tcStyle>
        <a:tcBdr/>
        <a:fill>
          <a:solidFill>
            <a:srgbClr val="E7EDE7"/>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Row>
  </a:tblStyle>
  <a:tblStyle styleId="{CF821DB8-F4EB-4A41-A1BA-3FCAFE7338EE}"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CEE9"/>
          </a:solidFill>
        </a:fill>
      </a:tcStyle>
    </a:wholeTbl>
    <a:band2H>
      <a:tcTxStyle/>
      <a:tcStyle>
        <a:tcBdr/>
        <a:fill>
          <a:solidFill>
            <a:srgbClr val="E9E8F4"/>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Row>
  </a:tblStyle>
  <a:tblStyle styleId="{33BA23B1-9221-436E-865A-0063620EA4FD}" styleName="">
    <a:tblBg/>
    <a:wholeTbl>
      <a:tcTxStyle b="on" i="on">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65C1"/>
          </a:solidFill>
        </a:fill>
      </a:tcStyle>
    </a:firstCol>
    <a:lastRow>
      <a:tcTxStyle b="on" i="on">
        <a:font>
          <a:latin typeface="Helvetica Light"/>
          <a:ea typeface="Helvetica Light"/>
          <a:cs typeface="Helvetica Light"/>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65C1"/>
          </a:solidFill>
        </a:fill>
      </a:tcStyle>
    </a:firstRow>
  </a:tblStyle>
  <a:tblStyle styleId="{2708684C-4D16-4618-839F-0558EEFCDFE6}" styleName="">
    <a:tblBg/>
    <a:wholeTbl>
      <a:tcTxStyle b="on" i="on">
        <a:font>
          <a:latin typeface="Helvetica Light"/>
          <a:ea typeface="Helvetica Light"/>
          <a:cs typeface="Helvetica Ligh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Light"/>
          <a:ea typeface="Helvetica Light"/>
          <a:cs typeface="Helvetica Ligh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5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876870138"/>
      </p:ext>
    </p:extLst>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0"/>
            <a:ext cx="10464800" cy="49403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a:spLocks noGrp="1"/>
          </p:cNvSpPr>
          <p:nvPr>
            <p:ph type="body" idx="1"/>
          </p:nvPr>
        </p:nvSpPr>
        <p:spPr>
          <a:xfrm>
            <a:off x="1270000" y="5029200"/>
            <a:ext cx="10464800" cy="35687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667500"/>
            <a:ext cx="10464800" cy="15240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a:spLocks noGrp="1"/>
          </p:cNvSpPr>
          <p:nvPr>
            <p:ph type="body" idx="1"/>
          </p:nvPr>
        </p:nvSpPr>
        <p:spPr>
          <a:xfrm>
            <a:off x="1270000" y="8191500"/>
            <a:ext cx="10464800" cy="156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0"/>
            <a:ext cx="5334000" cy="4622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a:spLocks noGrp="1"/>
          </p:cNvSpPr>
          <p:nvPr>
            <p:ph type="body" idx="1"/>
          </p:nvPr>
        </p:nvSpPr>
        <p:spPr>
          <a:xfrm>
            <a:off x="952500" y="4762500"/>
            <a:ext cx="5334000" cy="4991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p>
          <a:p>
            <a:pPr lvl="1">
              <a:defRPr sz="1800">
                <a:solidFill>
                  <a:srgbClr val="000000"/>
                </a:solidFill>
              </a:defRPr>
            </a:pPr>
            <a:r>
              <a:rPr sz="3200">
                <a:solidFill>
                  <a:srgbClr val="FFFFFF"/>
                </a:solidFill>
              </a:rPr>
              <a:t>Body Level Two</a:t>
            </a:r>
          </a:p>
          <a:p>
            <a:pPr lvl="2">
              <a:defRPr sz="1800">
                <a:solidFill>
                  <a:srgbClr val="000000"/>
                </a:solidFill>
              </a:defRPr>
            </a:pPr>
            <a:r>
              <a:rPr sz="3200">
                <a:solidFill>
                  <a:srgbClr val="FFFFFF"/>
                </a:solidFill>
              </a:rPr>
              <a:t>Body Level Three</a:t>
            </a:r>
          </a:p>
          <a:p>
            <a:pPr lvl="3">
              <a:defRPr sz="1800">
                <a:solidFill>
                  <a:srgbClr val="000000"/>
                </a:solidFill>
              </a:defRPr>
            </a:pPr>
            <a:r>
              <a:rPr sz="3200">
                <a:solidFill>
                  <a:srgbClr val="FFFFFF"/>
                </a:solidFill>
              </a:rPr>
              <a:t>Body Level Four</a:t>
            </a:r>
          </a:p>
          <a:p>
            <a:pPr lvl="4">
              <a:defRPr sz="1800">
                <a:solidFill>
                  <a:srgbClr val="000000"/>
                </a:solidFill>
              </a:defRPr>
            </a:pPr>
            <a:r>
              <a:rPr sz="3200">
                <a:solidFill>
                  <a:srgbClr val="FFFFFF"/>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952500" y="0"/>
            <a:ext cx="11099800" cy="2667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a:spLocks noGrp="1"/>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a:spLocks noGrp="1"/>
          </p:cNvSpPr>
          <p:nvPr>
            <p:ph type="body" idx="1"/>
          </p:nvPr>
        </p:nvSpPr>
        <p:spPr>
          <a:xfrm>
            <a:off x="952500" y="2452955"/>
            <a:ext cx="5334000" cy="656219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p>
          <a:p>
            <a:pPr lvl="1">
              <a:defRPr sz="1800">
                <a:solidFill>
                  <a:srgbClr val="000000"/>
                </a:solidFill>
              </a:defRPr>
            </a:pPr>
            <a:r>
              <a:rPr sz="2800">
                <a:solidFill>
                  <a:srgbClr val="FFFFFF"/>
                </a:solidFill>
              </a:rPr>
              <a:t>Body Level Two</a:t>
            </a:r>
          </a:p>
          <a:p>
            <a:pPr lvl="2">
              <a:defRPr sz="1800">
                <a:solidFill>
                  <a:srgbClr val="000000"/>
                </a:solidFill>
              </a:defRPr>
            </a:pPr>
            <a:r>
              <a:rPr sz="2800">
                <a:solidFill>
                  <a:srgbClr val="FFFFFF"/>
                </a:solidFill>
              </a:rPr>
              <a:t>Body Level Three</a:t>
            </a:r>
          </a:p>
          <a:p>
            <a:pPr lvl="3">
              <a:defRPr sz="1800">
                <a:solidFill>
                  <a:srgbClr val="000000"/>
                </a:solidFill>
              </a:defRPr>
            </a:pPr>
            <a:r>
              <a:rPr sz="2800">
                <a:solidFill>
                  <a:srgbClr val="FFFFFF"/>
                </a:solidFill>
              </a:rPr>
              <a:t>Body Level Four</a:t>
            </a:r>
          </a:p>
          <a:p>
            <a:pPr lvl="4">
              <a:defRPr sz="1800">
                <a:solidFill>
                  <a:srgbClr val="000000"/>
                </a:solidFill>
              </a:defRPr>
            </a:pPr>
            <a:r>
              <a:rPr sz="2800">
                <a:solidFill>
                  <a:srgbClr val="FFFFFF"/>
                </a:solidFill>
              </a:rPr>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214044"/>
            <a:ext cx="11099800" cy="223891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8000">
                <a:solidFill>
                  <a:srgbClr val="FFFFFF"/>
                </a:solidFill>
              </a:rPr>
              <a:t>Title Text</a:t>
            </a:r>
          </a:p>
        </p:txBody>
      </p:sp>
      <p:sp>
        <p:nvSpPr>
          <p:cNvPr id="3" name="Shape 3"/>
          <p:cNvSpPr>
            <a:spLocks noGrp="1"/>
          </p:cNvSpPr>
          <p:nvPr>
            <p:ph type="body" idx="1"/>
          </p:nvPr>
        </p:nvSpPr>
        <p:spPr>
          <a:xfrm>
            <a:off x="952500" y="2452955"/>
            <a:ext cx="11099800" cy="656219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3800">
                <a:solidFill>
                  <a:srgbClr val="FFFFFF"/>
                </a:solidFill>
              </a:rPr>
              <a:t>Body Level One</a:t>
            </a:r>
          </a:p>
          <a:p>
            <a:pPr lvl="1">
              <a:defRPr sz="1800">
                <a:solidFill>
                  <a:srgbClr val="000000"/>
                </a:solidFill>
              </a:defRPr>
            </a:pPr>
            <a:r>
              <a:rPr sz="3800">
                <a:solidFill>
                  <a:srgbClr val="FFFFFF"/>
                </a:solidFill>
              </a:rPr>
              <a:t>Body Level Two</a:t>
            </a:r>
          </a:p>
          <a:p>
            <a:pPr lvl="2">
              <a:defRPr sz="1800">
                <a:solidFill>
                  <a:srgbClr val="000000"/>
                </a:solidFill>
              </a:defRPr>
            </a:pPr>
            <a:r>
              <a:rPr sz="3800">
                <a:solidFill>
                  <a:srgbClr val="FFFFFF"/>
                </a:solidFill>
              </a:rPr>
              <a:t>Body Level Three</a:t>
            </a:r>
          </a:p>
          <a:p>
            <a:pPr lvl="3">
              <a:defRPr sz="1800">
                <a:solidFill>
                  <a:srgbClr val="000000"/>
                </a:solidFill>
              </a:defRPr>
            </a:pPr>
            <a:r>
              <a:rPr sz="3800">
                <a:solidFill>
                  <a:srgbClr val="FFFFFF"/>
                </a:solidFill>
              </a:rPr>
              <a:t>Body Level Four</a:t>
            </a:r>
          </a:p>
          <a:p>
            <a:pPr lvl="4">
              <a:defRPr sz="1800">
                <a:solidFill>
                  <a:srgbClr val="000000"/>
                </a:solidFill>
              </a:defRPr>
            </a:pPr>
            <a:r>
              <a:rPr sz="3800">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solidFill>
            <a:srgbClr val="FFFFFF"/>
          </a:solidFill>
          <a:latin typeface="Helvetica Light"/>
          <a:ea typeface="Helvetica Light"/>
          <a:cs typeface="Helvetica Light"/>
          <a:sym typeface="Helvetica Light"/>
        </a:defRPr>
      </a:lvl1pPr>
      <a:lvl2pPr algn="ctr" defTabSz="584200">
        <a:defRPr sz="8000">
          <a:solidFill>
            <a:srgbClr val="FFFFFF"/>
          </a:solidFill>
          <a:latin typeface="Helvetica Light"/>
          <a:ea typeface="Helvetica Light"/>
          <a:cs typeface="Helvetica Light"/>
          <a:sym typeface="Helvetica Light"/>
        </a:defRPr>
      </a:lvl2pPr>
      <a:lvl3pPr algn="ctr" defTabSz="584200">
        <a:defRPr sz="8000">
          <a:solidFill>
            <a:srgbClr val="FFFFFF"/>
          </a:solidFill>
          <a:latin typeface="Helvetica Light"/>
          <a:ea typeface="Helvetica Light"/>
          <a:cs typeface="Helvetica Light"/>
          <a:sym typeface="Helvetica Light"/>
        </a:defRPr>
      </a:lvl3pPr>
      <a:lvl4pPr algn="ctr" defTabSz="584200">
        <a:defRPr sz="8000">
          <a:solidFill>
            <a:srgbClr val="FFFFFF"/>
          </a:solidFill>
          <a:latin typeface="Helvetica Light"/>
          <a:ea typeface="Helvetica Light"/>
          <a:cs typeface="Helvetica Light"/>
          <a:sym typeface="Helvetica Light"/>
        </a:defRPr>
      </a:lvl4pPr>
      <a:lvl5pPr algn="ctr" defTabSz="584200">
        <a:defRPr sz="8000">
          <a:solidFill>
            <a:srgbClr val="FFFFFF"/>
          </a:solidFill>
          <a:latin typeface="Helvetica Light"/>
          <a:ea typeface="Helvetica Light"/>
          <a:cs typeface="Helvetica Light"/>
          <a:sym typeface="Helvetica Light"/>
        </a:defRPr>
      </a:lvl5pPr>
      <a:lvl6pPr algn="ctr" defTabSz="584200">
        <a:defRPr sz="8000">
          <a:solidFill>
            <a:srgbClr val="FFFFFF"/>
          </a:solidFill>
          <a:latin typeface="Helvetica Light"/>
          <a:ea typeface="Helvetica Light"/>
          <a:cs typeface="Helvetica Light"/>
          <a:sym typeface="Helvetica Light"/>
        </a:defRPr>
      </a:lvl6pPr>
      <a:lvl7pPr algn="ctr" defTabSz="584200">
        <a:defRPr sz="8000">
          <a:solidFill>
            <a:srgbClr val="FFFFFF"/>
          </a:solidFill>
          <a:latin typeface="Helvetica Light"/>
          <a:ea typeface="Helvetica Light"/>
          <a:cs typeface="Helvetica Light"/>
          <a:sym typeface="Helvetica Light"/>
        </a:defRPr>
      </a:lvl7pPr>
      <a:lvl8pPr algn="ctr" defTabSz="584200">
        <a:defRPr sz="8000">
          <a:solidFill>
            <a:srgbClr val="FFFFFF"/>
          </a:solidFill>
          <a:latin typeface="Helvetica Light"/>
          <a:ea typeface="Helvetica Light"/>
          <a:cs typeface="Helvetica Light"/>
          <a:sym typeface="Helvetica Light"/>
        </a:defRPr>
      </a:lvl8pPr>
      <a:lvl9pPr algn="ctr" defTabSz="584200">
        <a:defRPr sz="8000">
          <a:solidFill>
            <a:srgbClr val="FFFFFF"/>
          </a:solidFill>
          <a:latin typeface="Helvetica Light"/>
          <a:ea typeface="Helvetica Light"/>
          <a:cs typeface="Helvetica Light"/>
          <a:sym typeface="Helvetica Light"/>
        </a:defRPr>
      </a:lvl9pPr>
    </p:titleStyle>
    <p:bodyStyle>
      <a:lvl1pPr marL="444500" indent="-444500" defTabSz="584200">
        <a:spcBef>
          <a:spcPts val="4200"/>
        </a:spcBef>
        <a:buSzPct val="75000"/>
        <a:buChar char="•"/>
        <a:defRPr sz="3800">
          <a:solidFill>
            <a:srgbClr val="FFFFFF"/>
          </a:solidFill>
          <a:latin typeface="Helvetica Light"/>
          <a:ea typeface="Helvetica Light"/>
          <a:cs typeface="Helvetica Light"/>
          <a:sym typeface="Helvetica Light"/>
        </a:defRPr>
      </a:lvl1pPr>
      <a:lvl2pPr marL="889000" indent="-444500" defTabSz="584200">
        <a:spcBef>
          <a:spcPts val="4200"/>
        </a:spcBef>
        <a:buSzPct val="75000"/>
        <a:buChar char="•"/>
        <a:defRPr sz="3800">
          <a:solidFill>
            <a:srgbClr val="FFFFFF"/>
          </a:solidFill>
          <a:latin typeface="Helvetica Light"/>
          <a:ea typeface="Helvetica Light"/>
          <a:cs typeface="Helvetica Light"/>
          <a:sym typeface="Helvetica Light"/>
        </a:defRPr>
      </a:lvl2pPr>
      <a:lvl3pPr marL="1333500" indent="-444500" defTabSz="584200">
        <a:spcBef>
          <a:spcPts val="4200"/>
        </a:spcBef>
        <a:buSzPct val="75000"/>
        <a:buChar char="•"/>
        <a:defRPr sz="3800">
          <a:solidFill>
            <a:srgbClr val="FFFFFF"/>
          </a:solidFill>
          <a:latin typeface="Helvetica Light"/>
          <a:ea typeface="Helvetica Light"/>
          <a:cs typeface="Helvetica Light"/>
          <a:sym typeface="Helvetica Light"/>
        </a:defRPr>
      </a:lvl3pPr>
      <a:lvl4pPr marL="1778000" indent="-444500" defTabSz="584200">
        <a:spcBef>
          <a:spcPts val="4200"/>
        </a:spcBef>
        <a:buSzPct val="75000"/>
        <a:buChar char="•"/>
        <a:defRPr sz="3800">
          <a:solidFill>
            <a:srgbClr val="FFFFFF"/>
          </a:solidFill>
          <a:latin typeface="Helvetica Light"/>
          <a:ea typeface="Helvetica Light"/>
          <a:cs typeface="Helvetica Light"/>
          <a:sym typeface="Helvetica Light"/>
        </a:defRPr>
      </a:lvl4pPr>
      <a:lvl5pPr marL="2222500" indent="-444500" defTabSz="584200">
        <a:spcBef>
          <a:spcPts val="4200"/>
        </a:spcBef>
        <a:buSzPct val="75000"/>
        <a:buChar char="•"/>
        <a:defRPr sz="3800">
          <a:solidFill>
            <a:srgbClr val="FFFFFF"/>
          </a:solidFill>
          <a:latin typeface="Helvetica Light"/>
          <a:ea typeface="Helvetica Light"/>
          <a:cs typeface="Helvetica Light"/>
          <a:sym typeface="Helvetica Light"/>
        </a:defRPr>
      </a:lvl5pPr>
      <a:lvl6pPr marL="2667000" indent="-444500" defTabSz="584200">
        <a:spcBef>
          <a:spcPts val="4200"/>
        </a:spcBef>
        <a:buSzPct val="75000"/>
        <a:buChar char="•"/>
        <a:defRPr sz="3800">
          <a:solidFill>
            <a:srgbClr val="FFFFFF"/>
          </a:solidFill>
          <a:latin typeface="Helvetica Light"/>
          <a:ea typeface="Helvetica Light"/>
          <a:cs typeface="Helvetica Light"/>
          <a:sym typeface="Helvetica Light"/>
        </a:defRPr>
      </a:lvl6pPr>
      <a:lvl7pPr marL="3111500" indent="-444500" defTabSz="584200">
        <a:spcBef>
          <a:spcPts val="4200"/>
        </a:spcBef>
        <a:buSzPct val="75000"/>
        <a:buChar char="•"/>
        <a:defRPr sz="3800">
          <a:solidFill>
            <a:srgbClr val="FFFFFF"/>
          </a:solidFill>
          <a:latin typeface="Helvetica Light"/>
          <a:ea typeface="Helvetica Light"/>
          <a:cs typeface="Helvetica Light"/>
          <a:sym typeface="Helvetica Light"/>
        </a:defRPr>
      </a:lvl7pPr>
      <a:lvl8pPr marL="3556000" indent="-444500" defTabSz="584200">
        <a:spcBef>
          <a:spcPts val="4200"/>
        </a:spcBef>
        <a:buSzPct val="75000"/>
        <a:buChar char="•"/>
        <a:defRPr sz="3800">
          <a:solidFill>
            <a:srgbClr val="FFFFFF"/>
          </a:solidFill>
          <a:latin typeface="Helvetica Light"/>
          <a:ea typeface="Helvetica Light"/>
          <a:cs typeface="Helvetica Light"/>
          <a:sym typeface="Helvetica Light"/>
        </a:defRPr>
      </a:lvl8pPr>
      <a:lvl9pPr marL="4000500" indent="-444500" defTabSz="584200">
        <a:spcBef>
          <a:spcPts val="4200"/>
        </a:spcBef>
        <a:buSzPct val="75000"/>
        <a:buChar char="•"/>
        <a:defRPr sz="3800">
          <a:solidFill>
            <a:srgbClr val="FFFFFF"/>
          </a:solidFill>
          <a:latin typeface="Helvetica Light"/>
          <a:ea typeface="Helvetica Light"/>
          <a:cs typeface="Helvetica Light"/>
          <a:sym typeface="Helvetica Light"/>
        </a:defRPr>
      </a:lvl9pPr>
    </p:bodyStyle>
    <p:otherStyle>
      <a:lvl1pPr algn="r" defTabSz="584200">
        <a:defRPr sz="1200">
          <a:solidFill>
            <a:schemeClr val="tx1"/>
          </a:solidFill>
          <a:latin typeface="+mn-lt"/>
          <a:ea typeface="+mn-ea"/>
          <a:cs typeface="+mn-cs"/>
          <a:sym typeface="Helvetica Light"/>
        </a:defRPr>
      </a:lvl1pPr>
      <a:lvl2pPr algn="r" defTabSz="584200">
        <a:defRPr sz="1200">
          <a:solidFill>
            <a:schemeClr val="tx1"/>
          </a:solidFill>
          <a:latin typeface="+mn-lt"/>
          <a:ea typeface="+mn-ea"/>
          <a:cs typeface="+mn-cs"/>
          <a:sym typeface="Helvetica Light"/>
        </a:defRPr>
      </a:lvl2pPr>
      <a:lvl3pPr algn="r" defTabSz="584200">
        <a:defRPr sz="1200">
          <a:solidFill>
            <a:schemeClr val="tx1"/>
          </a:solidFill>
          <a:latin typeface="+mn-lt"/>
          <a:ea typeface="+mn-ea"/>
          <a:cs typeface="+mn-cs"/>
          <a:sym typeface="Helvetica Light"/>
        </a:defRPr>
      </a:lvl3pPr>
      <a:lvl4pPr algn="r" defTabSz="584200">
        <a:defRPr sz="1200">
          <a:solidFill>
            <a:schemeClr val="tx1"/>
          </a:solidFill>
          <a:latin typeface="+mn-lt"/>
          <a:ea typeface="+mn-ea"/>
          <a:cs typeface="+mn-cs"/>
          <a:sym typeface="Helvetica Light"/>
        </a:defRPr>
      </a:lvl4pPr>
      <a:lvl5pPr algn="r" defTabSz="584200">
        <a:defRPr sz="1200">
          <a:solidFill>
            <a:schemeClr val="tx1"/>
          </a:solidFill>
          <a:latin typeface="+mn-lt"/>
          <a:ea typeface="+mn-ea"/>
          <a:cs typeface="+mn-cs"/>
          <a:sym typeface="Helvetica Light"/>
        </a:defRPr>
      </a:lvl5pPr>
      <a:lvl6pPr algn="r" defTabSz="584200">
        <a:defRPr sz="1200">
          <a:solidFill>
            <a:schemeClr val="tx1"/>
          </a:solidFill>
          <a:latin typeface="+mn-lt"/>
          <a:ea typeface="+mn-ea"/>
          <a:cs typeface="+mn-cs"/>
          <a:sym typeface="Helvetica Light"/>
        </a:defRPr>
      </a:lvl6pPr>
      <a:lvl7pPr algn="r" defTabSz="584200">
        <a:defRPr sz="1200">
          <a:solidFill>
            <a:schemeClr val="tx1"/>
          </a:solidFill>
          <a:latin typeface="+mn-lt"/>
          <a:ea typeface="+mn-ea"/>
          <a:cs typeface="+mn-cs"/>
          <a:sym typeface="Helvetica Light"/>
        </a:defRPr>
      </a:lvl7pPr>
      <a:lvl8pPr algn="r" defTabSz="584200">
        <a:defRPr sz="1200">
          <a:solidFill>
            <a:schemeClr val="tx1"/>
          </a:solidFill>
          <a:latin typeface="+mn-lt"/>
          <a:ea typeface="+mn-ea"/>
          <a:cs typeface="+mn-cs"/>
          <a:sym typeface="Helvetica Light"/>
        </a:defRPr>
      </a:lvl8pPr>
      <a:lvl9pPr algn="r" defTabSz="584200">
        <a:defRPr sz="12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image" Target="../media/image4.t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tif"/><Relationship Id="rId1" Type="http://schemas.openxmlformats.org/officeDocument/2006/relationships/slideLayout" Target="../slideLayouts/slideLayout6.xml"/><Relationship Id="rId4" Type="http://schemas.openxmlformats.org/officeDocument/2006/relationships/image" Target="../media/image3.t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270000" y="1638300"/>
            <a:ext cx="10464800" cy="3302000"/>
          </a:xfrm>
          <a:prstGeom prst="rect">
            <a:avLst/>
          </a:prstGeom>
        </p:spPr>
        <p:txBody>
          <a:bodyPr/>
          <a:lstStyle/>
          <a:p>
            <a:pPr lvl="0">
              <a:defRPr sz="1800">
                <a:solidFill>
                  <a:srgbClr val="000000"/>
                </a:solidFill>
              </a:defRPr>
            </a:pPr>
            <a:r>
              <a:rPr sz="8000">
                <a:solidFill>
                  <a:srgbClr val="FFFFFF"/>
                </a:solidFill>
              </a:rPr>
              <a:t>Control Structures</a:t>
            </a:r>
          </a:p>
        </p:txBody>
      </p:sp>
      <p:sp>
        <p:nvSpPr>
          <p:cNvPr id="33" name="Shape 33"/>
          <p:cNvSpPr>
            <a:spLocks noGrp="1"/>
          </p:cNvSpPr>
          <p:nvPr>
            <p:ph type="body" idx="1"/>
          </p:nvPr>
        </p:nvSpPr>
        <p:spPr>
          <a:xfrm>
            <a:off x="1270000" y="5029200"/>
            <a:ext cx="10464800" cy="1130300"/>
          </a:xfrm>
          <a:prstGeom prst="rect">
            <a:avLst/>
          </a:prstGeom>
        </p:spPr>
        <p:txBody>
          <a:bodyPr/>
          <a:lstStyle/>
          <a:p>
            <a:pPr lvl="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Logical NOT</a:t>
            </a:r>
          </a:p>
        </p:txBody>
      </p:sp>
      <p:sp>
        <p:nvSpPr>
          <p:cNvPr id="86" name="Shape 86"/>
          <p:cNvSpPr>
            <a:spLocks noGrp="1"/>
          </p:cNvSpPr>
          <p:nvPr>
            <p:ph type="body" idx="1"/>
          </p:nvPr>
        </p:nvSpPr>
        <p:spPr>
          <a:xfrm>
            <a:off x="952498" y="2597150"/>
            <a:ext cx="5119918" cy="6286500"/>
          </a:xfrm>
          <a:prstGeom prst="rect">
            <a:avLst/>
          </a:prstGeom>
        </p:spPr>
        <p:txBody>
          <a:bodyPr/>
          <a:lstStyle/>
          <a:p>
            <a:pPr marL="938388" lvl="0" indent="-938388">
              <a:buClr>
                <a:srgbClr val="FFFFFF"/>
              </a:buClr>
              <a:defRPr sz="1800">
                <a:solidFill>
                  <a:srgbClr val="000000"/>
                </a:solidFill>
              </a:defRPr>
            </a:pPr>
            <a:r>
              <a:rPr sz="3800">
                <a:solidFill>
                  <a:srgbClr val="FFFFFF"/>
                </a:solidFill>
              </a:rPr>
              <a:t>Operates on one operand--to the right of the operator</a:t>
            </a:r>
          </a:p>
          <a:p>
            <a:pPr marL="938388" lvl="0" indent="-938388">
              <a:buClr>
                <a:srgbClr val="FFFFFF"/>
              </a:buClr>
              <a:defRPr sz="1800">
                <a:solidFill>
                  <a:srgbClr val="000000"/>
                </a:solidFill>
              </a:defRPr>
            </a:pPr>
            <a:r>
              <a:rPr sz="3800">
                <a:solidFill>
                  <a:srgbClr val="FFFFFF"/>
                </a:solidFill>
              </a:rPr>
              <a:t>Reverses boolean value returned by the operand</a:t>
            </a:r>
          </a:p>
        </p:txBody>
      </p:sp>
      <p:graphicFrame>
        <p:nvGraphicFramePr>
          <p:cNvPr id="87" name="Table 87"/>
          <p:cNvGraphicFramePr/>
          <p:nvPr/>
        </p:nvGraphicFramePr>
        <p:xfrm>
          <a:off x="7327900" y="2882900"/>
          <a:ext cx="4964208" cy="6062712"/>
        </p:xfrm>
        <a:graphic>
          <a:graphicData uri="http://schemas.openxmlformats.org/drawingml/2006/table">
            <a:tbl>
              <a:tblPr firstRow="1">
                <a:tableStyleId>{4C3C2611-4C71-4FC5-86AE-919BDF0F9419}</a:tableStyleId>
              </a:tblPr>
              <a:tblGrid>
                <a:gridCol w="1869908"/>
                <a:gridCol w="1625334"/>
                <a:gridCol w="1468966"/>
              </a:tblGrid>
              <a:tr h="1490712">
                <a:tc>
                  <a:txBody>
                    <a:bodyPr/>
                    <a:lstStyle/>
                    <a:p>
                      <a:pPr lvl="0" algn="ctr" defTabSz="914400">
                        <a:defRPr sz="1800">
                          <a:solidFill>
                            <a:srgbClr val="000000"/>
                          </a:solidFill>
                        </a:defRPr>
                      </a:pPr>
                      <a:r>
                        <a:rPr sz="2800">
                          <a:solidFill>
                            <a:srgbClr val="FFFFFF"/>
                          </a:solidFill>
                        </a:rPr>
                        <a:t>Left Operand</a:t>
                      </a:r>
                    </a:p>
                  </a:txBody>
                  <a:tcPr marL="50800" marR="50800" marT="50800" marB="50800" anchor="ctr" horzOverflow="overflow"/>
                </a:tc>
                <a:tc>
                  <a:txBody>
                    <a:bodyPr/>
                    <a:lstStyle/>
                    <a:p>
                      <a:pPr lvl="0" algn="ctr" defTabSz="914400">
                        <a:defRPr sz="1800">
                          <a:solidFill>
                            <a:srgbClr val="000000"/>
                          </a:solidFill>
                        </a:defRPr>
                      </a:pPr>
                      <a:r>
                        <a:rPr sz="2800">
                          <a:solidFill>
                            <a:srgbClr val="FFFFFF"/>
                          </a:solidFill>
                        </a:rPr>
                        <a:t>Right Operand</a:t>
                      </a:r>
                    </a:p>
                  </a:txBody>
                  <a:tcPr marL="50800" marR="50800" marT="50800" marB="50800" anchor="ctr" horzOverflow="overflow"/>
                </a:tc>
                <a:tc>
                  <a:txBody>
                    <a:bodyPr/>
                    <a:lstStyle/>
                    <a:p>
                      <a:pPr lvl="0" algn="ctr" defTabSz="914400">
                        <a:defRPr sz="1800">
                          <a:solidFill>
                            <a:srgbClr val="000000"/>
                          </a:solidFill>
                        </a:defRPr>
                      </a:pPr>
                      <a:r>
                        <a:rPr sz="2800">
                          <a:solidFill>
                            <a:srgbClr val="FFFFFF"/>
                          </a:solidFill>
                        </a:rPr>
                        <a:t>Result</a:t>
                      </a:r>
                    </a:p>
                  </a:txBody>
                  <a:tcPr marL="50800" marR="50800" marT="50800" marB="50800" anchor="ctr" horzOverflow="overflow"/>
                </a:tc>
              </a:tr>
              <a:tr h="1143000">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r>
              <a:tr h="1143000">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r>
              <a:tr h="1143000">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r>
              <a:tr h="1143000">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p:cNvSpPr>
          <p:nvPr>
            <p:ph type="title"/>
          </p:nvPr>
        </p:nvSpPr>
        <p:spPr>
          <a:xfrm>
            <a:off x="952498" y="71119"/>
            <a:ext cx="11099803" cy="2159001"/>
          </a:xfrm>
          <a:prstGeom prst="rect">
            <a:avLst/>
          </a:prstGeom>
        </p:spPr>
        <p:txBody>
          <a:bodyPr/>
          <a:lstStyle/>
          <a:p>
            <a:pPr lvl="0">
              <a:defRPr sz="1800">
                <a:solidFill>
                  <a:srgbClr val="000000"/>
                </a:solidFill>
              </a:defRPr>
            </a:pPr>
            <a:r>
              <a:rPr sz="8000">
                <a:solidFill>
                  <a:srgbClr val="FFFFFF"/>
                </a:solidFill>
              </a:rPr>
              <a:t>Conditional Operators</a:t>
            </a:r>
          </a:p>
        </p:txBody>
      </p:sp>
      <p:sp>
        <p:nvSpPr>
          <p:cNvPr id="69" name="Shape 69"/>
          <p:cNvSpPr/>
          <p:nvPr/>
        </p:nvSpPr>
        <p:spPr>
          <a:xfrm>
            <a:off x="1519656" y="2787647"/>
            <a:ext cx="2511729" cy="467360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2500">
                <a:solidFill>
                  <a:srgbClr val="FFFFFF"/>
                </a:solidFill>
              </a:rPr>
              <a:t>JavaScript also contains a conditional operator that assigns a value to a variable based on some condition.</a:t>
            </a:r>
          </a:p>
          <a:p>
            <a:pPr lvl="0" algn="l">
              <a:defRPr sz="1800"/>
            </a:pPr>
            <a:endParaRPr sz="2500">
              <a:solidFill>
                <a:srgbClr val="FFFFFF"/>
              </a:solidFill>
            </a:endParaRPr>
          </a:p>
          <a:p>
            <a:pPr lvl="0" algn="l">
              <a:defRPr sz="1800"/>
            </a:pPr>
            <a:r>
              <a:rPr sz="2500">
                <a:solidFill>
                  <a:srgbClr val="FFFFFF"/>
                </a:solidFill>
              </a:rPr>
              <a:t>Not as common as using an </a:t>
            </a:r>
            <a:r>
              <a:rPr sz="2500" b="1">
                <a:solidFill>
                  <a:srgbClr val="FFFFFF"/>
                </a:solidFill>
              </a:rPr>
              <a:t>if statement</a:t>
            </a:r>
          </a:p>
        </p:txBody>
      </p:sp>
      <p:sp>
        <p:nvSpPr>
          <p:cNvPr id="70" name="Shape 70"/>
          <p:cNvSpPr/>
          <p:nvPr/>
        </p:nvSpPr>
        <p:spPr>
          <a:xfrm>
            <a:off x="4867541" y="5172093"/>
            <a:ext cx="6836235" cy="946114"/>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l">
              <a:defRPr sz="1800"/>
            </a:pPr>
            <a:r>
              <a:rPr sz="3200">
                <a:solidFill>
                  <a:srgbClr val="FFFFFF"/>
                </a:solidFill>
                <a:latin typeface="Monaco"/>
                <a:ea typeface="Monaco"/>
                <a:cs typeface="Monaco"/>
                <a:sym typeface="Monaco"/>
              </a:rPr>
              <a:t>Example:</a:t>
            </a:r>
          </a:p>
          <a:p>
            <a:pPr lvl="0">
              <a:defRPr sz="1800"/>
            </a:pPr>
            <a:r>
              <a:rPr>
                <a:solidFill>
                  <a:srgbClr val="FFFFFF"/>
                </a:solidFill>
                <a:latin typeface="Monaco"/>
                <a:ea typeface="Monaco"/>
                <a:cs typeface="Monaco"/>
                <a:sym typeface="Monaco"/>
              </a:rPr>
              <a:t>voteable = (age &lt; 18) ? "Too young":"Old enough";</a:t>
            </a:r>
          </a:p>
        </p:txBody>
      </p:sp>
      <p:sp>
        <p:nvSpPr>
          <p:cNvPr id="71" name="Shape 71"/>
          <p:cNvSpPr/>
          <p:nvPr/>
        </p:nvSpPr>
        <p:spPr>
          <a:xfrm>
            <a:off x="4839810" y="2639503"/>
            <a:ext cx="7198384" cy="15408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spcBef>
                <a:spcPts val="4200"/>
              </a:spcBef>
              <a:defRPr sz="1800"/>
            </a:pPr>
            <a:r>
              <a:rPr sz="3800">
                <a:solidFill>
                  <a:srgbClr val="FFFFFF"/>
                </a:solidFill>
              </a:rPr>
              <a:t>Syntax:</a:t>
            </a:r>
          </a:p>
          <a:p>
            <a:pPr lvl="0" algn="l">
              <a:spcBef>
                <a:spcPts val="4200"/>
              </a:spcBef>
              <a:defRPr sz="1800"/>
            </a:pPr>
            <a:r>
              <a:rPr sz="2000">
                <a:solidFill>
                  <a:srgbClr val="FFFFFF"/>
                </a:solidFill>
                <a:latin typeface="Monaco"/>
                <a:ea typeface="Monaco"/>
                <a:cs typeface="Monaco"/>
                <a:sym typeface="Monaco"/>
              </a:rPr>
              <a:t>variablename = (condition) ? value1:value2 </a:t>
            </a:r>
          </a:p>
        </p:txBody>
      </p:sp>
    </p:spTree>
    <p:extLst>
      <p:ext uri="{BB962C8B-B14F-4D97-AF65-F5344CB8AC3E}">
        <p14:creationId xmlns:p14="http://schemas.microsoft.com/office/powerpoint/2010/main" val="361824821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xfrm>
            <a:off x="952500" y="214044"/>
            <a:ext cx="11099800" cy="2238911"/>
          </a:xfrm>
          <a:prstGeom prst="rect">
            <a:avLst/>
          </a:prstGeom>
        </p:spPr>
        <p:txBody>
          <a:bodyPr/>
          <a:lstStyle/>
          <a:p>
            <a:pPr lvl="0">
              <a:defRPr sz="1800">
                <a:solidFill>
                  <a:srgbClr val="000000"/>
                </a:solidFill>
              </a:defRPr>
            </a:pPr>
            <a:r>
              <a:rPr sz="8000">
                <a:solidFill>
                  <a:srgbClr val="FFFFFF"/>
                </a:solidFill>
              </a:rPr>
              <a:t>Common Mistake!</a:t>
            </a:r>
          </a:p>
        </p:txBody>
      </p:sp>
      <p:sp>
        <p:nvSpPr>
          <p:cNvPr id="74" name="Shape 74"/>
          <p:cNvSpPr>
            <a:spLocks noGrp="1"/>
          </p:cNvSpPr>
          <p:nvPr>
            <p:ph type="body" idx="1"/>
          </p:nvPr>
        </p:nvSpPr>
        <p:spPr>
          <a:xfrm>
            <a:off x="939800" y="2717521"/>
            <a:ext cx="4850706" cy="6297625"/>
          </a:xfrm>
          <a:prstGeom prst="rect">
            <a:avLst/>
          </a:prstGeom>
        </p:spPr>
        <p:txBody>
          <a:bodyPr/>
          <a:lstStyle/>
          <a:p>
            <a:pPr marL="404495" lvl="0" indent="-404495" defTabSz="531622">
              <a:spcBef>
                <a:spcPts val="3800"/>
              </a:spcBef>
              <a:defRPr sz="1800">
                <a:solidFill>
                  <a:srgbClr val="000000"/>
                </a:solidFill>
              </a:defRPr>
            </a:pPr>
            <a:r>
              <a:rPr sz="3458">
                <a:solidFill>
                  <a:srgbClr val="FFFFFF"/>
                </a:solidFill>
              </a:rPr>
              <a:t>One common mistake among JavaScript programmers is accidentally using = instead of ==</a:t>
            </a:r>
          </a:p>
          <a:p>
            <a:pPr marL="404495" lvl="0" indent="-404495" defTabSz="531622">
              <a:spcBef>
                <a:spcPts val="3800"/>
              </a:spcBef>
              <a:defRPr sz="1800">
                <a:solidFill>
                  <a:srgbClr val="000000"/>
                </a:solidFill>
              </a:defRPr>
            </a:pPr>
            <a:r>
              <a:rPr sz="3458">
                <a:solidFill>
                  <a:srgbClr val="FFFFFF"/>
                </a:solidFill>
              </a:rPr>
              <a:t>Be careful! </a:t>
            </a:r>
          </a:p>
          <a:p>
            <a:pPr marL="404495" lvl="0" indent="-404495" defTabSz="531622">
              <a:spcBef>
                <a:spcPts val="3800"/>
              </a:spcBef>
              <a:defRPr sz="1800">
                <a:solidFill>
                  <a:srgbClr val="000000"/>
                </a:solidFill>
              </a:defRPr>
            </a:pPr>
            <a:r>
              <a:rPr sz="3458">
                <a:solidFill>
                  <a:srgbClr val="FFFFFF"/>
                </a:solidFill>
              </a:rPr>
              <a:t>Why is the example on the left always true?</a:t>
            </a:r>
          </a:p>
          <a:p>
            <a:pPr marL="0" lvl="0" indent="0" defTabSz="531622">
              <a:spcBef>
                <a:spcPts val="3800"/>
              </a:spcBef>
              <a:buSzTx/>
              <a:buNone/>
              <a:defRPr sz="1800">
                <a:solidFill>
                  <a:srgbClr val="000000"/>
                </a:solidFill>
              </a:defRPr>
            </a:pPr>
            <a:r>
              <a:rPr sz="3458">
                <a:solidFill>
                  <a:srgbClr val="FFFFFF"/>
                </a:solidFill>
              </a:rPr>
              <a:t>	</a:t>
            </a:r>
          </a:p>
        </p:txBody>
      </p:sp>
      <p:sp>
        <p:nvSpPr>
          <p:cNvPr id="75" name="Shape 75"/>
          <p:cNvSpPr/>
          <p:nvPr/>
        </p:nvSpPr>
        <p:spPr>
          <a:xfrm>
            <a:off x="7080076" y="2988753"/>
            <a:ext cx="2248248" cy="322999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solidFill>
                  <a:srgbClr val="FFFFFF"/>
                </a:solidFill>
              </a:rPr>
              <a:t>Example:</a:t>
            </a:r>
          </a:p>
          <a:p>
            <a:pPr lvl="0">
              <a:defRPr sz="1800"/>
            </a:pPr>
            <a:endParaRPr sz="3600">
              <a:solidFill>
                <a:srgbClr val="FFFFFF"/>
              </a:solidFill>
            </a:endParaRPr>
          </a:p>
          <a:p>
            <a:pPr lvl="0" algn="l">
              <a:defRPr sz="1800"/>
            </a:pPr>
            <a:r>
              <a:rPr sz="2000">
                <a:solidFill>
                  <a:srgbClr val="FFFFFF"/>
                </a:solidFill>
                <a:latin typeface="Monaco"/>
                <a:ea typeface="Monaco"/>
                <a:cs typeface="Monaco"/>
                <a:sym typeface="Monaco"/>
              </a:rPr>
              <a:t>var a=5;</a:t>
            </a:r>
          </a:p>
          <a:p>
            <a:pPr lvl="0" algn="l">
              <a:defRPr sz="1800"/>
            </a:pPr>
            <a:r>
              <a:rPr sz="2000">
                <a:solidFill>
                  <a:srgbClr val="FFFFFF"/>
                </a:solidFill>
                <a:latin typeface="Monaco"/>
                <a:ea typeface="Monaco"/>
                <a:cs typeface="Monaco"/>
                <a:sym typeface="Monaco"/>
              </a:rPr>
              <a:t>var b=10;</a:t>
            </a:r>
          </a:p>
          <a:p>
            <a:pPr lvl="0" algn="l">
              <a:defRPr sz="1800"/>
            </a:pPr>
            <a:endParaRPr sz="2000">
              <a:solidFill>
                <a:srgbClr val="FFFFFF"/>
              </a:solidFill>
              <a:latin typeface="Monaco"/>
              <a:ea typeface="Monaco"/>
              <a:cs typeface="Monaco"/>
              <a:sym typeface="Monaco"/>
            </a:endParaRPr>
          </a:p>
          <a:p>
            <a:pPr lvl="0" algn="l">
              <a:defRPr sz="1800"/>
            </a:pPr>
            <a:r>
              <a:rPr sz="2000">
                <a:solidFill>
                  <a:srgbClr val="FFFFFF"/>
                </a:solidFill>
                <a:latin typeface="Monaco"/>
                <a:ea typeface="Monaco"/>
                <a:cs typeface="Monaco"/>
                <a:sym typeface="Monaco"/>
              </a:rPr>
              <a:t>if (a=b) {</a:t>
            </a:r>
          </a:p>
          <a:p>
            <a:pPr lvl="0" algn="l">
              <a:defRPr sz="1800"/>
            </a:pPr>
            <a:r>
              <a:rPr sz="2000">
                <a:solidFill>
                  <a:srgbClr val="FFFB00"/>
                </a:solidFill>
                <a:latin typeface="Monaco"/>
                <a:ea typeface="Monaco"/>
                <a:cs typeface="Monaco"/>
                <a:sym typeface="Monaco"/>
              </a:rPr>
              <a:t>//always true</a:t>
            </a:r>
          </a:p>
          <a:p>
            <a:pPr lvl="0" algn="l">
              <a:defRPr sz="1800"/>
            </a:pPr>
            <a:r>
              <a:rPr sz="2000">
                <a:solidFill>
                  <a:srgbClr val="FFFFFF"/>
                </a:solidFill>
                <a:latin typeface="Monaco"/>
                <a:ea typeface="Monaco"/>
                <a:cs typeface="Monaco"/>
                <a:sym typeface="Monaco"/>
              </a:rPr>
              <a:t>}</a:t>
            </a:r>
          </a:p>
        </p:txBody>
      </p:sp>
    </p:spTree>
    <p:extLst>
      <p:ext uri="{BB962C8B-B14F-4D97-AF65-F5344CB8AC3E}">
        <p14:creationId xmlns:p14="http://schemas.microsoft.com/office/powerpoint/2010/main" val="956825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Switch Statement</a:t>
            </a:r>
          </a:p>
        </p:txBody>
      </p:sp>
      <p:sp>
        <p:nvSpPr>
          <p:cNvPr id="90" name="Shape 90"/>
          <p:cNvSpPr/>
          <p:nvPr/>
        </p:nvSpPr>
        <p:spPr>
          <a:xfrm>
            <a:off x="4708796" y="2840583"/>
            <a:ext cx="3406677" cy="38184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3500">
                <a:solidFill>
                  <a:srgbClr val="FFFFFF"/>
                </a:solidFill>
                <a:latin typeface="+mn-lt"/>
                <a:ea typeface="+mn-ea"/>
                <a:cs typeface="+mn-cs"/>
                <a:sym typeface="Helvetica"/>
              </a:rPr>
              <a:t>Syntax</a:t>
            </a:r>
          </a:p>
          <a:p>
            <a:pPr lvl="0" algn="l">
              <a:defRPr sz="1800"/>
            </a:pPr>
            <a:endParaRPr sz="3500">
              <a:solidFill>
                <a:srgbClr val="FFFFFF"/>
              </a:solidFill>
              <a:latin typeface="+mn-lt"/>
              <a:ea typeface="+mn-ea"/>
              <a:cs typeface="+mn-cs"/>
              <a:sym typeface="Helvetica"/>
            </a:endParaRPr>
          </a:p>
          <a:p>
            <a:pPr lvl="0" algn="l">
              <a:defRPr sz="1800"/>
            </a:pPr>
            <a:r>
              <a:rPr sz="1600">
                <a:solidFill>
                  <a:srgbClr val="FFFFFF"/>
                </a:solidFill>
                <a:latin typeface="Monaco"/>
                <a:ea typeface="Monaco"/>
                <a:cs typeface="Monaco"/>
                <a:sym typeface="Monaco"/>
              </a:rPr>
              <a:t>switch(expression) {</a:t>
            </a:r>
          </a:p>
          <a:p>
            <a:pPr lvl="0" algn="l">
              <a:defRPr sz="1800"/>
            </a:pPr>
            <a:r>
              <a:rPr sz="1600">
                <a:solidFill>
                  <a:srgbClr val="FFFFFF"/>
                </a:solidFill>
                <a:latin typeface="Monaco"/>
                <a:ea typeface="Monaco"/>
                <a:cs typeface="Monaco"/>
                <a:sym typeface="Monaco"/>
              </a:rPr>
              <a:t>    case n:</a:t>
            </a:r>
          </a:p>
          <a:p>
            <a:pPr lvl="0" algn="l">
              <a:defRPr sz="1800"/>
            </a:pPr>
            <a:r>
              <a:rPr sz="1600">
                <a:solidFill>
                  <a:srgbClr val="FFFFFF"/>
                </a:solidFill>
                <a:latin typeface="Monaco"/>
                <a:ea typeface="Monaco"/>
                <a:cs typeface="Monaco"/>
                <a:sym typeface="Monaco"/>
              </a:rPr>
              <a:t>        code block</a:t>
            </a:r>
          </a:p>
          <a:p>
            <a:pPr lvl="0" algn="l">
              <a:defRPr sz="1800"/>
            </a:pPr>
            <a:r>
              <a:rPr sz="1600">
                <a:solidFill>
                  <a:srgbClr val="FFFFFF"/>
                </a:solidFill>
                <a:latin typeface="Monaco"/>
                <a:ea typeface="Monaco"/>
                <a:cs typeface="Monaco"/>
                <a:sym typeface="Monaco"/>
              </a:rPr>
              <a:t>        break;</a:t>
            </a:r>
          </a:p>
          <a:p>
            <a:pPr lvl="0" algn="l">
              <a:defRPr sz="1800"/>
            </a:pPr>
            <a:r>
              <a:rPr sz="1600">
                <a:solidFill>
                  <a:srgbClr val="FFFFFF"/>
                </a:solidFill>
                <a:latin typeface="Monaco"/>
                <a:ea typeface="Monaco"/>
                <a:cs typeface="Monaco"/>
                <a:sym typeface="Monaco"/>
              </a:rPr>
              <a:t>    case n:</a:t>
            </a:r>
          </a:p>
          <a:p>
            <a:pPr lvl="0" algn="l">
              <a:defRPr sz="1800"/>
            </a:pPr>
            <a:r>
              <a:rPr sz="1600">
                <a:solidFill>
                  <a:srgbClr val="FFFFFF"/>
                </a:solidFill>
                <a:latin typeface="Monaco"/>
                <a:ea typeface="Monaco"/>
                <a:cs typeface="Monaco"/>
                <a:sym typeface="Monaco"/>
              </a:rPr>
              <a:t>        code block</a:t>
            </a:r>
          </a:p>
          <a:p>
            <a:pPr lvl="0" algn="l">
              <a:defRPr sz="1800"/>
            </a:pPr>
            <a:r>
              <a:rPr sz="1600">
                <a:solidFill>
                  <a:srgbClr val="FFFFFF"/>
                </a:solidFill>
                <a:latin typeface="Monaco"/>
                <a:ea typeface="Monaco"/>
                <a:cs typeface="Monaco"/>
                <a:sym typeface="Monaco"/>
              </a:rPr>
              <a:t>        break;</a:t>
            </a:r>
          </a:p>
          <a:p>
            <a:pPr lvl="0" algn="l">
              <a:defRPr sz="1800"/>
            </a:pPr>
            <a:r>
              <a:rPr sz="1600">
                <a:solidFill>
                  <a:srgbClr val="FFFFFF"/>
                </a:solidFill>
                <a:latin typeface="Monaco"/>
                <a:ea typeface="Monaco"/>
                <a:cs typeface="Monaco"/>
                <a:sym typeface="Monaco"/>
              </a:rPr>
              <a:t>    default:</a:t>
            </a:r>
          </a:p>
          <a:p>
            <a:pPr lvl="0" algn="l">
              <a:defRPr sz="1800"/>
            </a:pPr>
            <a:r>
              <a:rPr sz="1600">
                <a:solidFill>
                  <a:srgbClr val="FFFFFF"/>
                </a:solidFill>
                <a:latin typeface="Monaco"/>
                <a:ea typeface="Monaco"/>
                <a:cs typeface="Monaco"/>
                <a:sym typeface="Monaco"/>
              </a:rPr>
              <a:t>        default code block</a:t>
            </a:r>
          </a:p>
          <a:p>
            <a:pPr lvl="0" algn="l">
              <a:defRPr sz="1800"/>
            </a:pPr>
            <a:r>
              <a:rPr sz="1600">
                <a:solidFill>
                  <a:srgbClr val="FFFFFF"/>
                </a:solidFill>
                <a:latin typeface="Monaco"/>
                <a:ea typeface="Monaco"/>
                <a:cs typeface="Monaco"/>
                <a:sym typeface="Monaco"/>
              </a:rPr>
              <a:t>}</a:t>
            </a:r>
          </a:p>
        </p:txBody>
      </p:sp>
      <p:sp>
        <p:nvSpPr>
          <p:cNvPr id="91" name="Shape 91"/>
          <p:cNvSpPr/>
          <p:nvPr/>
        </p:nvSpPr>
        <p:spPr>
          <a:xfrm>
            <a:off x="9091748" y="2326592"/>
            <a:ext cx="3144715" cy="588781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l" defTabSz="457200">
              <a:defRPr sz="1800"/>
            </a:pPr>
            <a:endParaRPr sz="1400">
              <a:solidFill>
                <a:srgbClr val="FFFFFF"/>
              </a:solidFill>
              <a:latin typeface="Consolas"/>
              <a:ea typeface="Consolas"/>
              <a:cs typeface="Consolas"/>
              <a:sym typeface="Consolas"/>
            </a:endParaRPr>
          </a:p>
          <a:p>
            <a:pPr lvl="0" algn="l" defTabSz="457200">
              <a:defRPr sz="1800"/>
            </a:pPr>
            <a:endParaRPr sz="1400">
              <a:solidFill>
                <a:srgbClr val="FFFFFF"/>
              </a:solidFill>
              <a:latin typeface="Consolas"/>
              <a:ea typeface="Consolas"/>
              <a:cs typeface="Consolas"/>
              <a:sym typeface="Consolas"/>
            </a:endParaRPr>
          </a:p>
          <a:p>
            <a:pPr lvl="0" algn="l">
              <a:defRPr sz="1800"/>
            </a:pPr>
            <a:r>
              <a:rPr sz="3500">
                <a:solidFill>
                  <a:srgbClr val="FFFFFF"/>
                </a:solidFill>
                <a:latin typeface="+mn-lt"/>
                <a:ea typeface="+mn-ea"/>
                <a:cs typeface="+mn-cs"/>
                <a:sym typeface="Helvetica"/>
              </a:rPr>
              <a:t>Example</a:t>
            </a:r>
          </a:p>
          <a:p>
            <a:pPr lvl="0" algn="l" defTabSz="457200">
              <a:defRPr sz="1800"/>
            </a:pPr>
            <a:endParaRPr sz="1400">
              <a:solidFill>
                <a:srgbClr val="FFFFFF"/>
              </a:solidFill>
              <a:latin typeface="Consolas"/>
              <a:ea typeface="Consolas"/>
              <a:cs typeface="Consolas"/>
              <a:sym typeface="Consolas"/>
            </a:endParaRPr>
          </a:p>
          <a:p>
            <a:pPr lvl="0" algn="l" defTabSz="457200">
              <a:defRPr sz="1800"/>
            </a:pPr>
            <a:r>
              <a:rPr sz="1400">
                <a:solidFill>
                  <a:srgbClr val="FFFFFF"/>
                </a:solidFill>
                <a:latin typeface="Consolas"/>
                <a:ea typeface="Consolas"/>
                <a:cs typeface="Consolas"/>
                <a:sym typeface="Consolas"/>
              </a:rPr>
              <a:t>switch (new Date().getDay()) {</a:t>
            </a:r>
          </a:p>
          <a:p>
            <a:pPr lvl="0" algn="l" defTabSz="457200">
              <a:defRPr sz="1800"/>
            </a:pPr>
            <a:r>
              <a:rPr sz="1400">
                <a:solidFill>
                  <a:srgbClr val="FFFFFF"/>
                </a:solidFill>
                <a:latin typeface="Consolas"/>
                <a:ea typeface="Consolas"/>
                <a:cs typeface="Consolas"/>
                <a:sym typeface="Consolas"/>
              </a:rPr>
              <a:t>    case 0:</a:t>
            </a:r>
          </a:p>
          <a:p>
            <a:pPr lvl="0" algn="l" defTabSz="457200">
              <a:defRPr sz="1800"/>
            </a:pPr>
            <a:r>
              <a:rPr sz="1400">
                <a:solidFill>
                  <a:srgbClr val="FFFFFF"/>
                </a:solidFill>
                <a:latin typeface="Consolas"/>
                <a:ea typeface="Consolas"/>
                <a:cs typeface="Consolas"/>
                <a:sym typeface="Consolas"/>
              </a:rPr>
              <a:t>        day = "Sunday";</a:t>
            </a:r>
          </a:p>
          <a:p>
            <a:pPr lvl="0" algn="l" defTabSz="457200">
              <a:defRPr sz="1800"/>
            </a:pPr>
            <a:r>
              <a:rPr sz="1400">
                <a:solidFill>
                  <a:srgbClr val="FFFFFF"/>
                </a:solidFill>
                <a:latin typeface="Consolas"/>
                <a:ea typeface="Consolas"/>
                <a:cs typeface="Consolas"/>
                <a:sym typeface="Consolas"/>
              </a:rPr>
              <a:t>        break;</a:t>
            </a:r>
          </a:p>
          <a:p>
            <a:pPr lvl="0" algn="l" defTabSz="457200">
              <a:defRPr sz="1800"/>
            </a:pPr>
            <a:r>
              <a:rPr sz="1400">
                <a:solidFill>
                  <a:srgbClr val="FFFFFF"/>
                </a:solidFill>
                <a:latin typeface="Consolas"/>
                <a:ea typeface="Consolas"/>
                <a:cs typeface="Consolas"/>
                <a:sym typeface="Consolas"/>
              </a:rPr>
              <a:t>    case 1:</a:t>
            </a:r>
          </a:p>
          <a:p>
            <a:pPr lvl="0" algn="l" defTabSz="457200">
              <a:defRPr sz="1800"/>
            </a:pPr>
            <a:r>
              <a:rPr sz="1400">
                <a:solidFill>
                  <a:srgbClr val="FFFFFF"/>
                </a:solidFill>
                <a:latin typeface="Consolas"/>
                <a:ea typeface="Consolas"/>
                <a:cs typeface="Consolas"/>
                <a:sym typeface="Consolas"/>
              </a:rPr>
              <a:t>        day = "Monday";</a:t>
            </a:r>
          </a:p>
          <a:p>
            <a:pPr lvl="0" algn="l" defTabSz="457200">
              <a:defRPr sz="1800"/>
            </a:pPr>
            <a:r>
              <a:rPr sz="1400">
                <a:solidFill>
                  <a:srgbClr val="FFFFFF"/>
                </a:solidFill>
                <a:latin typeface="Consolas"/>
                <a:ea typeface="Consolas"/>
                <a:cs typeface="Consolas"/>
                <a:sym typeface="Consolas"/>
              </a:rPr>
              <a:t>        break;</a:t>
            </a:r>
          </a:p>
          <a:p>
            <a:pPr lvl="0" algn="l" defTabSz="457200">
              <a:defRPr sz="1800"/>
            </a:pPr>
            <a:r>
              <a:rPr sz="1400">
                <a:solidFill>
                  <a:srgbClr val="FFFFFF"/>
                </a:solidFill>
                <a:latin typeface="Consolas"/>
                <a:ea typeface="Consolas"/>
                <a:cs typeface="Consolas"/>
                <a:sym typeface="Consolas"/>
              </a:rPr>
              <a:t>    case 2:</a:t>
            </a:r>
          </a:p>
          <a:p>
            <a:pPr lvl="0" algn="l" defTabSz="457200">
              <a:defRPr sz="1800"/>
            </a:pPr>
            <a:r>
              <a:rPr sz="1400">
                <a:solidFill>
                  <a:srgbClr val="FFFFFF"/>
                </a:solidFill>
                <a:latin typeface="Consolas"/>
                <a:ea typeface="Consolas"/>
                <a:cs typeface="Consolas"/>
                <a:sym typeface="Consolas"/>
              </a:rPr>
              <a:t>        day = "Tuesday";</a:t>
            </a:r>
          </a:p>
          <a:p>
            <a:pPr lvl="0" algn="l" defTabSz="457200">
              <a:defRPr sz="1800"/>
            </a:pPr>
            <a:r>
              <a:rPr sz="1400">
                <a:solidFill>
                  <a:srgbClr val="FFFFFF"/>
                </a:solidFill>
                <a:latin typeface="Consolas"/>
                <a:ea typeface="Consolas"/>
                <a:cs typeface="Consolas"/>
                <a:sym typeface="Consolas"/>
              </a:rPr>
              <a:t>        break;</a:t>
            </a:r>
          </a:p>
          <a:p>
            <a:pPr lvl="0" algn="l" defTabSz="457200">
              <a:defRPr sz="1800"/>
            </a:pPr>
            <a:r>
              <a:rPr sz="1400">
                <a:solidFill>
                  <a:srgbClr val="FFFFFF"/>
                </a:solidFill>
                <a:latin typeface="Consolas"/>
                <a:ea typeface="Consolas"/>
                <a:cs typeface="Consolas"/>
                <a:sym typeface="Consolas"/>
              </a:rPr>
              <a:t>    case 3:</a:t>
            </a:r>
          </a:p>
          <a:p>
            <a:pPr lvl="0" algn="l" defTabSz="457200">
              <a:defRPr sz="1800"/>
            </a:pPr>
            <a:r>
              <a:rPr sz="1400">
                <a:solidFill>
                  <a:srgbClr val="FFFFFF"/>
                </a:solidFill>
                <a:latin typeface="Consolas"/>
                <a:ea typeface="Consolas"/>
                <a:cs typeface="Consolas"/>
                <a:sym typeface="Consolas"/>
              </a:rPr>
              <a:t>        day = "Wednesday";</a:t>
            </a:r>
          </a:p>
          <a:p>
            <a:pPr lvl="0" algn="l" defTabSz="457200">
              <a:defRPr sz="1800"/>
            </a:pPr>
            <a:r>
              <a:rPr sz="1400">
                <a:solidFill>
                  <a:srgbClr val="FFFFFF"/>
                </a:solidFill>
                <a:latin typeface="Consolas"/>
                <a:ea typeface="Consolas"/>
                <a:cs typeface="Consolas"/>
                <a:sym typeface="Consolas"/>
              </a:rPr>
              <a:t>        break;</a:t>
            </a:r>
          </a:p>
          <a:p>
            <a:pPr lvl="0" algn="l" defTabSz="457200">
              <a:defRPr sz="1800"/>
            </a:pPr>
            <a:r>
              <a:rPr sz="1400">
                <a:solidFill>
                  <a:srgbClr val="FFFFFF"/>
                </a:solidFill>
                <a:latin typeface="Consolas"/>
                <a:ea typeface="Consolas"/>
                <a:cs typeface="Consolas"/>
                <a:sym typeface="Consolas"/>
              </a:rPr>
              <a:t>    case 4:</a:t>
            </a:r>
          </a:p>
          <a:p>
            <a:pPr lvl="0" algn="l" defTabSz="457200">
              <a:defRPr sz="1800"/>
            </a:pPr>
            <a:r>
              <a:rPr sz="1400">
                <a:solidFill>
                  <a:srgbClr val="FFFFFF"/>
                </a:solidFill>
                <a:latin typeface="Consolas"/>
                <a:ea typeface="Consolas"/>
                <a:cs typeface="Consolas"/>
                <a:sym typeface="Consolas"/>
              </a:rPr>
              <a:t>        day = "Thursday";</a:t>
            </a:r>
          </a:p>
          <a:p>
            <a:pPr lvl="0" algn="l" defTabSz="457200">
              <a:defRPr sz="1800"/>
            </a:pPr>
            <a:r>
              <a:rPr sz="1400">
                <a:solidFill>
                  <a:srgbClr val="FFFFFF"/>
                </a:solidFill>
                <a:latin typeface="Consolas"/>
                <a:ea typeface="Consolas"/>
                <a:cs typeface="Consolas"/>
                <a:sym typeface="Consolas"/>
              </a:rPr>
              <a:t>        break;</a:t>
            </a:r>
          </a:p>
          <a:p>
            <a:pPr lvl="0" algn="l" defTabSz="457200">
              <a:defRPr sz="1800"/>
            </a:pPr>
            <a:r>
              <a:rPr sz="1400">
                <a:solidFill>
                  <a:srgbClr val="FFFFFF"/>
                </a:solidFill>
                <a:latin typeface="Consolas"/>
                <a:ea typeface="Consolas"/>
                <a:cs typeface="Consolas"/>
                <a:sym typeface="Consolas"/>
              </a:rPr>
              <a:t>    case 5:</a:t>
            </a:r>
          </a:p>
          <a:p>
            <a:pPr lvl="0" algn="l" defTabSz="457200">
              <a:defRPr sz="1800"/>
            </a:pPr>
            <a:r>
              <a:rPr sz="1400">
                <a:solidFill>
                  <a:srgbClr val="FFFFFF"/>
                </a:solidFill>
                <a:latin typeface="Consolas"/>
                <a:ea typeface="Consolas"/>
                <a:cs typeface="Consolas"/>
                <a:sym typeface="Consolas"/>
              </a:rPr>
              <a:t>        day = "Friday";</a:t>
            </a:r>
          </a:p>
          <a:p>
            <a:pPr lvl="0" algn="l" defTabSz="457200">
              <a:defRPr sz="1800"/>
            </a:pPr>
            <a:r>
              <a:rPr sz="1400">
                <a:solidFill>
                  <a:srgbClr val="FFFFFF"/>
                </a:solidFill>
                <a:latin typeface="Consolas"/>
                <a:ea typeface="Consolas"/>
                <a:cs typeface="Consolas"/>
                <a:sym typeface="Consolas"/>
              </a:rPr>
              <a:t>        break;</a:t>
            </a:r>
          </a:p>
          <a:p>
            <a:pPr lvl="0" algn="l" defTabSz="457200">
              <a:defRPr sz="1800"/>
            </a:pPr>
            <a:r>
              <a:rPr sz="1400">
                <a:solidFill>
                  <a:srgbClr val="FFFFFF"/>
                </a:solidFill>
                <a:latin typeface="Consolas"/>
                <a:ea typeface="Consolas"/>
                <a:cs typeface="Consolas"/>
                <a:sym typeface="Consolas"/>
              </a:rPr>
              <a:t>    case 6:</a:t>
            </a:r>
          </a:p>
          <a:p>
            <a:pPr lvl="0" algn="l" defTabSz="457200">
              <a:defRPr sz="1800"/>
            </a:pPr>
            <a:r>
              <a:rPr sz="1400">
                <a:solidFill>
                  <a:srgbClr val="FFFFFF"/>
                </a:solidFill>
                <a:latin typeface="Consolas"/>
                <a:ea typeface="Consolas"/>
                <a:cs typeface="Consolas"/>
                <a:sym typeface="Consolas"/>
              </a:rPr>
              <a:t>        day = "Saturday";</a:t>
            </a:r>
          </a:p>
          <a:p>
            <a:pPr lvl="0" algn="l" defTabSz="457200">
              <a:defRPr sz="1800"/>
            </a:pPr>
            <a:r>
              <a:rPr sz="1400">
                <a:solidFill>
                  <a:srgbClr val="FFFFFF"/>
                </a:solidFill>
                <a:latin typeface="Consolas"/>
                <a:ea typeface="Consolas"/>
                <a:cs typeface="Consolas"/>
                <a:sym typeface="Consolas"/>
              </a:rPr>
              <a:t>        break;</a:t>
            </a:r>
          </a:p>
          <a:p>
            <a:pPr lvl="0" algn="l" defTabSz="457200">
              <a:defRPr sz="1800"/>
            </a:pPr>
            <a:r>
              <a:rPr sz="1400">
                <a:solidFill>
                  <a:srgbClr val="FFFFFF"/>
                </a:solidFill>
                <a:latin typeface="Consolas"/>
                <a:ea typeface="Consolas"/>
                <a:cs typeface="Consolas"/>
                <a:sym typeface="Consolas"/>
              </a:rPr>
              <a:t>}</a:t>
            </a:r>
          </a:p>
        </p:txBody>
      </p:sp>
      <p:sp>
        <p:nvSpPr>
          <p:cNvPr id="92" name="Shape 92"/>
          <p:cNvSpPr/>
          <p:nvPr/>
        </p:nvSpPr>
        <p:spPr>
          <a:xfrm>
            <a:off x="325843" y="2863846"/>
            <a:ext cx="3406677" cy="652780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180473" lvl="0" indent="-180473" algn="l">
              <a:buSzPct val="100000"/>
              <a:buChar char="•"/>
              <a:defRPr sz="1800"/>
            </a:pPr>
            <a:r>
              <a:rPr>
                <a:solidFill>
                  <a:srgbClr val="FFFFFF"/>
                </a:solidFill>
              </a:rPr>
              <a:t>The switch statement is used to perform different action based on different conditions.</a:t>
            </a:r>
          </a:p>
          <a:p>
            <a:pPr marL="180473" lvl="0" indent="-180473" algn="l">
              <a:buSzPct val="100000"/>
              <a:buChar char="•"/>
              <a:defRPr sz="1800"/>
            </a:pPr>
            <a:endParaRPr>
              <a:solidFill>
                <a:srgbClr val="FFFFFF"/>
              </a:solidFill>
            </a:endParaRPr>
          </a:p>
          <a:p>
            <a:pPr marL="180473" lvl="0" indent="-180473" algn="l">
              <a:buSzPct val="100000"/>
              <a:buChar char="•"/>
              <a:defRPr sz="1800"/>
            </a:pPr>
            <a:r>
              <a:rPr>
                <a:solidFill>
                  <a:srgbClr val="FFFFFF"/>
                </a:solidFill>
              </a:rPr>
              <a:t>The switch expression is evaluated once.</a:t>
            </a:r>
          </a:p>
          <a:p>
            <a:pPr marL="180473" lvl="0" indent="-180473" algn="l">
              <a:buSzPct val="100000"/>
              <a:buChar char="•"/>
              <a:defRPr sz="1800"/>
            </a:pPr>
            <a:endParaRPr>
              <a:solidFill>
                <a:srgbClr val="FFFFFF"/>
              </a:solidFill>
            </a:endParaRPr>
          </a:p>
          <a:p>
            <a:pPr marL="180473" lvl="0" indent="-180473" algn="l">
              <a:buSzPct val="100000"/>
              <a:buChar char="•"/>
              <a:defRPr sz="1800"/>
            </a:pPr>
            <a:r>
              <a:rPr>
                <a:solidFill>
                  <a:srgbClr val="FFFFFF"/>
                </a:solidFill>
              </a:rPr>
              <a:t>The value of the expression is compared with the values of each case.</a:t>
            </a:r>
          </a:p>
          <a:p>
            <a:pPr marL="180473" lvl="0" indent="-180473" algn="l">
              <a:buSzPct val="100000"/>
              <a:buChar char="•"/>
              <a:defRPr sz="1800"/>
            </a:pPr>
            <a:endParaRPr>
              <a:solidFill>
                <a:srgbClr val="FFFFFF"/>
              </a:solidFill>
            </a:endParaRPr>
          </a:p>
          <a:p>
            <a:pPr marL="180473" lvl="0" indent="-180473" algn="l">
              <a:buSzPct val="100000"/>
              <a:buChar char="•"/>
              <a:defRPr sz="1800"/>
            </a:pPr>
            <a:r>
              <a:rPr>
                <a:solidFill>
                  <a:srgbClr val="FFFFFF"/>
                </a:solidFill>
              </a:rPr>
              <a:t>If there is a match, the associated block of code is executed.</a:t>
            </a:r>
          </a:p>
          <a:p>
            <a:pPr marL="180473" lvl="0" indent="-180473" algn="l">
              <a:buSzPct val="100000"/>
              <a:buChar char="•"/>
              <a:defRPr sz="1800"/>
            </a:pPr>
            <a:endParaRPr>
              <a:solidFill>
                <a:srgbClr val="FFFFFF"/>
              </a:solidFill>
            </a:endParaRPr>
          </a:p>
          <a:p>
            <a:pPr marL="180473" lvl="0" indent="-180473" algn="l">
              <a:buSzPct val="100000"/>
              <a:buChar char="•"/>
              <a:defRPr sz="1800"/>
            </a:pPr>
            <a:r>
              <a:rPr>
                <a:solidFill>
                  <a:srgbClr val="FFFFFF"/>
                </a:solidFill>
              </a:rPr>
              <a:t>When the JavaScript code interpreter reaches a </a:t>
            </a:r>
            <a:r>
              <a:rPr b="1">
                <a:solidFill>
                  <a:srgbClr val="FFFFFF"/>
                </a:solidFill>
              </a:rPr>
              <a:t>break </a:t>
            </a:r>
            <a:r>
              <a:rPr>
                <a:solidFill>
                  <a:srgbClr val="FFFFFF"/>
                </a:solidFill>
              </a:rPr>
              <a:t>keyword, it breaks out of the switch block.</a:t>
            </a:r>
          </a:p>
          <a:p>
            <a:pPr marL="180473" lvl="0" indent="-180473" algn="l">
              <a:buSzPct val="100000"/>
              <a:buChar char="•"/>
              <a:defRPr sz="1800"/>
            </a:pPr>
            <a:endParaRPr>
              <a:solidFill>
                <a:srgbClr val="FFFFFF"/>
              </a:solidFill>
            </a:endParaRPr>
          </a:p>
          <a:p>
            <a:pPr marL="180473" lvl="0" indent="-180473" algn="l">
              <a:buSzPct val="100000"/>
              <a:buChar char="•"/>
              <a:defRPr sz="1800"/>
            </a:pPr>
            <a:r>
              <a:rPr>
                <a:solidFill>
                  <a:srgbClr val="FFFFFF"/>
                </a:solidFill>
              </a:rPr>
              <a:t>The </a:t>
            </a:r>
            <a:r>
              <a:rPr b="1">
                <a:solidFill>
                  <a:srgbClr val="FFFFFF"/>
                </a:solidFill>
              </a:rPr>
              <a:t>default</a:t>
            </a:r>
            <a:r>
              <a:rPr>
                <a:solidFill>
                  <a:srgbClr val="FFFFFF"/>
                </a:solidFill>
              </a:rPr>
              <a:t> keyword specifies the code to run if there is no case match:</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xfrm>
            <a:off x="1270000" y="1638300"/>
            <a:ext cx="10464800" cy="3302000"/>
          </a:xfrm>
          <a:prstGeom prst="rect">
            <a:avLst/>
          </a:prstGeom>
        </p:spPr>
        <p:txBody>
          <a:bodyPr/>
          <a:lstStyle/>
          <a:p>
            <a:pPr lvl="0">
              <a:defRPr sz="1800">
                <a:solidFill>
                  <a:srgbClr val="000000"/>
                </a:solidFill>
              </a:defRPr>
            </a:pPr>
            <a:r>
              <a:rPr sz="8000">
                <a:solidFill>
                  <a:srgbClr val="FFFFFF"/>
                </a:solidFill>
              </a:rPr>
              <a:t>Loops</a:t>
            </a:r>
          </a:p>
        </p:txBody>
      </p:sp>
      <p:sp>
        <p:nvSpPr>
          <p:cNvPr id="95" name="Shape 95"/>
          <p:cNvSpPr>
            <a:spLocks noGrp="1"/>
          </p:cNvSpPr>
          <p:nvPr>
            <p:ph type="body" idx="1"/>
          </p:nvPr>
        </p:nvSpPr>
        <p:spPr>
          <a:xfrm>
            <a:off x="1270000" y="5029200"/>
            <a:ext cx="10464800" cy="1130300"/>
          </a:xfrm>
          <a:prstGeom prst="rect">
            <a:avLst/>
          </a:prstGeom>
        </p:spPr>
        <p:txBody>
          <a:bodyPr/>
          <a:lstStyle/>
          <a:p>
            <a:pPr lvl="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 Loops</a:t>
            </a:r>
          </a:p>
        </p:txBody>
      </p:sp>
      <p:sp>
        <p:nvSpPr>
          <p:cNvPr id="98" name="Shape 98"/>
          <p:cNvSpPr>
            <a:spLocks noGrp="1"/>
          </p:cNvSpPr>
          <p:nvPr>
            <p:ph type="body" idx="1"/>
          </p:nvPr>
        </p:nvSpPr>
        <p:spPr>
          <a:xfrm>
            <a:off x="796089" y="2031667"/>
            <a:ext cx="4285227" cy="6286500"/>
          </a:xfrm>
          <a:prstGeom prst="rect">
            <a:avLst/>
          </a:prstGeom>
        </p:spPr>
        <p:txBody>
          <a:bodyPr/>
          <a:lstStyle/>
          <a:p>
            <a:pPr marL="520242" lvl="0" indent="-520242" defTabSz="439551">
              <a:spcBef>
                <a:spcPts val="3000"/>
              </a:spcBef>
              <a:buClr>
                <a:srgbClr val="FFFFFF"/>
              </a:buClr>
              <a:defRPr sz="1800">
                <a:solidFill>
                  <a:srgbClr val="000000"/>
                </a:solidFill>
              </a:defRPr>
            </a:pPr>
            <a:r>
              <a:rPr sz="2772" dirty="0">
                <a:solidFill>
                  <a:srgbClr val="FFFFFF"/>
                </a:solidFill>
              </a:rPr>
              <a:t>Loops can execute a block of code a number of times.</a:t>
            </a:r>
          </a:p>
          <a:p>
            <a:pPr marL="520242" lvl="0" indent="-520242" defTabSz="439551">
              <a:spcBef>
                <a:spcPts val="3000"/>
              </a:spcBef>
              <a:buClr>
                <a:srgbClr val="FFFFFF"/>
              </a:buClr>
              <a:defRPr sz="1800">
                <a:solidFill>
                  <a:srgbClr val="000000"/>
                </a:solidFill>
              </a:defRPr>
            </a:pPr>
            <a:r>
              <a:rPr sz="2772" dirty="0">
                <a:solidFill>
                  <a:srgbClr val="FFFFFF"/>
                </a:solidFill>
              </a:rPr>
              <a:t>Also called iterations</a:t>
            </a:r>
          </a:p>
          <a:p>
            <a:pPr marL="520242" lvl="0" indent="-520242" defTabSz="439551">
              <a:spcBef>
                <a:spcPts val="3000"/>
              </a:spcBef>
              <a:buClr>
                <a:srgbClr val="FFFFFF"/>
              </a:buClr>
              <a:defRPr sz="1800">
                <a:solidFill>
                  <a:srgbClr val="000000"/>
                </a:solidFill>
              </a:defRPr>
            </a:pPr>
            <a:r>
              <a:rPr sz="2772" dirty="0">
                <a:solidFill>
                  <a:srgbClr val="FFFFFF"/>
                </a:solidFill>
              </a:rPr>
              <a:t>Loops are handy, if you want to run the same code over and over </a:t>
            </a:r>
            <a:r>
              <a:rPr sz="2772" dirty="0" smtClean="0">
                <a:solidFill>
                  <a:srgbClr val="FFFFFF"/>
                </a:solidFill>
              </a:rPr>
              <a:t>again</a:t>
            </a:r>
            <a:endParaRPr sz="2772" dirty="0">
              <a:solidFill>
                <a:srgbClr val="FFFFFF"/>
              </a:solidFill>
            </a:endParaRPr>
          </a:p>
        </p:txBody>
      </p:sp>
      <p:sp>
        <p:nvSpPr>
          <p:cNvPr id="99" name="Shape 99"/>
          <p:cNvSpPr/>
          <p:nvPr/>
        </p:nvSpPr>
        <p:spPr>
          <a:xfrm>
            <a:off x="5833278" y="2673387"/>
            <a:ext cx="6786931" cy="29238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dirty="0">
                <a:solidFill>
                  <a:srgbClr val="FFFFFF"/>
                </a:solidFill>
                <a:latin typeface="+mn-lt"/>
                <a:ea typeface="+mn-ea"/>
                <a:cs typeface="+mn-cs"/>
                <a:sym typeface="Helvetica"/>
              </a:rPr>
              <a:t>Without loop</a:t>
            </a:r>
          </a:p>
          <a:p>
            <a:pPr lvl="0" algn="l">
              <a:defRPr sz="1800"/>
            </a:pPr>
            <a:endParaRPr sz="3500" dirty="0">
              <a:solidFill>
                <a:srgbClr val="FFFFFF"/>
              </a:solidFill>
              <a:latin typeface="+mn-lt"/>
              <a:ea typeface="+mn-ea"/>
              <a:cs typeface="+mn-cs"/>
              <a:sym typeface="Helvetica"/>
            </a:endParaRPr>
          </a:p>
          <a:p>
            <a:pPr lvl="0" algn="l">
              <a:defRPr sz="1800"/>
            </a:pPr>
            <a:r>
              <a:rPr lang="en-SG" sz="2000" dirty="0" err="1" smtClean="0">
                <a:solidFill>
                  <a:srgbClr val="FFFFFF"/>
                </a:solidFill>
                <a:latin typeface="+mn-lt"/>
                <a:ea typeface="+mn-ea"/>
                <a:cs typeface="+mn-cs"/>
                <a:sym typeface="Helvetica"/>
              </a:rPr>
              <a:t>document.writeln</a:t>
            </a:r>
            <a:r>
              <a:rPr lang="en-SG" sz="2000" dirty="0" smtClean="0">
                <a:solidFill>
                  <a:srgbClr val="FFFFFF"/>
                </a:solidFill>
                <a:latin typeface="+mn-lt"/>
                <a:ea typeface="+mn-ea"/>
                <a:cs typeface="+mn-cs"/>
                <a:sym typeface="Helvetica"/>
              </a:rPr>
              <a:t> (</a:t>
            </a:r>
            <a:r>
              <a:rPr lang="en-SG" sz="2000" dirty="0">
                <a:solidFill>
                  <a:srgbClr val="FFFFFF"/>
                </a:solidFill>
                <a:sym typeface="Helvetica"/>
              </a:rPr>
              <a:t>"</a:t>
            </a:r>
            <a:r>
              <a:rPr lang="en-SG" sz="2000" dirty="0" smtClean="0">
                <a:solidFill>
                  <a:srgbClr val="FFFFFF"/>
                </a:solidFill>
                <a:latin typeface="+mn-lt"/>
                <a:ea typeface="+mn-ea"/>
                <a:cs typeface="+mn-cs"/>
                <a:sym typeface="Helvetica"/>
              </a:rPr>
              <a:t>I love </a:t>
            </a:r>
            <a:r>
              <a:rPr lang="en-SG" sz="2000" dirty="0" err="1" smtClean="0">
                <a:solidFill>
                  <a:srgbClr val="FFFFFF"/>
                </a:solidFill>
                <a:latin typeface="+mn-lt"/>
                <a:ea typeface="+mn-ea"/>
                <a:cs typeface="+mn-cs"/>
                <a:sym typeface="Helvetica"/>
              </a:rPr>
              <a:t>javascript</a:t>
            </a:r>
            <a:r>
              <a:rPr lang="en-SG" sz="2000" dirty="0" smtClean="0">
                <a:solidFill>
                  <a:srgbClr val="FFFFFF"/>
                </a:solidFill>
                <a:latin typeface="+mn-lt"/>
                <a:ea typeface="+mn-ea"/>
                <a:cs typeface="+mn-cs"/>
                <a:sym typeface="Helvetica"/>
              </a:rPr>
              <a:t> </a:t>
            </a:r>
            <a:r>
              <a:rPr sz="2000" dirty="0" smtClean="0">
                <a:solidFill>
                  <a:srgbClr val="FFFFFF"/>
                </a:solidFill>
                <a:latin typeface="+mn-lt"/>
                <a:ea typeface="+mn-ea"/>
                <a:cs typeface="+mn-cs"/>
                <a:sym typeface="Helvetica"/>
              </a:rPr>
              <a:t>&lt;</a:t>
            </a:r>
            <a:r>
              <a:rPr sz="2000" dirty="0" err="1" smtClean="0">
                <a:solidFill>
                  <a:srgbClr val="FFFFFF"/>
                </a:solidFill>
                <a:latin typeface="+mn-lt"/>
                <a:ea typeface="+mn-ea"/>
                <a:cs typeface="+mn-cs"/>
                <a:sym typeface="Helvetica"/>
              </a:rPr>
              <a:t>br</a:t>
            </a:r>
            <a:r>
              <a:rPr sz="2000" dirty="0" smtClean="0">
                <a:solidFill>
                  <a:srgbClr val="FFFFFF"/>
                </a:solidFill>
                <a:latin typeface="+mn-lt"/>
                <a:ea typeface="+mn-ea"/>
                <a:cs typeface="+mn-cs"/>
                <a:sym typeface="Helvetica"/>
              </a:rPr>
              <a:t>&gt;"</a:t>
            </a:r>
            <a:r>
              <a:rPr lang="en-SG" sz="2000" dirty="0" smtClean="0">
                <a:solidFill>
                  <a:srgbClr val="FFFFFF"/>
                </a:solidFill>
                <a:latin typeface="+mn-lt"/>
                <a:ea typeface="+mn-ea"/>
                <a:cs typeface="+mn-cs"/>
                <a:sym typeface="Helvetica"/>
              </a:rPr>
              <a:t>)</a:t>
            </a:r>
            <a:r>
              <a:rPr sz="2000" dirty="0" smtClean="0">
                <a:solidFill>
                  <a:srgbClr val="FFFFFF"/>
                </a:solidFill>
                <a:latin typeface="+mn-lt"/>
                <a:ea typeface="+mn-ea"/>
                <a:cs typeface="+mn-cs"/>
                <a:sym typeface="Helvetica"/>
              </a:rPr>
              <a:t>;</a:t>
            </a:r>
            <a:endParaRPr lang="en-SG" sz="2000" dirty="0" smtClean="0">
              <a:solidFill>
                <a:srgbClr val="FFFFFF"/>
              </a:solidFill>
              <a:latin typeface="+mn-lt"/>
              <a:ea typeface="+mn-ea"/>
              <a:cs typeface="+mn-cs"/>
              <a:sym typeface="Helvetica"/>
            </a:endParaRPr>
          </a:p>
          <a:p>
            <a:pPr algn="l">
              <a:defRPr sz="1800"/>
            </a:pPr>
            <a:r>
              <a:rPr lang="en-SG" sz="2000" dirty="0" err="1" smtClean="0">
                <a:solidFill>
                  <a:srgbClr val="FFFFFF"/>
                </a:solidFill>
                <a:sym typeface="Helvetica"/>
              </a:rPr>
              <a:t>document.writeln</a:t>
            </a:r>
            <a:r>
              <a:rPr lang="en-SG" sz="2000" dirty="0" smtClean="0">
                <a:solidFill>
                  <a:srgbClr val="FFFFFF"/>
                </a:solidFill>
                <a:sym typeface="Helvetica"/>
              </a:rPr>
              <a:t> (</a:t>
            </a:r>
            <a:r>
              <a:rPr lang="en-SG" sz="2000" dirty="0">
                <a:solidFill>
                  <a:srgbClr val="FFFFFF"/>
                </a:solidFill>
                <a:sym typeface="Helvetica"/>
              </a:rPr>
              <a:t>"</a:t>
            </a:r>
            <a:r>
              <a:rPr lang="en-SG" sz="2000" dirty="0" smtClean="0">
                <a:solidFill>
                  <a:srgbClr val="FFFFFF"/>
                </a:solidFill>
                <a:sym typeface="Helvetica"/>
              </a:rPr>
              <a:t>I </a:t>
            </a:r>
            <a:r>
              <a:rPr lang="en-SG" sz="2000" dirty="0">
                <a:solidFill>
                  <a:srgbClr val="FFFFFF"/>
                </a:solidFill>
                <a:sym typeface="Helvetica"/>
              </a:rPr>
              <a:t>love </a:t>
            </a:r>
            <a:r>
              <a:rPr lang="en-SG" sz="2000" dirty="0" err="1">
                <a:solidFill>
                  <a:srgbClr val="FFFFFF"/>
                </a:solidFill>
                <a:sym typeface="Helvetica"/>
              </a:rPr>
              <a:t>javascript</a:t>
            </a:r>
            <a:r>
              <a:rPr lang="en-SG" sz="2000" dirty="0">
                <a:solidFill>
                  <a:srgbClr val="FFFFFF"/>
                </a:solidFill>
                <a:sym typeface="Helvetica"/>
              </a:rPr>
              <a:t> &lt;</a:t>
            </a:r>
            <a:r>
              <a:rPr lang="en-SG" sz="2000" dirty="0" err="1">
                <a:solidFill>
                  <a:srgbClr val="FFFFFF"/>
                </a:solidFill>
                <a:sym typeface="Helvetica"/>
              </a:rPr>
              <a:t>br</a:t>
            </a:r>
            <a:r>
              <a:rPr lang="en-SG" sz="2000" dirty="0">
                <a:solidFill>
                  <a:srgbClr val="FFFFFF"/>
                </a:solidFill>
                <a:sym typeface="Helvetica"/>
              </a:rPr>
              <a:t>&gt;"); </a:t>
            </a:r>
            <a:endParaRPr lang="en-SG" sz="2000" dirty="0" smtClean="0">
              <a:solidFill>
                <a:srgbClr val="FFFFFF"/>
              </a:solidFill>
              <a:latin typeface="+mn-lt"/>
              <a:ea typeface="+mn-ea"/>
              <a:cs typeface="+mn-cs"/>
              <a:sym typeface="Helvetica"/>
            </a:endParaRPr>
          </a:p>
          <a:p>
            <a:pPr algn="l">
              <a:defRPr sz="1800"/>
            </a:pPr>
            <a:r>
              <a:rPr lang="en-SG" sz="2000" dirty="0" err="1" smtClean="0">
                <a:solidFill>
                  <a:srgbClr val="FFFFFF"/>
                </a:solidFill>
                <a:sym typeface="Helvetica"/>
              </a:rPr>
              <a:t>document.writeln</a:t>
            </a:r>
            <a:r>
              <a:rPr lang="en-SG" sz="2000" dirty="0" smtClean="0">
                <a:solidFill>
                  <a:srgbClr val="FFFFFF"/>
                </a:solidFill>
                <a:sym typeface="Helvetica"/>
              </a:rPr>
              <a:t> (</a:t>
            </a:r>
            <a:r>
              <a:rPr lang="en-SG" sz="2000" dirty="0">
                <a:solidFill>
                  <a:srgbClr val="FFFFFF"/>
                </a:solidFill>
                <a:sym typeface="Helvetica"/>
              </a:rPr>
              <a:t>"</a:t>
            </a:r>
            <a:r>
              <a:rPr lang="en-SG" sz="2000" dirty="0" smtClean="0">
                <a:solidFill>
                  <a:srgbClr val="FFFFFF"/>
                </a:solidFill>
                <a:sym typeface="Helvetica"/>
              </a:rPr>
              <a:t>I </a:t>
            </a:r>
            <a:r>
              <a:rPr lang="en-SG" sz="2000" dirty="0">
                <a:solidFill>
                  <a:srgbClr val="FFFFFF"/>
                </a:solidFill>
                <a:sym typeface="Helvetica"/>
              </a:rPr>
              <a:t>love </a:t>
            </a:r>
            <a:r>
              <a:rPr lang="en-SG" sz="2000" dirty="0" err="1">
                <a:solidFill>
                  <a:srgbClr val="FFFFFF"/>
                </a:solidFill>
                <a:sym typeface="Helvetica"/>
              </a:rPr>
              <a:t>javascript</a:t>
            </a:r>
            <a:r>
              <a:rPr lang="en-SG" sz="2000" dirty="0">
                <a:solidFill>
                  <a:srgbClr val="FFFFFF"/>
                </a:solidFill>
                <a:sym typeface="Helvetica"/>
              </a:rPr>
              <a:t> &lt;</a:t>
            </a:r>
            <a:r>
              <a:rPr lang="en-SG" sz="2000" dirty="0" err="1">
                <a:solidFill>
                  <a:srgbClr val="FFFFFF"/>
                </a:solidFill>
                <a:sym typeface="Helvetica"/>
              </a:rPr>
              <a:t>br</a:t>
            </a:r>
            <a:r>
              <a:rPr lang="en-SG" sz="2000" dirty="0">
                <a:solidFill>
                  <a:srgbClr val="FFFFFF"/>
                </a:solidFill>
                <a:sym typeface="Helvetica"/>
              </a:rPr>
              <a:t>&gt;"); </a:t>
            </a:r>
            <a:endParaRPr lang="en-SG" sz="2000" dirty="0" smtClean="0">
              <a:solidFill>
                <a:srgbClr val="FFFFFF"/>
              </a:solidFill>
              <a:latin typeface="+mn-lt"/>
              <a:ea typeface="+mn-ea"/>
              <a:cs typeface="+mn-cs"/>
              <a:sym typeface="Helvetica"/>
            </a:endParaRPr>
          </a:p>
          <a:p>
            <a:pPr algn="l">
              <a:defRPr sz="1800"/>
            </a:pPr>
            <a:r>
              <a:rPr lang="en-SG" sz="2000" dirty="0" err="1" smtClean="0">
                <a:solidFill>
                  <a:srgbClr val="FFFFFF"/>
                </a:solidFill>
                <a:sym typeface="Helvetica"/>
              </a:rPr>
              <a:t>document.writeln</a:t>
            </a:r>
            <a:r>
              <a:rPr lang="en-SG" sz="2000" dirty="0" smtClean="0">
                <a:solidFill>
                  <a:srgbClr val="FFFFFF"/>
                </a:solidFill>
                <a:sym typeface="Helvetica"/>
              </a:rPr>
              <a:t> (</a:t>
            </a:r>
            <a:r>
              <a:rPr lang="en-SG" sz="2000" dirty="0">
                <a:solidFill>
                  <a:srgbClr val="FFFFFF"/>
                </a:solidFill>
                <a:sym typeface="Helvetica"/>
              </a:rPr>
              <a:t>"</a:t>
            </a:r>
            <a:r>
              <a:rPr lang="en-SG" sz="2000" dirty="0" smtClean="0">
                <a:solidFill>
                  <a:srgbClr val="FFFFFF"/>
                </a:solidFill>
                <a:sym typeface="Helvetica"/>
              </a:rPr>
              <a:t>I </a:t>
            </a:r>
            <a:r>
              <a:rPr lang="en-SG" sz="2000" dirty="0">
                <a:solidFill>
                  <a:srgbClr val="FFFFFF"/>
                </a:solidFill>
                <a:sym typeface="Helvetica"/>
              </a:rPr>
              <a:t>love </a:t>
            </a:r>
            <a:r>
              <a:rPr lang="en-SG" sz="2000" dirty="0" err="1">
                <a:solidFill>
                  <a:srgbClr val="FFFFFF"/>
                </a:solidFill>
                <a:sym typeface="Helvetica"/>
              </a:rPr>
              <a:t>javascript</a:t>
            </a:r>
            <a:r>
              <a:rPr lang="en-SG" sz="2000" dirty="0">
                <a:solidFill>
                  <a:srgbClr val="FFFFFF"/>
                </a:solidFill>
                <a:sym typeface="Helvetica"/>
              </a:rPr>
              <a:t> &lt;</a:t>
            </a:r>
            <a:r>
              <a:rPr lang="en-SG" sz="2000" dirty="0" err="1">
                <a:solidFill>
                  <a:srgbClr val="FFFFFF"/>
                </a:solidFill>
                <a:sym typeface="Helvetica"/>
              </a:rPr>
              <a:t>br</a:t>
            </a:r>
            <a:r>
              <a:rPr lang="en-SG" sz="2000" dirty="0">
                <a:solidFill>
                  <a:srgbClr val="FFFFFF"/>
                </a:solidFill>
                <a:sym typeface="Helvetica"/>
              </a:rPr>
              <a:t>&gt;"); </a:t>
            </a:r>
          </a:p>
          <a:p>
            <a:pPr algn="l">
              <a:defRPr sz="1800"/>
            </a:pPr>
            <a:r>
              <a:rPr lang="en-SG" sz="2000" dirty="0" err="1" smtClean="0">
                <a:solidFill>
                  <a:srgbClr val="FFFFFF"/>
                </a:solidFill>
                <a:sym typeface="Helvetica"/>
              </a:rPr>
              <a:t>document.writeln</a:t>
            </a:r>
            <a:r>
              <a:rPr lang="en-SG" sz="2000" dirty="0" smtClean="0">
                <a:solidFill>
                  <a:srgbClr val="FFFFFF"/>
                </a:solidFill>
                <a:sym typeface="Helvetica"/>
              </a:rPr>
              <a:t> (</a:t>
            </a:r>
            <a:r>
              <a:rPr lang="en-SG" sz="2000" dirty="0">
                <a:solidFill>
                  <a:srgbClr val="FFFFFF"/>
                </a:solidFill>
                <a:sym typeface="Helvetica"/>
              </a:rPr>
              <a:t>"</a:t>
            </a:r>
            <a:r>
              <a:rPr lang="en-SG" sz="2000" dirty="0" smtClean="0">
                <a:solidFill>
                  <a:srgbClr val="FFFFFF"/>
                </a:solidFill>
                <a:sym typeface="Helvetica"/>
              </a:rPr>
              <a:t>I </a:t>
            </a:r>
            <a:r>
              <a:rPr lang="en-SG" sz="2000" dirty="0">
                <a:solidFill>
                  <a:srgbClr val="FFFFFF"/>
                </a:solidFill>
                <a:sym typeface="Helvetica"/>
              </a:rPr>
              <a:t>love </a:t>
            </a:r>
            <a:r>
              <a:rPr lang="en-SG" sz="2000" dirty="0" err="1">
                <a:solidFill>
                  <a:srgbClr val="FFFFFF"/>
                </a:solidFill>
                <a:sym typeface="Helvetica"/>
              </a:rPr>
              <a:t>javascript</a:t>
            </a:r>
            <a:r>
              <a:rPr lang="en-SG" sz="2000" dirty="0">
                <a:solidFill>
                  <a:srgbClr val="FFFFFF"/>
                </a:solidFill>
                <a:sym typeface="Helvetica"/>
              </a:rPr>
              <a:t> &lt;</a:t>
            </a:r>
            <a:r>
              <a:rPr lang="en-SG" sz="2000" dirty="0" err="1">
                <a:solidFill>
                  <a:srgbClr val="FFFFFF"/>
                </a:solidFill>
                <a:sym typeface="Helvetica"/>
              </a:rPr>
              <a:t>br</a:t>
            </a:r>
            <a:r>
              <a:rPr lang="en-SG" sz="2000" dirty="0">
                <a:solidFill>
                  <a:srgbClr val="FFFFFF"/>
                </a:solidFill>
                <a:sym typeface="Helvetica"/>
              </a:rPr>
              <a:t>&gt;"); </a:t>
            </a:r>
          </a:p>
          <a:p>
            <a:pPr lvl="0" algn="l">
              <a:defRPr sz="1800"/>
            </a:pPr>
            <a:r>
              <a:rPr sz="2000" dirty="0" smtClean="0">
                <a:solidFill>
                  <a:srgbClr val="FFFFFF"/>
                </a:solidFill>
                <a:latin typeface="+mn-lt"/>
                <a:ea typeface="+mn-ea"/>
                <a:cs typeface="+mn-cs"/>
                <a:sym typeface="Helvetica"/>
              </a:rPr>
              <a:t> </a:t>
            </a:r>
            <a:endParaRPr sz="2000" dirty="0">
              <a:solidFill>
                <a:srgbClr val="FFFFFF"/>
              </a:solidFill>
              <a:latin typeface="+mn-lt"/>
              <a:ea typeface="+mn-ea"/>
              <a:cs typeface="+mn-cs"/>
              <a:sym typeface="Helvetica"/>
            </a:endParaRPr>
          </a:p>
        </p:txBody>
      </p:sp>
      <p:sp>
        <p:nvSpPr>
          <p:cNvPr id="100" name="Shape 100"/>
          <p:cNvSpPr/>
          <p:nvPr/>
        </p:nvSpPr>
        <p:spPr>
          <a:xfrm>
            <a:off x="5833278" y="6843450"/>
            <a:ext cx="6786931" cy="200054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dirty="0">
                <a:solidFill>
                  <a:srgbClr val="FFFFFF"/>
                </a:solidFill>
                <a:latin typeface="+mn-lt"/>
                <a:ea typeface="+mn-ea"/>
                <a:cs typeface="+mn-cs"/>
                <a:sym typeface="Helvetica"/>
              </a:rPr>
              <a:t>With loop</a:t>
            </a:r>
          </a:p>
          <a:p>
            <a:pPr lvl="0" algn="l">
              <a:defRPr sz="1800"/>
            </a:pPr>
            <a:endParaRPr sz="3500" dirty="0">
              <a:solidFill>
                <a:srgbClr val="FFFFFF"/>
              </a:solidFill>
              <a:latin typeface="+mn-lt"/>
              <a:ea typeface="+mn-ea"/>
              <a:cs typeface="+mn-cs"/>
              <a:sym typeface="Helvetica"/>
            </a:endParaRPr>
          </a:p>
          <a:p>
            <a:pPr lvl="0" algn="l">
              <a:defRPr sz="1800"/>
            </a:pPr>
            <a:r>
              <a:rPr sz="2000" dirty="0">
                <a:solidFill>
                  <a:srgbClr val="FFFFFF"/>
                </a:solidFill>
                <a:latin typeface="Monaco"/>
                <a:ea typeface="Monaco"/>
                <a:cs typeface="Monaco"/>
                <a:sym typeface="Monaco"/>
              </a:rPr>
              <a:t>for (</a:t>
            </a:r>
            <a:r>
              <a:rPr sz="2000" dirty="0" err="1">
                <a:solidFill>
                  <a:srgbClr val="FFFFFF"/>
                </a:solidFill>
                <a:latin typeface="Monaco"/>
                <a:ea typeface="Monaco"/>
                <a:cs typeface="Monaco"/>
                <a:sym typeface="Monaco"/>
              </a:rPr>
              <a:t>i</a:t>
            </a:r>
            <a:r>
              <a:rPr sz="2000" dirty="0">
                <a:solidFill>
                  <a:srgbClr val="FFFFFF"/>
                </a:solidFill>
                <a:latin typeface="Monaco"/>
                <a:ea typeface="Monaco"/>
                <a:cs typeface="Monaco"/>
                <a:sym typeface="Monaco"/>
              </a:rPr>
              <a:t> = 0; </a:t>
            </a:r>
            <a:r>
              <a:rPr sz="2000" dirty="0" err="1">
                <a:solidFill>
                  <a:srgbClr val="FFFFFF"/>
                </a:solidFill>
                <a:latin typeface="Monaco"/>
                <a:ea typeface="Monaco"/>
                <a:cs typeface="Monaco"/>
                <a:sym typeface="Monaco"/>
              </a:rPr>
              <a:t>i</a:t>
            </a:r>
            <a:r>
              <a:rPr sz="2000" dirty="0">
                <a:solidFill>
                  <a:srgbClr val="FFFFFF"/>
                </a:solidFill>
                <a:latin typeface="Monaco"/>
                <a:ea typeface="Monaco"/>
                <a:cs typeface="Monaco"/>
                <a:sym typeface="Monaco"/>
              </a:rPr>
              <a:t> &lt; </a:t>
            </a:r>
            <a:r>
              <a:rPr lang="en-SG" sz="2000" dirty="0" smtClean="0">
                <a:solidFill>
                  <a:srgbClr val="FFFFFF"/>
                </a:solidFill>
                <a:latin typeface="Monaco"/>
                <a:ea typeface="Monaco"/>
                <a:cs typeface="Monaco"/>
                <a:sym typeface="Monaco"/>
              </a:rPr>
              <a:t>5</a:t>
            </a:r>
            <a:r>
              <a:rPr sz="2000" dirty="0" smtClean="0">
                <a:solidFill>
                  <a:srgbClr val="FFFFFF"/>
                </a:solidFill>
                <a:latin typeface="Monaco"/>
                <a:ea typeface="Monaco"/>
                <a:cs typeface="Monaco"/>
                <a:sym typeface="Monaco"/>
              </a:rPr>
              <a:t>; </a:t>
            </a:r>
            <a:r>
              <a:rPr sz="2000" dirty="0" err="1">
                <a:solidFill>
                  <a:srgbClr val="FFFFFF"/>
                </a:solidFill>
                <a:latin typeface="Monaco"/>
                <a:ea typeface="Monaco"/>
                <a:cs typeface="Monaco"/>
                <a:sym typeface="Monaco"/>
              </a:rPr>
              <a:t>i</a:t>
            </a:r>
            <a:r>
              <a:rPr sz="2000" dirty="0">
                <a:solidFill>
                  <a:srgbClr val="FFFFFF"/>
                </a:solidFill>
                <a:latin typeface="Monaco"/>
                <a:ea typeface="Monaco"/>
                <a:cs typeface="Monaco"/>
                <a:sym typeface="Monaco"/>
              </a:rPr>
              <a:t>++) { </a:t>
            </a:r>
          </a:p>
          <a:p>
            <a:pPr lvl="0" algn="l">
              <a:defRPr sz="1800"/>
            </a:pPr>
            <a:r>
              <a:rPr lang="en-SG" sz="2000" dirty="0" smtClean="0">
                <a:solidFill>
                  <a:srgbClr val="FFFFFF"/>
                </a:solidFill>
                <a:sym typeface="Helvetica"/>
              </a:rPr>
              <a:t>    </a:t>
            </a:r>
            <a:r>
              <a:rPr lang="en-SG" sz="2000" dirty="0" err="1" smtClean="0">
                <a:solidFill>
                  <a:srgbClr val="FFFFFF"/>
                </a:solidFill>
                <a:sym typeface="Helvetica"/>
              </a:rPr>
              <a:t>document.writeln</a:t>
            </a:r>
            <a:r>
              <a:rPr lang="en-SG" sz="2000" dirty="0" smtClean="0">
                <a:solidFill>
                  <a:srgbClr val="FFFFFF"/>
                </a:solidFill>
                <a:sym typeface="Helvetica"/>
              </a:rPr>
              <a:t> (</a:t>
            </a:r>
            <a:r>
              <a:rPr lang="en-SG" sz="2000" dirty="0">
                <a:solidFill>
                  <a:srgbClr val="FFFFFF"/>
                </a:solidFill>
                <a:sym typeface="Helvetica"/>
              </a:rPr>
              <a:t>"</a:t>
            </a:r>
            <a:r>
              <a:rPr lang="en-SG" sz="2000" dirty="0" smtClean="0">
                <a:solidFill>
                  <a:srgbClr val="FFFFFF"/>
                </a:solidFill>
                <a:sym typeface="Helvetica"/>
              </a:rPr>
              <a:t>I </a:t>
            </a:r>
            <a:r>
              <a:rPr lang="en-SG" sz="2000" dirty="0">
                <a:solidFill>
                  <a:srgbClr val="FFFFFF"/>
                </a:solidFill>
                <a:sym typeface="Helvetica"/>
              </a:rPr>
              <a:t>love </a:t>
            </a:r>
            <a:r>
              <a:rPr lang="en-SG" sz="2000" dirty="0" err="1">
                <a:solidFill>
                  <a:srgbClr val="FFFFFF"/>
                </a:solidFill>
                <a:sym typeface="Helvetica"/>
              </a:rPr>
              <a:t>javascript</a:t>
            </a:r>
            <a:r>
              <a:rPr lang="en-SG" sz="2000" dirty="0">
                <a:solidFill>
                  <a:srgbClr val="FFFFFF"/>
                </a:solidFill>
                <a:sym typeface="Helvetica"/>
              </a:rPr>
              <a:t> &lt;</a:t>
            </a:r>
            <a:r>
              <a:rPr lang="en-SG" sz="2000" dirty="0" err="1">
                <a:solidFill>
                  <a:srgbClr val="FFFFFF"/>
                </a:solidFill>
                <a:sym typeface="Helvetica"/>
              </a:rPr>
              <a:t>br</a:t>
            </a:r>
            <a:r>
              <a:rPr lang="en-SG" sz="2000" dirty="0">
                <a:solidFill>
                  <a:srgbClr val="FFFFFF"/>
                </a:solidFill>
                <a:sym typeface="Helvetica"/>
              </a:rPr>
              <a:t>&gt;");</a:t>
            </a:r>
          </a:p>
          <a:p>
            <a:pPr lvl="0" algn="l">
              <a:defRPr sz="1800"/>
            </a:pPr>
            <a:r>
              <a:rPr sz="2000" dirty="0" smtClean="0">
                <a:solidFill>
                  <a:srgbClr val="FFFFFF"/>
                </a:solidFill>
                <a:latin typeface="Monaco"/>
                <a:ea typeface="Monaco"/>
                <a:cs typeface="Monaco"/>
                <a:sym typeface="Monaco"/>
              </a:rPr>
              <a:t>}</a:t>
            </a:r>
            <a:endParaRPr sz="2000" dirty="0">
              <a:solidFill>
                <a:srgbClr val="FFFFFF"/>
              </a:solidFill>
              <a:latin typeface="Monaco"/>
              <a:ea typeface="Monaco"/>
              <a:cs typeface="Monaco"/>
              <a:sym typeface="Monaco"/>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dirty="0">
                <a:solidFill>
                  <a:srgbClr val="FFFFFF"/>
                </a:solidFill>
              </a:rPr>
              <a:t> Loops</a:t>
            </a:r>
          </a:p>
        </p:txBody>
      </p:sp>
      <p:sp>
        <p:nvSpPr>
          <p:cNvPr id="99" name="Shape 99"/>
          <p:cNvSpPr/>
          <p:nvPr/>
        </p:nvSpPr>
        <p:spPr>
          <a:xfrm>
            <a:off x="5833278" y="2636724"/>
            <a:ext cx="6786931" cy="2997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dirty="0">
                <a:solidFill>
                  <a:srgbClr val="FFFFFF"/>
                </a:solidFill>
                <a:latin typeface="+mn-lt"/>
                <a:ea typeface="+mn-ea"/>
                <a:cs typeface="+mn-cs"/>
                <a:sym typeface="Helvetica"/>
              </a:rPr>
              <a:t>Without loop</a:t>
            </a:r>
          </a:p>
          <a:p>
            <a:pPr lvl="0" algn="l">
              <a:defRPr sz="1800"/>
            </a:pPr>
            <a:endParaRPr sz="3500" dirty="0">
              <a:solidFill>
                <a:srgbClr val="FFFFFF"/>
              </a:solidFill>
              <a:latin typeface="+mn-lt"/>
              <a:ea typeface="+mn-ea"/>
              <a:cs typeface="+mn-cs"/>
              <a:sym typeface="Helvetica"/>
            </a:endParaRPr>
          </a:p>
          <a:p>
            <a:pPr lvl="0" algn="l">
              <a:defRPr sz="1800"/>
            </a:pPr>
            <a:r>
              <a:rPr sz="2000" dirty="0">
                <a:solidFill>
                  <a:srgbClr val="FFFFFF"/>
                </a:solidFill>
                <a:latin typeface="+mn-lt"/>
                <a:ea typeface="+mn-ea"/>
                <a:cs typeface="+mn-cs"/>
                <a:sym typeface="Helvetica"/>
              </a:rPr>
              <a:t>text += cars[0] + "&lt;</a:t>
            </a:r>
            <a:r>
              <a:rPr sz="2000" dirty="0" err="1">
                <a:solidFill>
                  <a:srgbClr val="FFFFFF"/>
                </a:solidFill>
                <a:latin typeface="+mn-lt"/>
                <a:ea typeface="+mn-ea"/>
                <a:cs typeface="+mn-cs"/>
                <a:sym typeface="Helvetica"/>
              </a:rPr>
              <a:t>br</a:t>
            </a:r>
            <a:r>
              <a:rPr sz="2000" dirty="0">
                <a:solidFill>
                  <a:srgbClr val="FFFFFF"/>
                </a:solidFill>
                <a:latin typeface="+mn-lt"/>
                <a:ea typeface="+mn-ea"/>
                <a:cs typeface="+mn-cs"/>
                <a:sym typeface="Helvetica"/>
              </a:rPr>
              <a:t>&gt;"; </a:t>
            </a:r>
          </a:p>
          <a:p>
            <a:pPr lvl="0" algn="l">
              <a:defRPr sz="1800"/>
            </a:pPr>
            <a:r>
              <a:rPr sz="2000" dirty="0">
                <a:solidFill>
                  <a:srgbClr val="FFFFFF"/>
                </a:solidFill>
                <a:latin typeface="+mn-lt"/>
                <a:ea typeface="+mn-ea"/>
                <a:cs typeface="+mn-cs"/>
                <a:sym typeface="Helvetica"/>
              </a:rPr>
              <a:t>text += cars[1] + "&lt;</a:t>
            </a:r>
            <a:r>
              <a:rPr sz="2000" dirty="0" err="1">
                <a:solidFill>
                  <a:srgbClr val="FFFFFF"/>
                </a:solidFill>
                <a:latin typeface="+mn-lt"/>
                <a:ea typeface="+mn-ea"/>
                <a:cs typeface="+mn-cs"/>
                <a:sym typeface="Helvetica"/>
              </a:rPr>
              <a:t>br</a:t>
            </a:r>
            <a:r>
              <a:rPr sz="2000" dirty="0">
                <a:solidFill>
                  <a:srgbClr val="FFFFFF"/>
                </a:solidFill>
                <a:latin typeface="+mn-lt"/>
                <a:ea typeface="+mn-ea"/>
                <a:cs typeface="+mn-cs"/>
                <a:sym typeface="Helvetica"/>
              </a:rPr>
              <a:t>&gt;"; </a:t>
            </a:r>
          </a:p>
          <a:p>
            <a:pPr lvl="0" algn="l">
              <a:defRPr sz="1800"/>
            </a:pPr>
            <a:r>
              <a:rPr sz="2000" dirty="0">
                <a:solidFill>
                  <a:srgbClr val="FFFFFF"/>
                </a:solidFill>
                <a:latin typeface="+mn-lt"/>
                <a:ea typeface="+mn-ea"/>
                <a:cs typeface="+mn-cs"/>
                <a:sym typeface="Helvetica"/>
              </a:rPr>
              <a:t>text += cars[2] + "&lt;</a:t>
            </a:r>
            <a:r>
              <a:rPr sz="2000" dirty="0" err="1">
                <a:solidFill>
                  <a:srgbClr val="FFFFFF"/>
                </a:solidFill>
                <a:latin typeface="+mn-lt"/>
                <a:ea typeface="+mn-ea"/>
                <a:cs typeface="+mn-cs"/>
                <a:sym typeface="Helvetica"/>
              </a:rPr>
              <a:t>br</a:t>
            </a:r>
            <a:r>
              <a:rPr sz="2000" dirty="0">
                <a:solidFill>
                  <a:srgbClr val="FFFFFF"/>
                </a:solidFill>
                <a:latin typeface="+mn-lt"/>
                <a:ea typeface="+mn-ea"/>
                <a:cs typeface="+mn-cs"/>
                <a:sym typeface="Helvetica"/>
              </a:rPr>
              <a:t>&gt;"; </a:t>
            </a:r>
          </a:p>
          <a:p>
            <a:pPr lvl="0" algn="l">
              <a:defRPr sz="1800"/>
            </a:pPr>
            <a:r>
              <a:rPr sz="2000" dirty="0">
                <a:solidFill>
                  <a:srgbClr val="FFFFFF"/>
                </a:solidFill>
                <a:latin typeface="+mn-lt"/>
                <a:ea typeface="+mn-ea"/>
                <a:cs typeface="+mn-cs"/>
                <a:sym typeface="Helvetica"/>
              </a:rPr>
              <a:t>text += cars[3] + "&lt;</a:t>
            </a:r>
            <a:r>
              <a:rPr sz="2000" dirty="0" err="1">
                <a:solidFill>
                  <a:srgbClr val="FFFFFF"/>
                </a:solidFill>
                <a:latin typeface="+mn-lt"/>
                <a:ea typeface="+mn-ea"/>
                <a:cs typeface="+mn-cs"/>
                <a:sym typeface="Helvetica"/>
              </a:rPr>
              <a:t>br</a:t>
            </a:r>
            <a:r>
              <a:rPr sz="2000" dirty="0">
                <a:solidFill>
                  <a:srgbClr val="FFFFFF"/>
                </a:solidFill>
                <a:latin typeface="+mn-lt"/>
                <a:ea typeface="+mn-ea"/>
                <a:cs typeface="+mn-cs"/>
                <a:sym typeface="Helvetica"/>
              </a:rPr>
              <a:t>&gt;"; </a:t>
            </a:r>
          </a:p>
          <a:p>
            <a:pPr lvl="0" algn="l">
              <a:defRPr sz="1800"/>
            </a:pPr>
            <a:r>
              <a:rPr sz="2000" dirty="0">
                <a:solidFill>
                  <a:srgbClr val="FFFFFF"/>
                </a:solidFill>
                <a:latin typeface="+mn-lt"/>
                <a:ea typeface="+mn-ea"/>
                <a:cs typeface="+mn-cs"/>
                <a:sym typeface="Helvetica"/>
              </a:rPr>
              <a:t>text += cars[4] + "&lt;</a:t>
            </a:r>
            <a:r>
              <a:rPr sz="2000" dirty="0" err="1">
                <a:solidFill>
                  <a:srgbClr val="FFFFFF"/>
                </a:solidFill>
                <a:latin typeface="+mn-lt"/>
                <a:ea typeface="+mn-ea"/>
                <a:cs typeface="+mn-cs"/>
                <a:sym typeface="Helvetica"/>
              </a:rPr>
              <a:t>br</a:t>
            </a:r>
            <a:r>
              <a:rPr sz="2000" dirty="0">
                <a:solidFill>
                  <a:srgbClr val="FFFFFF"/>
                </a:solidFill>
                <a:latin typeface="+mn-lt"/>
                <a:ea typeface="+mn-ea"/>
                <a:cs typeface="+mn-cs"/>
                <a:sym typeface="Helvetica"/>
              </a:rPr>
              <a:t>&gt;"; </a:t>
            </a:r>
          </a:p>
          <a:p>
            <a:pPr lvl="0" algn="l">
              <a:defRPr sz="1800"/>
            </a:pPr>
            <a:r>
              <a:rPr sz="2000" dirty="0">
                <a:solidFill>
                  <a:srgbClr val="FFFFFF"/>
                </a:solidFill>
                <a:latin typeface="+mn-lt"/>
                <a:ea typeface="+mn-ea"/>
                <a:cs typeface="+mn-cs"/>
                <a:sym typeface="Helvetica"/>
              </a:rPr>
              <a:t>text += cars[5] + "&lt;</a:t>
            </a:r>
            <a:r>
              <a:rPr sz="2000" dirty="0" err="1">
                <a:solidFill>
                  <a:srgbClr val="FFFFFF"/>
                </a:solidFill>
                <a:latin typeface="+mn-lt"/>
                <a:ea typeface="+mn-ea"/>
                <a:cs typeface="+mn-cs"/>
                <a:sym typeface="Helvetica"/>
              </a:rPr>
              <a:t>br</a:t>
            </a:r>
            <a:r>
              <a:rPr sz="2000" dirty="0">
                <a:solidFill>
                  <a:srgbClr val="FFFFFF"/>
                </a:solidFill>
                <a:latin typeface="+mn-lt"/>
                <a:ea typeface="+mn-ea"/>
                <a:cs typeface="+mn-cs"/>
                <a:sym typeface="Helvetica"/>
              </a:rPr>
              <a:t>&gt;";</a:t>
            </a:r>
          </a:p>
        </p:txBody>
      </p:sp>
      <p:sp>
        <p:nvSpPr>
          <p:cNvPr id="100" name="Shape 100"/>
          <p:cNvSpPr/>
          <p:nvPr/>
        </p:nvSpPr>
        <p:spPr>
          <a:xfrm>
            <a:off x="5833278" y="6755778"/>
            <a:ext cx="6786931" cy="21758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With loop</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onaco"/>
                <a:ea typeface="Monaco"/>
                <a:cs typeface="Monaco"/>
                <a:sym typeface="Monaco"/>
              </a:rPr>
              <a:t>for (i = 0; i &lt; cars.length; i++) { </a:t>
            </a:r>
          </a:p>
          <a:p>
            <a:pPr lvl="0" algn="l">
              <a:defRPr sz="1800"/>
            </a:pPr>
            <a:r>
              <a:rPr sz="2000">
                <a:solidFill>
                  <a:srgbClr val="FFFFFF"/>
                </a:solidFill>
                <a:latin typeface="Monaco"/>
                <a:ea typeface="Monaco"/>
                <a:cs typeface="Monaco"/>
                <a:sym typeface="Monaco"/>
              </a:rPr>
              <a:t>    text += cars[i] + "&lt;br&gt;";</a:t>
            </a:r>
          </a:p>
          <a:p>
            <a:pPr lvl="0" algn="l">
              <a:defRPr sz="1800"/>
            </a:pPr>
            <a:r>
              <a:rPr sz="2000">
                <a:solidFill>
                  <a:srgbClr val="FFFFFF"/>
                </a:solidFill>
                <a:latin typeface="Monaco"/>
                <a:ea typeface="Monaco"/>
                <a:cs typeface="Monaco"/>
                <a:sym typeface="Monaco"/>
              </a:rPr>
              <a:t>}</a:t>
            </a:r>
          </a:p>
        </p:txBody>
      </p:sp>
      <p:sp>
        <p:nvSpPr>
          <p:cNvPr id="11" name="Shape 98"/>
          <p:cNvSpPr>
            <a:spLocks noGrp="1"/>
          </p:cNvSpPr>
          <p:nvPr>
            <p:ph type="body" idx="1"/>
          </p:nvPr>
        </p:nvSpPr>
        <p:spPr>
          <a:xfrm>
            <a:off x="952499" y="2597150"/>
            <a:ext cx="4285227" cy="6286500"/>
          </a:xfrm>
          <a:prstGeom prst="rect">
            <a:avLst/>
          </a:prstGeom>
        </p:spPr>
        <p:txBody>
          <a:bodyPr/>
          <a:lstStyle/>
          <a:p>
            <a:pPr marL="520242" lvl="0" indent="-520242" defTabSz="439551">
              <a:spcBef>
                <a:spcPts val="3000"/>
              </a:spcBef>
              <a:buClr>
                <a:srgbClr val="FFFFFF"/>
              </a:buClr>
              <a:defRPr sz="1800">
                <a:solidFill>
                  <a:srgbClr val="000000"/>
                </a:solidFill>
              </a:defRPr>
            </a:pPr>
            <a:r>
              <a:rPr lang="en-SG" sz="2772" dirty="0" smtClean="0">
                <a:solidFill>
                  <a:srgbClr val="FFFFFF"/>
                </a:solidFill>
              </a:rPr>
              <a:t>Loops are also used </a:t>
            </a:r>
            <a:r>
              <a:rPr sz="2772" dirty="0" smtClean="0">
                <a:solidFill>
                  <a:srgbClr val="FFFFFF"/>
                </a:solidFill>
              </a:rPr>
              <a:t>if </a:t>
            </a:r>
            <a:r>
              <a:rPr sz="2772" dirty="0">
                <a:solidFill>
                  <a:srgbClr val="FFFFFF"/>
                </a:solidFill>
              </a:rPr>
              <a:t>you want to run the same code over and over again, each time with a different value.</a:t>
            </a:r>
          </a:p>
          <a:p>
            <a:pPr marL="520242" lvl="0" indent="-520242" defTabSz="439551">
              <a:spcBef>
                <a:spcPts val="3000"/>
              </a:spcBef>
              <a:buClr>
                <a:srgbClr val="FFFFFF"/>
              </a:buClr>
              <a:defRPr sz="1800">
                <a:solidFill>
                  <a:srgbClr val="000000"/>
                </a:solidFill>
              </a:defRPr>
            </a:pPr>
            <a:r>
              <a:rPr sz="2772" dirty="0">
                <a:solidFill>
                  <a:srgbClr val="FFFFFF"/>
                </a:solidFill>
              </a:rPr>
              <a:t>Often this is the case when working with arrays:</a:t>
            </a:r>
          </a:p>
        </p:txBody>
      </p:sp>
    </p:spTree>
    <p:extLst>
      <p:ext uri="{BB962C8B-B14F-4D97-AF65-F5344CB8AC3E}">
        <p14:creationId xmlns:p14="http://schemas.microsoft.com/office/powerpoint/2010/main" val="383776978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 Applications of  Loops</a:t>
            </a:r>
          </a:p>
        </p:txBody>
      </p:sp>
      <p:sp>
        <p:nvSpPr>
          <p:cNvPr id="103" name="Shape 103"/>
          <p:cNvSpPr>
            <a:spLocks noGrp="1"/>
          </p:cNvSpPr>
          <p:nvPr>
            <p:ph type="body" idx="1"/>
          </p:nvPr>
        </p:nvSpPr>
        <p:spPr>
          <a:xfrm>
            <a:off x="952499" y="2597150"/>
            <a:ext cx="4285227" cy="6286500"/>
          </a:xfrm>
          <a:prstGeom prst="rect">
            <a:avLst/>
          </a:prstGeom>
        </p:spPr>
        <p:txBody>
          <a:bodyPr/>
          <a:lstStyle>
            <a:lvl1pPr marL="525497" indent="-525497" defTabSz="443991">
              <a:spcBef>
                <a:spcPts val="3100"/>
              </a:spcBef>
              <a:buClr>
                <a:srgbClr val="FFFFFF"/>
              </a:buClr>
              <a:defRPr sz="2800"/>
            </a:lvl1pPr>
          </a:lstStyle>
          <a:p>
            <a:pPr lvl="0">
              <a:defRPr sz="1800">
                <a:solidFill>
                  <a:srgbClr val="000000"/>
                </a:solidFill>
              </a:defRPr>
            </a:pPr>
            <a:r>
              <a:rPr sz="2800">
                <a:solidFill>
                  <a:srgbClr val="FFFFFF"/>
                </a:solidFill>
              </a:rPr>
              <a:t>What are some applications of loops?</a:t>
            </a:r>
          </a:p>
        </p:txBody>
      </p:sp>
      <p:sp>
        <p:nvSpPr>
          <p:cNvPr id="104" name="Shape 104"/>
          <p:cNvSpPr/>
          <p:nvPr/>
        </p:nvSpPr>
        <p:spPr>
          <a:xfrm>
            <a:off x="5896778" y="2154124"/>
            <a:ext cx="6786931" cy="139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defRPr sz="1800"/>
            </a:pPr>
            <a:r>
              <a:rPr sz="3000">
                <a:solidFill>
                  <a:srgbClr val="FFFFFF"/>
                </a:solidFill>
                <a:latin typeface="+mn-lt"/>
                <a:ea typeface="+mn-ea"/>
                <a:cs typeface="+mn-cs"/>
                <a:sym typeface="Helvetica"/>
              </a:rPr>
              <a:t>Facebook </a:t>
            </a:r>
          </a:p>
          <a:p>
            <a:pPr lvl="0">
              <a:defRPr sz="1800"/>
            </a:pPr>
            <a:r>
              <a:rPr>
                <a:solidFill>
                  <a:srgbClr val="FFFFFF"/>
                </a:solidFill>
              </a:rPr>
              <a:t>View your friends list.</a:t>
            </a:r>
          </a:p>
          <a:p>
            <a:pPr lvl="0">
              <a:defRPr sz="1800"/>
            </a:pPr>
            <a:r>
              <a:rPr>
                <a:solidFill>
                  <a:srgbClr val="FFFFFF"/>
                </a:solidFill>
              </a:rPr>
              <a:t>Need to iterate through each photo, name, and link</a:t>
            </a:r>
          </a:p>
        </p:txBody>
      </p:sp>
      <p:pic>
        <p:nvPicPr>
          <p:cNvPr id="105" name="pasted-image.tif"/>
          <p:cNvPicPr/>
          <p:nvPr/>
        </p:nvPicPr>
        <p:blipFill>
          <a:blip r:embed="rId2">
            <a:extLst/>
          </a:blip>
          <a:stretch>
            <a:fillRect/>
          </a:stretch>
        </p:blipFill>
        <p:spPr>
          <a:xfrm>
            <a:off x="7360691" y="3363664"/>
            <a:ext cx="3158237" cy="3376548"/>
          </a:xfrm>
          <a:prstGeom prst="rect">
            <a:avLst/>
          </a:prstGeom>
          <a:ln w="12700">
            <a:miter lim="400000"/>
          </a:ln>
        </p:spPr>
      </p:pic>
      <p:pic>
        <p:nvPicPr>
          <p:cNvPr id="106" name="pasted-image.tif"/>
          <p:cNvPicPr/>
          <p:nvPr/>
        </p:nvPicPr>
        <p:blipFill>
          <a:blip r:embed="rId3">
            <a:extLst/>
          </a:blip>
          <a:stretch>
            <a:fillRect/>
          </a:stretch>
        </p:blipFill>
        <p:spPr>
          <a:xfrm>
            <a:off x="7517409" y="8361957"/>
            <a:ext cx="2844801" cy="1066801"/>
          </a:xfrm>
          <a:prstGeom prst="rect">
            <a:avLst/>
          </a:prstGeom>
          <a:ln w="12700">
            <a:miter lim="400000"/>
          </a:ln>
        </p:spPr>
      </p:pic>
      <p:sp>
        <p:nvSpPr>
          <p:cNvPr id="107" name="Shape 107"/>
          <p:cNvSpPr/>
          <p:nvPr/>
        </p:nvSpPr>
        <p:spPr>
          <a:xfrm>
            <a:off x="5985678" y="7018224"/>
            <a:ext cx="6786931" cy="1397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defRPr sz="1800"/>
            </a:pPr>
            <a:r>
              <a:rPr sz="3000">
                <a:solidFill>
                  <a:srgbClr val="FFFFFF"/>
                </a:solidFill>
                <a:latin typeface="+mn-lt"/>
                <a:ea typeface="+mn-ea"/>
                <a:cs typeface="+mn-cs"/>
                <a:sym typeface="Helvetica"/>
              </a:rPr>
              <a:t>File Search</a:t>
            </a:r>
          </a:p>
          <a:p>
            <a:pPr lvl="0">
              <a:defRPr sz="1800"/>
            </a:pPr>
            <a:r>
              <a:rPr>
                <a:solidFill>
                  <a:srgbClr val="FFFFFF"/>
                </a:solidFill>
              </a:rPr>
              <a:t>Search for a file in a folder</a:t>
            </a:r>
          </a:p>
          <a:p>
            <a:pPr lvl="0">
              <a:defRPr sz="1800"/>
            </a:pPr>
            <a:r>
              <a:rPr>
                <a:solidFill>
                  <a:srgbClr val="FFFFFF"/>
                </a:solidFill>
              </a:rPr>
              <a:t>Need to iterate through each folder see if the file exists</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while Loop</a:t>
            </a:r>
          </a:p>
        </p:txBody>
      </p:sp>
      <p:sp>
        <p:nvSpPr>
          <p:cNvPr id="110" name="Shape 110"/>
          <p:cNvSpPr>
            <a:spLocks noGrp="1"/>
          </p:cNvSpPr>
          <p:nvPr>
            <p:ph type="body" idx="1"/>
          </p:nvPr>
        </p:nvSpPr>
        <p:spPr>
          <a:xfrm>
            <a:off x="952499" y="2597150"/>
            <a:ext cx="4285227" cy="6286500"/>
          </a:xfrm>
          <a:prstGeom prst="rect">
            <a:avLst/>
          </a:prstGeom>
        </p:spPr>
        <p:txBody>
          <a:bodyPr/>
          <a:lstStyle/>
          <a:p>
            <a:pPr marL="525497" lvl="0" indent="-525497" defTabSz="443991">
              <a:spcBef>
                <a:spcPts val="3100"/>
              </a:spcBef>
              <a:buClr>
                <a:srgbClr val="FFFFFF"/>
              </a:buClr>
              <a:defRPr sz="1800">
                <a:solidFill>
                  <a:srgbClr val="000000"/>
                </a:solidFill>
              </a:defRPr>
            </a:pPr>
            <a:r>
              <a:rPr sz="2800">
                <a:solidFill>
                  <a:srgbClr val="FFFFFF"/>
                </a:solidFill>
              </a:rPr>
              <a:t>The while loop loops through a block of code as long as a specified condition is true</a:t>
            </a:r>
          </a:p>
          <a:p>
            <a:pPr marL="525497" lvl="0" indent="-525497" defTabSz="443991">
              <a:spcBef>
                <a:spcPts val="3100"/>
              </a:spcBef>
              <a:buClr>
                <a:srgbClr val="FFFFFF"/>
              </a:buClr>
              <a:defRPr sz="1800">
                <a:solidFill>
                  <a:srgbClr val="000000"/>
                </a:solidFill>
              </a:defRPr>
            </a:pPr>
            <a:r>
              <a:rPr sz="2800">
                <a:solidFill>
                  <a:srgbClr val="FFFFFF"/>
                </a:solidFill>
              </a:rPr>
              <a:t>Most common loop in JavaScript</a:t>
            </a:r>
          </a:p>
          <a:p>
            <a:pPr marL="525497" lvl="0" indent="-525497" defTabSz="443991">
              <a:spcBef>
                <a:spcPts val="3100"/>
              </a:spcBef>
              <a:buClr>
                <a:srgbClr val="FFFFFF"/>
              </a:buClr>
              <a:defRPr sz="1800">
                <a:solidFill>
                  <a:srgbClr val="000000"/>
                </a:solidFill>
              </a:defRPr>
            </a:pPr>
            <a:r>
              <a:rPr sz="2800">
                <a:solidFill>
                  <a:srgbClr val="FFFFFF"/>
                </a:solidFill>
              </a:rPr>
              <a:t>Can any for loop be converted to a while loop?</a:t>
            </a:r>
          </a:p>
        </p:txBody>
      </p:sp>
      <p:sp>
        <p:nvSpPr>
          <p:cNvPr id="111" name="Shape 111"/>
          <p:cNvSpPr/>
          <p:nvPr/>
        </p:nvSpPr>
        <p:spPr>
          <a:xfrm>
            <a:off x="5833278" y="2952128"/>
            <a:ext cx="6786931" cy="27473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Syntax</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n-lt"/>
                <a:ea typeface="+mn-ea"/>
                <a:cs typeface="+mn-cs"/>
                <a:sym typeface="Helvetica"/>
              </a:rPr>
              <a:t>while (condition) {</a:t>
            </a:r>
          </a:p>
          <a:p>
            <a:pPr lvl="0" algn="l">
              <a:defRPr sz="1800"/>
            </a:pPr>
            <a:r>
              <a:rPr sz="2000">
                <a:solidFill>
                  <a:srgbClr val="FFFFFF"/>
                </a:solidFill>
                <a:latin typeface="+mn-lt"/>
                <a:ea typeface="+mn-ea"/>
                <a:cs typeface="+mn-cs"/>
                <a:sym typeface="Helvetica"/>
              </a:rPr>
              <a:t>    code block to be executed</a:t>
            </a:r>
          </a:p>
          <a:p>
            <a:pPr lvl="0" algn="l">
              <a:defRPr sz="1800"/>
            </a:pPr>
            <a:r>
              <a:rPr sz="2000">
                <a:solidFill>
                  <a:srgbClr val="FFFFFF"/>
                </a:solidFill>
                <a:latin typeface="+mn-lt"/>
                <a:ea typeface="+mn-ea"/>
                <a:cs typeface="+mn-cs"/>
                <a:sym typeface="Helvetica"/>
              </a:rPr>
              <a:t>}</a:t>
            </a:r>
          </a:p>
          <a:p>
            <a:pPr lvl="0" algn="l">
              <a:defRPr sz="1800"/>
            </a:pPr>
            <a:endParaRPr sz="2000">
              <a:solidFill>
                <a:srgbClr val="FFFFFF"/>
              </a:solidFill>
              <a:latin typeface="Monaco"/>
              <a:ea typeface="Monaco"/>
              <a:cs typeface="Monaco"/>
              <a:sym typeface="Monaco"/>
            </a:endParaRPr>
          </a:p>
        </p:txBody>
      </p:sp>
      <p:sp>
        <p:nvSpPr>
          <p:cNvPr id="112" name="Shape 112"/>
          <p:cNvSpPr/>
          <p:nvPr/>
        </p:nvSpPr>
        <p:spPr>
          <a:xfrm>
            <a:off x="5833278" y="5860428"/>
            <a:ext cx="6786931" cy="25187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Example</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onaco"/>
                <a:ea typeface="Monaco"/>
                <a:cs typeface="Monaco"/>
                <a:sym typeface="Monaco"/>
              </a:rPr>
              <a:t>while (i &lt; 10) {</a:t>
            </a:r>
          </a:p>
          <a:p>
            <a:pPr lvl="0" algn="l">
              <a:defRPr sz="1800"/>
            </a:pPr>
            <a:r>
              <a:rPr sz="2000">
                <a:solidFill>
                  <a:srgbClr val="FFFFFF"/>
                </a:solidFill>
                <a:latin typeface="Monaco"/>
                <a:ea typeface="Monaco"/>
                <a:cs typeface="Monaco"/>
                <a:sym typeface="Monaco"/>
              </a:rPr>
              <a:t>    text += "The number is " + i;</a:t>
            </a:r>
          </a:p>
          <a:p>
            <a:pPr lvl="0" algn="l">
              <a:defRPr sz="1800"/>
            </a:pPr>
            <a:r>
              <a:rPr sz="2000">
                <a:solidFill>
                  <a:srgbClr val="FFFFFF"/>
                </a:solidFill>
                <a:latin typeface="Monaco"/>
                <a:ea typeface="Monaco"/>
                <a:cs typeface="Monaco"/>
                <a:sym typeface="Monaco"/>
              </a:rPr>
              <a:t>    i++;</a:t>
            </a:r>
          </a:p>
          <a:p>
            <a:pPr lvl="0" algn="l">
              <a:defRPr sz="1800"/>
            </a:pPr>
            <a:r>
              <a:rPr sz="2000">
                <a:solidFill>
                  <a:srgbClr val="FFFFFF"/>
                </a:solidFill>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Common Mistake</a:t>
            </a:r>
          </a:p>
        </p:txBody>
      </p:sp>
      <p:sp>
        <p:nvSpPr>
          <p:cNvPr id="115" name="Shape 115"/>
          <p:cNvSpPr>
            <a:spLocks noGrp="1"/>
          </p:cNvSpPr>
          <p:nvPr>
            <p:ph type="body" idx="1"/>
          </p:nvPr>
        </p:nvSpPr>
        <p:spPr>
          <a:xfrm>
            <a:off x="952499" y="2597150"/>
            <a:ext cx="4285227" cy="6286500"/>
          </a:xfrm>
          <a:prstGeom prst="rect">
            <a:avLst/>
          </a:prstGeom>
        </p:spPr>
        <p:txBody>
          <a:bodyPr/>
          <a:lstStyle/>
          <a:p>
            <a:pPr marL="525497" lvl="0" indent="-525497" defTabSz="443991">
              <a:spcBef>
                <a:spcPts val="3100"/>
              </a:spcBef>
              <a:buClr>
                <a:srgbClr val="FFFFFF"/>
              </a:buClr>
              <a:defRPr sz="1800">
                <a:solidFill>
                  <a:srgbClr val="000000"/>
                </a:solidFill>
              </a:defRPr>
            </a:pPr>
            <a:r>
              <a:rPr sz="2800">
                <a:solidFill>
                  <a:srgbClr val="FFFFFF"/>
                </a:solidFill>
              </a:rPr>
              <a:t>One common mistake is creating a loop that never ends (infinite loop!)</a:t>
            </a:r>
          </a:p>
          <a:p>
            <a:pPr marL="525497" lvl="0" indent="-525497" defTabSz="443991">
              <a:spcBef>
                <a:spcPts val="3100"/>
              </a:spcBef>
              <a:buClr>
                <a:srgbClr val="FFFFFF"/>
              </a:buClr>
              <a:defRPr sz="1800">
                <a:solidFill>
                  <a:srgbClr val="000000"/>
                </a:solidFill>
              </a:defRPr>
            </a:pPr>
            <a:r>
              <a:rPr sz="2800">
                <a:solidFill>
                  <a:srgbClr val="FFFFFF"/>
                </a:solidFill>
              </a:rPr>
              <a:t>How do you correct the infinite loop in the example?</a:t>
            </a:r>
          </a:p>
        </p:txBody>
      </p:sp>
      <p:sp>
        <p:nvSpPr>
          <p:cNvPr id="116" name="Shape 116"/>
          <p:cNvSpPr/>
          <p:nvPr/>
        </p:nvSpPr>
        <p:spPr>
          <a:xfrm>
            <a:off x="6607978" y="4304678"/>
            <a:ext cx="6786931" cy="21758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Example</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onaco"/>
                <a:ea typeface="Monaco"/>
                <a:cs typeface="Monaco"/>
                <a:sym typeface="Monaco"/>
              </a:rPr>
              <a:t>while (i &lt; 10) {</a:t>
            </a:r>
          </a:p>
          <a:p>
            <a:pPr lvl="0" algn="l">
              <a:defRPr sz="1800"/>
            </a:pPr>
            <a:r>
              <a:rPr sz="2000">
                <a:solidFill>
                  <a:srgbClr val="FFFFFF"/>
                </a:solidFill>
                <a:latin typeface="Monaco"/>
                <a:ea typeface="Monaco"/>
                <a:cs typeface="Monaco"/>
                <a:sym typeface="Monaco"/>
              </a:rPr>
              <a:t>    alert(i);</a:t>
            </a:r>
          </a:p>
          <a:p>
            <a:pPr lvl="0" algn="l">
              <a:defRPr sz="1800"/>
            </a:pPr>
            <a:r>
              <a:rPr sz="2000">
                <a:solidFill>
                  <a:srgbClr val="FFFFFF"/>
                </a:solidFill>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xfrm>
            <a:off x="952500" y="214044"/>
            <a:ext cx="11099800" cy="2238911"/>
          </a:xfrm>
          <a:prstGeom prst="rect">
            <a:avLst/>
          </a:prstGeom>
        </p:spPr>
        <p:txBody>
          <a:bodyPr/>
          <a:lstStyle/>
          <a:p>
            <a:pPr lvl="0">
              <a:defRPr sz="1800">
                <a:solidFill>
                  <a:srgbClr val="000000"/>
                </a:solidFill>
              </a:defRPr>
            </a:pPr>
            <a:r>
              <a:rPr sz="8000">
                <a:solidFill>
                  <a:srgbClr val="FFFFFF"/>
                </a:solidFill>
              </a:rPr>
              <a:t>if Statement</a:t>
            </a:r>
          </a:p>
        </p:txBody>
      </p:sp>
      <p:sp>
        <p:nvSpPr>
          <p:cNvPr id="36" name="Shape 36"/>
          <p:cNvSpPr>
            <a:spLocks noGrp="1"/>
          </p:cNvSpPr>
          <p:nvPr>
            <p:ph type="body" idx="1"/>
          </p:nvPr>
        </p:nvSpPr>
        <p:spPr>
          <a:xfrm>
            <a:off x="939800" y="2717521"/>
            <a:ext cx="4850706" cy="6297625"/>
          </a:xfrm>
          <a:prstGeom prst="rect">
            <a:avLst/>
          </a:prstGeom>
        </p:spPr>
        <p:txBody>
          <a:bodyPr/>
          <a:lstStyle/>
          <a:p>
            <a:pPr marL="213359" lvl="0" indent="-213359" defTabSz="280415">
              <a:spcBef>
                <a:spcPts val="2000"/>
              </a:spcBef>
              <a:defRPr sz="1800">
                <a:solidFill>
                  <a:srgbClr val="000000"/>
                </a:solidFill>
              </a:defRPr>
            </a:pPr>
            <a:r>
              <a:rPr sz="1824">
                <a:solidFill>
                  <a:srgbClr val="FFFFFF"/>
                </a:solidFill>
              </a:rPr>
              <a:t>Very often we want to perform different actions for different decisions.</a:t>
            </a:r>
          </a:p>
          <a:p>
            <a:pPr marL="213359" lvl="0" indent="-213359" defTabSz="280415">
              <a:spcBef>
                <a:spcPts val="2000"/>
              </a:spcBef>
              <a:defRPr sz="1800">
                <a:solidFill>
                  <a:srgbClr val="000000"/>
                </a:solidFill>
              </a:defRPr>
            </a:pPr>
            <a:r>
              <a:rPr sz="1824">
                <a:solidFill>
                  <a:srgbClr val="FFFFFF"/>
                </a:solidFill>
              </a:rPr>
              <a:t>What are some real-life uses of if statement?</a:t>
            </a:r>
          </a:p>
          <a:p>
            <a:pPr marL="213359" lvl="0" indent="-213359" defTabSz="280415">
              <a:spcBef>
                <a:spcPts val="2000"/>
              </a:spcBef>
              <a:defRPr sz="1800">
                <a:solidFill>
                  <a:srgbClr val="000000"/>
                </a:solidFill>
              </a:defRPr>
            </a:pPr>
            <a:r>
              <a:rPr sz="1824">
                <a:solidFill>
                  <a:srgbClr val="FFFFFF"/>
                </a:solidFill>
              </a:rPr>
              <a:t>Use</a:t>
            </a:r>
            <a:r>
              <a:rPr sz="1824" b="1">
                <a:solidFill>
                  <a:srgbClr val="FFFFFF"/>
                </a:solidFill>
              </a:rPr>
              <a:t> if </a:t>
            </a:r>
            <a:r>
              <a:rPr sz="1824">
                <a:solidFill>
                  <a:srgbClr val="FFFFFF"/>
                </a:solidFill>
              </a:rPr>
              <a:t>to specify a block of code to be executed, if a specified condition is </a:t>
            </a:r>
            <a:r>
              <a:rPr sz="1824" b="1">
                <a:solidFill>
                  <a:srgbClr val="FFFFFF"/>
                </a:solidFill>
              </a:rPr>
              <a:t>true</a:t>
            </a:r>
            <a:endParaRPr sz="1824">
              <a:solidFill>
                <a:srgbClr val="FFFFFF"/>
              </a:solidFill>
            </a:endParaRPr>
          </a:p>
          <a:p>
            <a:pPr marL="213359" lvl="0" indent="-213359" defTabSz="280415">
              <a:spcBef>
                <a:spcPts val="2000"/>
              </a:spcBef>
              <a:defRPr sz="1800">
                <a:solidFill>
                  <a:srgbClr val="000000"/>
                </a:solidFill>
              </a:defRPr>
            </a:pPr>
            <a:r>
              <a:rPr sz="1824">
                <a:solidFill>
                  <a:srgbClr val="FFFFFF"/>
                </a:solidFill>
              </a:rPr>
              <a:t>Other conditional statements:</a:t>
            </a:r>
          </a:p>
          <a:p>
            <a:pPr marL="426719" lvl="1" indent="-213359" defTabSz="280415">
              <a:spcBef>
                <a:spcPts val="2000"/>
              </a:spcBef>
              <a:defRPr sz="1800">
                <a:solidFill>
                  <a:srgbClr val="000000"/>
                </a:solidFill>
              </a:defRPr>
            </a:pPr>
            <a:r>
              <a:rPr sz="1824">
                <a:solidFill>
                  <a:srgbClr val="FFFFFF"/>
                </a:solidFill>
              </a:rPr>
              <a:t>Use </a:t>
            </a:r>
            <a:r>
              <a:rPr sz="1824" b="1">
                <a:solidFill>
                  <a:srgbClr val="FFFFFF"/>
                </a:solidFill>
              </a:rPr>
              <a:t>else</a:t>
            </a:r>
            <a:r>
              <a:rPr sz="1824">
                <a:solidFill>
                  <a:srgbClr val="FFFFFF"/>
                </a:solidFill>
              </a:rPr>
              <a:t> to specify a block of code to be executed, if the same condition is false</a:t>
            </a:r>
          </a:p>
          <a:p>
            <a:pPr marL="426719" lvl="1" indent="-213359" defTabSz="280415">
              <a:spcBef>
                <a:spcPts val="2000"/>
              </a:spcBef>
              <a:defRPr sz="1800">
                <a:solidFill>
                  <a:srgbClr val="000000"/>
                </a:solidFill>
              </a:defRPr>
            </a:pPr>
            <a:r>
              <a:rPr sz="1824">
                <a:solidFill>
                  <a:srgbClr val="FFFFFF"/>
                </a:solidFill>
              </a:rPr>
              <a:t>Use </a:t>
            </a:r>
            <a:r>
              <a:rPr sz="1824" b="1">
                <a:solidFill>
                  <a:srgbClr val="FFFFFF"/>
                </a:solidFill>
              </a:rPr>
              <a:t>else if</a:t>
            </a:r>
            <a:r>
              <a:rPr sz="1824">
                <a:solidFill>
                  <a:srgbClr val="FFFFFF"/>
                </a:solidFill>
              </a:rPr>
              <a:t> to specify a new condition to test, if the first condition is false</a:t>
            </a:r>
          </a:p>
          <a:p>
            <a:pPr marL="426719" lvl="1" indent="-213359" defTabSz="280415">
              <a:spcBef>
                <a:spcPts val="2000"/>
              </a:spcBef>
              <a:defRPr sz="1800">
                <a:solidFill>
                  <a:srgbClr val="000000"/>
                </a:solidFill>
              </a:defRPr>
            </a:pPr>
            <a:r>
              <a:rPr sz="1824">
                <a:solidFill>
                  <a:srgbClr val="FFFFFF"/>
                </a:solidFill>
              </a:rPr>
              <a:t>Use </a:t>
            </a:r>
            <a:r>
              <a:rPr sz="1824" b="1">
                <a:solidFill>
                  <a:srgbClr val="FFFFFF"/>
                </a:solidFill>
              </a:rPr>
              <a:t>switch</a:t>
            </a:r>
            <a:r>
              <a:rPr sz="1824">
                <a:solidFill>
                  <a:srgbClr val="FFFFFF"/>
                </a:solidFill>
              </a:rPr>
              <a:t> to specify many alternative blocks of code to be executed</a:t>
            </a:r>
          </a:p>
          <a:p>
            <a:pPr marL="213359" lvl="0" indent="-213359" defTabSz="280415">
              <a:spcBef>
                <a:spcPts val="2000"/>
              </a:spcBef>
              <a:defRPr sz="1800">
                <a:solidFill>
                  <a:srgbClr val="000000"/>
                </a:solidFill>
              </a:defRPr>
            </a:pPr>
            <a:endParaRPr sz="1824">
              <a:solidFill>
                <a:srgbClr val="FFFFFF"/>
              </a:solidFill>
            </a:endParaRPr>
          </a:p>
          <a:p>
            <a:pPr marL="0" lvl="0" indent="0" defTabSz="280415">
              <a:spcBef>
                <a:spcPts val="2000"/>
              </a:spcBef>
              <a:buSzTx/>
              <a:buNone/>
              <a:defRPr sz="1800">
                <a:solidFill>
                  <a:srgbClr val="000000"/>
                </a:solidFill>
              </a:defRPr>
            </a:pPr>
            <a:r>
              <a:rPr sz="1824">
                <a:solidFill>
                  <a:srgbClr val="FFFFFF"/>
                </a:solidFill>
              </a:rPr>
              <a:t>	</a:t>
            </a:r>
          </a:p>
        </p:txBody>
      </p:sp>
      <p:sp>
        <p:nvSpPr>
          <p:cNvPr id="37" name="Shape 37"/>
          <p:cNvSpPr/>
          <p:nvPr/>
        </p:nvSpPr>
        <p:spPr>
          <a:xfrm>
            <a:off x="6719409" y="2391853"/>
            <a:ext cx="5966980" cy="36363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spcBef>
                <a:spcPts val="4200"/>
              </a:spcBef>
              <a:defRPr sz="1800"/>
            </a:pPr>
            <a:r>
              <a:rPr sz="3800">
                <a:solidFill>
                  <a:srgbClr val="FFFFFF"/>
                </a:solidFill>
              </a:rPr>
              <a:t>Syntax:</a:t>
            </a:r>
          </a:p>
          <a:p>
            <a:pPr lvl="0" algn="l">
              <a:spcBef>
                <a:spcPts val="4200"/>
              </a:spcBef>
              <a:defRPr sz="1800"/>
            </a:pPr>
            <a:r>
              <a:rPr sz="2000">
                <a:solidFill>
                  <a:srgbClr val="FFFFFF"/>
                </a:solidFill>
                <a:latin typeface="Monaco"/>
                <a:ea typeface="Monaco"/>
                <a:cs typeface="Monaco"/>
                <a:sym typeface="Monaco"/>
              </a:rPr>
              <a:t>if (condition) {</a:t>
            </a:r>
          </a:p>
          <a:p>
            <a:pPr lvl="0" algn="l">
              <a:spcBef>
                <a:spcPts val="4200"/>
              </a:spcBef>
              <a:defRPr sz="1800"/>
            </a:pPr>
            <a:r>
              <a:rPr sz="2000">
                <a:solidFill>
                  <a:srgbClr val="FFFB00"/>
                </a:solidFill>
                <a:latin typeface="Monaco"/>
                <a:ea typeface="Monaco"/>
                <a:cs typeface="Monaco"/>
                <a:sym typeface="Monaco"/>
              </a:rPr>
              <a:t>block of code to be executed if the condition is true</a:t>
            </a:r>
          </a:p>
          <a:p>
            <a:pPr lvl="0" algn="l">
              <a:spcBef>
                <a:spcPts val="4200"/>
              </a:spcBef>
              <a:defRPr sz="1800"/>
            </a:pPr>
            <a:r>
              <a:rPr sz="2000">
                <a:solidFill>
                  <a:srgbClr val="FFFFFF"/>
                </a:solidFill>
                <a:latin typeface="Monaco"/>
                <a:ea typeface="Monaco"/>
                <a:cs typeface="Monaco"/>
                <a:sym typeface="Monaco"/>
              </a:rPr>
              <a:t>}</a:t>
            </a:r>
          </a:p>
        </p:txBody>
      </p:sp>
      <p:sp>
        <p:nvSpPr>
          <p:cNvPr id="38" name="Shape 38"/>
          <p:cNvSpPr/>
          <p:nvPr/>
        </p:nvSpPr>
        <p:spPr>
          <a:xfrm>
            <a:off x="6719409" y="6208203"/>
            <a:ext cx="5966980" cy="32934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spcBef>
                <a:spcPts val="4200"/>
              </a:spcBef>
              <a:defRPr sz="1800"/>
            </a:pPr>
            <a:r>
              <a:rPr sz="3800">
                <a:solidFill>
                  <a:srgbClr val="FFFFFF"/>
                </a:solidFill>
              </a:rPr>
              <a:t>Example:</a:t>
            </a:r>
          </a:p>
          <a:p>
            <a:pPr lvl="0" algn="l">
              <a:spcBef>
                <a:spcPts val="4200"/>
              </a:spcBef>
              <a:defRPr sz="1800"/>
            </a:pPr>
            <a:r>
              <a:rPr sz="2000">
                <a:solidFill>
                  <a:srgbClr val="FFFFFF"/>
                </a:solidFill>
                <a:latin typeface="Monaco"/>
                <a:ea typeface="Monaco"/>
                <a:cs typeface="Monaco"/>
                <a:sym typeface="Monaco"/>
              </a:rPr>
              <a:t>if (time &lt; 20) {</a:t>
            </a:r>
          </a:p>
          <a:p>
            <a:pPr lvl="0" algn="l">
              <a:spcBef>
                <a:spcPts val="4200"/>
              </a:spcBef>
              <a:defRPr sz="1800"/>
            </a:pPr>
            <a:r>
              <a:rPr sz="2000">
                <a:solidFill>
                  <a:srgbClr val="FFFFFF"/>
                </a:solidFill>
                <a:latin typeface="Monaco"/>
                <a:ea typeface="Monaco"/>
                <a:cs typeface="Monaco"/>
                <a:sym typeface="Monaco"/>
              </a:rPr>
              <a:t>greeting = "Good day";</a:t>
            </a:r>
          </a:p>
          <a:p>
            <a:pPr lvl="0" algn="l">
              <a:spcBef>
                <a:spcPts val="4200"/>
              </a:spcBef>
              <a:defRPr sz="1800"/>
            </a:pPr>
            <a:r>
              <a:rPr sz="2000">
                <a:solidFill>
                  <a:srgbClr val="FFFFFF"/>
                </a:solidFill>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for Loop</a:t>
            </a:r>
          </a:p>
        </p:txBody>
      </p:sp>
      <p:sp>
        <p:nvSpPr>
          <p:cNvPr id="119" name="Shape 119"/>
          <p:cNvSpPr>
            <a:spLocks noGrp="1"/>
          </p:cNvSpPr>
          <p:nvPr>
            <p:ph type="body" idx="1"/>
          </p:nvPr>
        </p:nvSpPr>
        <p:spPr>
          <a:xfrm>
            <a:off x="952499" y="2597150"/>
            <a:ext cx="4285227" cy="6286500"/>
          </a:xfrm>
          <a:prstGeom prst="rect">
            <a:avLst/>
          </a:prstGeom>
        </p:spPr>
        <p:txBody>
          <a:bodyPr/>
          <a:lstStyle/>
          <a:p>
            <a:pPr marL="525497" lvl="0" indent="-525497" defTabSz="443991">
              <a:spcBef>
                <a:spcPts val="3100"/>
              </a:spcBef>
              <a:buClr>
                <a:srgbClr val="FFFFFF"/>
              </a:buClr>
              <a:defRPr sz="1800">
                <a:solidFill>
                  <a:srgbClr val="000000"/>
                </a:solidFill>
              </a:defRPr>
            </a:pPr>
            <a:r>
              <a:rPr sz="2800">
                <a:solidFill>
                  <a:srgbClr val="FFFFFF"/>
                </a:solidFill>
              </a:rPr>
              <a:t>The for loop is often the tool you will use when you want to create a loop.</a:t>
            </a:r>
            <a:endParaRPr sz="2800"/>
          </a:p>
          <a:p>
            <a:pPr marL="525497" lvl="0" indent="-525497" defTabSz="443991">
              <a:spcBef>
                <a:spcPts val="3100"/>
              </a:spcBef>
              <a:buClr>
                <a:srgbClr val="FFFFFF"/>
              </a:buClr>
              <a:defRPr sz="1800">
                <a:solidFill>
                  <a:srgbClr val="000000"/>
                </a:solidFill>
              </a:defRPr>
            </a:pPr>
            <a:r>
              <a:rPr sz="2800">
                <a:solidFill>
                  <a:srgbClr val="FFFFFF"/>
                </a:solidFill>
              </a:rPr>
              <a:t>What is the output of the loop in example on the right?</a:t>
            </a:r>
          </a:p>
        </p:txBody>
      </p:sp>
      <p:sp>
        <p:nvSpPr>
          <p:cNvPr id="120" name="Shape 120"/>
          <p:cNvSpPr/>
          <p:nvPr/>
        </p:nvSpPr>
        <p:spPr>
          <a:xfrm>
            <a:off x="5833278" y="2109674"/>
            <a:ext cx="6786931" cy="44577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Syntax</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n-lt"/>
                <a:ea typeface="+mn-ea"/>
                <a:cs typeface="+mn-cs"/>
                <a:sym typeface="Helvetica"/>
              </a:rPr>
              <a:t>for (</a:t>
            </a:r>
            <a:r>
              <a:rPr sz="2000">
                <a:solidFill>
                  <a:srgbClr val="FFFB00"/>
                </a:solidFill>
                <a:latin typeface="+mn-lt"/>
                <a:ea typeface="+mn-ea"/>
                <a:cs typeface="+mn-cs"/>
                <a:sym typeface="Helvetica"/>
              </a:rPr>
              <a:t>statement 1</a:t>
            </a:r>
            <a:r>
              <a:rPr sz="2000">
                <a:solidFill>
                  <a:srgbClr val="FFFFFF"/>
                </a:solidFill>
                <a:latin typeface="+mn-lt"/>
                <a:ea typeface="+mn-ea"/>
                <a:cs typeface="+mn-cs"/>
                <a:sym typeface="Helvetica"/>
              </a:rPr>
              <a:t>; </a:t>
            </a:r>
            <a:r>
              <a:rPr sz="2000">
                <a:solidFill>
                  <a:srgbClr val="00FDFF"/>
                </a:solidFill>
                <a:latin typeface="+mn-lt"/>
                <a:ea typeface="+mn-ea"/>
                <a:cs typeface="+mn-cs"/>
                <a:sym typeface="Helvetica"/>
              </a:rPr>
              <a:t>statement 2</a:t>
            </a:r>
            <a:r>
              <a:rPr sz="2000">
                <a:solidFill>
                  <a:srgbClr val="FFFFFF"/>
                </a:solidFill>
                <a:latin typeface="+mn-lt"/>
                <a:ea typeface="+mn-ea"/>
                <a:cs typeface="+mn-cs"/>
                <a:sym typeface="Helvetica"/>
              </a:rPr>
              <a:t>; </a:t>
            </a:r>
            <a:r>
              <a:rPr sz="2000">
                <a:solidFill>
                  <a:srgbClr val="FF85FF"/>
                </a:solidFill>
                <a:latin typeface="+mn-lt"/>
                <a:ea typeface="+mn-ea"/>
                <a:cs typeface="+mn-cs"/>
                <a:sym typeface="Helvetica"/>
              </a:rPr>
              <a:t>statement 3</a:t>
            </a:r>
            <a:r>
              <a:rPr sz="2000">
                <a:solidFill>
                  <a:srgbClr val="FFFFFF"/>
                </a:solidFill>
                <a:latin typeface="+mn-lt"/>
                <a:ea typeface="+mn-ea"/>
                <a:cs typeface="+mn-cs"/>
                <a:sym typeface="Helvetica"/>
              </a:rPr>
              <a:t>) {</a:t>
            </a:r>
          </a:p>
          <a:p>
            <a:pPr lvl="0" algn="l">
              <a:defRPr sz="1800"/>
            </a:pPr>
            <a:r>
              <a:rPr sz="2000">
                <a:solidFill>
                  <a:srgbClr val="FFFFFF"/>
                </a:solidFill>
                <a:latin typeface="Monaco"/>
                <a:ea typeface="Monaco"/>
                <a:cs typeface="Monaco"/>
                <a:sym typeface="Monaco"/>
              </a:rPr>
              <a:t>    </a:t>
            </a:r>
            <a:r>
              <a:rPr sz="2000">
                <a:solidFill>
                  <a:srgbClr val="FFFB00"/>
                </a:solidFill>
                <a:latin typeface="Monaco"/>
                <a:ea typeface="Monaco"/>
                <a:cs typeface="Monaco"/>
                <a:sym typeface="Monaco"/>
              </a:rPr>
              <a:t>code block to be executed</a:t>
            </a:r>
            <a:endParaRPr sz="2000">
              <a:solidFill>
                <a:srgbClr val="FFFFFF"/>
              </a:solidFill>
              <a:latin typeface="Monaco"/>
              <a:ea typeface="Monaco"/>
              <a:cs typeface="Monaco"/>
              <a:sym typeface="Monaco"/>
            </a:endParaRPr>
          </a:p>
          <a:p>
            <a:pPr lvl="0" algn="l">
              <a:defRPr sz="1800"/>
            </a:pPr>
            <a:r>
              <a:rPr sz="2000">
                <a:solidFill>
                  <a:srgbClr val="FFFFFF"/>
                </a:solidFill>
                <a:latin typeface="Monaco"/>
                <a:ea typeface="Monaco"/>
                <a:cs typeface="Monaco"/>
                <a:sym typeface="Monaco"/>
              </a:rPr>
              <a:t>}</a:t>
            </a:r>
          </a:p>
          <a:p>
            <a:pPr lvl="0" algn="l">
              <a:defRPr sz="1800"/>
            </a:pPr>
            <a:endParaRPr sz="2000">
              <a:solidFill>
                <a:srgbClr val="FFFFFF"/>
              </a:solidFill>
              <a:latin typeface="Monaco"/>
              <a:ea typeface="Monaco"/>
              <a:cs typeface="Monaco"/>
              <a:sym typeface="Monaco"/>
            </a:endParaRPr>
          </a:p>
          <a:p>
            <a:pPr lvl="0" algn="l">
              <a:defRPr sz="1800"/>
            </a:pPr>
            <a:r>
              <a:rPr>
                <a:solidFill>
                  <a:srgbClr val="8EFA00"/>
                </a:solidFill>
              </a:rPr>
              <a:t>Statement 1</a:t>
            </a:r>
            <a:r>
              <a:rPr>
                <a:solidFill>
                  <a:srgbClr val="FFFFFF"/>
                </a:solidFill>
              </a:rPr>
              <a:t> is executed before the loop (the code block) starts.</a:t>
            </a:r>
          </a:p>
          <a:p>
            <a:pPr lvl="0" algn="l">
              <a:defRPr sz="1800"/>
            </a:pPr>
            <a:endParaRPr>
              <a:solidFill>
                <a:srgbClr val="FFFFFF"/>
              </a:solidFill>
            </a:endParaRPr>
          </a:p>
          <a:p>
            <a:pPr lvl="0" algn="l">
              <a:defRPr sz="1800"/>
            </a:pPr>
            <a:r>
              <a:rPr>
                <a:solidFill>
                  <a:srgbClr val="00FDFF"/>
                </a:solidFill>
              </a:rPr>
              <a:t>Statement 2</a:t>
            </a:r>
            <a:r>
              <a:rPr>
                <a:solidFill>
                  <a:srgbClr val="FFFFFF"/>
                </a:solidFill>
              </a:rPr>
              <a:t> defines the condition for running the loop (the code block).</a:t>
            </a:r>
          </a:p>
          <a:p>
            <a:pPr lvl="0" algn="l">
              <a:defRPr sz="1800"/>
            </a:pPr>
            <a:endParaRPr>
              <a:solidFill>
                <a:srgbClr val="FFFFFF"/>
              </a:solidFill>
            </a:endParaRPr>
          </a:p>
          <a:p>
            <a:pPr lvl="0" algn="l">
              <a:defRPr sz="1800"/>
            </a:pPr>
            <a:r>
              <a:rPr>
                <a:solidFill>
                  <a:srgbClr val="FF8AD8"/>
                </a:solidFill>
              </a:rPr>
              <a:t>Statement 3</a:t>
            </a:r>
            <a:r>
              <a:rPr>
                <a:solidFill>
                  <a:srgbClr val="FFFFFF"/>
                </a:solidFill>
              </a:rPr>
              <a:t> is executed each time after the loop (the code block) has been executed.</a:t>
            </a:r>
          </a:p>
        </p:txBody>
      </p:sp>
      <p:sp>
        <p:nvSpPr>
          <p:cNvPr id="121" name="Shape 121"/>
          <p:cNvSpPr/>
          <p:nvPr/>
        </p:nvSpPr>
        <p:spPr>
          <a:xfrm>
            <a:off x="5833278" y="6755778"/>
            <a:ext cx="6786931" cy="21758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Example</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onaco"/>
                <a:ea typeface="Monaco"/>
                <a:cs typeface="Monaco"/>
                <a:sym typeface="Monaco"/>
              </a:rPr>
              <a:t>for (i = 0; i &lt; 5; i++) {</a:t>
            </a:r>
          </a:p>
          <a:p>
            <a:pPr lvl="0" algn="l">
              <a:defRPr sz="1800"/>
            </a:pPr>
            <a:r>
              <a:rPr sz="2000">
                <a:solidFill>
                  <a:srgbClr val="FFFFFF"/>
                </a:solidFill>
                <a:latin typeface="Monaco"/>
                <a:ea typeface="Monaco"/>
                <a:cs typeface="Monaco"/>
                <a:sym typeface="Monaco"/>
              </a:rPr>
              <a:t>    text += "The number is " + i + "&lt;br&gt;";</a:t>
            </a:r>
          </a:p>
          <a:p>
            <a:pPr lvl="0" algn="l">
              <a:defRPr sz="1800"/>
            </a:pPr>
            <a:r>
              <a:rPr sz="2000">
                <a:solidFill>
                  <a:srgbClr val="FFFFFF"/>
                </a:solidFill>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do while Loop</a:t>
            </a:r>
          </a:p>
        </p:txBody>
      </p:sp>
      <p:sp>
        <p:nvSpPr>
          <p:cNvPr id="124" name="Shape 124"/>
          <p:cNvSpPr>
            <a:spLocks noGrp="1"/>
          </p:cNvSpPr>
          <p:nvPr>
            <p:ph type="body" idx="1"/>
          </p:nvPr>
        </p:nvSpPr>
        <p:spPr>
          <a:xfrm>
            <a:off x="952499" y="2597150"/>
            <a:ext cx="4285227" cy="6286500"/>
          </a:xfrm>
          <a:prstGeom prst="rect">
            <a:avLst/>
          </a:prstGeom>
        </p:spPr>
        <p:txBody>
          <a:bodyPr/>
          <a:lstStyle>
            <a:lvl1pPr marL="525497" indent="-525497" defTabSz="443991">
              <a:spcBef>
                <a:spcPts val="3100"/>
              </a:spcBef>
              <a:buClr>
                <a:srgbClr val="FFFFFF"/>
              </a:buClr>
              <a:defRPr sz="2800"/>
            </a:lvl1pPr>
          </a:lstStyle>
          <a:p>
            <a:pPr lvl="0">
              <a:defRPr sz="1800">
                <a:solidFill>
                  <a:srgbClr val="000000"/>
                </a:solidFill>
              </a:defRPr>
            </a:pPr>
            <a:r>
              <a:rPr sz="2800">
                <a:solidFill>
                  <a:srgbClr val="FFFFFF"/>
                </a:solidFill>
              </a:rPr>
              <a:t>The do/while loop is a variant of the while loop. This loop will execute the code block once, before checking if the condition is true, then it will repeat the loop as long as the condition is true.</a:t>
            </a:r>
          </a:p>
        </p:txBody>
      </p:sp>
      <p:sp>
        <p:nvSpPr>
          <p:cNvPr id="125" name="Shape 125"/>
          <p:cNvSpPr/>
          <p:nvPr/>
        </p:nvSpPr>
        <p:spPr>
          <a:xfrm>
            <a:off x="5833278" y="2799728"/>
            <a:ext cx="6786931" cy="30521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Syntax</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n-lt"/>
                <a:ea typeface="+mn-ea"/>
                <a:cs typeface="+mn-cs"/>
                <a:sym typeface="Helvetica"/>
              </a:rPr>
              <a:t>do {</a:t>
            </a:r>
          </a:p>
          <a:p>
            <a:pPr lvl="0" algn="l">
              <a:defRPr sz="1800"/>
            </a:pPr>
            <a:r>
              <a:rPr sz="2000">
                <a:solidFill>
                  <a:srgbClr val="FFFFFF"/>
                </a:solidFill>
                <a:latin typeface="+mn-lt"/>
                <a:ea typeface="+mn-ea"/>
                <a:cs typeface="+mn-cs"/>
                <a:sym typeface="Helvetica"/>
              </a:rPr>
              <a:t>    code block to be executed</a:t>
            </a:r>
          </a:p>
          <a:p>
            <a:pPr lvl="0" algn="l">
              <a:defRPr sz="1800"/>
            </a:pPr>
            <a:r>
              <a:rPr sz="2000">
                <a:solidFill>
                  <a:srgbClr val="FFFFFF"/>
                </a:solidFill>
                <a:latin typeface="+mn-lt"/>
                <a:ea typeface="+mn-ea"/>
                <a:cs typeface="+mn-cs"/>
                <a:sym typeface="Helvetica"/>
              </a:rPr>
              <a:t>}</a:t>
            </a:r>
          </a:p>
          <a:p>
            <a:pPr lvl="0" algn="l">
              <a:defRPr sz="1800"/>
            </a:pPr>
            <a:r>
              <a:rPr sz="2000">
                <a:solidFill>
                  <a:srgbClr val="FFFFFF"/>
                </a:solidFill>
                <a:latin typeface="+mn-lt"/>
                <a:ea typeface="+mn-ea"/>
                <a:cs typeface="+mn-cs"/>
                <a:sym typeface="Helvetica"/>
              </a:rPr>
              <a:t>while (condition);</a:t>
            </a:r>
          </a:p>
          <a:p>
            <a:pPr lvl="0" algn="l">
              <a:defRPr sz="1800"/>
            </a:pPr>
            <a:endParaRPr sz="2000">
              <a:solidFill>
                <a:srgbClr val="FFFFFF"/>
              </a:solidFill>
              <a:latin typeface="Monaco"/>
              <a:ea typeface="Monaco"/>
              <a:cs typeface="Monaco"/>
              <a:sym typeface="Monaco"/>
            </a:endParaRPr>
          </a:p>
        </p:txBody>
      </p:sp>
      <p:sp>
        <p:nvSpPr>
          <p:cNvPr id="126" name="Shape 126"/>
          <p:cNvSpPr/>
          <p:nvPr/>
        </p:nvSpPr>
        <p:spPr>
          <a:xfrm>
            <a:off x="5833278" y="5688978"/>
            <a:ext cx="6786931" cy="28616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Example</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onaco"/>
                <a:ea typeface="Monaco"/>
                <a:cs typeface="Monaco"/>
                <a:sym typeface="Monaco"/>
              </a:rPr>
              <a:t>do {</a:t>
            </a:r>
          </a:p>
          <a:p>
            <a:pPr lvl="0" algn="l">
              <a:defRPr sz="1800"/>
            </a:pPr>
            <a:r>
              <a:rPr sz="2000">
                <a:solidFill>
                  <a:srgbClr val="FFFFFF"/>
                </a:solidFill>
                <a:latin typeface="Monaco"/>
                <a:ea typeface="Monaco"/>
                <a:cs typeface="Monaco"/>
                <a:sym typeface="Monaco"/>
              </a:rPr>
              <a:t>    text += "The number is " + i;</a:t>
            </a:r>
          </a:p>
          <a:p>
            <a:pPr lvl="0" algn="l">
              <a:defRPr sz="1800"/>
            </a:pPr>
            <a:r>
              <a:rPr sz="2000">
                <a:solidFill>
                  <a:srgbClr val="FFFFFF"/>
                </a:solidFill>
                <a:latin typeface="Monaco"/>
                <a:ea typeface="Monaco"/>
                <a:cs typeface="Monaco"/>
                <a:sym typeface="Monaco"/>
              </a:rPr>
              <a:t>    i++;</a:t>
            </a:r>
          </a:p>
          <a:p>
            <a:pPr lvl="0" algn="l">
              <a:defRPr sz="1800"/>
            </a:pPr>
            <a:r>
              <a:rPr sz="2000">
                <a:solidFill>
                  <a:srgbClr val="FFFFFF"/>
                </a:solidFill>
                <a:latin typeface="Monaco"/>
                <a:ea typeface="Monaco"/>
                <a:cs typeface="Monaco"/>
                <a:sym typeface="Monaco"/>
              </a:rPr>
              <a:t>}</a:t>
            </a:r>
          </a:p>
          <a:p>
            <a:pPr lvl="0" algn="l">
              <a:defRPr sz="1800"/>
            </a:pPr>
            <a:r>
              <a:rPr sz="2000">
                <a:solidFill>
                  <a:srgbClr val="FFFFFF"/>
                </a:solidFill>
                <a:latin typeface="Monaco"/>
                <a:ea typeface="Monaco"/>
                <a:cs typeface="Monaco"/>
                <a:sym typeface="Monaco"/>
              </a:rPr>
              <a:t>while (i &lt; 10);</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break and continue</a:t>
            </a:r>
          </a:p>
        </p:txBody>
      </p:sp>
      <p:sp>
        <p:nvSpPr>
          <p:cNvPr id="129" name="Shape 129"/>
          <p:cNvSpPr>
            <a:spLocks noGrp="1"/>
          </p:cNvSpPr>
          <p:nvPr>
            <p:ph type="body" idx="1"/>
          </p:nvPr>
        </p:nvSpPr>
        <p:spPr>
          <a:xfrm>
            <a:off x="952499" y="2597150"/>
            <a:ext cx="4285227" cy="6286500"/>
          </a:xfrm>
          <a:prstGeom prst="rect">
            <a:avLst/>
          </a:prstGeom>
        </p:spPr>
        <p:txBody>
          <a:bodyPr>
            <a:normAutofit lnSpcReduction="10000"/>
          </a:bodyPr>
          <a:lstStyle/>
          <a:p>
            <a:pPr marL="499222" lvl="0" indent="-499222" defTabSz="421791">
              <a:spcBef>
                <a:spcPts val="2900"/>
              </a:spcBef>
              <a:buClr>
                <a:srgbClr val="FFFFFF"/>
              </a:buClr>
              <a:defRPr sz="1800">
                <a:solidFill>
                  <a:srgbClr val="000000"/>
                </a:solidFill>
              </a:defRPr>
            </a:pPr>
            <a:r>
              <a:rPr sz="2660">
                <a:solidFill>
                  <a:srgbClr val="FFFFFF"/>
                </a:solidFill>
              </a:rPr>
              <a:t>The </a:t>
            </a:r>
            <a:r>
              <a:rPr sz="2660" b="1">
                <a:solidFill>
                  <a:srgbClr val="FFFFFF"/>
                </a:solidFill>
              </a:rPr>
              <a:t>break</a:t>
            </a:r>
            <a:r>
              <a:rPr sz="2660">
                <a:solidFill>
                  <a:srgbClr val="FFFFFF"/>
                </a:solidFill>
              </a:rPr>
              <a:t> statement can also be used to jump out of a loop.  </a:t>
            </a:r>
          </a:p>
          <a:p>
            <a:pPr marL="499222" lvl="0" indent="-499222" defTabSz="421791">
              <a:spcBef>
                <a:spcPts val="2900"/>
              </a:spcBef>
              <a:buClr>
                <a:srgbClr val="FFFFFF"/>
              </a:buClr>
              <a:defRPr sz="1800">
                <a:solidFill>
                  <a:srgbClr val="000000"/>
                </a:solidFill>
              </a:defRPr>
            </a:pPr>
            <a:r>
              <a:rPr sz="2660">
                <a:solidFill>
                  <a:srgbClr val="FFFFFF"/>
                </a:solidFill>
              </a:rPr>
              <a:t>The </a:t>
            </a:r>
            <a:r>
              <a:rPr sz="2660" b="1">
                <a:solidFill>
                  <a:srgbClr val="FFFFFF"/>
                </a:solidFill>
              </a:rPr>
              <a:t>break</a:t>
            </a:r>
            <a:r>
              <a:rPr sz="2660">
                <a:solidFill>
                  <a:srgbClr val="FFFFFF"/>
                </a:solidFill>
              </a:rPr>
              <a:t> statement breaks the loop and continues executing the code after the loop (if any)</a:t>
            </a:r>
          </a:p>
          <a:p>
            <a:pPr marL="499222" lvl="0" indent="-499222" defTabSz="421791">
              <a:spcBef>
                <a:spcPts val="2900"/>
              </a:spcBef>
              <a:buClr>
                <a:srgbClr val="FFFFFF"/>
              </a:buClr>
              <a:defRPr sz="1800">
                <a:solidFill>
                  <a:srgbClr val="000000"/>
                </a:solidFill>
              </a:defRPr>
            </a:pPr>
            <a:r>
              <a:rPr sz="2660">
                <a:solidFill>
                  <a:srgbClr val="FFFFFF"/>
                </a:solidFill>
              </a:rPr>
              <a:t>The </a:t>
            </a:r>
            <a:r>
              <a:rPr sz="2660" b="1">
                <a:solidFill>
                  <a:srgbClr val="FFFFFF"/>
                </a:solidFill>
              </a:rPr>
              <a:t>continue</a:t>
            </a:r>
            <a:r>
              <a:rPr sz="2660">
                <a:solidFill>
                  <a:srgbClr val="FFFFFF"/>
                </a:solidFill>
              </a:rPr>
              <a:t> statement breaks one iteration (in the loop), if a specified condition occurs, and continues with the next iteration in the loop.</a:t>
            </a:r>
          </a:p>
        </p:txBody>
      </p:sp>
      <p:sp>
        <p:nvSpPr>
          <p:cNvPr id="130" name="Shape 130"/>
          <p:cNvSpPr/>
          <p:nvPr/>
        </p:nvSpPr>
        <p:spPr>
          <a:xfrm>
            <a:off x="5833278" y="2799728"/>
            <a:ext cx="6786931" cy="30521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break Example</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n-lt"/>
                <a:ea typeface="+mn-ea"/>
                <a:cs typeface="+mn-cs"/>
                <a:sym typeface="Helvetica"/>
              </a:rPr>
              <a:t>for (i = 0; i &lt; 10; i++) {</a:t>
            </a:r>
          </a:p>
          <a:p>
            <a:pPr lvl="0" algn="l">
              <a:defRPr sz="1800"/>
            </a:pPr>
            <a:r>
              <a:rPr sz="2000">
                <a:solidFill>
                  <a:srgbClr val="FFFFFF"/>
                </a:solidFill>
                <a:latin typeface="+mn-lt"/>
                <a:ea typeface="+mn-ea"/>
                <a:cs typeface="+mn-cs"/>
                <a:sym typeface="Helvetica"/>
              </a:rPr>
              <a:t>    if (i == 3) { break }</a:t>
            </a:r>
          </a:p>
          <a:p>
            <a:pPr lvl="0" algn="l">
              <a:defRPr sz="1800"/>
            </a:pPr>
            <a:r>
              <a:rPr sz="2000">
                <a:solidFill>
                  <a:srgbClr val="FFFFFF"/>
                </a:solidFill>
                <a:latin typeface="+mn-lt"/>
                <a:ea typeface="+mn-ea"/>
                <a:cs typeface="+mn-cs"/>
                <a:sym typeface="Helvetica"/>
              </a:rPr>
              <a:t>    text += "The number is " + i + "&lt;br&gt;";</a:t>
            </a:r>
          </a:p>
          <a:p>
            <a:pPr lvl="0" algn="l">
              <a:defRPr sz="1800"/>
            </a:pPr>
            <a:r>
              <a:rPr sz="2000">
                <a:solidFill>
                  <a:srgbClr val="FFFFFF"/>
                </a:solidFill>
                <a:latin typeface="+mn-lt"/>
                <a:ea typeface="+mn-ea"/>
                <a:cs typeface="+mn-cs"/>
                <a:sym typeface="Helvetica"/>
              </a:rPr>
              <a:t>}</a:t>
            </a:r>
          </a:p>
          <a:p>
            <a:pPr lvl="0" algn="l">
              <a:defRPr sz="1800"/>
            </a:pPr>
            <a:endParaRPr sz="2000">
              <a:solidFill>
                <a:srgbClr val="FFFFFF"/>
              </a:solidFill>
              <a:latin typeface="Monaco"/>
              <a:ea typeface="Monaco"/>
              <a:cs typeface="Monaco"/>
              <a:sym typeface="Monaco"/>
            </a:endParaRPr>
          </a:p>
        </p:txBody>
      </p:sp>
      <p:sp>
        <p:nvSpPr>
          <p:cNvPr id="131" name="Shape 131"/>
          <p:cNvSpPr/>
          <p:nvPr/>
        </p:nvSpPr>
        <p:spPr>
          <a:xfrm>
            <a:off x="5833278" y="5860428"/>
            <a:ext cx="6786931" cy="251879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a:solidFill>
                  <a:srgbClr val="FFFFFF"/>
                </a:solidFill>
                <a:latin typeface="+mn-lt"/>
                <a:ea typeface="+mn-ea"/>
                <a:cs typeface="+mn-cs"/>
                <a:sym typeface="Helvetica"/>
              </a:rPr>
              <a:t>continue Example</a:t>
            </a:r>
          </a:p>
          <a:p>
            <a:pPr lvl="0" algn="l">
              <a:defRPr sz="1800"/>
            </a:pPr>
            <a:endParaRPr sz="3500">
              <a:solidFill>
                <a:srgbClr val="FFFFFF"/>
              </a:solidFill>
              <a:latin typeface="+mn-lt"/>
              <a:ea typeface="+mn-ea"/>
              <a:cs typeface="+mn-cs"/>
              <a:sym typeface="Helvetica"/>
            </a:endParaRPr>
          </a:p>
          <a:p>
            <a:pPr lvl="0" algn="l">
              <a:defRPr sz="1800"/>
            </a:pPr>
            <a:r>
              <a:rPr sz="2000">
                <a:solidFill>
                  <a:srgbClr val="FFFFFF"/>
                </a:solidFill>
                <a:latin typeface="Monaco"/>
                <a:ea typeface="Monaco"/>
                <a:cs typeface="Monaco"/>
                <a:sym typeface="Monaco"/>
              </a:rPr>
              <a:t>for (i = 0; i &lt;= 10; i++) {</a:t>
            </a:r>
          </a:p>
          <a:p>
            <a:pPr lvl="0" algn="l">
              <a:defRPr sz="1800"/>
            </a:pPr>
            <a:r>
              <a:rPr sz="2000">
                <a:solidFill>
                  <a:srgbClr val="FFFFFF"/>
                </a:solidFill>
                <a:latin typeface="Monaco"/>
                <a:ea typeface="Monaco"/>
                <a:cs typeface="Monaco"/>
                <a:sym typeface="Monaco"/>
              </a:rPr>
              <a:t>    if (i == 3) continue;</a:t>
            </a:r>
          </a:p>
          <a:p>
            <a:pPr lvl="0" algn="l">
              <a:defRPr sz="1800"/>
            </a:pPr>
            <a:r>
              <a:rPr sz="2000">
                <a:solidFill>
                  <a:srgbClr val="FFFFFF"/>
                </a:solidFill>
                <a:latin typeface="Monaco"/>
                <a:ea typeface="Monaco"/>
                <a:cs typeface="Monaco"/>
                <a:sym typeface="Monaco"/>
              </a:rPr>
              <a:t>    text += "The number is " + i + "&lt;br&gt;";</a:t>
            </a:r>
          </a:p>
          <a:p>
            <a:pPr lvl="0" algn="l">
              <a:defRPr sz="1800"/>
            </a:pPr>
            <a:r>
              <a:rPr sz="2000">
                <a:solidFill>
                  <a:srgbClr val="FFFFFF"/>
                </a:solidFill>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xfrm>
            <a:off x="952500" y="214044"/>
            <a:ext cx="11099800" cy="2238911"/>
          </a:xfrm>
          <a:prstGeom prst="rect">
            <a:avLst/>
          </a:prstGeom>
        </p:spPr>
        <p:txBody>
          <a:bodyPr/>
          <a:lstStyle>
            <a:lvl1pPr defTabSz="531622">
              <a:defRPr sz="7280"/>
            </a:lvl1pPr>
          </a:lstStyle>
          <a:p>
            <a:pPr lvl="0">
              <a:defRPr sz="1800">
                <a:solidFill>
                  <a:srgbClr val="000000"/>
                </a:solidFill>
              </a:defRPr>
            </a:pPr>
            <a:r>
              <a:rPr sz="7280">
                <a:solidFill>
                  <a:srgbClr val="FFFFFF"/>
                </a:solidFill>
              </a:rPr>
              <a:t>Applications of if Statement</a:t>
            </a:r>
          </a:p>
        </p:txBody>
      </p:sp>
      <p:sp>
        <p:nvSpPr>
          <p:cNvPr id="41" name="Shape 41"/>
          <p:cNvSpPr>
            <a:spLocks noGrp="1"/>
          </p:cNvSpPr>
          <p:nvPr>
            <p:ph type="body" idx="1"/>
          </p:nvPr>
        </p:nvSpPr>
        <p:spPr>
          <a:xfrm>
            <a:off x="939800" y="2717521"/>
            <a:ext cx="4850706" cy="6297625"/>
          </a:xfrm>
          <a:prstGeom prst="rect">
            <a:avLst/>
          </a:prstGeom>
        </p:spPr>
        <p:txBody>
          <a:bodyPr/>
          <a:lstStyle/>
          <a:p>
            <a:pPr lvl="0">
              <a:defRPr sz="1800">
                <a:solidFill>
                  <a:srgbClr val="000000"/>
                </a:solidFill>
              </a:defRPr>
            </a:pPr>
            <a:r>
              <a:rPr sz="3800">
                <a:solidFill>
                  <a:srgbClr val="FFFFFF"/>
                </a:solidFill>
              </a:rPr>
              <a:t>What are some applications of if Statement?</a:t>
            </a:r>
          </a:p>
          <a:p>
            <a:pPr lvl="0">
              <a:defRPr sz="1800">
                <a:solidFill>
                  <a:srgbClr val="000000"/>
                </a:solidFill>
              </a:defRPr>
            </a:pPr>
            <a:endParaRPr sz="3800">
              <a:solidFill>
                <a:srgbClr val="FFFFFF"/>
              </a:solidFill>
            </a:endParaRPr>
          </a:p>
          <a:p>
            <a:pPr marL="0" lvl="0" indent="0">
              <a:buSzTx/>
              <a:buNone/>
              <a:defRPr sz="1800">
                <a:solidFill>
                  <a:srgbClr val="000000"/>
                </a:solidFill>
              </a:defRPr>
            </a:pPr>
            <a:r>
              <a:rPr sz="3800">
                <a:solidFill>
                  <a:srgbClr val="FFFFFF"/>
                </a:solidFill>
              </a:rPr>
              <a:t>	</a:t>
            </a:r>
          </a:p>
        </p:txBody>
      </p:sp>
      <p:sp>
        <p:nvSpPr>
          <p:cNvPr id="42" name="Shape 42"/>
          <p:cNvSpPr/>
          <p:nvPr/>
        </p:nvSpPr>
        <p:spPr>
          <a:xfrm>
            <a:off x="6177749" y="2648877"/>
            <a:ext cx="5145102" cy="927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3600">
                <a:solidFill>
                  <a:srgbClr val="FFFFFF"/>
                </a:solidFill>
              </a:rPr>
              <a:t>User login</a:t>
            </a:r>
            <a:endParaRPr>
              <a:solidFill>
                <a:srgbClr val="FFFFFF"/>
              </a:solidFill>
            </a:endParaRPr>
          </a:p>
          <a:p>
            <a:pPr lvl="0">
              <a:defRPr sz="1800"/>
            </a:pPr>
            <a:r>
              <a:rPr>
                <a:solidFill>
                  <a:srgbClr val="FFFFFF"/>
                </a:solidFill>
              </a:rPr>
              <a:t>Have to check if username and password is valid</a:t>
            </a:r>
          </a:p>
        </p:txBody>
      </p:sp>
      <p:pic>
        <p:nvPicPr>
          <p:cNvPr id="43" name="pasted-image.tif"/>
          <p:cNvPicPr/>
          <p:nvPr/>
        </p:nvPicPr>
        <p:blipFill>
          <a:blip r:embed="rId2">
            <a:extLst/>
          </a:blip>
          <a:stretch>
            <a:fillRect/>
          </a:stretch>
        </p:blipFill>
        <p:spPr>
          <a:xfrm>
            <a:off x="6908800" y="3860800"/>
            <a:ext cx="3683000" cy="2209800"/>
          </a:xfrm>
          <a:prstGeom prst="rect">
            <a:avLst/>
          </a:prstGeom>
          <a:ln w="12700">
            <a:miter lim="400000"/>
          </a:ln>
        </p:spPr>
      </p:pic>
      <p:sp>
        <p:nvSpPr>
          <p:cNvPr id="44" name="Shape 44"/>
          <p:cNvSpPr/>
          <p:nvPr/>
        </p:nvSpPr>
        <p:spPr>
          <a:xfrm>
            <a:off x="5825734" y="6260172"/>
            <a:ext cx="6056301" cy="9271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defRPr sz="1800"/>
            </a:pPr>
            <a:r>
              <a:rPr sz="3600">
                <a:solidFill>
                  <a:srgbClr val="FFFFFF"/>
                </a:solidFill>
              </a:rPr>
              <a:t>Adapting Screen Sizes</a:t>
            </a:r>
            <a:endParaRPr>
              <a:solidFill>
                <a:srgbClr val="FFFFFF"/>
              </a:solidFill>
            </a:endParaRPr>
          </a:p>
          <a:p>
            <a:pPr lvl="0">
              <a:defRPr sz="1800"/>
            </a:pPr>
            <a:r>
              <a:rPr>
                <a:solidFill>
                  <a:srgbClr val="FFFFFF"/>
                </a:solidFill>
              </a:rPr>
              <a:t>if device is a tablet show more content, if phone show less</a:t>
            </a:r>
          </a:p>
        </p:txBody>
      </p:sp>
      <p:pic>
        <p:nvPicPr>
          <p:cNvPr id="45" name="pasted-image.tif"/>
          <p:cNvPicPr/>
          <p:nvPr/>
        </p:nvPicPr>
        <p:blipFill>
          <a:blip r:embed="rId3">
            <a:extLst/>
          </a:blip>
          <a:stretch>
            <a:fillRect/>
          </a:stretch>
        </p:blipFill>
        <p:spPr>
          <a:xfrm>
            <a:off x="8069609" y="7376844"/>
            <a:ext cx="3606801" cy="2247901"/>
          </a:xfrm>
          <a:prstGeom prst="rect">
            <a:avLst/>
          </a:prstGeom>
          <a:ln w="12700">
            <a:miter lim="400000"/>
          </a:ln>
        </p:spPr>
      </p:pic>
      <p:pic>
        <p:nvPicPr>
          <p:cNvPr id="46" name="pasted-image.tif"/>
          <p:cNvPicPr/>
          <p:nvPr/>
        </p:nvPicPr>
        <p:blipFill>
          <a:blip r:embed="rId4">
            <a:extLst/>
          </a:blip>
          <a:stretch>
            <a:fillRect/>
          </a:stretch>
        </p:blipFill>
        <p:spPr>
          <a:xfrm>
            <a:off x="6494540" y="7376844"/>
            <a:ext cx="1371031" cy="2425671"/>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952500" y="214044"/>
            <a:ext cx="11099800" cy="2238911"/>
          </a:xfrm>
          <a:prstGeom prst="rect">
            <a:avLst/>
          </a:prstGeom>
        </p:spPr>
        <p:txBody>
          <a:bodyPr/>
          <a:lstStyle/>
          <a:p>
            <a:pPr lvl="0">
              <a:defRPr sz="1800">
                <a:solidFill>
                  <a:srgbClr val="000000"/>
                </a:solidFill>
              </a:defRPr>
            </a:pPr>
            <a:r>
              <a:rPr sz="8000">
                <a:solidFill>
                  <a:srgbClr val="FFFFFF"/>
                </a:solidFill>
              </a:rPr>
              <a:t>else Statement</a:t>
            </a:r>
          </a:p>
        </p:txBody>
      </p:sp>
      <p:sp>
        <p:nvSpPr>
          <p:cNvPr id="49" name="Shape 49"/>
          <p:cNvSpPr>
            <a:spLocks noGrp="1"/>
          </p:cNvSpPr>
          <p:nvPr>
            <p:ph type="body" idx="1"/>
          </p:nvPr>
        </p:nvSpPr>
        <p:spPr>
          <a:xfrm>
            <a:off x="698500" y="1866621"/>
            <a:ext cx="4850706" cy="6297625"/>
          </a:xfrm>
          <a:prstGeom prst="rect">
            <a:avLst/>
          </a:prstGeom>
        </p:spPr>
        <p:txBody>
          <a:bodyPr/>
          <a:lstStyle/>
          <a:p>
            <a:pPr lvl="0">
              <a:defRPr sz="1800">
                <a:solidFill>
                  <a:srgbClr val="000000"/>
                </a:solidFill>
              </a:defRPr>
            </a:pPr>
            <a:r>
              <a:rPr sz="3800">
                <a:solidFill>
                  <a:srgbClr val="FFFFFF"/>
                </a:solidFill>
              </a:rPr>
              <a:t>Use the </a:t>
            </a:r>
            <a:r>
              <a:rPr sz="3800" b="1">
                <a:solidFill>
                  <a:srgbClr val="FFFFFF"/>
                </a:solidFill>
              </a:rPr>
              <a:t>else</a:t>
            </a:r>
            <a:r>
              <a:rPr sz="3800">
                <a:solidFill>
                  <a:srgbClr val="FFFFFF"/>
                </a:solidFill>
              </a:rPr>
              <a:t> statement to specify a block of code to be executed if the condition is false.</a:t>
            </a:r>
          </a:p>
          <a:p>
            <a:pPr lvl="0">
              <a:defRPr sz="1800">
                <a:solidFill>
                  <a:srgbClr val="000000"/>
                </a:solidFill>
              </a:defRPr>
            </a:pPr>
            <a:endParaRPr sz="3800">
              <a:solidFill>
                <a:srgbClr val="FFFFFF"/>
              </a:solidFill>
            </a:endParaRPr>
          </a:p>
          <a:p>
            <a:pPr marL="0" lvl="0" indent="0">
              <a:buSzTx/>
              <a:buNone/>
              <a:defRPr sz="1800">
                <a:solidFill>
                  <a:srgbClr val="000000"/>
                </a:solidFill>
              </a:defRPr>
            </a:pPr>
            <a:r>
              <a:rPr sz="3800">
                <a:solidFill>
                  <a:srgbClr val="FFFFFF"/>
                </a:solidFill>
              </a:rPr>
              <a:t>	</a:t>
            </a:r>
          </a:p>
        </p:txBody>
      </p:sp>
      <p:sp>
        <p:nvSpPr>
          <p:cNvPr id="50" name="Shape 50"/>
          <p:cNvSpPr/>
          <p:nvPr/>
        </p:nvSpPr>
        <p:spPr>
          <a:xfrm>
            <a:off x="6513250" y="1993267"/>
            <a:ext cx="5921899" cy="464181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3500" b="1">
                <a:solidFill>
                  <a:srgbClr val="FFFFFF"/>
                </a:solidFill>
                <a:latin typeface="+mn-lt"/>
                <a:ea typeface="+mn-ea"/>
                <a:cs typeface="+mn-cs"/>
                <a:sym typeface="Helvetica"/>
              </a:rPr>
              <a:t>Syntax</a:t>
            </a:r>
          </a:p>
          <a:p>
            <a:pPr lvl="0" algn="l">
              <a:defRPr sz="1800"/>
            </a:pPr>
            <a:endParaRPr sz="3500" b="1">
              <a:solidFill>
                <a:srgbClr val="FFFFFF"/>
              </a:solidFill>
              <a:latin typeface="+mn-lt"/>
              <a:ea typeface="+mn-ea"/>
              <a:cs typeface="+mn-cs"/>
              <a:sym typeface="Helvetica"/>
            </a:endParaRPr>
          </a:p>
          <a:p>
            <a:pPr lvl="0" algn="l">
              <a:defRPr sz="1800"/>
            </a:pPr>
            <a:r>
              <a:rPr>
                <a:solidFill>
                  <a:srgbClr val="FFFFFF"/>
                </a:solidFill>
                <a:latin typeface="Monaco"/>
                <a:ea typeface="Monaco"/>
                <a:cs typeface="Monaco"/>
                <a:sym typeface="Monaco"/>
              </a:rPr>
              <a:t>if (condition) {</a:t>
            </a:r>
          </a:p>
          <a:p>
            <a:pPr lvl="0" algn="l">
              <a:defRPr sz="1800"/>
            </a:pPr>
            <a:endParaRPr>
              <a:solidFill>
                <a:srgbClr val="FFFFFF"/>
              </a:solidFill>
              <a:latin typeface="Monaco"/>
              <a:ea typeface="Monaco"/>
              <a:cs typeface="Monaco"/>
              <a:sym typeface="Monaco"/>
            </a:endParaRPr>
          </a:p>
          <a:p>
            <a:pPr lvl="0" algn="l">
              <a:defRPr sz="1800"/>
            </a:pPr>
            <a:r>
              <a:rPr>
                <a:solidFill>
                  <a:srgbClr val="FFFB00"/>
                </a:solidFill>
                <a:latin typeface="Monaco"/>
                <a:ea typeface="Monaco"/>
                <a:cs typeface="Monaco"/>
                <a:sym typeface="Monaco"/>
              </a:rPr>
              <a:t>block of code to be executed if the condition is true</a:t>
            </a:r>
          </a:p>
          <a:p>
            <a:pPr lvl="0" algn="l">
              <a:defRPr sz="1800"/>
            </a:pPr>
            <a:endParaRPr>
              <a:solidFill>
                <a:srgbClr val="FFFFFF"/>
              </a:solidFill>
              <a:latin typeface="Monaco"/>
              <a:ea typeface="Monaco"/>
              <a:cs typeface="Monaco"/>
              <a:sym typeface="Monaco"/>
            </a:endParaRPr>
          </a:p>
          <a:p>
            <a:pPr lvl="0" algn="l">
              <a:defRPr sz="1800"/>
            </a:pPr>
            <a:r>
              <a:rPr>
                <a:solidFill>
                  <a:srgbClr val="FFFFFF"/>
                </a:solidFill>
                <a:latin typeface="Monaco"/>
                <a:ea typeface="Monaco"/>
                <a:cs typeface="Monaco"/>
                <a:sym typeface="Monaco"/>
              </a:rPr>
              <a:t>} else { </a:t>
            </a:r>
          </a:p>
          <a:p>
            <a:pPr lvl="0" algn="l">
              <a:defRPr sz="1800"/>
            </a:pPr>
            <a:endParaRPr>
              <a:solidFill>
                <a:srgbClr val="FFFFFF"/>
              </a:solidFill>
              <a:latin typeface="Monaco"/>
              <a:ea typeface="Monaco"/>
              <a:cs typeface="Monaco"/>
              <a:sym typeface="Monaco"/>
            </a:endParaRPr>
          </a:p>
          <a:p>
            <a:pPr lvl="0" algn="l">
              <a:defRPr sz="1800"/>
            </a:pPr>
            <a:r>
              <a:rPr>
                <a:solidFill>
                  <a:srgbClr val="FFFB00"/>
                </a:solidFill>
                <a:latin typeface="Monaco"/>
                <a:ea typeface="Monaco"/>
                <a:cs typeface="Monaco"/>
                <a:sym typeface="Monaco"/>
              </a:rPr>
              <a:t>block of code to be executed if the condition is false</a:t>
            </a:r>
          </a:p>
          <a:p>
            <a:pPr lvl="0" algn="l">
              <a:defRPr sz="1800"/>
            </a:pPr>
            <a:endParaRPr>
              <a:solidFill>
                <a:srgbClr val="FFFFFF"/>
              </a:solidFill>
              <a:latin typeface="Monaco"/>
              <a:ea typeface="Monaco"/>
              <a:cs typeface="Monaco"/>
              <a:sym typeface="Monaco"/>
            </a:endParaRPr>
          </a:p>
          <a:p>
            <a:pPr lvl="0" algn="l">
              <a:defRPr sz="1800"/>
            </a:pPr>
            <a:r>
              <a:rPr>
                <a:solidFill>
                  <a:srgbClr val="FFFFFF"/>
                </a:solidFill>
                <a:latin typeface="Monaco"/>
                <a:ea typeface="Monaco"/>
                <a:cs typeface="Monaco"/>
                <a:sym typeface="Monaco"/>
              </a:rPr>
              <a:t>}</a:t>
            </a:r>
          </a:p>
        </p:txBody>
      </p:sp>
      <p:sp>
        <p:nvSpPr>
          <p:cNvPr id="51" name="Shape 51"/>
          <p:cNvSpPr/>
          <p:nvPr/>
        </p:nvSpPr>
        <p:spPr>
          <a:xfrm>
            <a:off x="6614851" y="6772293"/>
            <a:ext cx="5921899" cy="258441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b="1">
                <a:solidFill>
                  <a:srgbClr val="FFFFFF"/>
                </a:solidFill>
                <a:latin typeface="+mn-lt"/>
                <a:ea typeface="+mn-ea"/>
                <a:cs typeface="+mn-cs"/>
                <a:sym typeface="Helvetica"/>
              </a:rPr>
              <a:t>Example</a:t>
            </a:r>
          </a:p>
          <a:p>
            <a:pPr lvl="0" algn="l">
              <a:defRPr sz="1800"/>
            </a:pPr>
            <a:endParaRPr sz="2500">
              <a:solidFill>
                <a:srgbClr val="FFFFFF"/>
              </a:solidFill>
              <a:latin typeface="+mn-lt"/>
              <a:ea typeface="+mn-ea"/>
              <a:cs typeface="+mn-cs"/>
              <a:sym typeface="Helvetica"/>
            </a:endParaRPr>
          </a:p>
          <a:p>
            <a:pPr lvl="0" algn="l">
              <a:defRPr sz="1800"/>
            </a:pPr>
            <a:r>
              <a:rPr>
                <a:solidFill>
                  <a:srgbClr val="FFFFFF"/>
                </a:solidFill>
                <a:latin typeface="Monaco"/>
                <a:ea typeface="Monaco"/>
                <a:cs typeface="Monaco"/>
                <a:sym typeface="Monaco"/>
              </a:rPr>
              <a:t>if (time &lt; 20) {</a:t>
            </a:r>
          </a:p>
          <a:p>
            <a:pPr lvl="0" algn="l">
              <a:defRPr sz="1800"/>
            </a:pPr>
            <a:r>
              <a:rPr>
                <a:solidFill>
                  <a:srgbClr val="FFFFFF"/>
                </a:solidFill>
                <a:latin typeface="Monaco"/>
                <a:ea typeface="Monaco"/>
                <a:cs typeface="Monaco"/>
                <a:sym typeface="Monaco"/>
              </a:rPr>
              <a:t>    greeting = "Good day";</a:t>
            </a:r>
          </a:p>
          <a:p>
            <a:pPr lvl="0" algn="l">
              <a:defRPr sz="1800"/>
            </a:pPr>
            <a:r>
              <a:rPr>
                <a:solidFill>
                  <a:srgbClr val="FFFFFF"/>
                </a:solidFill>
                <a:latin typeface="Monaco"/>
                <a:ea typeface="Monaco"/>
                <a:cs typeface="Monaco"/>
                <a:sym typeface="Monaco"/>
              </a:rPr>
              <a:t>} else {</a:t>
            </a:r>
          </a:p>
          <a:p>
            <a:pPr lvl="0" algn="l">
              <a:defRPr sz="1800"/>
            </a:pPr>
            <a:r>
              <a:rPr>
                <a:solidFill>
                  <a:srgbClr val="FFFFFF"/>
                </a:solidFill>
                <a:latin typeface="Monaco"/>
                <a:ea typeface="Monaco"/>
                <a:cs typeface="Monaco"/>
                <a:sym typeface="Monaco"/>
              </a:rPr>
              <a:t>    greeting = "Good evening";</a:t>
            </a:r>
          </a:p>
          <a:p>
            <a:pPr lvl="0" algn="l">
              <a:defRPr sz="1800"/>
            </a:pPr>
            <a:r>
              <a:rPr>
                <a:solidFill>
                  <a:srgbClr val="FFFFFF"/>
                </a:solidFill>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xfrm>
            <a:off x="952500" y="214044"/>
            <a:ext cx="11099800" cy="2238911"/>
          </a:xfrm>
          <a:prstGeom prst="rect">
            <a:avLst/>
          </a:prstGeom>
        </p:spPr>
        <p:txBody>
          <a:bodyPr/>
          <a:lstStyle/>
          <a:p>
            <a:pPr lvl="0">
              <a:defRPr sz="1800">
                <a:solidFill>
                  <a:srgbClr val="000000"/>
                </a:solidFill>
              </a:defRPr>
            </a:pPr>
            <a:r>
              <a:rPr sz="8000">
                <a:solidFill>
                  <a:srgbClr val="FFFFFF"/>
                </a:solidFill>
              </a:rPr>
              <a:t>else-if Statement</a:t>
            </a:r>
          </a:p>
        </p:txBody>
      </p:sp>
      <p:sp>
        <p:nvSpPr>
          <p:cNvPr id="54" name="Shape 54"/>
          <p:cNvSpPr>
            <a:spLocks noGrp="1"/>
          </p:cNvSpPr>
          <p:nvPr>
            <p:ph type="body" idx="1"/>
          </p:nvPr>
        </p:nvSpPr>
        <p:spPr>
          <a:xfrm>
            <a:off x="698500" y="1866621"/>
            <a:ext cx="4850706" cy="6297625"/>
          </a:xfrm>
          <a:prstGeom prst="rect">
            <a:avLst/>
          </a:prstGeom>
        </p:spPr>
        <p:txBody>
          <a:bodyPr/>
          <a:lstStyle/>
          <a:p>
            <a:pPr lvl="0">
              <a:defRPr sz="1800">
                <a:solidFill>
                  <a:srgbClr val="000000"/>
                </a:solidFill>
              </a:defRPr>
            </a:pPr>
            <a:r>
              <a:rPr sz="3800">
                <a:solidFill>
                  <a:srgbClr val="FFFFFF"/>
                </a:solidFill>
              </a:rPr>
              <a:t>Use the </a:t>
            </a:r>
            <a:r>
              <a:rPr sz="3800" b="1">
                <a:solidFill>
                  <a:srgbClr val="FFFFFF"/>
                </a:solidFill>
              </a:rPr>
              <a:t>else if</a:t>
            </a:r>
            <a:r>
              <a:rPr sz="3800">
                <a:solidFill>
                  <a:srgbClr val="FFFFFF"/>
                </a:solidFill>
              </a:rPr>
              <a:t> statement to specify a new condition if the first condition is false.</a:t>
            </a:r>
          </a:p>
          <a:p>
            <a:pPr lvl="0">
              <a:defRPr sz="1800">
                <a:solidFill>
                  <a:srgbClr val="000000"/>
                </a:solidFill>
              </a:defRPr>
            </a:pPr>
            <a:endParaRPr sz="3800">
              <a:solidFill>
                <a:srgbClr val="FFFFFF"/>
              </a:solidFill>
            </a:endParaRPr>
          </a:p>
          <a:p>
            <a:pPr marL="0" lvl="0" indent="0">
              <a:buSzTx/>
              <a:buNone/>
              <a:defRPr sz="1800">
                <a:solidFill>
                  <a:srgbClr val="000000"/>
                </a:solidFill>
              </a:defRPr>
            </a:pPr>
            <a:r>
              <a:rPr sz="3800">
                <a:solidFill>
                  <a:srgbClr val="FFFFFF"/>
                </a:solidFill>
              </a:rPr>
              <a:t>	</a:t>
            </a:r>
          </a:p>
        </p:txBody>
      </p:sp>
      <p:sp>
        <p:nvSpPr>
          <p:cNvPr id="55" name="Shape 55"/>
          <p:cNvSpPr/>
          <p:nvPr/>
        </p:nvSpPr>
        <p:spPr>
          <a:xfrm>
            <a:off x="6170351" y="1751967"/>
            <a:ext cx="5921899" cy="464181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b="1">
                <a:solidFill>
                  <a:srgbClr val="FFFFFF"/>
                </a:solidFill>
                <a:latin typeface="+mn-lt"/>
                <a:ea typeface="+mn-ea"/>
                <a:cs typeface="+mn-cs"/>
                <a:sym typeface="Helvetica"/>
              </a:rPr>
              <a:t>Syntax</a:t>
            </a:r>
          </a:p>
          <a:p>
            <a:pPr lvl="0" algn="l">
              <a:defRPr sz="1800"/>
            </a:pPr>
            <a:endParaRPr sz="3500" b="1">
              <a:solidFill>
                <a:srgbClr val="FFFFFF"/>
              </a:solidFill>
              <a:latin typeface="+mn-lt"/>
              <a:ea typeface="+mn-ea"/>
              <a:cs typeface="+mn-cs"/>
              <a:sym typeface="Helvetica"/>
            </a:endParaRPr>
          </a:p>
          <a:p>
            <a:pPr lvl="0" algn="l">
              <a:defRPr sz="1800"/>
            </a:pPr>
            <a:r>
              <a:rPr>
                <a:solidFill>
                  <a:srgbClr val="FFFFFF"/>
                </a:solidFill>
                <a:latin typeface="Monaco"/>
                <a:ea typeface="Monaco"/>
                <a:cs typeface="Monaco"/>
                <a:sym typeface="Monaco"/>
              </a:rPr>
              <a:t>if (condition1) {</a:t>
            </a:r>
          </a:p>
          <a:p>
            <a:pPr lvl="0" algn="l">
              <a:defRPr sz="1800"/>
            </a:pPr>
            <a:r>
              <a:rPr>
                <a:solidFill>
                  <a:srgbClr val="FFFFFF"/>
                </a:solidFill>
                <a:latin typeface="Monaco"/>
                <a:ea typeface="Monaco"/>
                <a:cs typeface="Monaco"/>
                <a:sym typeface="Monaco"/>
              </a:rPr>
              <a:t>  </a:t>
            </a:r>
            <a:r>
              <a:rPr>
                <a:solidFill>
                  <a:srgbClr val="FFFB00"/>
                </a:solidFill>
                <a:latin typeface="Monaco"/>
                <a:ea typeface="Monaco"/>
                <a:cs typeface="Monaco"/>
                <a:sym typeface="Monaco"/>
              </a:rPr>
              <a:t>  block of code to be executed if condition1 is true</a:t>
            </a:r>
            <a:endParaRPr>
              <a:solidFill>
                <a:srgbClr val="FFFFFF"/>
              </a:solidFill>
              <a:latin typeface="Monaco"/>
              <a:ea typeface="Monaco"/>
              <a:cs typeface="Monaco"/>
              <a:sym typeface="Monaco"/>
            </a:endParaRPr>
          </a:p>
          <a:p>
            <a:pPr lvl="0" algn="l">
              <a:defRPr sz="1800"/>
            </a:pPr>
            <a:r>
              <a:rPr>
                <a:solidFill>
                  <a:srgbClr val="FFFFFF"/>
                </a:solidFill>
                <a:latin typeface="Monaco"/>
                <a:ea typeface="Monaco"/>
                <a:cs typeface="Monaco"/>
                <a:sym typeface="Monaco"/>
              </a:rPr>
              <a:t>} else if (condition2) {</a:t>
            </a:r>
          </a:p>
          <a:p>
            <a:pPr lvl="0" algn="l">
              <a:defRPr sz="1800"/>
            </a:pPr>
            <a:r>
              <a:rPr>
                <a:solidFill>
                  <a:srgbClr val="FFFFFF"/>
                </a:solidFill>
                <a:latin typeface="Monaco"/>
                <a:ea typeface="Monaco"/>
                <a:cs typeface="Monaco"/>
                <a:sym typeface="Monaco"/>
              </a:rPr>
              <a:t>   </a:t>
            </a:r>
            <a:r>
              <a:rPr>
                <a:solidFill>
                  <a:srgbClr val="FFFB00"/>
                </a:solidFill>
                <a:latin typeface="Monaco"/>
                <a:ea typeface="Monaco"/>
                <a:cs typeface="Monaco"/>
                <a:sym typeface="Monaco"/>
              </a:rPr>
              <a:t> block of code to be executed if the condition1 is false and condition2 is true</a:t>
            </a:r>
            <a:endParaRPr>
              <a:solidFill>
                <a:srgbClr val="FFFFFF"/>
              </a:solidFill>
              <a:latin typeface="Monaco"/>
              <a:ea typeface="Monaco"/>
              <a:cs typeface="Monaco"/>
              <a:sym typeface="Monaco"/>
            </a:endParaRPr>
          </a:p>
          <a:p>
            <a:pPr lvl="0" algn="l">
              <a:defRPr sz="1800"/>
            </a:pPr>
            <a:r>
              <a:rPr>
                <a:solidFill>
                  <a:srgbClr val="FFFFFF"/>
                </a:solidFill>
                <a:latin typeface="Monaco"/>
                <a:ea typeface="Monaco"/>
                <a:cs typeface="Monaco"/>
                <a:sym typeface="Monaco"/>
              </a:rPr>
              <a:t>} else {</a:t>
            </a:r>
          </a:p>
          <a:p>
            <a:pPr lvl="0" algn="l">
              <a:defRPr sz="1800"/>
            </a:pPr>
            <a:r>
              <a:rPr>
                <a:solidFill>
                  <a:srgbClr val="FFFFFF"/>
                </a:solidFill>
                <a:latin typeface="Monaco"/>
                <a:ea typeface="Monaco"/>
                <a:cs typeface="Monaco"/>
                <a:sym typeface="Monaco"/>
              </a:rPr>
              <a:t>	</a:t>
            </a:r>
            <a:r>
              <a:rPr>
                <a:solidFill>
                  <a:srgbClr val="FFFB00"/>
                </a:solidFill>
                <a:latin typeface="Monaco"/>
                <a:ea typeface="Monaco"/>
                <a:cs typeface="Monaco"/>
                <a:sym typeface="Monaco"/>
              </a:rPr>
              <a:t>block of code to be executed if the condition1 is false and condition2 is false</a:t>
            </a:r>
            <a:endParaRPr>
              <a:solidFill>
                <a:srgbClr val="FFFFFF"/>
              </a:solidFill>
              <a:latin typeface="Monaco"/>
              <a:ea typeface="Monaco"/>
              <a:cs typeface="Monaco"/>
              <a:sym typeface="Monaco"/>
            </a:endParaRPr>
          </a:p>
          <a:p>
            <a:pPr lvl="0" algn="l">
              <a:defRPr sz="1800"/>
            </a:pPr>
            <a:r>
              <a:rPr>
                <a:solidFill>
                  <a:srgbClr val="FFFFFF"/>
                </a:solidFill>
                <a:latin typeface="Monaco"/>
                <a:ea typeface="Monaco"/>
                <a:cs typeface="Monaco"/>
                <a:sym typeface="Monaco"/>
              </a:rPr>
              <a:t>}</a:t>
            </a:r>
          </a:p>
        </p:txBody>
      </p:sp>
      <p:sp>
        <p:nvSpPr>
          <p:cNvPr id="56" name="Shape 56"/>
          <p:cNvSpPr/>
          <p:nvPr/>
        </p:nvSpPr>
        <p:spPr>
          <a:xfrm>
            <a:off x="6170351" y="6480193"/>
            <a:ext cx="5921899" cy="321941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3500" b="1">
                <a:solidFill>
                  <a:srgbClr val="FFFFFF"/>
                </a:solidFill>
                <a:latin typeface="+mn-lt"/>
                <a:ea typeface="+mn-ea"/>
                <a:cs typeface="+mn-cs"/>
                <a:sym typeface="Helvetica"/>
              </a:rPr>
              <a:t>Example</a:t>
            </a:r>
          </a:p>
          <a:p>
            <a:pPr lvl="0" algn="l">
              <a:defRPr sz="1800"/>
            </a:pPr>
            <a:endParaRPr sz="2500">
              <a:solidFill>
                <a:srgbClr val="FFFFFF"/>
              </a:solidFill>
              <a:latin typeface="+mn-lt"/>
              <a:ea typeface="+mn-ea"/>
              <a:cs typeface="+mn-cs"/>
              <a:sym typeface="Helvetica"/>
            </a:endParaRPr>
          </a:p>
          <a:p>
            <a:pPr lvl="0" algn="l">
              <a:defRPr sz="1800"/>
            </a:pPr>
            <a:r>
              <a:rPr>
                <a:solidFill>
                  <a:srgbClr val="FFFFFF"/>
                </a:solidFill>
                <a:latin typeface="Monaco"/>
                <a:ea typeface="Monaco"/>
                <a:cs typeface="Monaco"/>
                <a:sym typeface="Monaco"/>
              </a:rPr>
              <a:t>if (time &lt; 10) {</a:t>
            </a:r>
          </a:p>
          <a:p>
            <a:pPr lvl="0" algn="l">
              <a:defRPr sz="1800"/>
            </a:pPr>
            <a:r>
              <a:rPr>
                <a:solidFill>
                  <a:srgbClr val="FFFFFF"/>
                </a:solidFill>
                <a:latin typeface="Monaco"/>
                <a:ea typeface="Monaco"/>
                <a:cs typeface="Monaco"/>
                <a:sym typeface="Monaco"/>
              </a:rPr>
              <a:t>    greeting = "Good morning";</a:t>
            </a:r>
          </a:p>
          <a:p>
            <a:pPr lvl="0" algn="l">
              <a:defRPr sz="1800"/>
            </a:pPr>
            <a:r>
              <a:rPr>
                <a:solidFill>
                  <a:srgbClr val="FFFFFF"/>
                </a:solidFill>
                <a:latin typeface="Monaco"/>
                <a:ea typeface="Monaco"/>
                <a:cs typeface="Monaco"/>
                <a:sym typeface="Monaco"/>
              </a:rPr>
              <a:t>} else if (time &lt; 20) {</a:t>
            </a:r>
          </a:p>
          <a:p>
            <a:pPr lvl="0" algn="l">
              <a:defRPr sz="1800"/>
            </a:pPr>
            <a:r>
              <a:rPr>
                <a:solidFill>
                  <a:srgbClr val="FFFFFF"/>
                </a:solidFill>
                <a:latin typeface="Monaco"/>
                <a:ea typeface="Monaco"/>
                <a:cs typeface="Monaco"/>
                <a:sym typeface="Monaco"/>
              </a:rPr>
              <a:t>    greeting = "Good day";</a:t>
            </a:r>
          </a:p>
          <a:p>
            <a:pPr lvl="0" algn="l">
              <a:defRPr sz="1800"/>
            </a:pPr>
            <a:r>
              <a:rPr>
                <a:solidFill>
                  <a:srgbClr val="FFFFFF"/>
                </a:solidFill>
                <a:latin typeface="Monaco"/>
                <a:ea typeface="Monaco"/>
                <a:cs typeface="Monaco"/>
                <a:sym typeface="Monaco"/>
              </a:rPr>
              <a:t>} else {</a:t>
            </a:r>
          </a:p>
          <a:p>
            <a:pPr lvl="0" algn="l">
              <a:defRPr sz="1800"/>
            </a:pPr>
            <a:r>
              <a:rPr>
                <a:solidFill>
                  <a:srgbClr val="FFFFFF"/>
                </a:solidFill>
                <a:latin typeface="Monaco"/>
                <a:ea typeface="Monaco"/>
                <a:cs typeface="Monaco"/>
                <a:sym typeface="Monaco"/>
              </a:rPr>
              <a:t>    greeting = "Good evening";</a:t>
            </a:r>
          </a:p>
          <a:p>
            <a:pPr lvl="0" algn="l">
              <a:defRPr sz="1800"/>
            </a:pPr>
            <a:r>
              <a:rPr>
                <a:solidFill>
                  <a:srgbClr val="FFFFFF"/>
                </a:solidFill>
                <a:latin typeface="Monaco"/>
                <a:ea typeface="Monaco"/>
                <a:cs typeface="Monaco"/>
                <a:sym typeface="Monaco"/>
              </a:rPr>
              <a: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952498" y="71119"/>
            <a:ext cx="11099803" cy="2159001"/>
          </a:xfrm>
          <a:prstGeom prst="rect">
            <a:avLst/>
          </a:prstGeom>
        </p:spPr>
        <p:txBody>
          <a:bodyPr/>
          <a:lstStyle/>
          <a:p>
            <a:pPr lvl="0">
              <a:defRPr sz="1800">
                <a:solidFill>
                  <a:srgbClr val="000000"/>
                </a:solidFill>
              </a:defRPr>
            </a:pPr>
            <a:r>
              <a:rPr sz="8000">
                <a:solidFill>
                  <a:srgbClr val="FFFFFF"/>
                </a:solidFill>
              </a:rPr>
              <a:t>Comparison  Operators</a:t>
            </a:r>
          </a:p>
        </p:txBody>
      </p:sp>
      <p:graphicFrame>
        <p:nvGraphicFramePr>
          <p:cNvPr id="59" name="Table 59"/>
          <p:cNvGraphicFramePr/>
          <p:nvPr>
            <p:extLst>
              <p:ext uri="{D42A27DB-BD31-4B8C-83A1-F6EECF244321}">
                <p14:modId xmlns:p14="http://schemas.microsoft.com/office/powerpoint/2010/main" val="330083443"/>
              </p:ext>
            </p:extLst>
          </p:nvPr>
        </p:nvGraphicFramePr>
        <p:xfrm>
          <a:off x="3051854" y="2087579"/>
          <a:ext cx="7983189" cy="6213686"/>
        </p:xfrm>
        <a:graphic>
          <a:graphicData uri="http://schemas.openxmlformats.org/drawingml/2006/table">
            <a:tbl>
              <a:tblPr firstRow="1">
                <a:tableStyleId>{4C3C2611-4C71-4FC5-86AE-919BDF0F9419}</a:tableStyleId>
              </a:tblPr>
              <a:tblGrid>
                <a:gridCol w="1625153"/>
                <a:gridCol w="2380357"/>
                <a:gridCol w="2223839"/>
                <a:gridCol w="1753840"/>
              </a:tblGrid>
              <a:tr h="660400">
                <a:tc>
                  <a:txBody>
                    <a:bodyPr/>
                    <a:lstStyle/>
                    <a:p>
                      <a:pPr lvl="0" algn="ctr" defTabSz="914400">
                        <a:defRPr sz="1800">
                          <a:solidFill>
                            <a:srgbClr val="000000"/>
                          </a:solidFill>
                        </a:defRPr>
                      </a:pPr>
                      <a:r>
                        <a:rPr dirty="0">
                          <a:solidFill>
                            <a:srgbClr val="FFFFFF"/>
                          </a:solidFill>
                        </a:rPr>
                        <a:t>Operator</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a:solidFill>
                            <a:srgbClr val="000000"/>
                          </a:solidFill>
                        </a:defRPr>
                      </a:pPr>
                      <a:r>
                        <a:rPr>
                          <a:solidFill>
                            <a:srgbClr val="FFFFFF"/>
                          </a:solidFill>
                        </a:rPr>
                        <a:t>Description</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a:solidFill>
                            <a:srgbClr val="000000"/>
                          </a:solidFill>
                        </a:defRPr>
                      </a:pPr>
                      <a:r>
                        <a:rPr dirty="0">
                          <a:solidFill>
                            <a:srgbClr val="FFFFFF"/>
                          </a:solidFill>
                        </a:rPr>
                        <a:t>Comparing</a:t>
                      </a:r>
                    </a:p>
                    <a:p>
                      <a:pPr lvl="0" algn="ctr" defTabSz="914400">
                        <a:defRPr sz="1800">
                          <a:solidFill>
                            <a:srgbClr val="000000"/>
                          </a:solidFill>
                        </a:defRPr>
                      </a:pPr>
                      <a:r>
                        <a:rPr dirty="0">
                          <a:solidFill>
                            <a:srgbClr val="FFFFFF"/>
                          </a:solidFill>
                        </a:rPr>
                        <a:t>(x=5)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a:solidFill>
                            <a:srgbClr val="000000"/>
                          </a:solidFill>
                        </a:defRPr>
                      </a:pPr>
                      <a:r>
                        <a:rPr dirty="0">
                          <a:solidFill>
                            <a:srgbClr val="FFFFFF"/>
                          </a:solidFill>
                        </a:rPr>
                        <a:t>Returns</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60400">
                <a:tc>
                  <a:txBody>
                    <a:bodyPr/>
                    <a:lstStyle/>
                    <a:p>
                      <a:pPr lvl="0" algn="ctr" defTabSz="914400">
                        <a:defRPr sz="1800" b="0" i="0">
                          <a:solidFill>
                            <a:srgbClr val="000000"/>
                          </a:solidFill>
                        </a:defRPr>
                      </a:pPr>
                      <a:r>
                        <a:rPr dirty="0">
                          <a:solidFill>
                            <a:srgbClr val="FFFFFF"/>
                          </a:solidFill>
                        </a:rPr>
                        <a: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Equal to</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x==5
x==“5”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TRUE
TRUE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061421">
                <a:tc>
                  <a:txBody>
                    <a:bodyPr/>
                    <a:lstStyle/>
                    <a:p>
                      <a:pPr lvl="0" algn="ctr" defTabSz="914400">
                        <a:defRPr sz="1800" b="0" i="0">
                          <a:solidFill>
                            <a:srgbClr val="000000"/>
                          </a:solidFill>
                        </a:defRPr>
                      </a:pPr>
                      <a:r>
                        <a:rPr dirty="0">
                          <a:solidFill>
                            <a:srgbClr val="FFFFFF"/>
                          </a:solidFill>
                        </a:rPr>
                        <a: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Equal value and equal type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x===“5”
x===5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FALSE
TRUE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15471">
                <a:tc>
                  <a:txBody>
                    <a:bodyPr/>
                    <a:lstStyle/>
                    <a:p>
                      <a:pPr lvl="0" algn="ctr" defTabSz="914400">
                        <a:defRPr sz="1800" b="0" i="0">
                          <a:solidFill>
                            <a:srgbClr val="000000"/>
                          </a:solidFill>
                        </a:defRPr>
                      </a:pPr>
                      <a:r>
                        <a:rPr dirty="0">
                          <a:solidFill>
                            <a:srgbClr val="FFFFFF"/>
                          </a:solidFill>
                        </a:rPr>
                        <a: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Not equal</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x!=8</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TRUE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60400">
                <a:tc>
                  <a:txBody>
                    <a:bodyPr/>
                    <a:lstStyle/>
                    <a:p>
                      <a:pPr lvl="0" algn="ctr" defTabSz="914400">
                        <a:defRPr sz="1800" b="0" i="0">
                          <a:solidFill>
                            <a:srgbClr val="000000"/>
                          </a:solidFill>
                        </a:defRPr>
                      </a:pPr>
                      <a:r>
                        <a:rPr dirty="0">
                          <a:solidFill>
                            <a:srgbClr val="FFFFFF"/>
                          </a:solidFill>
                        </a:rPr>
                        <a: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Not equal value or not equal type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x!==5
x!==“5”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FALSE
TRUE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7557">
                <a:tc>
                  <a:txBody>
                    <a:bodyPr/>
                    <a:lstStyle/>
                    <a:p>
                      <a:pPr lvl="0" algn="ctr" defTabSz="914400">
                        <a:defRPr sz="1800" b="0" i="0">
                          <a:solidFill>
                            <a:srgbClr val="000000"/>
                          </a:solidFill>
                        </a:defRPr>
                      </a:pPr>
                      <a:r>
                        <a:rPr dirty="0">
                          <a:solidFill>
                            <a:srgbClr val="FFFFFF"/>
                          </a:solidFill>
                        </a:rPr>
                        <a:t>&lt;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Less Than</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x&lt;8</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lang="en-SG" dirty="0" smtClean="0">
                          <a:solidFill>
                            <a:srgbClr val="FFFFFF"/>
                          </a:solidFill>
                        </a:rPr>
                        <a:t>TRUE</a:t>
                      </a:r>
                      <a:endParaRPr dirty="0">
                        <a:solidFill>
                          <a:srgbClr val="FFFFFF"/>
                        </a:solidFill>
                      </a:endParaRP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7557">
                <a:tc>
                  <a:txBody>
                    <a:bodyPr/>
                    <a:lstStyle/>
                    <a:p>
                      <a:pPr lvl="0" algn="ctr" defTabSz="914400">
                        <a:defRPr sz="1800" b="0" i="0">
                          <a:solidFill>
                            <a:srgbClr val="000000"/>
                          </a:solidFill>
                        </a:defRPr>
                      </a:pPr>
                      <a:r>
                        <a:rPr dirty="0">
                          <a:solidFill>
                            <a:srgbClr val="FFFFFF"/>
                          </a:solidFill>
                        </a:rPr>
                        <a:t>&gt;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Greater Than</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smtClean="0">
                          <a:solidFill>
                            <a:srgbClr val="FFFFFF"/>
                          </a:solidFill>
                        </a:rPr>
                        <a:t>x&gt;8</a:t>
                      </a:r>
                      <a:endParaRPr dirty="0">
                        <a:solidFill>
                          <a:srgbClr val="FFFFFF"/>
                        </a:solidFill>
                      </a:endParaRP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lang="en-SG" dirty="0" smtClean="0">
                          <a:solidFill>
                            <a:srgbClr val="FFFFFF"/>
                          </a:solidFill>
                        </a:rPr>
                        <a:t>FALSE</a:t>
                      </a:r>
                      <a:endParaRPr dirty="0">
                        <a:solidFill>
                          <a:srgbClr val="FFFFFF"/>
                        </a:solidFill>
                      </a:endParaRP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7557">
                <a:tc>
                  <a:txBody>
                    <a:bodyPr/>
                    <a:lstStyle/>
                    <a:p>
                      <a:pPr lvl="0" algn="ctr" defTabSz="914400">
                        <a:defRPr sz="1800" b="0" i="0">
                          <a:solidFill>
                            <a:srgbClr val="000000"/>
                          </a:solidFill>
                        </a:defRPr>
                      </a:pPr>
                      <a:r>
                        <a:rPr dirty="0">
                          <a:solidFill>
                            <a:srgbClr val="FFFFFF"/>
                          </a:solidFill>
                        </a:rPr>
                        <a:t>&lt;=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Less Than or Equal To</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a:solidFill>
                            <a:srgbClr val="FFFFFF"/>
                          </a:solidFill>
                        </a:rPr>
                        <a:t>x&lt;=5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TRUE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7557">
                <a:tc>
                  <a:txBody>
                    <a:bodyPr/>
                    <a:lstStyle/>
                    <a:p>
                      <a:pPr lvl="0" algn="ctr" defTabSz="914400">
                        <a:defRPr sz="1800" b="0" i="0">
                          <a:solidFill>
                            <a:srgbClr val="000000"/>
                          </a:solidFill>
                        </a:defRPr>
                      </a:pPr>
                      <a:r>
                        <a:rPr dirty="0">
                          <a:solidFill>
                            <a:srgbClr val="FFFFFF"/>
                          </a:solidFill>
                        </a:rPr>
                        <a:t>&gt;=</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Greater Than or Equal To</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x&gt;=5</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defTabSz="914400">
                        <a:defRPr sz="1800" b="0" i="0">
                          <a:solidFill>
                            <a:srgbClr val="000000"/>
                          </a:solidFill>
                        </a:defRPr>
                      </a:pPr>
                      <a:r>
                        <a:rPr dirty="0">
                          <a:solidFill>
                            <a:srgbClr val="FFFFFF"/>
                          </a:solidFill>
                        </a:rPr>
                        <a:t>TRUE</a:t>
                      </a:r>
                    </a:p>
                  </a:txBody>
                  <a:tcPr marL="50800" marR="50800" marT="50800" marB="5080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0" name="Shape 60"/>
          <p:cNvSpPr/>
          <p:nvPr/>
        </p:nvSpPr>
        <p:spPr>
          <a:xfrm>
            <a:off x="343903" y="2139281"/>
            <a:ext cx="2511729" cy="3911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2500">
                <a:solidFill>
                  <a:srgbClr val="FFFFFF"/>
                </a:solidFill>
              </a:defRPr>
            </a:lvl1pPr>
          </a:lstStyle>
          <a:p>
            <a:pPr lvl="0">
              <a:defRPr sz="1800">
                <a:solidFill>
                  <a:srgbClr val="000000"/>
                </a:solidFill>
              </a:defRPr>
            </a:pPr>
            <a:r>
              <a:rPr sz="2500" dirty="0">
                <a:solidFill>
                  <a:srgbClr val="FFFFFF"/>
                </a:solidFill>
              </a:rPr>
              <a:t>Comparison operators are used in logical statements to determine equality or difference between variables or values.</a:t>
            </a:r>
          </a:p>
        </p:txBody>
      </p:sp>
      <p:sp>
        <p:nvSpPr>
          <p:cNvPr id="61" name="Shape 61"/>
          <p:cNvSpPr/>
          <p:nvPr/>
        </p:nvSpPr>
        <p:spPr>
          <a:xfrm>
            <a:off x="3457841" y="8372493"/>
            <a:ext cx="4641318" cy="94611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lgn="l">
              <a:defRPr sz="1800"/>
            </a:pPr>
            <a:r>
              <a:rPr sz="3200">
                <a:solidFill>
                  <a:srgbClr val="FFFFFF"/>
                </a:solidFill>
                <a:latin typeface="Monaco"/>
                <a:ea typeface="Monaco"/>
                <a:cs typeface="Monaco"/>
                <a:sym typeface="Monaco"/>
              </a:rPr>
              <a:t>Example Usage:</a:t>
            </a:r>
          </a:p>
          <a:p>
            <a:pPr lvl="0">
              <a:defRPr sz="1800"/>
            </a:pPr>
            <a:r>
              <a:rPr>
                <a:solidFill>
                  <a:srgbClr val="FFFFFF"/>
                </a:solidFill>
                <a:latin typeface="Monaco"/>
                <a:ea typeface="Monaco"/>
                <a:cs typeface="Monaco"/>
                <a:sym typeface="Monaco"/>
              </a:rPr>
              <a:t>if (age &lt; 18) text = "Too young";</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952498" y="71119"/>
            <a:ext cx="11099803" cy="2159001"/>
          </a:xfrm>
          <a:prstGeom prst="rect">
            <a:avLst/>
          </a:prstGeom>
        </p:spPr>
        <p:txBody>
          <a:bodyPr/>
          <a:lstStyle/>
          <a:p>
            <a:pPr lvl="0">
              <a:defRPr sz="1800">
                <a:solidFill>
                  <a:srgbClr val="000000"/>
                </a:solidFill>
              </a:defRPr>
            </a:pPr>
            <a:r>
              <a:rPr sz="8000">
                <a:solidFill>
                  <a:srgbClr val="FFFFFF"/>
                </a:solidFill>
              </a:rPr>
              <a:t>Logical  Operators</a:t>
            </a:r>
          </a:p>
        </p:txBody>
      </p:sp>
      <p:graphicFrame>
        <p:nvGraphicFramePr>
          <p:cNvPr id="64" name="Table 64"/>
          <p:cNvGraphicFramePr/>
          <p:nvPr>
            <p:extLst>
              <p:ext uri="{D42A27DB-BD31-4B8C-83A1-F6EECF244321}">
                <p14:modId xmlns:p14="http://schemas.microsoft.com/office/powerpoint/2010/main" val="854697911"/>
              </p:ext>
            </p:extLst>
          </p:nvPr>
        </p:nvGraphicFramePr>
        <p:xfrm>
          <a:off x="4893354" y="2418946"/>
          <a:ext cx="5324481" cy="3241090"/>
        </p:xfrm>
        <a:graphic>
          <a:graphicData uri="http://schemas.openxmlformats.org/drawingml/2006/table">
            <a:tbl>
              <a:tblPr firstRow="1">
                <a:tableStyleId>{4C3C2611-4C71-4FC5-86AE-919BDF0F9419}</a:tableStyleId>
              </a:tblPr>
              <a:tblGrid>
                <a:gridCol w="1308999"/>
                <a:gridCol w="1282700"/>
                <a:gridCol w="2732782"/>
              </a:tblGrid>
              <a:tr h="826849">
                <a:tc>
                  <a:txBody>
                    <a:bodyPr/>
                    <a:lstStyle/>
                    <a:p>
                      <a:pPr lvl="0" algn="ctr" defTabSz="914400">
                        <a:defRPr sz="1800">
                          <a:solidFill>
                            <a:srgbClr val="000000"/>
                          </a:solidFill>
                        </a:defRPr>
                      </a:pPr>
                      <a:r>
                        <a:rPr dirty="0">
                          <a:solidFill>
                            <a:srgbClr val="FFFFFF"/>
                          </a:solidFill>
                        </a:rPr>
                        <a:t>Operator</a:t>
                      </a:r>
                    </a:p>
                  </a:txBody>
                  <a:tcPr marL="50800" marR="50800" marT="50800" marB="50800" anchor="ctr" horzOverflow="overflow"/>
                </a:tc>
                <a:tc>
                  <a:txBody>
                    <a:bodyPr/>
                    <a:lstStyle/>
                    <a:p>
                      <a:pPr lvl="0" algn="ctr" defTabSz="914400">
                        <a:defRPr sz="1800">
                          <a:solidFill>
                            <a:srgbClr val="000000"/>
                          </a:solidFill>
                        </a:defRPr>
                      </a:pPr>
                      <a:r>
                        <a:rPr>
                          <a:solidFill>
                            <a:srgbClr val="FFFFFF"/>
                          </a:solidFill>
                        </a:rPr>
                        <a:t>Description</a:t>
                      </a:r>
                    </a:p>
                  </a:txBody>
                  <a:tcPr marL="50800" marR="50800" marT="50800" marB="50800" anchor="ctr" horzOverflow="overflow"/>
                </a:tc>
                <a:tc>
                  <a:txBody>
                    <a:bodyPr/>
                    <a:lstStyle/>
                    <a:p>
                      <a:pPr lvl="0" algn="ctr" defTabSz="914400">
                        <a:defRPr sz="1800">
                          <a:solidFill>
                            <a:srgbClr val="000000"/>
                          </a:solidFill>
                        </a:defRPr>
                      </a:pPr>
                      <a:r>
                        <a:rPr>
                          <a:solidFill>
                            <a:srgbClr val="FFFFFF"/>
                          </a:solidFill>
                        </a:rPr>
                        <a:t>Comparing</a:t>
                      </a:r>
                    </a:p>
                    <a:p>
                      <a:pPr lvl="0" algn="ctr" defTabSz="914400">
                        <a:defRPr sz="1800">
                          <a:solidFill>
                            <a:srgbClr val="000000"/>
                          </a:solidFill>
                        </a:defRPr>
                      </a:pPr>
                      <a:r>
                        <a:rPr>
                          <a:solidFill>
                            <a:srgbClr val="FFFFFF"/>
                          </a:solidFill>
                        </a:rPr>
                        <a:t>(x=5, y=3)</a:t>
                      </a:r>
                    </a:p>
                  </a:txBody>
                  <a:tcPr marL="50800" marR="50800" marT="50800" marB="50800" anchor="ctr" horzOverflow="overflow"/>
                </a:tc>
              </a:tr>
              <a:tr h="868764">
                <a:tc>
                  <a:txBody>
                    <a:bodyPr/>
                    <a:lstStyle/>
                    <a:p>
                      <a:pPr lvl="0" algn="ctr" defTabSz="914400">
                        <a:defRPr sz="1800" b="0" i="0">
                          <a:solidFill>
                            <a:srgbClr val="000000"/>
                          </a:solidFill>
                        </a:defRPr>
                      </a:pPr>
                      <a:r>
                        <a:rPr>
                          <a:solidFill>
                            <a:srgbClr val="FFFFFF"/>
                          </a:solidFill>
                        </a:rPr>
                        <a:t>&amp;&amp;</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a:solidFill>
                            <a:srgbClr val="FFFFFF"/>
                          </a:solidFill>
                        </a:rPr>
                        <a:t>and</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a:solidFill>
                            <a:srgbClr val="FFFFFF"/>
                          </a:solidFill>
                        </a:rPr>
                        <a:t>(x &lt; 10 &amp;&amp; y &gt; 1) is true</a:t>
                      </a:r>
                    </a:p>
                  </a:txBody>
                  <a:tcPr marL="50800" marR="50800" marT="50800" marB="50800" anchor="ctr" horzOverflow="overflow">
                    <a:lnL w="12700">
                      <a:miter lim="400000"/>
                    </a:lnL>
                    <a:lnR w="12700">
                      <a:miter lim="400000"/>
                    </a:lnR>
                    <a:lnB w="12700">
                      <a:miter lim="400000"/>
                    </a:lnB>
                  </a:tcPr>
                </a:tc>
              </a:tr>
              <a:tr h="828518">
                <a:tc>
                  <a:txBody>
                    <a:bodyPr/>
                    <a:lstStyle/>
                    <a:p>
                      <a:pPr lvl="0" algn="ctr" defTabSz="914400">
                        <a:defRPr sz="1800" b="0" i="0">
                          <a:solidFill>
                            <a:srgbClr val="000000"/>
                          </a:solidFill>
                        </a:defRPr>
                      </a:pPr>
                      <a:r>
                        <a:rPr>
                          <a:solidFill>
                            <a:srgbClr val="FFFFFF"/>
                          </a:solidFill>
                        </a:rPr>
                        <a:t>||</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a:solidFill>
                            <a:srgbClr val="FFFFFF"/>
                          </a:solidFill>
                        </a:rPr>
                        <a:t>or</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dirty="0">
                          <a:solidFill>
                            <a:srgbClr val="FFFFFF"/>
                          </a:solidFill>
                        </a:rPr>
                        <a:t>(x == 5 || y == 5) is </a:t>
                      </a:r>
                      <a:r>
                        <a:rPr lang="en-SG" dirty="0" smtClean="0">
                          <a:solidFill>
                            <a:srgbClr val="FFFFFF"/>
                          </a:solidFill>
                        </a:rPr>
                        <a:t>true</a:t>
                      </a:r>
                      <a:endParaRPr dirty="0">
                        <a:solidFill>
                          <a:srgbClr val="FFFFFF"/>
                        </a:solidFill>
                      </a:endParaRPr>
                    </a:p>
                  </a:txBody>
                  <a:tcPr marL="50800" marR="50800" marT="50800" marB="50800" anchor="ctr" horzOverflow="overflow">
                    <a:lnL w="12700">
                      <a:miter lim="400000"/>
                    </a:lnL>
                    <a:lnR w="12700">
                      <a:miter lim="400000"/>
                    </a:lnR>
                    <a:lnT w="12700">
                      <a:miter lim="400000"/>
                    </a:lnT>
                    <a:lnB w="12700">
                      <a:miter lim="400000"/>
                    </a:lnB>
                  </a:tcPr>
                </a:tc>
              </a:tr>
              <a:tr h="716959">
                <a:tc>
                  <a:txBody>
                    <a:bodyPr/>
                    <a:lstStyle/>
                    <a:p>
                      <a:pPr lvl="0" algn="ctr" defTabSz="914400">
                        <a:defRPr sz="1800" b="0" i="0">
                          <a:solidFill>
                            <a:srgbClr val="000000"/>
                          </a:solidFill>
                        </a:defRPr>
                      </a:pPr>
                      <a:r>
                        <a:rPr>
                          <a:solidFill>
                            <a:srgbClr val="FFFFFF"/>
                          </a:solidFill>
                        </a:rPr>
                        <a:t>!</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a:solidFill>
                            <a:srgbClr val="FFFFFF"/>
                          </a:solidFill>
                        </a:rPr>
                        <a:t>not</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a:solidFill>
                            <a:srgbClr val="FFFFFF"/>
                          </a:solidFill>
                        </a:rPr>
                        <a:t>!(x == y) is true</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
        <p:nvSpPr>
          <p:cNvPr id="65" name="Shape 65"/>
          <p:cNvSpPr/>
          <p:nvPr/>
        </p:nvSpPr>
        <p:spPr>
          <a:xfrm>
            <a:off x="1113256" y="2418946"/>
            <a:ext cx="2511729" cy="27686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lgn="l">
              <a:defRPr sz="2500">
                <a:solidFill>
                  <a:srgbClr val="FFFFFF"/>
                </a:solidFill>
              </a:defRPr>
            </a:lvl1pPr>
          </a:lstStyle>
          <a:p>
            <a:pPr lvl="0">
              <a:defRPr sz="1800">
                <a:solidFill>
                  <a:srgbClr val="000000"/>
                </a:solidFill>
              </a:defRPr>
            </a:pPr>
            <a:r>
              <a:rPr sz="2500">
                <a:solidFill>
                  <a:srgbClr val="FFFFFF"/>
                </a:solidFill>
              </a:rPr>
              <a:t>Logical operators are used to determine the logic between variables or values.</a:t>
            </a:r>
          </a:p>
        </p:txBody>
      </p:sp>
      <p:sp>
        <p:nvSpPr>
          <p:cNvPr id="66" name="Shape 66"/>
          <p:cNvSpPr/>
          <p:nvPr/>
        </p:nvSpPr>
        <p:spPr>
          <a:xfrm>
            <a:off x="4905641" y="6150511"/>
            <a:ext cx="6014467" cy="264687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l">
              <a:defRPr sz="1800"/>
            </a:pPr>
            <a:r>
              <a:rPr sz="3200" dirty="0">
                <a:solidFill>
                  <a:srgbClr val="FFFFFF"/>
                </a:solidFill>
                <a:latin typeface="Monaco"/>
                <a:ea typeface="Monaco"/>
                <a:cs typeface="Monaco"/>
                <a:sym typeface="Monaco"/>
              </a:rPr>
              <a:t>Example:</a:t>
            </a:r>
          </a:p>
          <a:p>
            <a:pPr lvl="0" algn="l">
              <a:defRPr sz="1800"/>
            </a:pPr>
            <a:endParaRPr sz="3200" dirty="0">
              <a:solidFill>
                <a:srgbClr val="FFFFFF"/>
              </a:solidFill>
              <a:latin typeface="Monaco"/>
              <a:ea typeface="Monaco"/>
              <a:cs typeface="Monaco"/>
              <a:sym typeface="Monaco"/>
            </a:endParaRPr>
          </a:p>
          <a:p>
            <a:pPr lvl="0" algn="l">
              <a:defRPr sz="1800"/>
            </a:pPr>
            <a:r>
              <a:rPr dirty="0">
                <a:solidFill>
                  <a:srgbClr val="4F8F00"/>
                </a:solidFill>
                <a:latin typeface="Monaco"/>
                <a:ea typeface="Monaco"/>
                <a:cs typeface="Monaco"/>
                <a:sym typeface="Monaco"/>
              </a:rPr>
              <a:t>//short </a:t>
            </a:r>
            <a:r>
              <a:rPr dirty="0" smtClean="0">
                <a:solidFill>
                  <a:srgbClr val="4F8F00"/>
                </a:solidFill>
                <a:latin typeface="Monaco"/>
                <a:ea typeface="Monaco"/>
                <a:cs typeface="Monaco"/>
                <a:sym typeface="Monaco"/>
              </a:rPr>
              <a:t>ha</a:t>
            </a:r>
            <a:r>
              <a:rPr lang="en-SG" dirty="0" smtClean="0">
                <a:solidFill>
                  <a:srgbClr val="4F8F00"/>
                </a:solidFill>
                <a:latin typeface="Monaco"/>
                <a:ea typeface="Monaco"/>
                <a:cs typeface="Monaco"/>
                <a:sym typeface="Monaco"/>
              </a:rPr>
              <a:t>n</a:t>
            </a:r>
            <a:r>
              <a:rPr dirty="0" smtClean="0">
                <a:solidFill>
                  <a:srgbClr val="4F8F00"/>
                </a:solidFill>
                <a:latin typeface="Monaco"/>
                <a:ea typeface="Monaco"/>
                <a:cs typeface="Monaco"/>
                <a:sym typeface="Monaco"/>
              </a:rPr>
              <a:t>d </a:t>
            </a:r>
            <a:r>
              <a:rPr dirty="0">
                <a:solidFill>
                  <a:srgbClr val="4F8F00"/>
                </a:solidFill>
                <a:latin typeface="Monaco"/>
                <a:ea typeface="Monaco"/>
                <a:cs typeface="Monaco"/>
                <a:sym typeface="Monaco"/>
              </a:rPr>
              <a:t>way</a:t>
            </a:r>
          </a:p>
          <a:p>
            <a:pPr lvl="0" algn="l">
              <a:defRPr sz="1800"/>
            </a:pPr>
            <a:r>
              <a:rPr dirty="0">
                <a:solidFill>
                  <a:srgbClr val="FFFFFF"/>
                </a:solidFill>
                <a:latin typeface="Monaco"/>
                <a:ea typeface="Monaco"/>
                <a:cs typeface="Monaco"/>
                <a:sym typeface="Monaco"/>
              </a:rPr>
              <a:t>if ( </a:t>
            </a:r>
            <a:r>
              <a:rPr dirty="0" err="1">
                <a:solidFill>
                  <a:srgbClr val="FFFFFF"/>
                </a:solidFill>
                <a:latin typeface="Monaco"/>
                <a:ea typeface="Monaco"/>
                <a:cs typeface="Monaco"/>
                <a:sym typeface="Monaco"/>
              </a:rPr>
              <a:t>cookies_enabled</a:t>
            </a:r>
            <a:r>
              <a:rPr dirty="0">
                <a:solidFill>
                  <a:srgbClr val="FFFFFF"/>
                </a:solidFill>
                <a:latin typeface="Monaco"/>
                <a:ea typeface="Monaco"/>
                <a:cs typeface="Monaco"/>
                <a:sym typeface="Monaco"/>
              </a:rPr>
              <a:t> &amp;&amp; </a:t>
            </a:r>
            <a:r>
              <a:rPr dirty="0" err="1">
                <a:solidFill>
                  <a:srgbClr val="FFFFFF"/>
                </a:solidFill>
                <a:latin typeface="Monaco"/>
                <a:ea typeface="Monaco"/>
                <a:cs typeface="Monaco"/>
                <a:sym typeface="Monaco"/>
              </a:rPr>
              <a:t>javascript_enabled</a:t>
            </a:r>
            <a:r>
              <a:rPr dirty="0">
                <a:solidFill>
                  <a:srgbClr val="FFFFFF"/>
                </a:solidFill>
                <a:latin typeface="Monaco"/>
                <a:ea typeface="Monaco"/>
                <a:cs typeface="Monaco"/>
                <a:sym typeface="Monaco"/>
              </a:rPr>
              <a:t> ) {</a:t>
            </a:r>
          </a:p>
          <a:p>
            <a:pPr lvl="0" algn="l">
              <a:defRPr sz="1800"/>
            </a:pPr>
            <a:r>
              <a:rPr dirty="0" smtClean="0">
                <a:solidFill>
                  <a:srgbClr val="FFFFFF"/>
                </a:solidFill>
                <a:latin typeface="Monaco"/>
                <a:ea typeface="Monaco"/>
                <a:cs typeface="Monaco"/>
                <a:sym typeface="Monaco"/>
              </a:rPr>
              <a:t>}</a:t>
            </a:r>
            <a:endParaRPr lang="en-SG" dirty="0" smtClean="0">
              <a:solidFill>
                <a:srgbClr val="FFFFFF"/>
              </a:solidFill>
              <a:latin typeface="Monaco"/>
              <a:ea typeface="Monaco"/>
              <a:cs typeface="Monaco"/>
              <a:sym typeface="Monaco"/>
            </a:endParaRPr>
          </a:p>
          <a:p>
            <a:pPr lvl="0" algn="l">
              <a:defRPr sz="1800"/>
            </a:pPr>
            <a:endParaRPr dirty="0">
              <a:solidFill>
                <a:srgbClr val="FFFFFF"/>
              </a:solidFill>
              <a:latin typeface="Monaco"/>
              <a:ea typeface="Monaco"/>
              <a:cs typeface="Monaco"/>
              <a:sym typeface="Monaco"/>
            </a:endParaRPr>
          </a:p>
          <a:p>
            <a:pPr lvl="0" algn="l">
              <a:defRPr sz="1800"/>
            </a:pPr>
            <a:r>
              <a:rPr dirty="0">
                <a:solidFill>
                  <a:srgbClr val="4F8F00"/>
                </a:solidFill>
                <a:latin typeface="Monaco"/>
                <a:ea typeface="Monaco"/>
                <a:cs typeface="Monaco"/>
                <a:sym typeface="Monaco"/>
              </a:rPr>
              <a:t>//We could have done this:</a:t>
            </a:r>
          </a:p>
          <a:p>
            <a:pPr lvl="0" algn="l">
              <a:defRPr sz="1800"/>
            </a:pPr>
            <a:r>
              <a:rPr dirty="0" smtClean="0">
                <a:solidFill>
                  <a:srgbClr val="FFFFFF"/>
                </a:solidFill>
                <a:latin typeface="Monaco"/>
                <a:ea typeface="Monaco"/>
                <a:cs typeface="Monaco"/>
                <a:sym typeface="Monaco"/>
              </a:rPr>
              <a:t>if </a:t>
            </a:r>
            <a:r>
              <a:rPr dirty="0">
                <a:solidFill>
                  <a:srgbClr val="FFFFFF"/>
                </a:solidFill>
                <a:latin typeface="Monaco"/>
                <a:ea typeface="Monaco"/>
                <a:cs typeface="Monaco"/>
                <a:sym typeface="Monaco"/>
              </a:rPr>
              <a:t>(</a:t>
            </a:r>
            <a:r>
              <a:rPr dirty="0" err="1">
                <a:solidFill>
                  <a:srgbClr val="FFFFFF"/>
                </a:solidFill>
                <a:latin typeface="Monaco"/>
                <a:ea typeface="Monaco"/>
                <a:cs typeface="Monaco"/>
                <a:sym typeface="Monaco"/>
              </a:rPr>
              <a:t>cookies_enabled</a:t>
            </a:r>
            <a:r>
              <a:rPr dirty="0">
                <a:solidFill>
                  <a:srgbClr val="FFFFFF"/>
                </a:solidFill>
                <a:latin typeface="Monaco"/>
                <a:ea typeface="Monaco"/>
                <a:cs typeface="Monaco"/>
                <a:sym typeface="Monaco"/>
              </a:rPr>
              <a:t> == true &amp;&amp; </a:t>
            </a:r>
            <a:r>
              <a:rPr dirty="0" err="1">
                <a:solidFill>
                  <a:srgbClr val="FFFFFF"/>
                </a:solidFill>
                <a:latin typeface="Monaco"/>
                <a:ea typeface="Monaco"/>
                <a:cs typeface="Monaco"/>
                <a:sym typeface="Monaco"/>
              </a:rPr>
              <a:t>javascript_enabled</a:t>
            </a:r>
            <a:r>
              <a:rPr dirty="0">
                <a:solidFill>
                  <a:srgbClr val="FFFFFF"/>
                </a:solidFill>
                <a:latin typeface="Monaco"/>
                <a:ea typeface="Monaco"/>
                <a:cs typeface="Monaco"/>
                <a:sym typeface="Monaco"/>
              </a:rPr>
              <a:t> == true)</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Logical AND</a:t>
            </a:r>
          </a:p>
        </p:txBody>
      </p:sp>
      <p:sp>
        <p:nvSpPr>
          <p:cNvPr id="78" name="Shape 78"/>
          <p:cNvSpPr>
            <a:spLocks noGrp="1"/>
          </p:cNvSpPr>
          <p:nvPr>
            <p:ph type="body" idx="1"/>
          </p:nvPr>
        </p:nvSpPr>
        <p:spPr>
          <a:xfrm>
            <a:off x="952498" y="2597150"/>
            <a:ext cx="5119918" cy="6286500"/>
          </a:xfrm>
          <a:prstGeom prst="rect">
            <a:avLst/>
          </a:prstGeom>
        </p:spPr>
        <p:txBody>
          <a:bodyPr/>
          <a:lstStyle/>
          <a:p>
            <a:pPr marL="938388" lvl="0" indent="-938388">
              <a:buClr>
                <a:srgbClr val="FFFFFF"/>
              </a:buClr>
              <a:defRPr sz="1800">
                <a:solidFill>
                  <a:srgbClr val="000000"/>
                </a:solidFill>
              </a:defRPr>
            </a:pPr>
            <a:r>
              <a:rPr sz="3800">
                <a:solidFill>
                  <a:srgbClr val="FFFFFF"/>
                </a:solidFill>
              </a:rPr>
              <a:t>Behaves just like English word </a:t>
            </a:r>
            <a:r>
              <a:rPr sz="3800" i="1">
                <a:solidFill>
                  <a:srgbClr val="FFFFFF"/>
                </a:solidFill>
              </a:rPr>
              <a:t>and</a:t>
            </a:r>
          </a:p>
        </p:txBody>
      </p:sp>
      <p:graphicFrame>
        <p:nvGraphicFramePr>
          <p:cNvPr id="79" name="Table 79"/>
          <p:cNvGraphicFramePr/>
          <p:nvPr/>
        </p:nvGraphicFramePr>
        <p:xfrm>
          <a:off x="6350000" y="2616200"/>
          <a:ext cx="5052464" cy="5969000"/>
        </p:xfrm>
        <a:graphic>
          <a:graphicData uri="http://schemas.openxmlformats.org/drawingml/2006/table">
            <a:tbl>
              <a:tblPr firstRow="1">
                <a:tableStyleId>{4C3C2611-4C71-4FC5-86AE-919BDF0F9419}</a:tableStyleId>
              </a:tblPr>
              <a:tblGrid>
                <a:gridCol w="1817025"/>
                <a:gridCol w="1766473"/>
                <a:gridCol w="1468966"/>
              </a:tblGrid>
              <a:tr h="1397000">
                <a:tc>
                  <a:txBody>
                    <a:bodyPr/>
                    <a:lstStyle/>
                    <a:p>
                      <a:pPr lvl="0" algn="ctr" defTabSz="914400">
                        <a:defRPr sz="1800">
                          <a:solidFill>
                            <a:srgbClr val="000000"/>
                          </a:solidFill>
                        </a:defRPr>
                      </a:pPr>
                      <a:r>
                        <a:rPr sz="2800">
                          <a:solidFill>
                            <a:srgbClr val="FFFFFF"/>
                          </a:solidFill>
                        </a:rPr>
                        <a:t>Left Operand</a:t>
                      </a:r>
                    </a:p>
                  </a:txBody>
                  <a:tcPr marL="50800" marR="50800" marT="50800" marB="50800" anchor="ctr" horzOverflow="overflow"/>
                </a:tc>
                <a:tc>
                  <a:txBody>
                    <a:bodyPr/>
                    <a:lstStyle/>
                    <a:p>
                      <a:pPr lvl="0" algn="ctr" defTabSz="914400">
                        <a:defRPr sz="1800">
                          <a:solidFill>
                            <a:srgbClr val="000000"/>
                          </a:solidFill>
                        </a:defRPr>
                      </a:pPr>
                      <a:r>
                        <a:rPr sz="2800">
                          <a:solidFill>
                            <a:srgbClr val="FFFFFF"/>
                          </a:solidFill>
                        </a:rPr>
                        <a:t>Right Operand</a:t>
                      </a:r>
                    </a:p>
                  </a:txBody>
                  <a:tcPr marL="50800" marR="50800" marT="50800" marB="50800" anchor="ctr" horzOverflow="overflow"/>
                </a:tc>
                <a:tc>
                  <a:txBody>
                    <a:bodyPr/>
                    <a:lstStyle/>
                    <a:p>
                      <a:pPr lvl="0" algn="ctr" defTabSz="914400">
                        <a:defRPr sz="1800">
                          <a:solidFill>
                            <a:srgbClr val="000000"/>
                          </a:solidFill>
                        </a:defRPr>
                      </a:pPr>
                      <a:r>
                        <a:rPr sz="2800">
                          <a:solidFill>
                            <a:srgbClr val="FFFFFF"/>
                          </a:solidFill>
                        </a:rPr>
                        <a:t>Result</a:t>
                      </a:r>
                    </a:p>
                  </a:txBody>
                  <a:tcPr marL="50800" marR="50800" marT="50800" marB="50800" anchor="ctr" horzOverflow="overflow"/>
                </a:tc>
              </a:tr>
              <a:tr h="1143000">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r>
              <a:tr h="1143000">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r>
              <a:tr h="1143000">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r>
              <a:tr h="1143000">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xfrm>
            <a:off x="952500" y="254000"/>
            <a:ext cx="11099800" cy="2159000"/>
          </a:xfrm>
          <a:prstGeom prst="rect">
            <a:avLst/>
          </a:prstGeom>
        </p:spPr>
        <p:txBody>
          <a:bodyPr/>
          <a:lstStyle/>
          <a:p>
            <a:pPr lvl="0">
              <a:defRPr sz="1800">
                <a:solidFill>
                  <a:srgbClr val="000000"/>
                </a:solidFill>
              </a:defRPr>
            </a:pPr>
            <a:r>
              <a:rPr sz="8000">
                <a:solidFill>
                  <a:srgbClr val="FFFFFF"/>
                </a:solidFill>
              </a:rPr>
              <a:t>Logical OR</a:t>
            </a:r>
          </a:p>
        </p:txBody>
      </p:sp>
      <p:sp>
        <p:nvSpPr>
          <p:cNvPr id="82" name="Shape 82"/>
          <p:cNvSpPr>
            <a:spLocks noGrp="1"/>
          </p:cNvSpPr>
          <p:nvPr>
            <p:ph type="body" idx="1"/>
          </p:nvPr>
        </p:nvSpPr>
        <p:spPr>
          <a:xfrm>
            <a:off x="952498" y="2597150"/>
            <a:ext cx="5119918" cy="6286500"/>
          </a:xfrm>
          <a:prstGeom prst="rect">
            <a:avLst/>
          </a:prstGeom>
        </p:spPr>
        <p:txBody>
          <a:bodyPr/>
          <a:lstStyle/>
          <a:p>
            <a:pPr marL="938388" lvl="0" indent="-938388">
              <a:buClr>
                <a:srgbClr val="FFFFFF"/>
              </a:buClr>
              <a:defRPr sz="1800">
                <a:solidFill>
                  <a:srgbClr val="000000"/>
                </a:solidFill>
              </a:defRPr>
            </a:pPr>
            <a:r>
              <a:rPr sz="3800">
                <a:solidFill>
                  <a:srgbClr val="FFFFFF"/>
                </a:solidFill>
              </a:rPr>
              <a:t>Behaves just like English word </a:t>
            </a:r>
            <a:r>
              <a:rPr sz="3800" i="1">
                <a:solidFill>
                  <a:srgbClr val="FFFFFF"/>
                </a:solidFill>
              </a:rPr>
              <a:t>or</a:t>
            </a:r>
          </a:p>
        </p:txBody>
      </p:sp>
      <p:graphicFrame>
        <p:nvGraphicFramePr>
          <p:cNvPr id="83" name="Table 83"/>
          <p:cNvGraphicFramePr/>
          <p:nvPr/>
        </p:nvGraphicFramePr>
        <p:xfrm>
          <a:off x="7327900" y="2882900"/>
          <a:ext cx="5467942" cy="6188620"/>
        </p:xfrm>
        <a:graphic>
          <a:graphicData uri="http://schemas.openxmlformats.org/drawingml/2006/table">
            <a:tbl>
              <a:tblPr firstRow="1">
                <a:tableStyleId>{4C3C2611-4C71-4FC5-86AE-919BDF0F9419}</a:tableStyleId>
              </a:tblPr>
              <a:tblGrid>
                <a:gridCol w="2118203"/>
                <a:gridCol w="1880773"/>
                <a:gridCol w="1468966"/>
              </a:tblGrid>
              <a:tr h="1616620">
                <a:tc>
                  <a:txBody>
                    <a:bodyPr/>
                    <a:lstStyle/>
                    <a:p>
                      <a:pPr lvl="0" algn="ctr" defTabSz="914400">
                        <a:defRPr sz="1800">
                          <a:solidFill>
                            <a:srgbClr val="000000"/>
                          </a:solidFill>
                        </a:defRPr>
                      </a:pPr>
                      <a:r>
                        <a:rPr sz="2800">
                          <a:solidFill>
                            <a:srgbClr val="FFFFFF"/>
                          </a:solidFill>
                        </a:rPr>
                        <a:t>Left Operand</a:t>
                      </a:r>
                    </a:p>
                  </a:txBody>
                  <a:tcPr marL="50800" marR="50800" marT="50800" marB="50800" anchor="ctr" horzOverflow="overflow"/>
                </a:tc>
                <a:tc>
                  <a:txBody>
                    <a:bodyPr/>
                    <a:lstStyle/>
                    <a:p>
                      <a:pPr lvl="0" algn="ctr" defTabSz="914400">
                        <a:defRPr sz="1800">
                          <a:solidFill>
                            <a:srgbClr val="000000"/>
                          </a:solidFill>
                        </a:defRPr>
                      </a:pPr>
                      <a:r>
                        <a:rPr sz="2800">
                          <a:solidFill>
                            <a:srgbClr val="FFFFFF"/>
                          </a:solidFill>
                        </a:rPr>
                        <a:t>Right Operand</a:t>
                      </a:r>
                    </a:p>
                  </a:txBody>
                  <a:tcPr marL="50800" marR="50800" marT="50800" marB="50800" anchor="ctr" horzOverflow="overflow"/>
                </a:tc>
                <a:tc>
                  <a:txBody>
                    <a:bodyPr/>
                    <a:lstStyle/>
                    <a:p>
                      <a:pPr lvl="0" algn="ctr" defTabSz="914400">
                        <a:defRPr sz="1800">
                          <a:solidFill>
                            <a:srgbClr val="000000"/>
                          </a:solidFill>
                        </a:defRPr>
                      </a:pPr>
                      <a:r>
                        <a:rPr sz="2800">
                          <a:solidFill>
                            <a:srgbClr val="FFFFFF"/>
                          </a:solidFill>
                        </a:rPr>
                        <a:t>Result</a:t>
                      </a:r>
                    </a:p>
                  </a:txBody>
                  <a:tcPr marL="50800" marR="50800" marT="50800" marB="50800" anchor="ctr" horzOverflow="overflow"/>
                </a:tc>
              </a:tr>
              <a:tr h="1143000">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B w="12700">
                      <a:miter lim="400000"/>
                    </a:lnB>
                  </a:tcPr>
                </a:tc>
              </a:tr>
              <a:tr h="1143000">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r>
              <a:tr h="1143000">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TRUE</a:t>
                      </a:r>
                    </a:p>
                  </a:txBody>
                  <a:tcPr marL="50800" marR="50800" marT="50800" marB="50800" anchor="ctr" horzOverflow="overflow">
                    <a:lnL w="12700">
                      <a:miter lim="400000"/>
                    </a:lnL>
                    <a:lnR w="12700">
                      <a:miter lim="400000"/>
                    </a:lnR>
                    <a:lnT w="12700">
                      <a:miter lim="400000"/>
                    </a:lnT>
                    <a:lnB w="12700">
                      <a:miter lim="400000"/>
                    </a:lnB>
                  </a:tcPr>
                </a:tc>
              </a:tr>
              <a:tr h="1143000">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algn="ctr" defTabSz="914400">
                        <a:defRPr sz="1800" b="0" i="0">
                          <a:solidFill>
                            <a:srgbClr val="000000"/>
                          </a:solidFill>
                        </a:defRPr>
                      </a:pPr>
                      <a:r>
                        <a:rPr sz="2800">
                          <a:solidFill>
                            <a:srgbClr val="FFFFFF"/>
                          </a:solidFill>
                        </a:rPr>
                        <a:t>FALSE</a:t>
                      </a:r>
                    </a:p>
                  </a:txBody>
                  <a:tcPr marL="50800" marR="50800" marT="50800" marB="50800" anchor="ctr" horzOverflow="overflow">
                    <a:lnL w="12700">
                      <a:miter lim="400000"/>
                    </a:lnL>
                    <a:lnR w="12700">
                      <a:miter lim="400000"/>
                    </a:lnR>
                    <a:lnT w="12700">
                      <a:miter lim="400000"/>
                    </a:lnT>
                    <a:lnB w="12700">
                      <a:miter lim="400000"/>
                    </a:lnB>
                  </a:tcPr>
                </a:tc>
              </a:tr>
            </a:tbl>
          </a:graphicData>
        </a:graphic>
      </p:graphicFrame>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000000"/>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TotalTime>
  <Words>1587</Words>
  <Application>Microsoft Office PowerPoint</Application>
  <PresentationFormat>Custom</PresentationFormat>
  <Paragraphs>374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Avenir Roman</vt:lpstr>
      <vt:lpstr>Consolas</vt:lpstr>
      <vt:lpstr>Helvetica</vt:lpstr>
      <vt:lpstr>Helvetica Light</vt:lpstr>
      <vt:lpstr>Monaco</vt:lpstr>
      <vt:lpstr>Default</vt:lpstr>
      <vt:lpstr>Control Structures</vt:lpstr>
      <vt:lpstr>if Statement</vt:lpstr>
      <vt:lpstr>Applications of if Statement</vt:lpstr>
      <vt:lpstr>else Statement</vt:lpstr>
      <vt:lpstr>else-if Statement</vt:lpstr>
      <vt:lpstr>Comparison  Operators</vt:lpstr>
      <vt:lpstr>Logical  Operators</vt:lpstr>
      <vt:lpstr>Logical AND</vt:lpstr>
      <vt:lpstr>Logical OR</vt:lpstr>
      <vt:lpstr>Logical NOT</vt:lpstr>
      <vt:lpstr>Conditional Operators</vt:lpstr>
      <vt:lpstr>Common Mistake!</vt:lpstr>
      <vt:lpstr>Switch Statement</vt:lpstr>
      <vt:lpstr>Loops</vt:lpstr>
      <vt:lpstr> Loops</vt:lpstr>
      <vt:lpstr> Loops</vt:lpstr>
      <vt:lpstr> Applications of  Loops</vt:lpstr>
      <vt:lpstr>while Loop</vt:lpstr>
      <vt:lpstr>Common Mistake</vt:lpstr>
      <vt:lpstr>for Loop</vt:lpstr>
      <vt:lpstr>do while Loop</vt:lpstr>
      <vt:lpstr>break and continue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Structures</dc:title>
  <cp:lastModifiedBy>Wong Shin Yueh</cp:lastModifiedBy>
  <cp:revision>7</cp:revision>
  <dcterms:modified xsi:type="dcterms:W3CDTF">2014-11-03T07:28:34Z</dcterms:modified>
</cp:coreProperties>
</file>