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lvl1pPr algn="ctr" defTabSz="584200">
      <a:defRPr sz="3600">
        <a:latin typeface="Avenir Book"/>
        <a:ea typeface="Avenir Book"/>
        <a:cs typeface="Avenir Book"/>
        <a:sym typeface="Avenir Book"/>
      </a:defRPr>
    </a:lvl1pPr>
    <a:lvl2pPr algn="ctr" defTabSz="584200">
      <a:defRPr sz="3600">
        <a:latin typeface="Avenir Book"/>
        <a:ea typeface="Avenir Book"/>
        <a:cs typeface="Avenir Book"/>
        <a:sym typeface="Avenir Book"/>
      </a:defRPr>
    </a:lvl2pPr>
    <a:lvl3pPr algn="ctr" defTabSz="584200">
      <a:defRPr sz="3600">
        <a:latin typeface="Avenir Book"/>
        <a:ea typeface="Avenir Book"/>
        <a:cs typeface="Avenir Book"/>
        <a:sym typeface="Avenir Book"/>
      </a:defRPr>
    </a:lvl3pPr>
    <a:lvl4pPr algn="ctr" defTabSz="584200">
      <a:defRPr sz="3600">
        <a:latin typeface="Avenir Book"/>
        <a:ea typeface="Avenir Book"/>
        <a:cs typeface="Avenir Book"/>
        <a:sym typeface="Avenir Book"/>
      </a:defRPr>
    </a:lvl4pPr>
    <a:lvl5pPr algn="ctr" defTabSz="584200">
      <a:defRPr sz="3600">
        <a:latin typeface="Avenir Book"/>
        <a:ea typeface="Avenir Book"/>
        <a:cs typeface="Avenir Book"/>
        <a:sym typeface="Avenir Book"/>
      </a:defRPr>
    </a:lvl5pPr>
    <a:lvl6pPr algn="ctr" defTabSz="584200">
      <a:defRPr sz="3600">
        <a:latin typeface="Avenir Book"/>
        <a:ea typeface="Avenir Book"/>
        <a:cs typeface="Avenir Book"/>
        <a:sym typeface="Avenir Book"/>
      </a:defRPr>
    </a:lvl6pPr>
    <a:lvl7pPr algn="ctr" defTabSz="584200">
      <a:defRPr sz="3600">
        <a:latin typeface="Avenir Book"/>
        <a:ea typeface="Avenir Book"/>
        <a:cs typeface="Avenir Book"/>
        <a:sym typeface="Avenir Book"/>
      </a:defRPr>
    </a:lvl7pPr>
    <a:lvl8pPr algn="ctr" defTabSz="584200">
      <a:defRPr sz="3600">
        <a:latin typeface="Avenir Book"/>
        <a:ea typeface="Avenir Book"/>
        <a:cs typeface="Avenir Book"/>
        <a:sym typeface="Avenir Book"/>
      </a:defRPr>
    </a:lvl8pPr>
    <a:lvl9pPr algn="ctr" defTabSz="584200">
      <a:defRPr sz="3600">
        <a:latin typeface="Avenir Book"/>
        <a:ea typeface="Avenir Book"/>
        <a:cs typeface="Avenir Book"/>
        <a:sym typeface="Avenir 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472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667500"/>
            <a:ext cx="10464800" cy="1524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952500" y="0"/>
            <a:ext cx="11099800" cy="2667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452954"/>
            <a:ext cx="5334000" cy="6562192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14044"/>
            <a:ext cx="11099800" cy="2238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452954"/>
            <a:ext cx="11099800" cy="6562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w3schools.com/js/js_math.asp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tutorialspoint.com/javascript/javascript_date_object.htm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Methods and Functions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 defTabSz="519937">
              <a:defRPr sz="6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300">
                <a:solidFill>
                  <a:srgbClr val="FFFFFF"/>
                </a:solidFill>
              </a:rPr>
              <a:t>String Methods and Properties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952498" y="2597150"/>
            <a:ext cx="3573731" cy="6286500"/>
          </a:xfrm>
          <a:prstGeom prst="rect">
            <a:avLst/>
          </a:prstGeom>
        </p:spPr>
        <p:txBody>
          <a:bodyPr/>
          <a:lstStyle/>
          <a:p>
            <a:pPr lvl="0" marL="817439" indent="-817439" defTabSz="443991">
              <a:spcBef>
                <a:spcPts val="31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Methods are similar to functions except that they take the form </a:t>
            </a:r>
            <a:r>
              <a:rPr>
                <a:solidFill>
                  <a:srgbClr val="FFFFFF"/>
                </a:solidFill>
              </a:rPr>
              <a:t>stringoject.methodname()</a:t>
            </a:r>
            <a:endParaRPr sz="2800"/>
          </a:p>
          <a:p>
            <a:pPr lvl="0" marL="817439" indent="-817439" defTabSz="443991">
              <a:spcBef>
                <a:spcPts val="31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Properties take the form </a:t>
            </a:r>
            <a:r>
              <a:rPr sz="2000">
                <a:solidFill>
                  <a:srgbClr val="FFFFFF"/>
                </a:solidFill>
              </a:rPr>
              <a:t>stringobject.propertyname</a:t>
            </a:r>
          </a:p>
          <a:p>
            <a:pPr lvl="0" marL="417061" indent="-417061" defTabSz="443991">
              <a:spcBef>
                <a:spcPts val="31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String indexes are zero-based: The first character is in position 0, the second in 1, and so on.</a:t>
            </a:r>
          </a:p>
        </p:txBody>
      </p:sp>
      <p:graphicFrame>
        <p:nvGraphicFramePr>
          <p:cNvPr id="70" name="Table 70"/>
          <p:cNvGraphicFramePr/>
          <p:nvPr/>
        </p:nvGraphicFramePr>
        <p:xfrm>
          <a:off x="5644162" y="4258991"/>
          <a:ext cx="5310983" cy="123561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066362"/>
                <a:gridCol w="848923"/>
                <a:gridCol w="848923"/>
                <a:gridCol w="848923"/>
                <a:gridCol w="848923"/>
                <a:gridCol w="848923"/>
              </a:tblGrid>
              <a:tr h="607857"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h</a:t>
                      </a:r>
                    </a:p>
                  </a:txBody>
                  <a:tcPr marL="63500" marR="63500" marT="63500" marB="63500" anchor="ctr" anchorCtr="0" horzOverflow="overflow">
                    <a:lnB w="38100">
                      <a:solidFill>
                        <a:srgbClr val="D6D7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e</a:t>
                      </a:r>
                    </a:p>
                  </a:txBody>
                  <a:tcPr marL="63500" marR="63500" marT="63500" marB="63500" anchor="ctr" anchorCtr="0" horzOverflow="overflow">
                    <a:lnB w="38100">
                      <a:solidFill>
                        <a:srgbClr val="D6D7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l</a:t>
                      </a:r>
                    </a:p>
                  </a:txBody>
                  <a:tcPr marL="63500" marR="63500" marT="63500" marB="63500" anchor="ctr" anchorCtr="0" horzOverflow="overflow">
                    <a:lnB w="38100">
                      <a:solidFill>
                        <a:srgbClr val="D6D7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l</a:t>
                      </a:r>
                    </a:p>
                  </a:txBody>
                  <a:tcPr marL="63500" marR="63500" marT="63500" marB="63500" anchor="ctr" anchorCtr="0" horzOverflow="overflow">
                    <a:lnB w="38100">
                      <a:solidFill>
                        <a:srgbClr val="D6D7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o</a:t>
                      </a:r>
                    </a:p>
                  </a:txBody>
                  <a:tcPr marL="63500" marR="63500" marT="63500" marB="635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38100">
                      <a:solidFill>
                        <a:srgbClr val="D6D7D6"/>
                      </a:solidFill>
                      <a:miter lim="400000"/>
                    </a:lnB>
                  </a:tcPr>
                </a:tc>
              </a:tr>
              <a:tr h="627757"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index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</a:t>
                      </a:r>
                    </a:p>
                  </a:txBody>
                  <a:tcPr marL="63500" marR="63500" marT="63500" marB="63500" anchor="ctr" anchorCtr="0" horzOverflow="overflow">
                    <a:lnT w="38100">
                      <a:solidFill>
                        <a:srgbClr val="D6D7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</a:t>
                      </a:r>
                    </a:p>
                  </a:txBody>
                  <a:tcPr marL="63500" marR="63500" marT="63500" marB="63500" anchor="ctr" anchorCtr="0" horzOverflow="overflow">
                    <a:lnT w="38100">
                      <a:solidFill>
                        <a:srgbClr val="D6D7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</a:t>
                      </a:r>
                    </a:p>
                  </a:txBody>
                  <a:tcPr marL="63500" marR="63500" marT="63500" marB="63500" anchor="ctr" anchorCtr="0" horzOverflow="overflow">
                    <a:lnT w="38100">
                      <a:solidFill>
                        <a:srgbClr val="D6D7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</a:t>
                      </a:r>
                    </a:p>
                  </a:txBody>
                  <a:tcPr marL="63500" marR="63500" marT="63500" marB="63500" anchor="ctr" anchorCtr="0" horzOverflow="overflow">
                    <a:lnT w="38100">
                      <a:solidFill>
                        <a:srgbClr val="D6D7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</a:t>
                      </a:r>
                    </a:p>
                  </a:txBody>
                  <a:tcPr marL="63500" marR="63500" marT="63500" marB="63500" anchor="ctr" anchorCtr="0" horzOverflow="overflow">
                    <a:lnT w="38100">
                      <a:solidFill>
                        <a:srgbClr val="D6D7D6"/>
                      </a:solidFill>
                      <a:miter lim="400000"/>
                    </a:lnT>
                  </a:tcPr>
                </a:tc>
              </a:tr>
            </a:tbl>
          </a:graphicData>
        </a:graphic>
      </p:graphicFrame>
      <p:sp>
        <p:nvSpPr>
          <p:cNvPr id="71" name="Shape 71"/>
          <p:cNvSpPr/>
          <p:nvPr/>
        </p:nvSpPr>
        <p:spPr>
          <a:xfrm>
            <a:off x="5489702" y="3409949"/>
            <a:ext cx="56199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BEBEB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EBEBEB"/>
                </a:solidFill>
              </a:rPr>
              <a:t>Structure of a String “hello”</a:t>
            </a:r>
          </a:p>
        </p:txBody>
      </p:sp>
      <p:sp>
        <p:nvSpPr>
          <p:cNvPr id="72" name="Shape 72"/>
          <p:cNvSpPr/>
          <p:nvPr/>
        </p:nvSpPr>
        <p:spPr>
          <a:xfrm>
            <a:off x="5604677" y="6091149"/>
            <a:ext cx="4835945" cy="236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5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Syntax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endParaRPr sz="3500">
              <a:solidFill>
                <a:srgbClr val="FFFFFF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var myString= “hello”;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alert(myString.length);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//output is 5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 defTabSz="519937">
              <a:defRPr sz="6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300">
                <a:solidFill>
                  <a:srgbClr val="FFFFFF"/>
                </a:solidFill>
              </a:rPr>
              <a:t>Commonly Used String Methods</a:t>
            </a:r>
          </a:p>
        </p:txBody>
      </p:sp>
      <p:graphicFrame>
        <p:nvGraphicFramePr>
          <p:cNvPr id="75" name="Table 75"/>
          <p:cNvGraphicFramePr/>
          <p:nvPr/>
        </p:nvGraphicFramePr>
        <p:xfrm>
          <a:off x="353844" y="3022600"/>
          <a:ext cx="12297108" cy="5796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903411"/>
                <a:gridCol w="3785839"/>
                <a:gridCol w="3208387"/>
                <a:gridCol w="3399468"/>
              </a:tblGrid>
              <a:tr h="704850"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Name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Description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Syntax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Example Usage</a:t>
                      </a:r>
                    </a:p>
                  </a:txBody>
                  <a:tcPr marL="63500" marR="63500" marT="63500" marB="635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086774"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substr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Extracts parts of a string, beginning at the character at the specified position, and returns the specified number of characters.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string.substr(start,length)</a:t>
                      </a:r>
                      <a:endParaRPr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start: Position to start extraction</a:t>
                      </a:r>
                      <a:endParaRPr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length: Length of string to extract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var str = "Hello world!";</a:t>
                      </a:r>
                      <a:endParaRPr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var res = str.substr(1, 4)</a:t>
                      </a:r>
                      <a:endParaRPr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09051"/>
                          </a:solidFill>
                          <a:sym typeface="Avenir Book"/>
                        </a:rPr>
                        <a:t>//result</a:t>
                      </a:r>
                      <a:endParaRPr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ello</a:t>
                      </a:r>
                      <a:endParaRPr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var res = str.substr(0, 1)</a:t>
                      </a:r>
                      <a:endParaRPr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F8F00"/>
                          </a:solidFill>
                          <a:sym typeface="Avenir Book"/>
                        </a:rPr>
                        <a:t>//result</a:t>
                      </a:r>
                      <a:endParaRPr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H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004777"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indexOf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Returns the position of the first occurrence of a specified value in a string.</a:t>
                      </a:r>
                      <a:endParaRPr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This method returns -1 if the value to search for never occurs.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Avenir Book"/>
                        </a:rPr>
                        <a:t>string.indexOf(searchvalue,start)</a:t>
                      </a:r>
                      <a:endParaRPr sz="15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 sz="15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Avenir Book"/>
                        </a:rPr>
                        <a:t>searchvalue: The value to search</a:t>
                      </a:r>
                      <a:endParaRPr sz="15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Avenir Book"/>
                        </a:rPr>
                        <a:t>start:Position of string to start searching. Default is 0 if omitted.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var str = "Hello world, welcome”;</a:t>
                      </a:r>
                      <a:endParaRPr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var n = str.indexOf(“welcome");</a:t>
                      </a:r>
                      <a:endParaRPr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 sz="1600"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009051"/>
                          </a:solidFill>
                          <a:sym typeface="Avenir Book"/>
                        </a:rPr>
                        <a:t>//result</a:t>
                      </a:r>
                      <a:endParaRPr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13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 defTabSz="519937">
              <a:defRPr sz="6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300">
                <a:solidFill>
                  <a:srgbClr val="FFFFFF"/>
                </a:solidFill>
              </a:rPr>
              <a:t>Commonly Used String Methods</a:t>
            </a:r>
          </a:p>
        </p:txBody>
      </p:sp>
      <p:graphicFrame>
        <p:nvGraphicFramePr>
          <p:cNvPr id="78" name="Table 78"/>
          <p:cNvGraphicFramePr/>
          <p:nvPr/>
        </p:nvGraphicFramePr>
        <p:xfrm>
          <a:off x="353844" y="3022600"/>
          <a:ext cx="12403321" cy="601749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469528"/>
                <a:gridCol w="3190180"/>
                <a:gridCol w="3387063"/>
                <a:gridCol w="4356549"/>
              </a:tblGrid>
              <a:tr h="704850"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Name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Description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Syntax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Example Usage</a:t>
                      </a:r>
                    </a:p>
                  </a:txBody>
                  <a:tcPr marL="63500" marR="63500" marT="63500" marB="635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086774"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replace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Returns a new string where the specified values are replaced.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string.replace(searchvalue,newvalue)</a:t>
                      </a:r>
                      <a:endParaRPr sz="1000">
                        <a:solidFill>
                          <a:srgbClr val="FFFFFF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 sz="1000">
                        <a:solidFill>
                          <a:srgbClr val="FFFFFF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 sz="1000">
                        <a:solidFill>
                          <a:srgbClr val="FFFFFF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searchvalue: Value to replace</a:t>
                      </a:r>
                      <a:endParaRPr sz="1000">
                        <a:solidFill>
                          <a:srgbClr val="FFFFFF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newvalue: Value to replace with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Avenir Book"/>
                        </a:rPr>
                        <a:t>var str = "Visit Microsoft!";</a:t>
                      </a:r>
                      <a:endParaRPr sz="15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Avenir Book"/>
                        </a:rPr>
                        <a:t>var res = str.replace("Microsoft", “Google");</a:t>
                      </a:r>
                      <a:endParaRPr sz="15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 sz="15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Avenir Book"/>
                        </a:rPr>
                        <a:t>//result</a:t>
                      </a:r>
                      <a:endParaRPr sz="15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Avenir Book"/>
                        </a:rPr>
                        <a:t>Visit Google!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225873"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split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Specifies the character, or the regular expression, to use for splitting the string. If omitted, the entire string will be returned (an array with only one item)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Avenir Book"/>
                        </a:rPr>
                        <a:t>string.split(separator)</a:t>
                      </a:r>
                      <a:endParaRPr sz="15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 sz="15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Avenir Book"/>
                        </a:rPr>
                        <a:t>separator: specifieds the character for splitting the string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var str = "How are you doing today?";</a:t>
                      </a:r>
                      <a:endParaRPr sz="16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var res = str.split(" “);</a:t>
                      </a:r>
                      <a:endParaRPr sz="16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 sz="16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//result is an array</a:t>
                      </a:r>
                      <a:endParaRPr sz="16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How,are,you,doing,today?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 defTabSz="519937">
              <a:defRPr sz="6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300">
                <a:solidFill>
                  <a:srgbClr val="FFFFFF"/>
                </a:solidFill>
              </a:rPr>
              <a:t>Commonly Used String Methods</a:t>
            </a:r>
          </a:p>
        </p:txBody>
      </p:sp>
      <p:graphicFrame>
        <p:nvGraphicFramePr>
          <p:cNvPr id="81" name="Table 81"/>
          <p:cNvGraphicFramePr/>
          <p:nvPr/>
        </p:nvGraphicFramePr>
        <p:xfrm>
          <a:off x="353844" y="3022600"/>
          <a:ext cx="12288675" cy="601749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774228"/>
                <a:gridCol w="3190180"/>
                <a:gridCol w="2792710"/>
                <a:gridCol w="4531554"/>
              </a:tblGrid>
              <a:tr h="704850"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Name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Description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Syntax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Example Usage</a:t>
                      </a:r>
                    </a:p>
                  </a:txBody>
                  <a:tcPr marL="63500" marR="63500" marT="63500" marB="635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086774"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toUpperCase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Converts a string to uppercase letters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string.toUpperCase()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Avenir Book"/>
                        </a:rPr>
                        <a:t>var str = "Hello World!";</a:t>
                      </a:r>
                      <a:endParaRPr sz="15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Avenir Book"/>
                        </a:rPr>
                        <a:t>var res = str.toUpperCase();</a:t>
                      </a:r>
                      <a:endParaRPr sz="15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 sz="15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Avenir Book"/>
                        </a:rPr>
                        <a:t>//result</a:t>
                      </a:r>
                      <a:endParaRPr sz="15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Avenir Book"/>
                        </a:rPr>
                        <a:t>HELLO WORLD!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225873"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charAt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Returns the character at the specified index in a string.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Avenir Book"/>
                        </a:rPr>
                        <a:t>string.charAt(index)</a:t>
                      </a:r>
                      <a:endParaRPr sz="15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 sz="15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Avenir Book"/>
                        </a:rPr>
                        <a:t>//index represents the index of the character you want to return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var str = "HELLO WORLD";</a:t>
                      </a:r>
                      <a:endParaRPr sz="16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var res = str.charAt(0);</a:t>
                      </a:r>
                      <a:endParaRPr sz="16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 sz="16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 sz="16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//result</a:t>
                      </a:r>
                      <a:endParaRPr sz="16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H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 defTabSz="519937">
              <a:defRPr sz="6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300">
                <a:solidFill>
                  <a:srgbClr val="FFFFFF"/>
                </a:solidFill>
              </a:rPr>
              <a:t>Commonly Used Number Methods</a:t>
            </a:r>
          </a:p>
        </p:txBody>
      </p:sp>
      <p:graphicFrame>
        <p:nvGraphicFramePr>
          <p:cNvPr id="84" name="Table 84"/>
          <p:cNvGraphicFramePr/>
          <p:nvPr/>
        </p:nvGraphicFramePr>
        <p:xfrm>
          <a:off x="353844" y="3022600"/>
          <a:ext cx="11330915" cy="601749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296020"/>
                <a:gridCol w="3170634"/>
                <a:gridCol w="5864259"/>
              </a:tblGrid>
              <a:tr h="704850"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Name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Description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Example Usage</a:t>
                      </a:r>
                    </a:p>
                  </a:txBody>
                  <a:tcPr marL="63500" marR="63500" marT="63500" marB="635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086774"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toString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Converts a number to a string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Avenir Book"/>
                        </a:rPr>
                        <a:t>var x = 123;</a:t>
                      </a:r>
                      <a:endParaRPr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Avenir Book"/>
                        </a:rPr>
                        <a:t>x.toString();            </a:t>
                      </a:r>
                      <a:endParaRPr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4F8F00"/>
                          </a:solidFill>
                          <a:sym typeface="Avenir Book"/>
                        </a:rPr>
                        <a:t>// returns 123 from variable x</a:t>
                      </a:r>
                      <a:endParaRPr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 sz="1500"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Avenir Book"/>
                        </a:rPr>
                        <a:t>(123).toString();       </a:t>
                      </a:r>
                      <a:endParaRPr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4F8F00"/>
                          </a:solidFill>
                          <a:sym typeface="Avenir Book"/>
                        </a:rPr>
                        <a:t> // returns 123 from literal 123</a:t>
                      </a:r>
                      <a:endParaRPr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 sz="1500"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Avenir Book"/>
                        </a:rPr>
                        <a:t>(100 + 23).toString();   </a:t>
                      </a:r>
                      <a:endParaRPr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4F8F00"/>
                          </a:solidFill>
                          <a:sym typeface="Avenir Book"/>
                        </a:rPr>
                        <a:t>// returns 123 from expression 100 + 23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225873"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toFixed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Returns a string, with the number written with a specified number of decimals: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var x = 9.656;</a:t>
                      </a:r>
                      <a:endParaRPr sz="16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x.toFixed(0);           // returns 10</a:t>
                      </a:r>
                      <a:endParaRPr sz="16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x.toFixed(2);           // returns 9.66</a:t>
                      </a:r>
                      <a:endParaRPr sz="16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x.toFixed(4);           // returns 9.6560</a:t>
                      </a:r>
                      <a:endParaRPr sz="16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x.toFixed(6);           // returns 9.656000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 defTabSz="519937">
              <a:defRPr sz="6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300">
                <a:solidFill>
                  <a:srgbClr val="FFFFFF"/>
                </a:solidFill>
              </a:rPr>
              <a:t>Commonly Used Number Methods</a:t>
            </a:r>
          </a:p>
        </p:txBody>
      </p:sp>
      <p:graphicFrame>
        <p:nvGraphicFramePr>
          <p:cNvPr id="87" name="Table 87"/>
          <p:cNvGraphicFramePr/>
          <p:nvPr/>
        </p:nvGraphicFramePr>
        <p:xfrm>
          <a:off x="353844" y="3022600"/>
          <a:ext cx="11330915" cy="601749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296020"/>
                <a:gridCol w="3170634"/>
                <a:gridCol w="5864259"/>
              </a:tblGrid>
              <a:tr h="704850"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Name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Description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Example Usage</a:t>
                      </a:r>
                    </a:p>
                  </a:txBody>
                  <a:tcPr marL="63500" marR="63500" marT="63500" marB="635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086774"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Number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Converts data type to a number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Avenir Book"/>
                        </a:rPr>
                        <a:t>x = true;</a:t>
                      </a:r>
                      <a:endParaRPr sz="15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Avenir Book"/>
                        </a:rPr>
                        <a:t>Number(x);        // returns 1</a:t>
                      </a:r>
                      <a:endParaRPr sz="15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Avenir Book"/>
                        </a:rPr>
                        <a:t>x = false;     </a:t>
                      </a:r>
                      <a:endParaRPr sz="15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Avenir Book"/>
                        </a:rPr>
                        <a:t>Number(x);        // returns 0</a:t>
                      </a:r>
                      <a:endParaRPr sz="15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Avenir Book"/>
                        </a:rPr>
                        <a:t>x = new Date();</a:t>
                      </a:r>
                      <a:endParaRPr sz="15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Avenir Book"/>
                        </a:rPr>
                        <a:t>Number(x);        // returns 1404568027739</a:t>
                      </a:r>
                      <a:endParaRPr sz="15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Avenir Book"/>
                        </a:rPr>
                        <a:t>x = "10"</a:t>
                      </a:r>
                      <a:endParaRPr sz="15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Avenir Book"/>
                        </a:rPr>
                        <a:t>Number(x);        // returns 10</a:t>
                      </a:r>
                      <a:endParaRPr sz="15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Avenir Book"/>
                        </a:rPr>
                        <a:t>x = "10 20"</a:t>
                      </a:r>
                      <a:endParaRPr sz="15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Avenir Book"/>
                        </a:rPr>
                        <a:t>Number(x);        // returns NaN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225873"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toExponential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Returns a string with a number written in exponential notation: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var x = 9.656;</a:t>
                      </a:r>
                      <a:endParaRPr sz="16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x.toExponential(2);     // returns 9.66e+0</a:t>
                      </a:r>
                      <a:endParaRPr sz="16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x.toExponential(4);     // returns 9.6560e+0</a:t>
                      </a:r>
                      <a:endParaRPr sz="16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x.toExponential(6);     // returns 9.656000e+0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 defTabSz="519937">
              <a:defRPr sz="6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300">
                <a:solidFill>
                  <a:srgbClr val="FFFFFF"/>
                </a:solidFill>
              </a:rPr>
              <a:t>Commonly Used Math Methods</a:t>
            </a:r>
          </a:p>
        </p:txBody>
      </p:sp>
      <p:graphicFrame>
        <p:nvGraphicFramePr>
          <p:cNvPr id="90" name="Table 90"/>
          <p:cNvGraphicFramePr/>
          <p:nvPr/>
        </p:nvGraphicFramePr>
        <p:xfrm>
          <a:off x="353844" y="3022600"/>
          <a:ext cx="11330915" cy="41543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296020"/>
                <a:gridCol w="3170634"/>
                <a:gridCol w="5864259"/>
              </a:tblGrid>
              <a:tr h="428353"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Name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Description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Example Usage</a:t>
                      </a:r>
                    </a:p>
                  </a:txBody>
                  <a:tcPr marL="63500" marR="63500" marT="63500" marB="635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24287"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Math.random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return a random number between 0 and 1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Avenir Book"/>
                        </a:rPr>
                        <a:t>Math.floor(Math.random() * 11);   </a:t>
                      </a:r>
                      <a:endParaRPr sz="15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Avenir Book"/>
                        </a:rPr>
                        <a:t>// returns a random number between 0 and 10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933887"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Math.round</a:t>
                      </a:r>
                      <a:endParaRPr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>
                        <a:solidFill>
                          <a:srgbClr val="FFFFFF"/>
                        </a:solidFill>
                        <a:sym typeface="Avenir Book"/>
                      </a:endParaR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Rounds the number to the nearest integer</a:t>
                      </a:r>
                      <a:endParaRPr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>
                        <a:solidFill>
                          <a:srgbClr val="FFFFFF"/>
                        </a:solidFill>
                        <a:sym typeface="Avenir Book"/>
                      </a:endParaR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Math.round(4.7);            // returns 5</a:t>
                      </a:r>
                      <a:endParaRPr sz="1600"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Math.round(4.4);            // returns 4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933887"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Math.ceil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Rounds up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Math.ceil(4.4);             // returns 5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933887"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Math.floor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Rounds down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Math.floor(4.7);            // returns 4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</a:tbl>
          </a:graphicData>
        </a:graphic>
      </p:graphicFrame>
      <p:sp>
        <p:nvSpPr>
          <p:cNvPr id="91" name="Shape 91"/>
          <p:cNvSpPr/>
          <p:nvPr/>
        </p:nvSpPr>
        <p:spPr>
          <a:xfrm>
            <a:off x="2523794" y="7994649"/>
            <a:ext cx="76270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For more Math functions visit this </a:t>
            </a:r>
            <a:r>
              <a:rPr sz="3600">
                <a:latin typeface="Helvetica Light"/>
                <a:ea typeface="Helvetica Light"/>
                <a:cs typeface="Helvetica Light"/>
                <a:sym typeface="Helvetica Light"/>
                <a:hlinkClick r:id="rId2" invalidUrl="" action="" tgtFrame="" tooltip="" history="1" highlightClick="0" endSnd="0"/>
              </a:rPr>
              <a:t>link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 defTabSz="519937">
              <a:defRPr sz="6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300">
                <a:solidFill>
                  <a:srgbClr val="FFFFFF"/>
                </a:solidFill>
              </a:rPr>
              <a:t>Commonly Used Date Methods</a:t>
            </a:r>
          </a:p>
        </p:txBody>
      </p:sp>
      <p:graphicFrame>
        <p:nvGraphicFramePr>
          <p:cNvPr id="94" name="Table 94"/>
          <p:cNvGraphicFramePr/>
          <p:nvPr/>
        </p:nvGraphicFramePr>
        <p:xfrm>
          <a:off x="353844" y="3022600"/>
          <a:ext cx="11602492" cy="587977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809996"/>
                <a:gridCol w="2325389"/>
                <a:gridCol w="7467104"/>
              </a:tblGrid>
              <a:tr h="509235"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Name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Description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Example Usage</a:t>
                      </a:r>
                    </a:p>
                  </a:txBody>
                  <a:tcPr marL="63500" marR="63500" marT="63500" marB="635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942591"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Date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Returns today's date and time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var dt = Date();</a:t>
                      </a:r>
                      <a:endParaRPr sz="15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document.write("Date and Time : " + dt );</a:t>
                      </a:r>
                      <a:br>
                        <a:rPr sz="15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sz="15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 sz="15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//result is</a:t>
                      </a:r>
                      <a:endParaRPr sz="15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Date and Time : Wed Aug 27 2008 20:12:50 GMT+0530 </a:t>
                      </a:r>
                      <a:endParaRPr sz="15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(India Standard Time) 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1927464"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getDate</a:t>
                      </a:r>
                      <a:endParaRPr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>
                        <a:solidFill>
                          <a:srgbClr val="FFFFFF"/>
                        </a:solidFill>
                        <a:sym typeface="Avenir Book"/>
                      </a:endParaR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Returns the day of the month for the specified date according to local time.</a:t>
                      </a:r>
                      <a:endParaRPr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>
                        <a:solidFill>
                          <a:srgbClr val="FFFFFF"/>
                        </a:solidFill>
                        <a:sym typeface="Avenir Book"/>
                      </a:endParaR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var dt = new Date("December 25, 1995 23:15:00");</a:t>
                      </a:r>
                      <a:endParaRPr sz="16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document.write("getDate() : " + dt.getDate() ); </a:t>
                      </a:r>
                      <a:endParaRPr sz="16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//result is </a:t>
                      </a:r>
                      <a:endParaRPr sz="16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getDate() : 25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1500484"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getDay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Returns the year of the specified date according to local time.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var dt = new Date("December 25, 1995 23:15:00");</a:t>
                      </a:r>
                      <a:endParaRPr sz="16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document.write("getDay() : " + dt.getDay() ); </a:t>
                      </a:r>
                      <a:endParaRPr sz="16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 sz="16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//getDay() : 1 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 defTabSz="519937">
              <a:defRPr sz="6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300">
                <a:solidFill>
                  <a:srgbClr val="FFFFFF"/>
                </a:solidFill>
              </a:rPr>
              <a:t>Commonly Used Date Methods</a:t>
            </a:r>
          </a:p>
        </p:txBody>
      </p:sp>
      <p:graphicFrame>
        <p:nvGraphicFramePr>
          <p:cNvPr id="97" name="Table 97"/>
          <p:cNvGraphicFramePr/>
          <p:nvPr/>
        </p:nvGraphicFramePr>
        <p:xfrm>
          <a:off x="353844" y="2794000"/>
          <a:ext cx="11602492" cy="587977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809996"/>
                <a:gridCol w="2325389"/>
                <a:gridCol w="7467104"/>
              </a:tblGrid>
              <a:tr h="509235"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Name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Description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Example Usage</a:t>
                      </a:r>
                    </a:p>
                  </a:txBody>
                  <a:tcPr marL="63500" marR="63500" marT="63500" marB="635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942591"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setDate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Sets the day of the month for a specified date according to local time.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var dt = new Date( "Aug 28, 2008 23:30:00" );</a:t>
                      </a:r>
                      <a:endParaRPr sz="15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dt.setDate( 24 );</a:t>
                      </a:r>
                      <a:endParaRPr sz="15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document.write( dt ); </a:t>
                      </a:r>
                      <a:endParaRPr sz="15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 sz="15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//result is</a:t>
                      </a:r>
                      <a:endParaRPr sz="15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 sz="15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Sun Aug 24 23:30:00 UTC+0530 2008 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1927464"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setMonth</a:t>
                      </a:r>
                      <a:endParaRPr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>
                        <a:solidFill>
                          <a:srgbClr val="FFFFFF"/>
                        </a:solidFill>
                        <a:sym typeface="Avenir Book"/>
                      </a:endParaR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Sets the month for a specified date according to local time.</a:t>
                      </a:r>
                      <a:endParaRPr>
                        <a:solidFill>
                          <a:srgbClr val="FFFFFF"/>
                        </a:solidFill>
                        <a:sym typeface="Avenir Book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>
                        <a:solidFill>
                          <a:srgbClr val="FFFFFF"/>
                        </a:solidFill>
                        <a:sym typeface="Avenir Book"/>
                      </a:endParaR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var dt = new Date( "Aug 28, 2008 23:30:00" );</a:t>
                      </a:r>
                      <a:endParaRPr sz="16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dt.setMonth( 2 );</a:t>
                      </a:r>
                      <a:endParaRPr sz="16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document.write( dt ); </a:t>
                      </a:r>
                      <a:endParaRPr sz="16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//result is</a:t>
                      </a:r>
                      <a:endParaRPr sz="16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Fri </a:t>
                      </a:r>
                      <a:r>
                        <a:rPr b="1" sz="1200">
                          <a:solidFill>
                            <a:srgbClr val="D6D6D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Mar</a:t>
                      </a:r>
                      <a:r>
                        <a:rPr sz="1400">
                          <a:solidFill>
                            <a:srgbClr val="D6D6D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28 23:30:00 UTC+0530 2008 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1500484"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toDateString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Returns the "date" portion of the Date as a human-readable string.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var dt = new Date(1993, 6, 28, 14, 39, 7);</a:t>
                      </a:r>
                      <a:endParaRPr sz="16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document.write( "Formated Date : " + dt.toDateString() ); </a:t>
                      </a:r>
                      <a:endParaRPr sz="16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//result is</a:t>
                      </a:r>
                      <a:endParaRPr sz="16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 sz="16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Formated Date : Wed Jul 28 1993 </a:t>
                      </a:r>
                      <a:endParaRPr sz="16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</a:tbl>
          </a:graphicData>
        </a:graphic>
      </p:graphicFrame>
      <p:sp>
        <p:nvSpPr>
          <p:cNvPr id="98" name="Shape 98"/>
          <p:cNvSpPr/>
          <p:nvPr/>
        </p:nvSpPr>
        <p:spPr>
          <a:xfrm>
            <a:off x="3331489" y="5295900"/>
            <a:ext cx="969722" cy="723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/>
          </a:p>
        </p:txBody>
      </p:sp>
      <p:sp>
        <p:nvSpPr>
          <p:cNvPr id="99" name="Shape 99"/>
          <p:cNvSpPr/>
          <p:nvPr/>
        </p:nvSpPr>
        <p:spPr>
          <a:xfrm>
            <a:off x="3176447" y="8902700"/>
            <a:ext cx="7121806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solidFill>
                  <a:srgbClr val="FFFFFF"/>
                </a:solidFill>
              </a:rPr>
              <a:t>Click </a:t>
            </a:r>
            <a:r>
              <a:rPr sz="3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here</a:t>
            </a:r>
            <a:r>
              <a:rPr sz="3600">
                <a:solidFill>
                  <a:srgbClr val="FFFFFF"/>
                </a:solidFill>
              </a:rPr>
              <a:t> for more Date Methods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Calling Functions From Events 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952500" y="214044"/>
            <a:ext cx="11099800" cy="223891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About Functions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952500" y="2452954"/>
            <a:ext cx="11099800" cy="6562191"/>
          </a:xfrm>
          <a:prstGeom prst="rect">
            <a:avLst/>
          </a:prstGeom>
        </p:spPr>
        <p:txBody>
          <a:bodyPr/>
          <a:lstStyle/>
          <a:p>
            <a:pPr lvl="0" marL="938388" indent="-938388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As you start to write more code, code becomes messy</a:t>
            </a:r>
          </a:p>
          <a:p>
            <a:pPr lvl="0" marL="938388" indent="-938388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All languages allow to break apart your code to smaller, reusable, modular pieces</a:t>
            </a:r>
          </a:p>
          <a:p>
            <a:pPr lvl="0" marL="938388" indent="-938388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Functions are sometimes called modules or subroutines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Common HTML Events</a:t>
            </a:r>
          </a:p>
        </p:txBody>
      </p:sp>
      <p:graphicFrame>
        <p:nvGraphicFramePr>
          <p:cNvPr id="105" name="Table 105"/>
          <p:cNvGraphicFramePr/>
          <p:nvPr/>
        </p:nvGraphicFramePr>
        <p:xfrm>
          <a:off x="660875" y="2540180"/>
          <a:ext cx="5043312" cy="5715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209005"/>
                <a:gridCol w="3834307"/>
              </a:tblGrid>
              <a:tr h="1428750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sym typeface="Avenir Book"/>
                        </a:rPr>
                        <a:t>Event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sym typeface="Avenir Book"/>
                        </a:rPr>
                        <a:t>Description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428750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sym typeface="Avenir Book"/>
                        </a:rPr>
                        <a:t>onchange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sym typeface="Avenir Book"/>
                        </a:rPr>
                        <a:t>An HTML element has been changed</a:t>
                      </a:r>
                      <a:endParaRPr>
                        <a:sym typeface="Avenir Book"/>
                      </a:endParaR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428750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sym typeface="Avenir Book"/>
                        </a:rPr>
                        <a:t>onclick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sym typeface="Avenir Book"/>
                        </a:rPr>
                        <a:t>The user taps an HTML element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428750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sym typeface="Avenir Book"/>
                        </a:rPr>
                        <a:t>onload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sym typeface="Avenir Book"/>
                        </a:rPr>
                        <a:t>The browser has finished loading the page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6" name="Shape 106"/>
          <p:cNvSpPr/>
          <p:nvPr/>
        </p:nvSpPr>
        <p:spPr>
          <a:xfrm>
            <a:off x="5896285" y="5409643"/>
            <a:ext cx="6719035" cy="400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&lt;button </a:t>
            </a:r>
            <a:r>
              <a:rPr>
                <a:solidFill>
                  <a:srgbClr val="FFFB00"/>
                </a:solidFill>
                <a:latin typeface="Monaco"/>
                <a:ea typeface="Monaco"/>
                <a:cs typeface="Monaco"/>
                <a:sym typeface="Monaco"/>
              </a:rPr>
              <a:t>onclick="myFunction()"</a:t>
            </a:r>
            <a:r>
              <a: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&gt;Click me&lt;/button&gt;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00">
                <a:solidFill>
                  <a:srgbClr val="FFFFFF"/>
                </a:solidFill>
              </a:rPr>
              <a:t>onClick Event</a:t>
            </a:r>
          </a:p>
        </p:txBody>
      </p:sp>
      <p:sp>
        <p:nvSpPr>
          <p:cNvPr id="109" name="Shape 109"/>
          <p:cNvSpPr/>
          <p:nvPr/>
        </p:nvSpPr>
        <p:spPr>
          <a:xfrm>
            <a:off x="185262" y="3758247"/>
            <a:ext cx="5190289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5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This is the most frequently used event type which occurs when a user clicks mouse left button. You can put your validation, warning etc against this event type.</a:t>
            </a:r>
          </a:p>
        </p:txBody>
      </p:sp>
      <p:sp>
        <p:nvSpPr>
          <p:cNvPr id="110" name="Shape 110"/>
          <p:cNvSpPr/>
          <p:nvPr/>
        </p:nvSpPr>
        <p:spPr>
          <a:xfrm>
            <a:off x="5739758" y="4015666"/>
            <a:ext cx="7098767" cy="2217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17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function confirmClick()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r>
              <a:rPr sz="17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r>
              <a:rPr sz="17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	return confirm(‘do you want to follow the link’);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endParaRPr sz="17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7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endParaRPr sz="17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7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&lt;a href=”http://my.url/” 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r>
              <a:rPr sz="1700">
                <a:solidFill>
                  <a:srgbClr val="FFFB00"/>
                </a:solidFill>
                <a:latin typeface="Monaco"/>
                <a:ea typeface="Monaco"/>
                <a:cs typeface="Monaco"/>
                <a:sym typeface="Monaco"/>
              </a:rPr>
              <a:t>onclick=”confirmClick()”</a:t>
            </a:r>
            <a:r>
              <a:rPr sz="17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&gt;Click Here&lt;/a&gt;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00">
                <a:solidFill>
                  <a:srgbClr val="FFFFFF"/>
                </a:solidFill>
              </a:rPr>
              <a:t>onSubmit Event</a:t>
            </a:r>
          </a:p>
        </p:txBody>
      </p:sp>
      <p:sp>
        <p:nvSpPr>
          <p:cNvPr id="113" name="Shape 113"/>
          <p:cNvSpPr/>
          <p:nvPr/>
        </p:nvSpPr>
        <p:spPr>
          <a:xfrm>
            <a:off x="5727058" y="2796467"/>
            <a:ext cx="6358000" cy="501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17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&lt;script type="text/javascript"&gt;</a:t>
            </a:r>
            <a:endParaRPr sz="17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7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&lt;!--</a:t>
            </a:r>
            <a:endParaRPr sz="17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700">
                <a:solidFill>
                  <a:srgbClr val="FFFB00"/>
                </a:solidFill>
                <a:latin typeface="Monaco"/>
                <a:ea typeface="Monaco"/>
                <a:cs typeface="Monaco"/>
                <a:sym typeface="Monaco"/>
              </a:rPr>
              <a:t>function validation() {</a:t>
            </a:r>
            <a:endParaRPr sz="1700">
              <a:solidFill>
                <a:srgbClr val="FFFB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700">
                <a:solidFill>
                  <a:srgbClr val="FFFB00"/>
                </a:solidFill>
                <a:latin typeface="Monaco"/>
                <a:ea typeface="Monaco"/>
                <a:cs typeface="Monaco"/>
                <a:sym typeface="Monaco"/>
              </a:rPr>
              <a:t>   all validation goes here</a:t>
            </a:r>
            <a:endParaRPr sz="1700">
              <a:solidFill>
                <a:srgbClr val="FFFB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700">
                <a:solidFill>
                  <a:srgbClr val="FFFB00"/>
                </a:solidFill>
                <a:latin typeface="Monaco"/>
                <a:ea typeface="Monaco"/>
                <a:cs typeface="Monaco"/>
                <a:sym typeface="Monaco"/>
              </a:rPr>
              <a:t>   .........</a:t>
            </a:r>
            <a:endParaRPr sz="1700">
              <a:solidFill>
                <a:srgbClr val="FFFB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700">
                <a:solidFill>
                  <a:srgbClr val="FFFB00"/>
                </a:solidFill>
                <a:latin typeface="Monaco"/>
                <a:ea typeface="Monaco"/>
                <a:cs typeface="Monaco"/>
                <a:sym typeface="Monaco"/>
              </a:rPr>
              <a:t>   return either true or false</a:t>
            </a:r>
            <a:endParaRPr sz="1700">
              <a:solidFill>
                <a:srgbClr val="FFFB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700">
                <a:solidFill>
                  <a:srgbClr val="FFFB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7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7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//--&gt;</a:t>
            </a:r>
            <a:endParaRPr sz="17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7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&lt;/script&gt;</a:t>
            </a:r>
            <a:endParaRPr sz="17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7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&lt;/head&gt;</a:t>
            </a:r>
            <a:endParaRPr sz="17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7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&lt;body&gt;</a:t>
            </a:r>
            <a:endParaRPr sz="17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700">
                <a:solidFill>
                  <a:srgbClr val="00FDFF"/>
                </a:solidFill>
                <a:latin typeface="Monaco"/>
                <a:ea typeface="Monaco"/>
                <a:cs typeface="Monaco"/>
                <a:sym typeface="Monaco"/>
              </a:rPr>
              <a:t>&lt;form method="POST" action="t.cgi" </a:t>
            </a:r>
            <a:r>
              <a:rPr sz="1700">
                <a:solidFill>
                  <a:srgbClr val="00FA92"/>
                </a:solidFill>
                <a:latin typeface="Monaco"/>
                <a:ea typeface="Monaco"/>
                <a:cs typeface="Monaco"/>
                <a:sym typeface="Monaco"/>
              </a:rPr>
              <a:t>onsubmit="return validate()”</a:t>
            </a:r>
            <a:r>
              <a:rPr sz="1700">
                <a:solidFill>
                  <a:srgbClr val="00FDFF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700">
              <a:solidFill>
                <a:srgbClr val="00FD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700">
              <a:solidFill>
                <a:srgbClr val="00FD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700">
                <a:solidFill>
                  <a:srgbClr val="00FDFF"/>
                </a:solidFill>
                <a:latin typeface="Monaco"/>
                <a:ea typeface="Monaco"/>
                <a:cs typeface="Monaco"/>
                <a:sym typeface="Monaco"/>
              </a:rPr>
              <a:t>&lt;input type="submit" value="Submit" /&gt;</a:t>
            </a:r>
            <a:endParaRPr sz="1700">
              <a:solidFill>
                <a:srgbClr val="00FD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700">
                <a:solidFill>
                  <a:srgbClr val="00FDFF"/>
                </a:solidFill>
                <a:latin typeface="Monaco"/>
                <a:ea typeface="Monaco"/>
                <a:cs typeface="Monaco"/>
                <a:sym typeface="Monaco"/>
              </a:rPr>
              <a:t>&lt;/form&gt;</a:t>
            </a:r>
            <a:endParaRPr sz="1700">
              <a:solidFill>
                <a:srgbClr val="00FD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7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&lt;/body&gt;</a:t>
            </a:r>
            <a:endParaRPr sz="17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7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&lt;/html&gt;</a:t>
            </a:r>
          </a:p>
        </p:txBody>
      </p:sp>
      <p:sp>
        <p:nvSpPr>
          <p:cNvPr id="114" name="Shape 114"/>
          <p:cNvSpPr/>
          <p:nvPr/>
        </p:nvSpPr>
        <p:spPr>
          <a:xfrm>
            <a:off x="78631" y="2735104"/>
            <a:ext cx="5398989" cy="428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360947" indent="-360947" algn="l">
              <a:buSzPct val="100000"/>
              <a:buChar char="•"/>
              <a:defRPr sz="1800"/>
            </a:pPr>
            <a:r>
              <a:rPr sz="25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This event occurs when you try to submit a form. </a:t>
            </a:r>
            <a:endParaRPr sz="25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360947" indent="-360947" algn="l">
              <a:buSzPct val="100000"/>
              <a:buChar char="•"/>
              <a:defRPr sz="1800"/>
            </a:pPr>
            <a:endParaRPr sz="25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360947" indent="-360947" algn="l">
              <a:buSzPct val="100000"/>
              <a:buChar char="•"/>
              <a:defRPr sz="1800"/>
            </a:pPr>
            <a:r>
              <a:rPr sz="25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 the example, we call validate() function before submitting a form data to the webserver. </a:t>
            </a:r>
            <a:endParaRPr sz="25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360947" indent="-360947" algn="l">
              <a:buSzPct val="100000"/>
              <a:buChar char="•"/>
              <a:defRPr sz="1800"/>
            </a:pPr>
            <a:endParaRPr sz="25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360947" indent="-360947" algn="l">
              <a:buSzPct val="100000"/>
              <a:buChar char="•"/>
              <a:defRPr sz="1800"/>
            </a:pPr>
            <a:r>
              <a:rPr sz="25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If validate() function returns true the form will be submitted otherwise it won't.</a:t>
            </a:r>
            <a:endParaRPr sz="25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xfrm>
            <a:off x="1490053" y="3139880"/>
            <a:ext cx="4201472" cy="2159003"/>
          </a:xfrm>
          <a:prstGeom prst="rect">
            <a:avLst/>
          </a:prstGeom>
        </p:spPr>
        <p:txBody>
          <a:bodyPr/>
          <a:lstStyle>
            <a:lvl1pPr defTabSz="327152"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Function Example: Validating Email</a:t>
            </a:r>
          </a:p>
        </p:txBody>
      </p:sp>
      <p:sp>
        <p:nvSpPr>
          <p:cNvPr id="117" name="Shape 117"/>
          <p:cNvSpPr/>
          <p:nvPr/>
        </p:nvSpPr>
        <p:spPr>
          <a:xfrm>
            <a:off x="7116119" y="412762"/>
            <a:ext cx="5493289" cy="892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function checkEmail(email) {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endParaRPr sz="12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if (email.length == 0) {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endParaRPr sz="12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window.alert(“You must provide an e-mail address.”);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return false;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endParaRPr sz="12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if (email.indexOf(“/”) &gt; -1) {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endParaRPr sz="12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window.alert(“E-mail address has invalid character: /”);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return false;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endParaRPr sz="12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if (email.indexOf(“:”) &gt; -1) {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window.alert(“E-mail address has invalid character: :”);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return false;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endParaRPr sz="12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if (email.indexOf(“,”) &gt; -1) {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window.alert(“E-mail address has invalid character: ,”);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endParaRPr sz="12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return false;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endParaRPr sz="12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if (email.indexOf(“;”) &gt; -1) {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endParaRPr sz="12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window.alert(“E-mail address has invalid character: ;”);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return false;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endParaRPr sz="12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if (email.indexOf(“@”) &lt; 0) {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endParaRPr sz="12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window.alert(“E-mail address is missing @”);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return false;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endParaRPr sz="12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if (email.indexOf(“\.”) &lt; 0) {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window.alert(“E-mail address is missing .”);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return false;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endParaRPr sz="12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return true;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1206545" y="3057004"/>
            <a:ext cx="4094876" cy="2159003"/>
          </a:xfrm>
          <a:prstGeom prst="rect">
            <a:avLst/>
          </a:prstGeom>
        </p:spPr>
        <p:txBody>
          <a:bodyPr/>
          <a:lstStyle>
            <a:lvl1pPr defTabSz="274574">
              <a:defRPr sz="3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FFFFFF"/>
                </a:solidFill>
              </a:rPr>
              <a:t>Function Example: Validating Phone No</a:t>
            </a:r>
          </a:p>
        </p:txBody>
      </p:sp>
      <p:sp>
        <p:nvSpPr>
          <p:cNvPr id="120" name="Shape 120"/>
          <p:cNvSpPr/>
          <p:nvPr/>
        </p:nvSpPr>
        <p:spPr>
          <a:xfrm>
            <a:off x="6328790" y="58222"/>
            <a:ext cx="6208715" cy="9637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1400">
                <a:solidFill>
                  <a:srgbClr val="FFFB00"/>
                </a:solidFill>
                <a:latin typeface="Monaco"/>
                <a:ea typeface="Monaco"/>
                <a:cs typeface="Monaco"/>
                <a:sym typeface="Monaco"/>
              </a:rPr>
              <a:t>function checkPhone(phone) 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r>
              <a:rPr sz="1400">
                <a:solidFill>
                  <a:srgbClr val="FFFB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endParaRPr sz="1400">
              <a:solidFill>
                <a:srgbClr val="FFFB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400">
                <a:solidFill>
                  <a:srgbClr val="FFFB00"/>
                </a:solidFill>
                <a:latin typeface="Monaco"/>
                <a:ea typeface="Monaco"/>
                <a:cs typeface="Monaco"/>
                <a:sym typeface="Monaco"/>
              </a:rPr>
              <a:t>	if (phone.length == 0) {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endParaRPr sz="1400">
              <a:solidFill>
                <a:srgbClr val="FFFB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400">
                <a:solidFill>
                  <a:srgbClr val="FFFB00"/>
                </a:solidFill>
                <a:latin typeface="Monaco"/>
                <a:ea typeface="Monaco"/>
                <a:cs typeface="Monaco"/>
                <a:sym typeface="Monaco"/>
              </a:rPr>
              <a:t>	alert(“You must provide a phone number.”);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r>
              <a:rPr sz="1400">
                <a:solidFill>
                  <a:srgbClr val="FFFB00"/>
                </a:solidFill>
                <a:latin typeface="Monaco"/>
                <a:ea typeface="Monaco"/>
                <a:cs typeface="Monaco"/>
                <a:sym typeface="Monaco"/>
              </a:rPr>
              <a:t>	return false;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r>
              <a:rPr sz="1400">
                <a:solidFill>
                  <a:srgbClr val="FFFB00"/>
                </a:solidFill>
                <a:latin typeface="Monaco"/>
                <a:ea typeface="Monaco"/>
                <a:cs typeface="Monaco"/>
                <a:sym typeface="Monaco"/>
              </a:rPr>
              <a:t>	}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endParaRPr sz="14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	phone = phone.replace(“-”,””);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endParaRPr sz="14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	phone = phone.replace(“ “,””);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endParaRPr sz="14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	phone = phone.replace(“(“,””);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endParaRPr sz="14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	phone = phone.replace(“)”,””);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endParaRPr sz="14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	phone = phone.replace(“.”,””);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endParaRPr sz="14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if (phone.length != 10) 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1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alert(“Phone numbers must only include a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1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3-digit area code and a 7-digit phone number.”);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1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return false;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endParaRPr sz="14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for (i=0; i&lt;phone.length; i++) 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r>
              <a:rPr sz="1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1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if (phone.charAt(i) &lt; “0” || phone.charAt(i) &gt; “9”) 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r>
              <a:rPr sz="1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	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endParaRPr sz="14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		alert(“Phone numbers must only contain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numbers.”);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1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return false;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1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endParaRPr sz="14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endParaRPr sz="14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return true;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endParaRPr sz="14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Functions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673098" y="2686050"/>
            <a:ext cx="4650899" cy="6920508"/>
          </a:xfrm>
          <a:prstGeom prst="rect">
            <a:avLst/>
          </a:prstGeom>
        </p:spPr>
        <p:txBody>
          <a:bodyPr/>
          <a:lstStyle/>
          <a:p>
            <a:pPr lvl="0" marL="468021" indent="-468021" defTabSz="332992">
              <a:spcBef>
                <a:spcPts val="23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</a:rPr>
              <a:t>A function is a block of code designed to perform a particular task.</a:t>
            </a:r>
            <a:endParaRPr sz="1600"/>
          </a:p>
          <a:p>
            <a:pPr lvl="0" marL="468021" indent="-468021" defTabSz="332992">
              <a:spcBef>
                <a:spcPts val="23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</a:rPr>
              <a:t>Defined with the function keyword, followed by a name, followed by parentheses ().</a:t>
            </a:r>
            <a:endParaRPr sz="1600"/>
          </a:p>
          <a:p>
            <a:pPr lvl="0" marL="468021" indent="-468021" defTabSz="332992">
              <a:spcBef>
                <a:spcPts val="23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</a:rPr>
              <a:t>Function names can contain letters, digits, underscores, and dollar signs</a:t>
            </a:r>
            <a:endParaRPr sz="1600"/>
          </a:p>
          <a:p>
            <a:pPr lvl="0" marL="468021" indent="-468021" defTabSz="332992">
              <a:spcBef>
                <a:spcPts val="23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</a:rPr>
              <a:t>The parentheses may include parameter names separated by commas: (parameter1, parameter2, ...)</a:t>
            </a:r>
            <a:endParaRPr sz="1600"/>
          </a:p>
          <a:p>
            <a:pPr lvl="0" marL="468021" indent="-468021" defTabSz="332992">
              <a:spcBef>
                <a:spcPts val="23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</a:rPr>
              <a:t>The code to be executed, by the function, is placed inside curly brackets: {}</a:t>
            </a:r>
            <a:endParaRPr sz="1600"/>
          </a:p>
          <a:p>
            <a:pPr lvl="0" marL="468021" indent="-468021" defTabSz="332992">
              <a:spcBef>
                <a:spcPts val="23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</a:rPr>
              <a:t>Values can be passed to a function, and the function can return a value.</a:t>
            </a:r>
          </a:p>
        </p:txBody>
      </p:sp>
      <p:sp>
        <p:nvSpPr>
          <p:cNvPr id="40" name="Shape 40"/>
          <p:cNvSpPr/>
          <p:nvPr/>
        </p:nvSpPr>
        <p:spPr>
          <a:xfrm>
            <a:off x="5833278" y="2954224"/>
            <a:ext cx="6786931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Example of Function Definition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endParaRPr sz="3500">
              <a:solidFill>
                <a:srgbClr val="FFFFFF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function myFunction(p1, p2) {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return p1 * p2;             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r>
              <a:rPr sz="1600">
                <a:solidFill>
                  <a:srgbClr val="4F8F00"/>
                </a:solidFill>
                <a:latin typeface="Monaco"/>
                <a:ea typeface="Monaco"/>
                <a:cs typeface="Monaco"/>
                <a:sym typeface="Monaco"/>
              </a:rPr>
              <a:t> // the function returns the product of p1 and p2</a:t>
            </a:r>
            <a:endParaRPr sz="16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5833278" y="5860427"/>
            <a:ext cx="6786931" cy="2518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Syntax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endParaRPr sz="3500">
              <a:solidFill>
                <a:srgbClr val="FFFFFF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function name(parameter1, parameter2, parameter3) {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code to be executed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Calling a Function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952499" y="2597150"/>
            <a:ext cx="4285227" cy="6286500"/>
          </a:xfrm>
          <a:prstGeom prst="rect">
            <a:avLst/>
          </a:prstGeom>
        </p:spPr>
        <p:txBody>
          <a:bodyPr/>
          <a:lstStyle/>
          <a:p>
            <a:pPr lvl="0" marL="817439" indent="-817439" defTabSz="443991">
              <a:spcBef>
                <a:spcPts val="31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The code inside the function will execute when it is called (invokes) in your code</a:t>
            </a:r>
          </a:p>
          <a:p>
            <a:pPr lvl="0" marL="817439" indent="-817439" defTabSz="443991">
              <a:spcBef>
                <a:spcPts val="31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If you do not call the function somewhere in your code, the function will NOT execute.</a:t>
            </a:r>
          </a:p>
        </p:txBody>
      </p:sp>
      <p:sp>
        <p:nvSpPr>
          <p:cNvPr id="45" name="Shape 45"/>
          <p:cNvSpPr/>
          <p:nvPr/>
        </p:nvSpPr>
        <p:spPr>
          <a:xfrm>
            <a:off x="5833278" y="2856878"/>
            <a:ext cx="6786931" cy="491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Example of Calling a Function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endParaRPr sz="3500">
              <a:solidFill>
                <a:srgbClr val="FFFFFF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function myFunction(p1, p2) {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return p1 * p2;             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r>
              <a:rPr sz="2000">
                <a:solidFill>
                  <a:srgbClr val="4F8F00"/>
                </a:solidFill>
                <a:latin typeface="Monaco"/>
                <a:ea typeface="Monaco"/>
                <a:cs typeface="Monaco"/>
                <a:sym typeface="Monaco"/>
              </a:rPr>
              <a:t> // the function returns the product of p1 and p2</a:t>
            </a:r>
            <a:endParaRPr sz="20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endParaRPr sz="20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2000">
                <a:solidFill>
                  <a:srgbClr val="4F8F00"/>
                </a:solidFill>
                <a:latin typeface="Monaco"/>
                <a:ea typeface="Monaco"/>
                <a:cs typeface="Monaco"/>
                <a:sym typeface="Monaco"/>
              </a:rPr>
              <a:t>// function call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var x = myFunction(4, 3); 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endParaRPr sz="20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endParaRPr sz="20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Function Return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952499" y="2597150"/>
            <a:ext cx="4285227" cy="6286500"/>
          </a:xfrm>
          <a:prstGeom prst="rect">
            <a:avLst/>
          </a:prstGeom>
        </p:spPr>
        <p:txBody>
          <a:bodyPr/>
          <a:lstStyle/>
          <a:p>
            <a:pPr lvl="0" marL="817439" indent="-817439" defTabSz="443991">
              <a:lnSpc>
                <a:spcPct val="90000"/>
              </a:lnSpc>
              <a:spcBef>
                <a:spcPts val="31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When JavaScript reaches a return statement, the function will stop executing.</a:t>
            </a:r>
          </a:p>
          <a:p>
            <a:pPr lvl="0" marL="817439" indent="-817439" defTabSz="443991">
              <a:lnSpc>
                <a:spcPct val="90000"/>
              </a:lnSpc>
              <a:spcBef>
                <a:spcPts val="31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JavaScript will "return" to execute the code after the invoking statement.</a:t>
            </a:r>
          </a:p>
          <a:p>
            <a:pPr lvl="0" marL="817439" indent="-817439" defTabSz="443991">
              <a:lnSpc>
                <a:spcPct val="90000"/>
              </a:lnSpc>
              <a:spcBef>
                <a:spcPts val="31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Functions often compute a return value. The return value is "returned" back to the "caller":</a:t>
            </a:r>
          </a:p>
        </p:txBody>
      </p:sp>
      <p:sp>
        <p:nvSpPr>
          <p:cNvPr id="49" name="Shape 49"/>
          <p:cNvSpPr/>
          <p:nvPr/>
        </p:nvSpPr>
        <p:spPr>
          <a:xfrm>
            <a:off x="5439578" y="3002928"/>
            <a:ext cx="7574331" cy="6582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Example Function Return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endParaRPr sz="3500">
              <a:solidFill>
                <a:srgbClr val="FFFFFF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function toCelsius(fahrenheit) {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r>
              <a:rPr sz="2000">
                <a:solidFill>
                  <a:srgbClr val="FFFB00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300">
                <a:solidFill>
                  <a:srgbClr val="FFFB00"/>
                </a:solidFill>
                <a:latin typeface="Monaco"/>
                <a:ea typeface="Monaco"/>
                <a:cs typeface="Monaco"/>
                <a:sym typeface="Monaco"/>
              </a:rPr>
              <a:t>return (5/9) * (fahrenheit-32);</a:t>
            </a:r>
            <a:endParaRPr sz="2000">
              <a:solidFill>
                <a:srgbClr val="FFFB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endParaRPr sz="20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2000">
                <a:solidFill>
                  <a:srgbClr val="4F8F00"/>
                </a:solidFill>
                <a:latin typeface="Monaco"/>
                <a:ea typeface="Monaco"/>
                <a:cs typeface="Monaco"/>
                <a:sym typeface="Monaco"/>
              </a:rPr>
              <a:t>// function call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endParaRPr sz="2000">
              <a:solidFill>
                <a:srgbClr val="4F8F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temp = toCelsius(32);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r>
              <a: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text = "The temperature is " + temp + " Centigrade";</a:t>
            </a:r>
            <a:endParaRPr sz="20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endParaRPr sz="2000">
              <a:solidFill>
                <a:srgbClr val="4F8F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2000">
                <a:solidFill>
                  <a:srgbClr val="4F8F00"/>
                </a:solidFill>
                <a:latin typeface="Monaco"/>
                <a:ea typeface="Monaco"/>
                <a:cs typeface="Monaco"/>
                <a:sym typeface="Monaco"/>
              </a:rPr>
              <a:t>//You can use: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endParaRPr sz="20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text = "The temperature is " + toCelsius(32) + " Centigrade";</a:t>
            </a:r>
            <a:endParaRPr sz="20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endParaRPr sz="20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endParaRPr sz="20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endParaRPr sz="20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Why Functions?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952499" y="2597150"/>
            <a:ext cx="4285227" cy="6286500"/>
          </a:xfrm>
          <a:prstGeom prst="rect">
            <a:avLst/>
          </a:prstGeom>
        </p:spPr>
        <p:txBody>
          <a:bodyPr/>
          <a:lstStyle/>
          <a:p>
            <a:pPr lvl="0" marL="817439" indent="-817439" defTabSz="443991">
              <a:spcBef>
                <a:spcPts val="31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You can reuse code: Define the code once, and use it many times.</a:t>
            </a:r>
          </a:p>
          <a:p>
            <a:pPr lvl="0" marL="817439" indent="-817439" defTabSz="443991">
              <a:spcBef>
                <a:spcPts val="31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You can use the same code many times with different arguments, to produce different results.</a:t>
            </a:r>
          </a:p>
        </p:txBody>
      </p:sp>
      <p:sp>
        <p:nvSpPr>
          <p:cNvPr id="53" name="Shape 53"/>
          <p:cNvSpPr/>
          <p:nvPr/>
        </p:nvSpPr>
        <p:spPr>
          <a:xfrm>
            <a:off x="5439578" y="2780678"/>
            <a:ext cx="7574331" cy="7027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Example Function Reuse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endParaRPr sz="3500">
              <a:solidFill>
                <a:srgbClr val="FFFFFF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function toCelsius(fahrenheit) {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return (5/9) * (fahrenheit-32);</a:t>
            </a:r>
            <a:endParaRPr sz="20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endParaRPr sz="20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endParaRPr sz="2000">
              <a:solidFill>
                <a:srgbClr val="4F8F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2000">
                <a:solidFill>
                  <a:srgbClr val="4F8F00"/>
                </a:solidFill>
                <a:latin typeface="Monaco"/>
                <a:ea typeface="Monaco"/>
                <a:cs typeface="Monaco"/>
                <a:sym typeface="Monaco"/>
              </a:rPr>
              <a:t>//Reusing function 3 times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temp1 = toCelsius(32);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alert(</a:t>
            </a:r>
            <a:r>
              <a: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“The temperature is " + temp1 + " Centigrade”);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endParaRPr sz="2000">
              <a:solidFill>
                <a:srgbClr val="4F8F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temp2 = toCelsius(100);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alert(</a:t>
            </a:r>
            <a:r>
              <a: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“The temperature is " + temp2 + " Centigrade”);</a:t>
            </a:r>
            <a:endParaRPr sz="20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endParaRPr sz="20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temp3= toCelsius(0);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alert(</a:t>
            </a:r>
            <a:r>
              <a: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“The temperature is " + temp3 + " Centigrade”);</a:t>
            </a:r>
            <a:endParaRPr sz="20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endParaRPr sz="20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endParaRPr sz="20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Variable Scope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952498" y="2597150"/>
            <a:ext cx="3573731" cy="6286500"/>
          </a:xfrm>
          <a:prstGeom prst="rect">
            <a:avLst/>
          </a:prstGeom>
        </p:spPr>
        <p:txBody>
          <a:bodyPr/>
          <a:lstStyle/>
          <a:p>
            <a:pPr lvl="0" marL="486741" indent="-486741" defTabSz="346312">
              <a:spcBef>
                <a:spcPts val="24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</a:rPr>
              <a:t>JavaScript has two scopes: global and local. </a:t>
            </a:r>
            <a:endParaRPr sz="1600"/>
          </a:p>
          <a:p>
            <a:pPr lvl="0" marL="486741" indent="-486741" defTabSz="346312">
              <a:spcBef>
                <a:spcPts val="24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</a:rPr>
              <a:t>A variable that is declared </a:t>
            </a:r>
            <a:r>
              <a:rPr sz="1900" u="sng">
                <a:solidFill>
                  <a:srgbClr val="FFFFFF"/>
                </a:solidFill>
              </a:rPr>
              <a:t>outside</a:t>
            </a:r>
            <a:r>
              <a:rPr sz="1900">
                <a:solidFill>
                  <a:srgbClr val="FFFFFF"/>
                </a:solidFill>
              </a:rPr>
              <a:t> a function definition is a global variable. Its value is accessible and modifiable throughout your program. </a:t>
            </a:r>
            <a:endParaRPr sz="1600"/>
          </a:p>
          <a:p>
            <a:pPr lvl="0" marL="486741" indent="-486741" defTabSz="346312">
              <a:spcBef>
                <a:spcPts val="24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</a:rPr>
              <a:t>A variable that is declared </a:t>
            </a:r>
            <a:r>
              <a:rPr sz="1900" u="sng">
                <a:solidFill>
                  <a:srgbClr val="FFFFFF"/>
                </a:solidFill>
              </a:rPr>
              <a:t>inside</a:t>
            </a:r>
            <a:r>
              <a:rPr sz="1900">
                <a:solidFill>
                  <a:srgbClr val="FFFFFF"/>
                </a:solidFill>
              </a:rPr>
              <a:t> a function definition is local variable. It cannot be accessed by any code outside the function.</a:t>
            </a:r>
            <a:endParaRPr sz="1600"/>
          </a:p>
          <a:p>
            <a:pPr lvl="0" marL="486741" indent="-486741" defTabSz="346312">
              <a:spcBef>
                <a:spcPts val="24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</a:rPr>
              <a:t>How bout function parameters are they local or global?</a:t>
            </a:r>
          </a:p>
        </p:txBody>
      </p:sp>
      <p:sp>
        <p:nvSpPr>
          <p:cNvPr id="57" name="Shape 57"/>
          <p:cNvSpPr/>
          <p:nvPr/>
        </p:nvSpPr>
        <p:spPr>
          <a:xfrm>
            <a:off x="4937183" y="3202533"/>
            <a:ext cx="4133029" cy="5075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Example of Local Variable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endParaRPr sz="3500">
              <a:solidFill>
                <a:srgbClr val="FFFFFF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lvl="0" algn="l">
              <a:defRPr sz="1800"/>
            </a:pPr>
            <a:r>
              <a:rPr sz="1600">
                <a:solidFill>
                  <a:srgbClr val="FFFB00"/>
                </a:solidFill>
                <a:latin typeface="Monaco"/>
                <a:ea typeface="Monaco"/>
                <a:cs typeface="Monaco"/>
                <a:sym typeface="Monaco"/>
              </a:rPr>
              <a:t>// code here can NOT use carName</a:t>
            </a:r>
            <a:endParaRPr sz="2000">
              <a:solidFill>
                <a:srgbClr val="FFFB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endParaRPr sz="20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function myFunction() 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var carName = “Volvo";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	alert(carName);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r>
              <a:rPr sz="1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>
                <a:solidFill>
                  <a:srgbClr val="4F8F00"/>
                </a:solidFill>
                <a:latin typeface="Monaco"/>
                <a:ea typeface="Monaco"/>
                <a:cs typeface="Monaco"/>
                <a:sym typeface="Monaco"/>
              </a:rPr>
              <a:t>// code here can use carName</a:t>
            </a:r>
            <a:endParaRPr sz="20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r>
              <a:rPr sz="1600">
                <a:solidFill>
                  <a:srgbClr val="FFFB00"/>
                </a:solidFill>
                <a:latin typeface="Monaco"/>
                <a:ea typeface="Monaco"/>
                <a:cs typeface="Monaco"/>
                <a:sym typeface="Monaco"/>
              </a:rPr>
              <a:t>// code here can NOT use carName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r>
              <a:rPr sz="1600">
                <a:solidFill>
                  <a:srgbClr val="FFFB00"/>
                </a:solidFill>
                <a:latin typeface="Monaco"/>
                <a:ea typeface="Monaco"/>
                <a:cs typeface="Monaco"/>
                <a:sym typeface="Monaco"/>
              </a:rPr>
              <a:t>// alert(carName) will result in error</a:t>
            </a:r>
          </a:p>
        </p:txBody>
      </p:sp>
      <p:sp>
        <p:nvSpPr>
          <p:cNvPr id="58" name="Shape 58"/>
          <p:cNvSpPr/>
          <p:nvPr/>
        </p:nvSpPr>
        <p:spPr>
          <a:xfrm>
            <a:off x="9379567" y="3141152"/>
            <a:ext cx="3573730" cy="4868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Example of Global Variable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endParaRPr sz="3500">
              <a:solidFill>
                <a:srgbClr val="FFFFFF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lvl="0" algn="l">
              <a:defRPr sz="1800"/>
            </a:pPr>
            <a:r>
              <a:rPr sz="17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var carName = " Volvo";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endParaRPr sz="2000">
              <a:solidFill>
                <a:srgbClr val="FFFB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1600">
                <a:solidFill>
                  <a:srgbClr val="FFFB00"/>
                </a:solidFill>
                <a:latin typeface="Monaco"/>
                <a:ea typeface="Monaco"/>
                <a:cs typeface="Monaco"/>
                <a:sym typeface="Monaco"/>
              </a:rPr>
              <a:t>// code here can use carName</a:t>
            </a:r>
            <a:endParaRPr sz="2000">
              <a:solidFill>
                <a:srgbClr val="FFFB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alert(carName);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endParaRPr sz="20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function myFunction() {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alert(carName);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/>
            </a:pPr>
            <a:r>
              <a:rPr sz="1400">
                <a:solidFill>
                  <a:srgbClr val="008F00"/>
                </a:solidFill>
                <a:latin typeface="Monaco"/>
                <a:ea typeface="Monaco"/>
                <a:cs typeface="Monaco"/>
                <a:sym typeface="Monaco"/>
              </a:rPr>
              <a:t>// code here can use    carName </a:t>
            </a:r>
            <a:endParaRPr sz="2000">
              <a:solidFill>
                <a:srgbClr val="008F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 defTabSz="519937">
              <a:defRPr sz="6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300">
                <a:solidFill>
                  <a:srgbClr val="FFFFFF"/>
                </a:solidFill>
              </a:rPr>
              <a:t>JavaScript Built-In Functions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952498" y="2597150"/>
            <a:ext cx="3573731" cy="6286500"/>
          </a:xfrm>
          <a:prstGeom prst="rect">
            <a:avLst/>
          </a:prstGeom>
        </p:spPr>
        <p:txBody>
          <a:bodyPr/>
          <a:lstStyle/>
          <a:p>
            <a:pPr lvl="0" marL="817439" indent="-817439" defTabSz="443991">
              <a:spcBef>
                <a:spcPts val="31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To help with script programming, the JavaScript language provides many functions already built-in </a:t>
            </a:r>
          </a:p>
          <a:p>
            <a:pPr lvl="0" marL="817439" indent="-817439" defTabSz="443991">
              <a:spcBef>
                <a:spcPts val="31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These functions are readily available and you can use them as you see fit.</a:t>
            </a:r>
          </a:p>
        </p:txBody>
      </p:sp>
      <p:graphicFrame>
        <p:nvGraphicFramePr>
          <p:cNvPr id="62" name="Table 62"/>
          <p:cNvGraphicFramePr/>
          <p:nvPr/>
        </p:nvGraphicFramePr>
        <p:xfrm>
          <a:off x="5123462" y="3099646"/>
          <a:ext cx="6832215" cy="571959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341437"/>
                <a:gridCol w="1615634"/>
                <a:gridCol w="3875143"/>
              </a:tblGrid>
              <a:tr h="756671"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Function Name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Description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Example</a:t>
                      </a: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2093299"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alert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just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rectangular window used to display a message to the user.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alert(“hello world”);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869624"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confirm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just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used to ask/display a question to the user. The user makes a decision by clicking OK or Cancel. If the user clicks OK, the function returns true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confirm(“hello world”);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 defTabSz="519937">
              <a:defRPr sz="6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300">
                <a:solidFill>
                  <a:srgbClr val="FFFFFF"/>
                </a:solidFill>
              </a:rPr>
              <a:t>JavaScript Built-In Functions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xfrm>
            <a:off x="952498" y="2597150"/>
            <a:ext cx="3573731" cy="6286500"/>
          </a:xfrm>
          <a:prstGeom prst="rect">
            <a:avLst/>
          </a:prstGeom>
        </p:spPr>
        <p:txBody>
          <a:bodyPr/>
          <a:lstStyle/>
          <a:p>
            <a:pPr lvl="0" marL="817439" indent="-817439" defTabSz="443991">
              <a:spcBef>
                <a:spcPts val="31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To help with script programming, the JavaScript language provides many functions already built-in </a:t>
            </a:r>
          </a:p>
          <a:p>
            <a:pPr lvl="0" marL="817439" indent="-817439" defTabSz="443991">
              <a:spcBef>
                <a:spcPts val="31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These functions are readily available and you can use them as you see fit.</a:t>
            </a:r>
          </a:p>
        </p:txBody>
      </p:sp>
      <p:graphicFrame>
        <p:nvGraphicFramePr>
          <p:cNvPr id="66" name="Table 66"/>
          <p:cNvGraphicFramePr/>
          <p:nvPr/>
        </p:nvGraphicFramePr>
        <p:xfrm>
          <a:off x="5123462" y="3099646"/>
          <a:ext cx="7168120" cy="571959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940186"/>
                <a:gridCol w="1352790"/>
                <a:gridCol w="3875143"/>
              </a:tblGrid>
              <a:tr h="756671"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Function Name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Description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venir Book"/>
                        </a:rPr>
                        <a:t>Example</a:t>
                      </a: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2093299"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parseInt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convert string to an integer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parseInt(“124”);</a:t>
                      </a:r>
                      <a:endParaRPr>
                        <a:solidFill>
                          <a:srgbClr val="FFFFFF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//returns integer 124</a:t>
                      </a:r>
                      <a:endParaRPr>
                        <a:solidFill>
                          <a:srgbClr val="FFFFFF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parseInt(“hello”);</a:t>
                      </a:r>
                      <a:endParaRPr>
                        <a:solidFill>
                          <a:srgbClr val="FFFFFF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//returns NaN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869624"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parseFloat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Avenir Book"/>
                        </a:rPr>
                        <a:t>convert string to a float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parseFloat(“124.0”);</a:t>
                      </a:r>
                      <a:endParaRPr>
                        <a:solidFill>
                          <a:srgbClr val="FFFFFF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//returns integer 124.0</a:t>
                      </a:r>
                      <a:endParaRPr>
                        <a:solidFill>
                          <a:srgbClr val="FFFFFF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parseFloat(“hello”);</a:t>
                      </a:r>
                      <a:endParaRPr>
                        <a:solidFill>
                          <a:srgbClr val="FFFFFF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  <a:p>
                      <a:pPr lvl="0" indent="22860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//returns NaN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Book"/>
            <a:ea typeface="Avenir Book"/>
            <a:cs typeface="Avenir Book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Book"/>
            <a:ea typeface="Avenir Book"/>
            <a:cs typeface="Avenir Book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Book"/>
            <a:ea typeface="Avenir Book"/>
            <a:cs typeface="Avenir Book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Book"/>
            <a:ea typeface="Avenir Book"/>
            <a:cs typeface="Avenir Book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