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Avenir Book"/>
        <a:ea typeface="Avenir Book"/>
        <a:cs typeface="Avenir Book"/>
        <a:sym typeface="Avenir Book"/>
      </a:defRPr>
    </a:lvl1pPr>
    <a:lvl2pPr algn="ctr" defTabSz="584200">
      <a:defRPr sz="3600">
        <a:latin typeface="Avenir Book"/>
        <a:ea typeface="Avenir Book"/>
        <a:cs typeface="Avenir Book"/>
        <a:sym typeface="Avenir Book"/>
      </a:defRPr>
    </a:lvl2pPr>
    <a:lvl3pPr algn="ctr" defTabSz="584200">
      <a:defRPr sz="3600">
        <a:latin typeface="Avenir Book"/>
        <a:ea typeface="Avenir Book"/>
        <a:cs typeface="Avenir Book"/>
        <a:sym typeface="Avenir Book"/>
      </a:defRPr>
    </a:lvl3pPr>
    <a:lvl4pPr algn="ctr" defTabSz="584200">
      <a:defRPr sz="3600">
        <a:latin typeface="Avenir Book"/>
        <a:ea typeface="Avenir Book"/>
        <a:cs typeface="Avenir Book"/>
        <a:sym typeface="Avenir Book"/>
      </a:defRPr>
    </a:lvl4pPr>
    <a:lvl5pPr algn="ctr" defTabSz="584200">
      <a:defRPr sz="3600">
        <a:latin typeface="Avenir Book"/>
        <a:ea typeface="Avenir Book"/>
        <a:cs typeface="Avenir Book"/>
        <a:sym typeface="Avenir Book"/>
      </a:defRPr>
    </a:lvl5pPr>
    <a:lvl6pPr algn="ctr" defTabSz="584200">
      <a:defRPr sz="3600">
        <a:latin typeface="Avenir Book"/>
        <a:ea typeface="Avenir Book"/>
        <a:cs typeface="Avenir Book"/>
        <a:sym typeface="Avenir Book"/>
      </a:defRPr>
    </a:lvl6pPr>
    <a:lvl7pPr algn="ctr" defTabSz="584200">
      <a:defRPr sz="3600">
        <a:latin typeface="Avenir Book"/>
        <a:ea typeface="Avenir Book"/>
        <a:cs typeface="Avenir Book"/>
        <a:sym typeface="Avenir Book"/>
      </a:defRPr>
    </a:lvl7pPr>
    <a:lvl8pPr algn="ctr" defTabSz="584200">
      <a:defRPr sz="3600">
        <a:latin typeface="Avenir Book"/>
        <a:ea typeface="Avenir Book"/>
        <a:cs typeface="Avenir Book"/>
        <a:sym typeface="Avenir Book"/>
      </a:defRPr>
    </a:lvl8pPr>
    <a:lvl9pPr algn="ctr" defTabSz="584200">
      <a:defRPr sz="3600">
        <a:latin typeface="Avenir Book"/>
        <a:ea typeface="Avenir Book"/>
        <a:cs typeface="Avenir Book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452954"/>
            <a:ext cx="5334000" cy="656219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4"/>
            <a:ext cx="11099800" cy="656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Document Object Model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Changing HTML Output document.write</a:t>
            </a:r>
          </a:p>
        </p:txBody>
      </p:sp>
      <p:sp>
        <p:nvSpPr>
          <p:cNvPr id="87" name="Shape 87"/>
          <p:cNvSpPr/>
          <p:nvPr/>
        </p:nvSpPr>
        <p:spPr>
          <a:xfrm>
            <a:off x="3326110" y="3075451"/>
            <a:ext cx="78951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47141" y="3211243"/>
            <a:ext cx="295314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	</a:t>
            </a: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document.write</a:t>
            </a:r>
            <a:r>
              <a: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 can be used to write directly to the HTML output stream</a:t>
            </a:r>
          </a:p>
        </p:txBody>
      </p:sp>
      <p:sp>
        <p:nvSpPr>
          <p:cNvPr id="89" name="Shape 89"/>
          <p:cNvSpPr/>
          <p:nvPr/>
        </p:nvSpPr>
        <p:spPr>
          <a:xfrm>
            <a:off x="4535592" y="3826998"/>
            <a:ext cx="9309238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90" name="Shape 90"/>
          <p:cNvSpPr/>
          <p:nvPr/>
        </p:nvSpPr>
        <p:spPr>
          <a:xfrm>
            <a:off x="4546097" y="6470650"/>
            <a:ext cx="89035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document.write(Date());</a:t>
            </a:r>
          </a:p>
        </p:txBody>
      </p:sp>
      <p:sp>
        <p:nvSpPr>
          <p:cNvPr id="91" name="Shape 91"/>
          <p:cNvSpPr/>
          <p:nvPr/>
        </p:nvSpPr>
        <p:spPr>
          <a:xfrm>
            <a:off x="4537506" y="3136900"/>
            <a:ext cx="2062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container.html</a:t>
            </a:r>
          </a:p>
        </p:txBody>
      </p:sp>
      <p:sp>
        <p:nvSpPr>
          <p:cNvPr id="92" name="Shape 92"/>
          <p:cNvSpPr/>
          <p:nvPr/>
        </p:nvSpPr>
        <p:spPr>
          <a:xfrm>
            <a:off x="4552950" y="6064640"/>
            <a:ext cx="11527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script.js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Changing HTML Output innerHTML</a:t>
            </a:r>
          </a:p>
        </p:txBody>
      </p:sp>
      <p:sp>
        <p:nvSpPr>
          <p:cNvPr id="95" name="Shape 95"/>
          <p:cNvSpPr/>
          <p:nvPr/>
        </p:nvSpPr>
        <p:spPr>
          <a:xfrm>
            <a:off x="4394199" y="2887028"/>
            <a:ext cx="5696028" cy="9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Syntax:</a:t>
            </a:r>
            <a:endParaRPr sz="1400">
              <a:solidFill>
                <a:srgbClr val="FFFFFF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 defTabSz="457200">
              <a:defRPr sz="1800"/>
            </a:pPr>
            <a:r>
              <a:rPr i="1">
                <a:solidFill>
                  <a:srgbClr val="FFFC79"/>
                </a:solidFill>
                <a:latin typeface="+mn-lt"/>
                <a:ea typeface="+mn-ea"/>
                <a:cs typeface="+mn-cs"/>
                <a:sym typeface="Helvetica Neue"/>
              </a:rPr>
              <a:t>document.getElementById(id).innerHTML = new HTML</a:t>
            </a:r>
          </a:p>
        </p:txBody>
      </p:sp>
      <p:sp>
        <p:nvSpPr>
          <p:cNvPr id="96" name="Shape 96"/>
          <p:cNvSpPr/>
          <p:nvPr/>
        </p:nvSpPr>
        <p:spPr>
          <a:xfrm>
            <a:off x="156641" y="2899898"/>
            <a:ext cx="2733279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7979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innerHTML </a:t>
            </a: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is the easiest way to modify the content of an HTML element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902368" indent="-140368" algn="l" defTabSz="457200">
              <a:buSzPct val="100000"/>
              <a:buChar char="•"/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497492" y="4868398"/>
            <a:ext cx="9309238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98" name="Shape 98"/>
          <p:cNvSpPr/>
          <p:nvPr/>
        </p:nvSpPr>
        <p:spPr>
          <a:xfrm>
            <a:off x="4507997" y="7512050"/>
            <a:ext cx="89035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document.write(Date());</a:t>
            </a:r>
          </a:p>
        </p:txBody>
      </p:sp>
      <p:sp>
        <p:nvSpPr>
          <p:cNvPr id="99" name="Shape 99"/>
          <p:cNvSpPr/>
          <p:nvPr/>
        </p:nvSpPr>
        <p:spPr>
          <a:xfrm>
            <a:off x="4499406" y="4178300"/>
            <a:ext cx="2062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container.html</a:t>
            </a:r>
          </a:p>
        </p:txBody>
      </p:sp>
      <p:sp>
        <p:nvSpPr>
          <p:cNvPr id="100" name="Shape 100"/>
          <p:cNvSpPr/>
          <p:nvPr/>
        </p:nvSpPr>
        <p:spPr>
          <a:xfrm>
            <a:off x="4514850" y="7106040"/>
            <a:ext cx="11527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script.js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31622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Changing HTML Output </a:t>
            </a:r>
            <a:endParaRPr sz="7280">
              <a:solidFill>
                <a:srgbClr val="FFFFFF"/>
              </a:solidFill>
            </a:endParaRPr>
          </a:p>
          <a:p>
            <a:pPr lvl="0" defTabSz="531622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3" name="Shape 103"/>
          <p:cNvSpPr/>
          <p:nvPr/>
        </p:nvSpPr>
        <p:spPr>
          <a:xfrm>
            <a:off x="4394200" y="2887028"/>
            <a:ext cx="5196764" cy="9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b="1" i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Syntax:</a:t>
            </a:r>
            <a:endParaRPr b="1" i="1" sz="1400">
              <a:solidFill>
                <a:srgbClr val="FFFFFF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 defTabSz="457200">
              <a:defRPr sz="1800"/>
            </a:pPr>
            <a:endParaRPr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i="1">
                <a:solidFill>
                  <a:srgbClr val="FFFC79"/>
                </a:solidFill>
                <a:latin typeface="+mn-lt"/>
                <a:ea typeface="+mn-ea"/>
                <a:cs typeface="+mn-cs"/>
                <a:sym typeface="Helvetica Neue"/>
              </a:rPr>
              <a:t>document.getElementById(id).attribute=new value</a:t>
            </a:r>
          </a:p>
        </p:txBody>
      </p:sp>
      <p:sp>
        <p:nvSpPr>
          <p:cNvPr id="104" name="Shape 104"/>
          <p:cNvSpPr/>
          <p:nvPr/>
        </p:nvSpPr>
        <p:spPr>
          <a:xfrm>
            <a:off x="156641" y="2576048"/>
            <a:ext cx="2733279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7979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You can change the value of an HTML attribute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code on the right shows an example of modifying the ‘src’ attribute of an &lt;IMG&gt; element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902368" indent="-140368" algn="l" defTabSz="457200">
              <a:buSzPct val="100000"/>
              <a:buChar char="•"/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59392" y="5109698"/>
            <a:ext cx="9309238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id="myImage" src="smiley.gif"&gt;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106" name="Shape 106"/>
          <p:cNvSpPr/>
          <p:nvPr/>
        </p:nvSpPr>
        <p:spPr>
          <a:xfrm>
            <a:off x="4495297" y="8185150"/>
            <a:ext cx="89035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document.getElementById("myImage").src = "landscape.jpg";</a:t>
            </a:r>
          </a:p>
        </p:txBody>
      </p:sp>
      <p:sp>
        <p:nvSpPr>
          <p:cNvPr id="107" name="Shape 107"/>
          <p:cNvSpPr/>
          <p:nvPr/>
        </p:nvSpPr>
        <p:spPr>
          <a:xfrm>
            <a:off x="4448606" y="4616450"/>
            <a:ext cx="2062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container.html</a:t>
            </a:r>
          </a:p>
        </p:txBody>
      </p:sp>
      <p:sp>
        <p:nvSpPr>
          <p:cNvPr id="108" name="Shape 108"/>
          <p:cNvSpPr/>
          <p:nvPr/>
        </p:nvSpPr>
        <p:spPr>
          <a:xfrm>
            <a:off x="4502150" y="7753740"/>
            <a:ext cx="11527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script.js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31622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Changing HTML Output </a:t>
            </a:r>
            <a:endParaRPr sz="7280">
              <a:solidFill>
                <a:srgbClr val="FFFFFF"/>
              </a:solidFill>
            </a:endParaRPr>
          </a:p>
          <a:p>
            <a:pPr lvl="0" defTabSz="531622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Changing CSS</a:t>
            </a:r>
          </a:p>
        </p:txBody>
      </p:sp>
      <p:sp>
        <p:nvSpPr>
          <p:cNvPr id="111" name="Shape 111"/>
          <p:cNvSpPr/>
          <p:nvPr/>
        </p:nvSpPr>
        <p:spPr>
          <a:xfrm>
            <a:off x="4394199" y="2887028"/>
            <a:ext cx="5670196" cy="9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b="1" i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Syntax:</a:t>
            </a:r>
            <a:endParaRPr b="1" i="1" sz="1400">
              <a:solidFill>
                <a:srgbClr val="FFFFFF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 defTabSz="457200">
              <a:defRPr sz="1800"/>
            </a:pPr>
            <a:endParaRPr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i="1">
                <a:solidFill>
                  <a:srgbClr val="FFFC79"/>
                </a:solidFill>
                <a:latin typeface="+mn-lt"/>
                <a:ea typeface="+mn-ea"/>
                <a:cs typeface="+mn-cs"/>
                <a:sym typeface="Helvetica Neue"/>
              </a:rPr>
              <a:t>document.getElementById(id).style.property=new style</a:t>
            </a:r>
          </a:p>
        </p:txBody>
      </p:sp>
      <p:sp>
        <p:nvSpPr>
          <p:cNvPr id="112" name="Shape 112"/>
          <p:cNvSpPr/>
          <p:nvPr/>
        </p:nvSpPr>
        <p:spPr>
          <a:xfrm>
            <a:off x="156641" y="2899898"/>
            <a:ext cx="2733279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7979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You can change the CSS style of an HTML attribute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902368" indent="-140368" algn="l" defTabSz="457200">
              <a:buSzPct val="100000"/>
              <a:buChar char="•"/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495297" y="8185150"/>
            <a:ext cx="89035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document.getElementById("p2").style.color = "blue";</a:t>
            </a:r>
          </a:p>
        </p:txBody>
      </p:sp>
      <p:sp>
        <p:nvSpPr>
          <p:cNvPr id="114" name="Shape 114"/>
          <p:cNvSpPr/>
          <p:nvPr/>
        </p:nvSpPr>
        <p:spPr>
          <a:xfrm>
            <a:off x="4474006" y="4476750"/>
            <a:ext cx="2062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container.html</a:t>
            </a:r>
          </a:p>
        </p:txBody>
      </p:sp>
      <p:sp>
        <p:nvSpPr>
          <p:cNvPr id="115" name="Shape 115"/>
          <p:cNvSpPr/>
          <p:nvPr/>
        </p:nvSpPr>
        <p:spPr>
          <a:xfrm>
            <a:off x="4502150" y="7753740"/>
            <a:ext cx="11527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script.js</a:t>
            </a:r>
          </a:p>
        </p:txBody>
      </p:sp>
      <p:sp>
        <p:nvSpPr>
          <p:cNvPr id="116" name="Shape 116"/>
          <p:cNvSpPr/>
          <p:nvPr/>
        </p:nvSpPr>
        <p:spPr>
          <a:xfrm>
            <a:off x="4508624" y="5027148"/>
            <a:ext cx="566256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id="p2"&gt;Hello World!&lt;/p&gt;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&lt;p&gt;The paragraph above was changed by a script.&lt;/p&gt;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Reacting to Events</a:t>
            </a:r>
          </a:p>
        </p:txBody>
      </p:sp>
      <p:sp>
        <p:nvSpPr>
          <p:cNvPr id="119" name="Shape 119"/>
          <p:cNvSpPr/>
          <p:nvPr/>
        </p:nvSpPr>
        <p:spPr>
          <a:xfrm>
            <a:off x="4432300" y="2125028"/>
            <a:ext cx="2037969" cy="9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 b="1" i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Syntax:</a:t>
            </a:r>
            <a:endParaRPr b="1" i="1" sz="1400">
              <a:solidFill>
                <a:srgbClr val="FFFFFF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 defTabSz="457200">
              <a:defRPr sz="1800"/>
            </a:pPr>
            <a:endParaRPr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i="1">
                <a:solidFill>
                  <a:srgbClr val="FFFC79"/>
                </a:solidFill>
                <a:latin typeface="+mn-lt"/>
                <a:ea typeface="+mn-ea"/>
                <a:cs typeface="+mn-cs"/>
                <a:sym typeface="Helvetica Neue"/>
              </a:rPr>
              <a:t>onclick=JavaScript</a:t>
            </a:r>
          </a:p>
        </p:txBody>
      </p:sp>
      <p:sp>
        <p:nvSpPr>
          <p:cNvPr id="120" name="Shape 120"/>
          <p:cNvSpPr/>
          <p:nvPr/>
        </p:nvSpPr>
        <p:spPr>
          <a:xfrm>
            <a:off x="156641" y="2036298"/>
            <a:ext cx="2733279" cy="377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7979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JavaScript code can be executed when an event occurs, like when a user clicks on an HTML element.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execute code when a user clicks on an element, add JavaScript code to an HTML event attribute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902368" indent="-140368" algn="l" defTabSz="457200">
              <a:buSzPct val="100000"/>
              <a:buChar char="•"/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661024" y="4216841"/>
            <a:ext cx="6272883" cy="1493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&lt;h1 onclick="this.innerHTML='Ooops!'"&gt;Click on this text!&lt;/h1&gt;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sp>
        <p:nvSpPr>
          <p:cNvPr id="122" name="Shape 122"/>
          <p:cNvSpPr/>
          <p:nvPr/>
        </p:nvSpPr>
        <p:spPr>
          <a:xfrm>
            <a:off x="4426508" y="3505200"/>
            <a:ext cx="25642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Simple Example 1</a:t>
            </a:r>
          </a:p>
        </p:txBody>
      </p:sp>
      <p:sp>
        <p:nvSpPr>
          <p:cNvPr id="123" name="Shape 123"/>
          <p:cNvSpPr/>
          <p:nvPr/>
        </p:nvSpPr>
        <p:spPr>
          <a:xfrm>
            <a:off x="4426508" y="6132243"/>
            <a:ext cx="25642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Simple Example 2</a:t>
            </a:r>
          </a:p>
        </p:txBody>
      </p:sp>
      <p:graphicFrame>
        <p:nvGraphicFramePr>
          <p:cNvPr id="124" name="Table 124"/>
          <p:cNvGraphicFramePr/>
          <p:nvPr/>
        </p:nvGraphicFramePr>
        <p:xfrm>
          <a:off x="4767862" y="6960432"/>
          <a:ext cx="8118124" cy="28304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581770"/>
                <a:gridCol w="3523652"/>
              </a:tblGrid>
              <a:tr h="2817706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container.html</a:t>
                      </a:r>
                      <a:endParaRPr b="1"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&lt;html&gt;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&lt;h1 onclick="changeText(this)"&gt;Click on this text!&lt;/h1&gt;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&lt;script src="script.js"&gt;&lt;/script&gt;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&lt;/body&gt;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&lt;/html&gt;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script.js</a:t>
                      </a:r>
                      <a:endParaRPr sz="1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changeText(id) { 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 id.innerHTML = "Ooops!";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Assigning Events</a:t>
            </a:r>
          </a:p>
        </p:txBody>
      </p:sp>
      <p:sp>
        <p:nvSpPr>
          <p:cNvPr id="127" name="Shape 127"/>
          <p:cNvSpPr/>
          <p:nvPr/>
        </p:nvSpPr>
        <p:spPr>
          <a:xfrm>
            <a:off x="156641" y="2899898"/>
            <a:ext cx="2733279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 marL="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7979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assign events you can use event attributes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or use HTML Dom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2" marL="902368" indent="-140368" algn="l" defTabSz="457200">
              <a:buSzPct val="100000"/>
              <a:buChar char="•"/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28" name="Table 128"/>
          <p:cNvGraphicFramePr/>
          <p:nvPr/>
        </p:nvGraphicFramePr>
        <p:xfrm>
          <a:off x="3281962" y="3467946"/>
          <a:ext cx="9729288" cy="2830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02393"/>
              </a:tblGrid>
              <a:tr h="140885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Example HTML Event Attributes</a:t>
                      </a:r>
                      <a:endParaRPr b="1" sz="14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&lt;button onclick="displayDate()"&gt;Try it&lt;/button&gt;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0885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Example using HTML DOM</a:t>
                      </a:r>
                      <a:endParaRPr b="1" sz="14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&lt;script&gt;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document.getElementById("myBtn").onclick = function(){ displayDate() };</a:t>
                      </a:r>
                      <a:endParaRPr sz="1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&lt;/script&gt;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Other Events</a:t>
            </a:r>
          </a:p>
        </p:txBody>
      </p:sp>
      <p:graphicFrame>
        <p:nvGraphicFramePr>
          <p:cNvPr id="131" name="Table 131"/>
          <p:cNvGraphicFramePr/>
          <p:nvPr/>
        </p:nvGraphicFramePr>
        <p:xfrm>
          <a:off x="1173762" y="2591646"/>
          <a:ext cx="10939940" cy="68232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39120"/>
                <a:gridCol w="2662882"/>
                <a:gridCol w="6928956"/>
              </a:tblGrid>
              <a:tr h="350442"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Event Name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Example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574504"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onload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onload event is triggered when the user enters  the page.
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 onload="checkCookies()"&gt;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885628"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onchange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onchange event are often used in combination with validation of input fields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type="text" id="fname" onchange="upperCase()"&gt;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Node Navigation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324948" y="2889250"/>
            <a:ext cx="3740035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According to the DOM standard, everything in an HTML document is a node:</a:t>
            </a:r>
            <a:endParaRPr>
              <a:solidFill>
                <a:srgbClr val="FFFFFF"/>
              </a:solidFill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endParaRPr>
              <a:solidFill>
                <a:srgbClr val="FFFFFF"/>
              </a:solidFill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The entire document is a document node</a:t>
            </a:r>
            <a:endParaRPr>
              <a:solidFill>
                <a:srgbClr val="FFFFFF"/>
              </a:solidFill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Every HTML element is an element node</a:t>
            </a:r>
            <a:endParaRPr>
              <a:solidFill>
                <a:srgbClr val="FFFFFF"/>
              </a:solidFill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The text inside HTML elements are text nodes</a:t>
            </a:r>
            <a:endParaRPr>
              <a:solidFill>
                <a:srgbClr val="FFFFFF"/>
              </a:solidFill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Every HTML attribute is an attribute node</a:t>
            </a:r>
            <a:endParaRPr>
              <a:solidFill>
                <a:srgbClr val="FFFFFF"/>
              </a:solidFill>
            </a:endParaRPr>
          </a:p>
          <a:p>
            <a:pPr lvl="0" marL="360947" indent="-360947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All comments are comment nodes</a:t>
            </a:r>
          </a:p>
        </p:txBody>
      </p:sp>
      <p:pic>
        <p:nvPicPr>
          <p:cNvPr id="13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2910" y="3340100"/>
            <a:ext cx="6172201" cy="337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Node Relationships</a:t>
            </a:r>
          </a:p>
        </p:txBody>
      </p:sp>
      <p:sp>
        <p:nvSpPr>
          <p:cNvPr id="138" name="Shape 138"/>
          <p:cNvSpPr/>
          <p:nvPr/>
        </p:nvSpPr>
        <p:spPr>
          <a:xfrm>
            <a:off x="324948" y="2413000"/>
            <a:ext cx="3740035" cy="549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The nodes in the node tree have a hierarchical relationship to each other.</a:t>
            </a:r>
            <a:endParaRPr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The terms parent, child, and sibling are used to describe the relationships.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In a node tree, the top node is called the root (or root node)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Every node has exactly one parent, except the root (which has no parent)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A node can have a number of children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Siblings (brothers or sisters) are nodes with the same parent</a:t>
            </a:r>
          </a:p>
        </p:txBody>
      </p:sp>
      <p:sp>
        <p:nvSpPr>
          <p:cNvPr id="139" name="Shape 139"/>
          <p:cNvSpPr/>
          <p:nvPr/>
        </p:nvSpPr>
        <p:spPr>
          <a:xfrm>
            <a:off x="5469532" y="2432049"/>
            <a:ext cx="4504136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 &lt;head&gt;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   &lt;title&gt;DOM Tutorial&lt;/title&gt;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 &lt;/head&gt;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 &lt;body&gt;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   &lt;h1&gt;DOM Lesson one&lt;/h1&gt;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   &lt;p&gt;Hello world!&lt;/p&gt;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  &lt;/body&gt;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140" name="Shape 140"/>
          <p:cNvSpPr/>
          <p:nvPr/>
        </p:nvSpPr>
        <p:spPr>
          <a:xfrm>
            <a:off x="5153990" y="6572250"/>
            <a:ext cx="7174017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 the above HTML describe the relationships of all the nodes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Node Relationships Example</a:t>
            </a:r>
          </a:p>
        </p:txBody>
      </p:sp>
      <p:sp>
        <p:nvSpPr>
          <p:cNvPr id="143" name="Shape 143"/>
          <p:cNvSpPr/>
          <p:nvPr/>
        </p:nvSpPr>
        <p:spPr>
          <a:xfrm>
            <a:off x="6052648" y="2921000"/>
            <a:ext cx="5952862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&lt;html&gt; is the root node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&lt;html&gt; has no parents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&lt;html&gt; is the parent of &lt;head&gt; and &lt;body&gt;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&lt;head&gt; is the first child of &lt;html&gt;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&lt;body&gt; is the last child of &lt;html&gt;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&lt;head&gt; has one child: &lt;title&gt;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&lt;title&gt; has one child (a text node): "DOM Tutorial"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&lt;body&gt; has two children: &lt;h1&gt; and &lt;p&gt;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&lt;h1&gt; has one child: "DOM Lesson one"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&lt;p&gt; has one child: "Hello world!"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&lt;h1&gt; and &lt;p&gt; are siblings</a:t>
            </a:r>
          </a:p>
        </p:txBody>
      </p:sp>
      <p:sp>
        <p:nvSpPr>
          <p:cNvPr id="144" name="Shape 144"/>
          <p:cNvSpPr/>
          <p:nvPr/>
        </p:nvSpPr>
        <p:spPr>
          <a:xfrm>
            <a:off x="1075332" y="3035299"/>
            <a:ext cx="4504136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 &lt;head&gt;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   &lt;title&gt;DOM Tutorial&lt;/title&gt;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 &lt;/head&gt;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 &lt;body&gt;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   &lt;h1&gt;DOM Lesson one&lt;/h1&gt;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   &lt;p&gt;Hello world!&lt;/p&gt;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  &lt;/body&gt;</a:t>
            </a: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b="1">
              <a:solidFill>
                <a:srgbClr val="FFFC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b="1">
                <a:solidFill>
                  <a:srgbClr val="FFFC79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About DOM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130181" y="2531802"/>
            <a:ext cx="4422277" cy="6562191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The HTML DOM is a standard </a:t>
            </a: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object</a:t>
            </a:r>
            <a:r>
              <a:rPr>
                <a:solidFill>
                  <a:srgbClr val="FFFFFF"/>
                </a:solidFill>
              </a:rPr>
              <a:t> model and </a:t>
            </a: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programming interface. It defines:</a:t>
            </a: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The HTML elements as objectsThe properties of all HTML elements</a:t>
            </a: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The methods to access all HTML elements</a:t>
            </a: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The events for all HTML elements</a:t>
            </a: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In other words: The HTML DOM is a standard for how to get, change, add, or delete HTML elements</a:t>
            </a:r>
          </a:p>
        </p:txBody>
      </p:sp>
      <p:pic>
        <p:nvPicPr>
          <p:cNvPr id="3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206" y="3717648"/>
            <a:ext cx="6210956" cy="3399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Navigating Nodes</a:t>
            </a:r>
          </a:p>
        </p:txBody>
      </p:sp>
      <p:sp>
        <p:nvSpPr>
          <p:cNvPr id="147" name="Shape 147"/>
          <p:cNvSpPr/>
          <p:nvPr/>
        </p:nvSpPr>
        <p:spPr>
          <a:xfrm>
            <a:off x="681169" y="2794000"/>
            <a:ext cx="3462223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FFFFFF"/>
                </a:solidFill>
              </a:rPr>
              <a:t>You can use the following node properties to navigate between nodes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parentNode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childNodes[nodenumber]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firstChild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lastChild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nextSibling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previousSibling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4943437" y="2974292"/>
            <a:ext cx="7412312" cy="291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&lt;h1 id="intro"&gt;My First Page&lt;/h1&gt;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id="demo"&gt;Hello!&lt;/p&gt;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myText = document.getElementById("intro").childNodes[0].nodeValue;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document.getElementById("demo").innerHTML = myText;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sp>
        <p:nvSpPr>
          <p:cNvPr id="149" name="Shape 149"/>
          <p:cNvSpPr/>
          <p:nvPr/>
        </p:nvSpPr>
        <p:spPr>
          <a:xfrm>
            <a:off x="4684039" y="2209800"/>
            <a:ext cx="188412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50" name="Shape 150"/>
          <p:cNvSpPr/>
          <p:nvPr/>
        </p:nvSpPr>
        <p:spPr>
          <a:xfrm>
            <a:off x="4993481" y="6828742"/>
            <a:ext cx="6370638" cy="271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&lt;h1 id="intro"&gt;My First Page&lt;/h1&gt;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id="demo"&gt;Hello World!&lt;/p&gt;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myText = document.getElementById("intro").firstChild.nodeValue;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document.getElementById("demo").innerHTML = myText;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sp>
        <p:nvSpPr>
          <p:cNvPr id="151" name="Shape 151"/>
          <p:cNvSpPr/>
          <p:nvPr/>
        </p:nvSpPr>
        <p:spPr>
          <a:xfrm>
            <a:off x="4684039" y="6070600"/>
            <a:ext cx="188412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Creating New Nodes</a:t>
            </a:r>
          </a:p>
        </p:txBody>
      </p:sp>
      <p:sp>
        <p:nvSpPr>
          <p:cNvPr id="154" name="Shape 154"/>
          <p:cNvSpPr/>
          <p:nvPr/>
        </p:nvSpPr>
        <p:spPr>
          <a:xfrm>
            <a:off x="681169" y="2952750"/>
            <a:ext cx="3462223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To add a new element to the HTML DOM, you must create the element (element node) first, and then append it to an existing element using appendChild method</a:t>
            </a: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alternatively you can also use insertBefore</a:t>
            </a:r>
          </a:p>
        </p:txBody>
      </p:sp>
      <p:sp>
        <p:nvSpPr>
          <p:cNvPr id="155" name="Shape 155"/>
          <p:cNvSpPr/>
          <p:nvPr/>
        </p:nvSpPr>
        <p:spPr>
          <a:xfrm>
            <a:off x="4943437" y="3075892"/>
            <a:ext cx="7412312" cy="271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&lt;div id="div1"&gt;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id="p1"&gt;This is a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id="p2"&gt;This is another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para = document.createElement("p");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node = document.createTextNode("This is new.");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para.appendChild(node);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element = document.getElementById("div1");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element.appendChild(para);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4493386" y="2209800"/>
            <a:ext cx="22654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 1</a:t>
            </a:r>
          </a:p>
        </p:txBody>
      </p:sp>
      <p:sp>
        <p:nvSpPr>
          <p:cNvPr id="157" name="Shape 157"/>
          <p:cNvSpPr/>
          <p:nvPr/>
        </p:nvSpPr>
        <p:spPr>
          <a:xfrm>
            <a:off x="4993481" y="6727142"/>
            <a:ext cx="5197575" cy="291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&lt;div id="div1"&gt;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id="p1"&gt;This is a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id="p2"&gt;This is another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para = document.createElement("p");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node = document.createTextNode("This is new.");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para.appendChild(node);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element = document.getElementById("div1");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child = document.getElementById("p1");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element.insertBefore(para,child);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</p:txBody>
      </p:sp>
      <p:sp>
        <p:nvSpPr>
          <p:cNvPr id="158" name="Shape 158"/>
          <p:cNvSpPr/>
          <p:nvPr/>
        </p:nvSpPr>
        <p:spPr>
          <a:xfrm>
            <a:off x="4493386" y="5930900"/>
            <a:ext cx="22654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 2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Removing and Replacing Nodes</a:t>
            </a:r>
          </a:p>
        </p:txBody>
      </p:sp>
      <p:sp>
        <p:nvSpPr>
          <p:cNvPr id="161" name="Shape 161"/>
          <p:cNvSpPr/>
          <p:nvPr/>
        </p:nvSpPr>
        <p:spPr>
          <a:xfrm>
            <a:off x="681169" y="3270249"/>
            <a:ext cx="346222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To remove an HTML element, you must know the parent of the element</a:t>
            </a:r>
            <a:endParaRPr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To replace an element to the HTML DOM, use the replaceChild() method</a:t>
            </a:r>
          </a:p>
        </p:txBody>
      </p:sp>
      <p:sp>
        <p:nvSpPr>
          <p:cNvPr id="162" name="Shape 162"/>
          <p:cNvSpPr/>
          <p:nvPr/>
        </p:nvSpPr>
        <p:spPr>
          <a:xfrm>
            <a:off x="4943437" y="3380692"/>
            <a:ext cx="7412312" cy="210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&lt;div id="div1"&gt;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id="p1"&gt;This is a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id="p2"&gt;This is another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parent = document.getElementById("div1");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child = document.getElementById("p1");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parent.removeChild(child);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</p:txBody>
      </p:sp>
      <p:sp>
        <p:nvSpPr>
          <p:cNvPr id="163" name="Shape 163"/>
          <p:cNvSpPr/>
          <p:nvPr/>
        </p:nvSpPr>
        <p:spPr>
          <a:xfrm>
            <a:off x="4640783" y="2554874"/>
            <a:ext cx="461223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 of Removing</a:t>
            </a:r>
          </a:p>
        </p:txBody>
      </p:sp>
      <p:sp>
        <p:nvSpPr>
          <p:cNvPr id="164" name="Shape 164"/>
          <p:cNvSpPr/>
          <p:nvPr/>
        </p:nvSpPr>
        <p:spPr>
          <a:xfrm>
            <a:off x="4993481" y="6727142"/>
            <a:ext cx="5197575" cy="291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&lt;div id="div1"&gt;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id="p1"&gt;This is a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 id="p2"&gt;This is another paragraph.&lt;/p&gt;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para = document.createElement("p");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node = document.createTextNode("This is new.");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para.appendChild(node);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parent = document.getElementById("div1");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child = document.getElementById("p1");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parent.replaceChild(para,child);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</p:txBody>
      </p:sp>
      <p:sp>
        <p:nvSpPr>
          <p:cNvPr id="165" name="Shape 165"/>
          <p:cNvSpPr/>
          <p:nvPr/>
        </p:nvSpPr>
        <p:spPr>
          <a:xfrm>
            <a:off x="4658156" y="5930900"/>
            <a:ext cx="45774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 of Replacing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Node List</a:t>
            </a:r>
          </a:p>
        </p:txBody>
      </p:sp>
      <p:sp>
        <p:nvSpPr>
          <p:cNvPr id="168" name="Shape 168"/>
          <p:cNvSpPr/>
          <p:nvPr/>
        </p:nvSpPr>
        <p:spPr>
          <a:xfrm>
            <a:off x="681169" y="3587749"/>
            <a:ext cx="3462223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180473" indent="-180473" algn="l">
              <a:buSzPct val="100000"/>
              <a:buChar char="•"/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The getElementsByTagName() method returns a node list. A node list is an array-like collection of nodes.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841837" y="3545792"/>
            <a:ext cx="7412312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457200">
              <a:def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var x = document.getElementsByTagName("p");</a:t>
            </a:r>
          </a:p>
        </p:txBody>
      </p:sp>
      <p:sp>
        <p:nvSpPr>
          <p:cNvPr id="170" name="Shape 170"/>
          <p:cNvSpPr/>
          <p:nvPr/>
        </p:nvSpPr>
        <p:spPr>
          <a:xfrm>
            <a:off x="4556887" y="2637424"/>
            <a:ext cx="47800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Retrieving list example</a:t>
            </a:r>
          </a:p>
        </p:txBody>
      </p:sp>
      <p:sp>
        <p:nvSpPr>
          <p:cNvPr id="171" name="Shape 171"/>
          <p:cNvSpPr/>
          <p:nvPr/>
        </p:nvSpPr>
        <p:spPr>
          <a:xfrm>
            <a:off x="4841081" y="6634385"/>
            <a:ext cx="6175128" cy="47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	myNodelist = document.getElementsByTagName("p");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document.getElementById("demo").innerHTML = myNodelist.length;</a:t>
            </a:r>
          </a:p>
        </p:txBody>
      </p:sp>
      <p:sp>
        <p:nvSpPr>
          <p:cNvPr id="172" name="Shape 172"/>
          <p:cNvSpPr/>
          <p:nvPr/>
        </p:nvSpPr>
        <p:spPr>
          <a:xfrm>
            <a:off x="4636058" y="5683873"/>
            <a:ext cx="431688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Getting node length</a:t>
            </a:r>
          </a:p>
        </p:txBody>
      </p:sp>
      <p:sp>
        <p:nvSpPr>
          <p:cNvPr id="173" name="Shape 173"/>
          <p:cNvSpPr/>
          <p:nvPr/>
        </p:nvSpPr>
        <p:spPr>
          <a:xfrm>
            <a:off x="4841837" y="5090089"/>
            <a:ext cx="7412312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457200">
              <a:def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y = x[1];</a:t>
            </a:r>
          </a:p>
        </p:txBody>
      </p:sp>
      <p:sp>
        <p:nvSpPr>
          <p:cNvPr id="174" name="Shape 174"/>
          <p:cNvSpPr/>
          <p:nvPr/>
        </p:nvSpPr>
        <p:spPr>
          <a:xfrm>
            <a:off x="4568469" y="4228099"/>
            <a:ext cx="41472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Accessing the node</a:t>
            </a:r>
          </a:p>
        </p:txBody>
      </p:sp>
      <p:sp>
        <p:nvSpPr>
          <p:cNvPr id="175" name="Shape 175"/>
          <p:cNvSpPr/>
          <p:nvPr/>
        </p:nvSpPr>
        <p:spPr>
          <a:xfrm>
            <a:off x="4901145" y="8189512"/>
            <a:ext cx="6642473" cy="1290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//Change the background color of all &lt;p&gt; elements in a node list: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	myNodelist = document.getElementsByTagName("p");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i;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 = 0; i &lt;	myNodelist.length; i++)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	myNodelist[i].style.backgroundColor = "red";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6" name="Shape 176"/>
          <p:cNvSpPr/>
          <p:nvPr/>
        </p:nvSpPr>
        <p:spPr>
          <a:xfrm>
            <a:off x="4673422" y="7339606"/>
            <a:ext cx="581695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Looping through a node list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Adding Event Listeners</a:t>
            </a:r>
          </a:p>
        </p:txBody>
      </p:sp>
      <p:sp>
        <p:nvSpPr>
          <p:cNvPr id="179" name="Shape 179"/>
          <p:cNvSpPr/>
          <p:nvPr/>
        </p:nvSpPr>
        <p:spPr>
          <a:xfrm>
            <a:off x="782769" y="2451100"/>
            <a:ext cx="3462223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The addEventListener() method attaches an event handler to the specified element.</a:t>
            </a:r>
            <a:endParaRPr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>
              <a:solidFill>
                <a:srgbClr val="FFFFFF"/>
              </a:solidFill>
            </a:endParaRPr>
          </a:p>
          <a:p>
            <a:pPr lvl="0" marL="180473" indent="-180473" algn="l">
              <a:buSzPct val="100000"/>
              <a:buChar char="•"/>
              <a:defRPr sz="1800"/>
            </a:pPr>
            <a:r>
              <a:rPr>
                <a:solidFill>
                  <a:srgbClr val="FFFFFF"/>
                </a:solidFill>
              </a:rPr>
              <a:t>The addEventListener() method allows you to add event listeners on any HTML DOM object such as HTML elements, the HTML document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943437" y="3177492"/>
            <a:ext cx="7412312" cy="149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element.addEventListener(event, function);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 first parameter is the type of the event (like "click" or "mousedown").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 second parameter is the function we want to call when the event occurs.</a:t>
            </a:r>
          </a:p>
        </p:txBody>
      </p:sp>
      <p:sp>
        <p:nvSpPr>
          <p:cNvPr id="181" name="Shape 181"/>
          <p:cNvSpPr/>
          <p:nvPr/>
        </p:nvSpPr>
        <p:spPr>
          <a:xfrm>
            <a:off x="4687950" y="2129424"/>
            <a:ext cx="146989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Syntax</a:t>
            </a:r>
          </a:p>
        </p:txBody>
      </p:sp>
      <p:sp>
        <p:nvSpPr>
          <p:cNvPr id="182" name="Shape 182"/>
          <p:cNvSpPr/>
          <p:nvPr/>
        </p:nvSpPr>
        <p:spPr>
          <a:xfrm>
            <a:off x="4943437" y="5763944"/>
            <a:ext cx="7412312" cy="1493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//Alert "Hello World!" when the user clicks on an element: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element.addEventListener("click", myFunction);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myFunction()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alert ("Hello World!");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3" name="Shape 183"/>
          <p:cNvSpPr/>
          <p:nvPr/>
        </p:nvSpPr>
        <p:spPr>
          <a:xfrm>
            <a:off x="4696815" y="4855575"/>
            <a:ext cx="340797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Simple Example</a:t>
            </a:r>
          </a:p>
        </p:txBody>
      </p:sp>
      <p:sp>
        <p:nvSpPr>
          <p:cNvPr id="184" name="Shape 184"/>
          <p:cNvSpPr/>
          <p:nvPr/>
        </p:nvSpPr>
        <p:spPr>
          <a:xfrm>
            <a:off x="4943437" y="8350394"/>
            <a:ext cx="7412312" cy="680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element.addEventListener("mouseover", myFunction);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element.addEventListener("click", mySecondFunction);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element.addEventListener("mouseout", myThirdFunction);</a:t>
            </a:r>
          </a:p>
        </p:txBody>
      </p:sp>
      <p:sp>
        <p:nvSpPr>
          <p:cNvPr id="185" name="Shape 185"/>
          <p:cNvSpPr/>
          <p:nvPr/>
        </p:nvSpPr>
        <p:spPr>
          <a:xfrm>
            <a:off x="4609164" y="7463251"/>
            <a:ext cx="75474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Adding events of different types for the same element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DOM Programming Interface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952500" y="2361586"/>
            <a:ext cx="3259533" cy="6562191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 the DOM, all HTML elements are defined as </a:t>
            </a: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objects</a:t>
            </a:r>
            <a:r>
              <a:rPr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The programming interface is the properties and methods of each object.</a:t>
            </a:r>
            <a:endParaRPr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A </a:t>
            </a: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property</a:t>
            </a:r>
            <a:r>
              <a:rPr>
                <a:solidFill>
                  <a:srgbClr val="FFFFFF"/>
                </a:solidFill>
              </a:rPr>
              <a:t> is a value that you can get or set (like changing the content of an HTML element).</a:t>
            </a:r>
            <a:endParaRPr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A </a:t>
            </a:r>
            <a: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method</a:t>
            </a:r>
            <a:r>
              <a:rPr>
                <a:solidFill>
                  <a:srgbClr val="FFFFFF"/>
                </a:solidFill>
              </a:rPr>
              <a:t> is an action you can do (like add or deleting an HTML element).</a:t>
            </a:r>
          </a:p>
        </p:txBody>
      </p:sp>
      <p:sp>
        <p:nvSpPr>
          <p:cNvPr id="41" name="Shape 41"/>
          <p:cNvSpPr/>
          <p:nvPr/>
        </p:nvSpPr>
        <p:spPr>
          <a:xfrm>
            <a:off x="6525003" y="3547181"/>
            <a:ext cx="630361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id="demo"&gt;&lt;/p&gt;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"Hello World!";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42" name="Shape 42"/>
          <p:cNvSpPr/>
          <p:nvPr/>
        </p:nvSpPr>
        <p:spPr>
          <a:xfrm>
            <a:off x="6078554" y="2701113"/>
            <a:ext cx="3588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Example of using getElementById Method and innerHTML property</a:t>
            </a:r>
          </a:p>
        </p:txBody>
      </p:sp>
      <p:sp>
        <p:nvSpPr>
          <p:cNvPr id="43" name="Shape 43"/>
          <p:cNvSpPr/>
          <p:nvPr/>
        </p:nvSpPr>
        <p:spPr>
          <a:xfrm>
            <a:off x="6119291" y="6933249"/>
            <a:ext cx="6562379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getElementById Method</a:t>
            </a:r>
            <a:endParaRPr sz="2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most common way to access an HTML element is to use the id of the element.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the example above the getElementById method used id="demo" to find the element.</a:t>
            </a:r>
          </a:p>
        </p:txBody>
      </p:sp>
      <p:sp>
        <p:nvSpPr>
          <p:cNvPr id="44" name="Shape 44"/>
          <p:cNvSpPr/>
          <p:nvPr/>
        </p:nvSpPr>
        <p:spPr>
          <a:xfrm>
            <a:off x="6124321" y="8477818"/>
            <a:ext cx="789852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innerHTML Property</a:t>
            </a:r>
            <a:endParaRPr sz="2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easiest way to get the content of an element is by using the </a:t>
            </a:r>
            <a:r>
              <a:rPr b="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innerHTML</a:t>
            </a: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property.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DOM Document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52400" y="2158386"/>
            <a:ext cx="2636985" cy="6562191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</a:t>
            </a:r>
            <a:r>
              <a:rPr>
                <a:solidFill>
                  <a:srgbClr val="FFFFFF"/>
                </a:solidFill>
              </a:rPr>
              <a:t>he document object is the owner of all other objects in your web page.</a:t>
            </a:r>
            <a:endParaRPr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If you want to access objects in an HTML page, you always start with accessing the document object.</a:t>
            </a:r>
          </a:p>
        </p:txBody>
      </p:sp>
      <p:graphicFrame>
        <p:nvGraphicFramePr>
          <p:cNvPr id="48" name="Table 48"/>
          <p:cNvGraphicFramePr/>
          <p:nvPr/>
        </p:nvGraphicFramePr>
        <p:xfrm>
          <a:off x="3771900" y="3888944"/>
          <a:ext cx="203200" cy="1340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81933"/>
                <a:gridCol w="3049339"/>
              </a:tblGrid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document.getElementById()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an element by element id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document.getElementsByTagName()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tag name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document.getElementsByClassName()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class name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" name="Shape 49"/>
          <p:cNvSpPr/>
          <p:nvPr/>
        </p:nvSpPr>
        <p:spPr>
          <a:xfrm>
            <a:off x="3657092" y="2603500"/>
            <a:ext cx="367131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Finding Elements</a:t>
            </a:r>
          </a:p>
        </p:txBody>
      </p:sp>
      <p:sp>
        <p:nvSpPr>
          <p:cNvPr id="50" name="Shape 50"/>
          <p:cNvSpPr/>
          <p:nvPr/>
        </p:nvSpPr>
        <p:spPr>
          <a:xfrm>
            <a:off x="3640150" y="5486400"/>
            <a:ext cx="54832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Changing HTML Elements</a:t>
            </a:r>
          </a:p>
        </p:txBody>
      </p:sp>
      <p:graphicFrame>
        <p:nvGraphicFramePr>
          <p:cNvPr id="51" name="Table 51"/>
          <p:cNvGraphicFramePr/>
          <p:nvPr/>
        </p:nvGraphicFramePr>
        <p:xfrm>
          <a:off x="3759200" y="6665644"/>
          <a:ext cx="203200" cy="16758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79800"/>
                <a:gridCol w="3873500"/>
              </a:tblGrid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</a:t>
                      </a: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.innerHTML=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inner HTML of an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</a:t>
                      </a: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attribute=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attribute of an HTML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</a:t>
                      </a: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.setAttribute</a:t>
                      </a: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(attribute,value)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attribute of an HTML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</a:t>
                      </a: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.style.</a:t>
                      </a: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property=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style of an HTML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DOM Document</a:t>
            </a:r>
          </a:p>
        </p:txBody>
      </p:sp>
      <p:sp>
        <p:nvSpPr>
          <p:cNvPr id="54" name="Shape 54"/>
          <p:cNvSpPr/>
          <p:nvPr/>
        </p:nvSpPr>
        <p:spPr>
          <a:xfrm>
            <a:off x="3563416" y="6934200"/>
            <a:ext cx="487466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Adding Event Handlers</a:t>
            </a:r>
          </a:p>
        </p:txBody>
      </p:sp>
      <p:graphicFrame>
        <p:nvGraphicFramePr>
          <p:cNvPr id="55" name="Table 55"/>
          <p:cNvGraphicFramePr/>
          <p:nvPr/>
        </p:nvGraphicFramePr>
        <p:xfrm>
          <a:off x="1460500" y="8538516"/>
          <a:ext cx="2540000" cy="6703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207000"/>
                <a:gridCol w="5219700"/>
              </a:tblGrid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document.getElementById(</a:t>
                      </a: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).onclick=function(){</a:t>
                      </a: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Adding event handler code to an onclick event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3281883" y="2590800"/>
            <a:ext cx="644103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Adding and Deleting Elements</a:t>
            </a:r>
          </a:p>
        </p:txBody>
      </p:sp>
      <p:graphicFrame>
        <p:nvGraphicFramePr>
          <p:cNvPr id="57" name="Table 57"/>
          <p:cNvGraphicFramePr/>
          <p:nvPr/>
        </p:nvGraphicFramePr>
        <p:xfrm>
          <a:off x="3561258" y="4036366"/>
          <a:ext cx="203201" cy="20110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89324"/>
                <a:gridCol w="2792958"/>
              </a:tblGrid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ethod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document.createElement()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 an HTML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document.removeChild()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 an HTML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document.appendChild()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an HTML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document.replaceChild()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 an HTML element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  <a:tr h="33517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document.write(</a:t>
                      </a:r>
                      <a:r>
                        <a:rPr i="1"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text</a:t>
                      </a: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Write into the HTML output stream</a:t>
                      </a: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Finding HTML Elements</a:t>
            </a:r>
          </a:p>
        </p:txBody>
      </p:sp>
      <p:sp>
        <p:nvSpPr>
          <p:cNvPr id="60" name="Shape 60"/>
          <p:cNvSpPr/>
          <p:nvPr/>
        </p:nvSpPr>
        <p:spPr>
          <a:xfrm>
            <a:off x="5525414" y="2451100"/>
            <a:ext cx="525597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 of Finding By Id</a:t>
            </a:r>
          </a:p>
        </p:txBody>
      </p:sp>
      <p:sp>
        <p:nvSpPr>
          <p:cNvPr id="61" name="Shape 61"/>
          <p:cNvSpPr/>
          <p:nvPr/>
        </p:nvSpPr>
        <p:spPr>
          <a:xfrm>
            <a:off x="283641" y="2912793"/>
            <a:ext cx="2733279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Finding HTML  elements by id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Finding HTML elements by tag name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Finding HTML elements by HTML object collections</a:t>
            </a:r>
          </a:p>
        </p:txBody>
      </p:sp>
      <p:sp>
        <p:nvSpPr>
          <p:cNvPr id="62" name="Shape 62"/>
          <p:cNvSpPr/>
          <p:nvPr/>
        </p:nvSpPr>
        <p:spPr>
          <a:xfrm>
            <a:off x="3392592" y="4044949"/>
            <a:ext cx="9309238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id="intro"&gt;Hello World!&lt;/p&gt;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example demonstrates the &lt;b&gt;getElementById&lt;/b&gt; method!&lt;/p&gt;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id="demo"&gt;&lt;/p&gt;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63" name="Shape 63"/>
          <p:cNvSpPr/>
          <p:nvPr/>
        </p:nvSpPr>
        <p:spPr>
          <a:xfrm>
            <a:off x="3425756" y="7931150"/>
            <a:ext cx="875678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myElement = document.getElementById("intro");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"The text from the intro paragraph is " + myElement.innerHTML;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417773" y="7366000"/>
            <a:ext cx="11527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script.js</a:t>
            </a:r>
          </a:p>
        </p:txBody>
      </p:sp>
      <p:sp>
        <p:nvSpPr>
          <p:cNvPr id="65" name="Shape 65"/>
          <p:cNvSpPr/>
          <p:nvPr/>
        </p:nvSpPr>
        <p:spPr>
          <a:xfrm>
            <a:off x="3379423" y="3438525"/>
            <a:ext cx="2062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container.html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Finding HTML Elements</a:t>
            </a:r>
          </a:p>
        </p:txBody>
      </p:sp>
      <p:sp>
        <p:nvSpPr>
          <p:cNvPr id="68" name="Shape 68"/>
          <p:cNvSpPr/>
          <p:nvPr/>
        </p:nvSpPr>
        <p:spPr>
          <a:xfrm>
            <a:off x="5101776" y="2286000"/>
            <a:ext cx="558607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Example of Finding By Tag</a:t>
            </a:r>
          </a:p>
        </p:txBody>
      </p:sp>
      <p:sp>
        <p:nvSpPr>
          <p:cNvPr id="69" name="Shape 69"/>
          <p:cNvSpPr/>
          <p:nvPr/>
        </p:nvSpPr>
        <p:spPr>
          <a:xfrm>
            <a:off x="283641" y="2804843"/>
            <a:ext cx="273327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b="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Finding HTML  elements by id</a:t>
            </a:r>
            <a:endParaRPr b="1"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Finding HTML elements by tag name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Finding HTML elements by HTML object collections</a:t>
            </a:r>
          </a:p>
        </p:txBody>
      </p:sp>
      <p:sp>
        <p:nvSpPr>
          <p:cNvPr id="70" name="Shape 70"/>
          <p:cNvSpPr/>
          <p:nvPr/>
        </p:nvSpPr>
        <p:spPr>
          <a:xfrm>
            <a:off x="3363063" y="3652031"/>
            <a:ext cx="9309237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&lt;p&gt;Hello World!&lt;/p&gt;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id="main"&gt;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&lt;p&gt;The DOM is very useful.&lt;/p&gt;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example demonstrates the &lt;b&gt;getElementsByTagName&lt;/b&gt; method&lt;/p&gt;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id="demo"&gt;&lt;/p&gt;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71" name="Shape 71"/>
          <p:cNvSpPr/>
          <p:nvPr/>
        </p:nvSpPr>
        <p:spPr>
          <a:xfrm>
            <a:off x="3324212" y="8362949"/>
            <a:ext cx="938693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x = document.getElementById("main");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y = x.getElementsByTagName("p");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'The first paragraph in "main" is ' + y[0].innerHTML;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267506" y="3124200"/>
            <a:ext cx="2062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container.html</a:t>
            </a:r>
          </a:p>
        </p:txBody>
      </p:sp>
      <p:sp>
        <p:nvSpPr>
          <p:cNvPr id="73" name="Shape 73"/>
          <p:cNvSpPr/>
          <p:nvPr/>
        </p:nvSpPr>
        <p:spPr>
          <a:xfrm>
            <a:off x="3308350" y="7639440"/>
            <a:ext cx="11527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script.js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Finding HTML Elements</a:t>
            </a:r>
          </a:p>
        </p:txBody>
      </p:sp>
      <p:sp>
        <p:nvSpPr>
          <p:cNvPr id="76" name="Shape 76"/>
          <p:cNvSpPr/>
          <p:nvPr/>
        </p:nvSpPr>
        <p:spPr>
          <a:xfrm>
            <a:off x="3342273" y="2463800"/>
            <a:ext cx="920667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Example of Finding By HTML Object Collections</a:t>
            </a:r>
          </a:p>
        </p:txBody>
      </p:sp>
      <p:sp>
        <p:nvSpPr>
          <p:cNvPr id="77" name="Shape 77"/>
          <p:cNvSpPr/>
          <p:nvPr/>
        </p:nvSpPr>
        <p:spPr>
          <a:xfrm>
            <a:off x="283641" y="2912793"/>
            <a:ext cx="2733279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Finding HTML  elements by id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Finding HTML elements by tag name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140368" indent="-140368" algn="l" defTabSz="457200">
              <a:buSzPct val="100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Finding HTML elements by HTML object collections</a:t>
            </a:r>
          </a:p>
        </p:txBody>
      </p:sp>
      <p:sp>
        <p:nvSpPr>
          <p:cNvPr id="78" name="Shape 78"/>
          <p:cNvSpPr/>
          <p:nvPr/>
        </p:nvSpPr>
        <p:spPr>
          <a:xfrm>
            <a:off x="3290992" y="3505200"/>
            <a:ext cx="9309238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&lt;form id="frm1" action="form_action.asp"&gt;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First name: &lt;input type="text" name="fname" value="Donald"&gt;&lt;br&gt;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Last name: &lt;input type="text" name="lname" value="Duck"&gt;&lt;br&gt;&lt;br&gt;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value="Submit"&gt;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 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&lt;p&gt;Click "Try it" to display the value of each element in the form.&lt;/p&gt;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onclick="myFunction()"&gt;Try it&lt;/button&gt;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id="demo"&gt;&lt;/p&gt;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79" name="Shape 79"/>
          <p:cNvSpPr/>
          <p:nvPr/>
        </p:nvSpPr>
        <p:spPr>
          <a:xfrm>
            <a:off x="3263397" y="7397750"/>
            <a:ext cx="8903557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myFunction()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var x = document.getElementById("frm1");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var text = "";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var i;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x.length ;i++)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 += x.elements[i].value + "&lt;br&gt;";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document.getElementById("demo").innerHTML = text;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0" name="Shape 80"/>
          <p:cNvSpPr/>
          <p:nvPr/>
        </p:nvSpPr>
        <p:spPr>
          <a:xfrm>
            <a:off x="3292906" y="3200400"/>
            <a:ext cx="2062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container.html</a:t>
            </a:r>
          </a:p>
        </p:txBody>
      </p:sp>
      <p:sp>
        <p:nvSpPr>
          <p:cNvPr id="81" name="Shape 81"/>
          <p:cNvSpPr/>
          <p:nvPr/>
        </p:nvSpPr>
        <p:spPr>
          <a:xfrm>
            <a:off x="3244850" y="7118740"/>
            <a:ext cx="11527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script.js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Changing HTML Output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document.write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innerHTML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change the attributes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