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4"/>
  </p:notesMasterIdLst>
  <p:sldIdLst>
    <p:sldId id="257" r:id="rId4"/>
    <p:sldId id="259" r:id="rId5"/>
    <p:sldId id="260" r:id="rId6"/>
    <p:sldId id="261" r:id="rId7"/>
    <p:sldId id="263" r:id="rId8"/>
    <p:sldId id="265" r:id="rId9"/>
    <p:sldId id="262" r:id="rId10"/>
    <p:sldId id="264"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27" autoAdjust="0"/>
    <p:restoredTop sz="64273" autoAdjust="0"/>
  </p:normalViewPr>
  <p:slideViewPr>
    <p:cSldViewPr>
      <p:cViewPr varScale="1">
        <p:scale>
          <a:sx n="48" d="100"/>
          <a:sy n="48" d="100"/>
        </p:scale>
        <p:origin x="2208"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DCA30-2ED5-41C4-A072-F195EC56C9D7}" type="datetimeFigureOut">
              <a:rPr lang="en-US" smtClean="0"/>
              <a:t>4/20/2015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7E218-9473-4E4E-BA13-22C19D998763}" type="slidenum">
              <a:rPr lang="en-US" smtClean="0"/>
              <a:t>‹#›</a:t>
            </a:fld>
            <a:endParaRPr lang="en-US"/>
          </a:p>
        </p:txBody>
      </p:sp>
    </p:spTree>
    <p:extLst>
      <p:ext uri="{BB962C8B-B14F-4D97-AF65-F5344CB8AC3E}">
        <p14:creationId xmlns:p14="http://schemas.microsoft.com/office/powerpoint/2010/main" val="3840411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4/20/2015 11:17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2037804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4/20/2015 11:17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707416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E3E7E218-9473-4E4E-BA13-22C19D998763}" type="slidenum">
              <a:rPr lang="en-US" smtClean="0"/>
              <a:t>7</a:t>
            </a:fld>
            <a:endParaRPr lang="en-US"/>
          </a:p>
        </p:txBody>
      </p:sp>
    </p:spTree>
    <p:extLst>
      <p:ext uri="{BB962C8B-B14F-4D97-AF65-F5344CB8AC3E}">
        <p14:creationId xmlns:p14="http://schemas.microsoft.com/office/powerpoint/2010/main" val="2821385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E3E7E218-9473-4E4E-BA13-22C19D998763}" type="slidenum">
              <a:rPr lang="en-US" smtClean="0"/>
              <a:t>9</a:t>
            </a:fld>
            <a:endParaRPr lang="en-US"/>
          </a:p>
        </p:txBody>
      </p:sp>
    </p:spTree>
    <p:extLst>
      <p:ext uri="{BB962C8B-B14F-4D97-AF65-F5344CB8AC3E}">
        <p14:creationId xmlns:p14="http://schemas.microsoft.com/office/powerpoint/2010/main" val="464060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E3E7E218-9473-4E4E-BA13-22C19D998763}" type="slidenum">
              <a:rPr lang="en-US" smtClean="0"/>
              <a:t>10</a:t>
            </a:fld>
            <a:endParaRPr lang="en-US"/>
          </a:p>
        </p:txBody>
      </p:sp>
    </p:spTree>
    <p:extLst>
      <p:ext uri="{BB962C8B-B14F-4D97-AF65-F5344CB8AC3E}">
        <p14:creationId xmlns:p14="http://schemas.microsoft.com/office/powerpoint/2010/main" val="3043339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405258" y="6041363"/>
            <a:ext cx="684132" cy="365125"/>
          </a:xfrm>
          <a:prstGeom prst="rect">
            <a:avLst/>
          </a:prstGeom>
        </p:spPr>
        <p:txBody>
          <a:bodyPr/>
          <a:lstStyle/>
          <a:p>
            <a:fld id="{FA4CE682-04AD-4279-A71F-CC0A2DA5C36C}" type="datetimeFigureOut">
              <a:rPr lang="en-SG" smtClean="0"/>
              <a:t>20/4/2015</a:t>
            </a:fld>
            <a:endParaRPr lang="en-SG"/>
          </a:p>
        </p:txBody>
      </p:sp>
      <p:sp>
        <p:nvSpPr>
          <p:cNvPr id="5" name="Footer Placeholder 4"/>
          <p:cNvSpPr>
            <a:spLocks noGrp="1"/>
          </p:cNvSpPr>
          <p:nvPr>
            <p:ph type="ftr" sz="quarter" idx="11"/>
          </p:nvPr>
        </p:nvSpPr>
        <p:spPr>
          <a:xfrm>
            <a:off x="609599" y="6041363"/>
            <a:ext cx="4622973" cy="365125"/>
          </a:xfrm>
          <a:prstGeom prst="rect">
            <a:avLst/>
          </a:prstGeom>
        </p:spPr>
        <p:txBody>
          <a:bodyPr/>
          <a:lstStyle/>
          <a:p>
            <a:endParaRPr lang="en-SG"/>
          </a:p>
        </p:txBody>
      </p:sp>
      <p:sp>
        <p:nvSpPr>
          <p:cNvPr id="6" name="Slide Number Placeholder 5"/>
          <p:cNvSpPr>
            <a:spLocks noGrp="1"/>
          </p:cNvSpPr>
          <p:nvPr>
            <p:ph type="sldNum" sz="quarter" idx="12"/>
          </p:nvPr>
        </p:nvSpPr>
        <p:spPr>
          <a:xfrm>
            <a:off x="6444676" y="6041363"/>
            <a:ext cx="512638" cy="365125"/>
          </a:xfrm>
          <a:prstGeom prst="rect">
            <a:avLst/>
          </a:prstGeom>
        </p:spPr>
        <p:txBody>
          <a:bodyPr/>
          <a:lstStyle/>
          <a:p>
            <a:fld id="{A7D6EAF1-2FB2-406C-A371-7A15717E3F89}" type="slidenum">
              <a:rPr lang="en-SG" smtClean="0"/>
              <a:t>‹#›</a:t>
            </a:fld>
            <a:endParaRPr lang="en-SG"/>
          </a:p>
        </p:txBody>
      </p:sp>
    </p:spTree>
    <p:extLst>
      <p:ext uri="{BB962C8B-B14F-4D97-AF65-F5344CB8AC3E}">
        <p14:creationId xmlns:p14="http://schemas.microsoft.com/office/powerpoint/2010/main" val="72724411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073406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footer_graphic.png"/>
          <p:cNvPicPr>
            <a:picLocks noChangeAspect="1"/>
          </p:cNvPicPr>
          <p:nvPr/>
        </p:nvPicPr>
        <p:blipFill>
          <a:blip r:embed="rId15"/>
          <a:stretch>
            <a:fillRect/>
          </a:stretch>
        </p:blipFill>
        <p:spPr>
          <a:xfrm>
            <a:off x="0" y="5435827"/>
            <a:ext cx="9144000" cy="1420586"/>
          </a:xfrm>
          <a:prstGeom prst="rect">
            <a:avLst/>
          </a:prstGeom>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6"/>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707" r:id="rId2"/>
    <p:sldLayoutId id="2147483708" r:id="rId3"/>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LgF3xh76Hcg"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www.youtube.com/watch?v=BVb1RRMHZjs"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Media Analytics</a:t>
            </a:r>
            <a:endParaRPr lang="en-US" dirty="0"/>
          </a:p>
        </p:txBody>
      </p:sp>
      <p:sp>
        <p:nvSpPr>
          <p:cNvPr id="3" name="Subtitle 2"/>
          <p:cNvSpPr>
            <a:spLocks noGrp="1"/>
          </p:cNvSpPr>
          <p:nvPr>
            <p:ph type="subTitle" idx="1"/>
          </p:nvPr>
        </p:nvSpPr>
        <p:spPr>
          <a:xfrm>
            <a:off x="730249" y="4344988"/>
            <a:ext cx="7681913" cy="668188"/>
          </a:xfrm>
        </p:spPr>
        <p:txBody>
          <a:bodyPr>
            <a:normAutofit/>
          </a:bodyPr>
          <a:lstStyle/>
          <a:p>
            <a:r>
              <a:rPr lang="en-US" dirty="0" smtClean="0"/>
              <a:t>Topic 1: Introduction to Social Media</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The characteristics </a:t>
            </a:r>
            <a:r>
              <a:rPr lang="en-SG" smtClean="0"/>
              <a:t>of social </a:t>
            </a:r>
            <a:r>
              <a:rPr lang="en-SG" dirty="0"/>
              <a:t>m</a:t>
            </a:r>
            <a:r>
              <a:rPr lang="en-SG" smtClean="0"/>
              <a:t>edia</a:t>
            </a:r>
            <a:endParaRPr lang="en-SG"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68760"/>
            <a:ext cx="8381999" cy="5256584"/>
          </a:xfrm>
          <a:prstGeom prst="rect">
            <a:avLst/>
          </a:prstGeom>
        </p:spPr>
      </p:pic>
    </p:spTree>
    <p:extLst>
      <p:ext uri="{BB962C8B-B14F-4D97-AF65-F5344CB8AC3E}">
        <p14:creationId xmlns:p14="http://schemas.microsoft.com/office/powerpoint/2010/main" val="268595950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Learning Objectives</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3502497"/>
          </a:xfrm>
        </p:spPr>
        <p:txBody>
          <a:bodyPr>
            <a:normAutofit/>
          </a:bodyPr>
          <a:lstStyle/>
          <a:p>
            <a:r>
              <a:rPr lang="en-US" dirty="0" smtClean="0"/>
              <a:t>History of social media</a:t>
            </a:r>
          </a:p>
          <a:p>
            <a:r>
              <a:rPr lang="en-US" dirty="0" smtClean="0"/>
              <a:t>What is social media?</a:t>
            </a:r>
          </a:p>
          <a:p>
            <a:r>
              <a:rPr lang="en-US" dirty="0" smtClean="0"/>
              <a:t>The characteristics of social </a:t>
            </a:r>
            <a:r>
              <a:rPr lang="en-US" dirty="0"/>
              <a:t>m</a:t>
            </a:r>
            <a:r>
              <a:rPr lang="en-US" dirty="0" smtClean="0"/>
              <a:t>edia</a:t>
            </a:r>
          </a:p>
          <a:p>
            <a:pPr marL="0" indent="0">
              <a:buNone/>
            </a:pPr>
            <a:endParaRPr lang="en-US"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780928"/>
            <a:ext cx="8382000" cy="1329595"/>
          </a:xfrm>
        </p:spPr>
        <p:txBody>
          <a:bodyPr/>
          <a:lstStyle/>
          <a:p>
            <a:r>
              <a:rPr lang="en-SG" dirty="0" smtClean="0"/>
              <a:t>Understanding the basics of</a:t>
            </a:r>
            <a:br>
              <a:rPr lang="en-SG" dirty="0" smtClean="0"/>
            </a:br>
            <a:r>
              <a:rPr lang="en-SG" dirty="0" smtClean="0"/>
              <a:t>                Social Media </a:t>
            </a:r>
            <a:endParaRPr lang="en-SG" dirty="0"/>
          </a:p>
        </p:txBody>
      </p:sp>
    </p:spTree>
    <p:extLst>
      <p:ext uri="{BB962C8B-B14F-4D97-AF65-F5344CB8AC3E}">
        <p14:creationId xmlns:p14="http://schemas.microsoft.com/office/powerpoint/2010/main" val="315259168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History of Social Media</a:t>
            </a:r>
            <a:endParaRPr lang="en-SG" dirty="0"/>
          </a:p>
        </p:txBody>
      </p:sp>
      <p:pic>
        <p:nvPicPr>
          <p:cNvPr id="4" name="Picture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268761"/>
            <a:ext cx="8223447" cy="4752528"/>
          </a:xfrm>
          <a:prstGeom prst="rect">
            <a:avLst/>
          </a:prstGeom>
        </p:spPr>
      </p:pic>
    </p:spTree>
    <p:extLst>
      <p:ext uri="{BB962C8B-B14F-4D97-AF65-F5344CB8AC3E}">
        <p14:creationId xmlns:p14="http://schemas.microsoft.com/office/powerpoint/2010/main" val="236722831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What is Social Media?</a:t>
            </a:r>
            <a:endParaRPr lang="en-SG" dirty="0"/>
          </a:p>
        </p:txBody>
      </p:sp>
      <p:sp>
        <p:nvSpPr>
          <p:cNvPr id="3" name="Text Placeholder 2"/>
          <p:cNvSpPr>
            <a:spLocks noGrp="1"/>
          </p:cNvSpPr>
          <p:nvPr>
            <p:ph type="body" sz="quarter" idx="10"/>
          </p:nvPr>
        </p:nvSpPr>
        <p:spPr>
          <a:xfrm>
            <a:off x="381000" y="1149591"/>
            <a:ext cx="5055096" cy="3102388"/>
          </a:xfrm>
        </p:spPr>
        <p:txBody>
          <a:bodyPr/>
          <a:lstStyle/>
          <a:p>
            <a:r>
              <a:rPr lang="en-SG" b="1" u="sng" dirty="0" smtClean="0">
                <a:solidFill>
                  <a:srgbClr val="C00000"/>
                </a:solidFill>
              </a:rPr>
              <a:t>Social Media </a:t>
            </a:r>
            <a:r>
              <a:rPr lang="en-SG" dirty="0" smtClean="0"/>
              <a:t>combines a wide range of online, word-of-mouth forums including blogs, company sponsored discussion boards and chat rooms, consumer-to-consumer e-mail, consumer product or service ratings websites and forums, internet discussion boards and forums, and micro-blogs (Wikipedia)</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128" y="1146650"/>
            <a:ext cx="3245346" cy="5040560"/>
          </a:xfrm>
          <a:prstGeom prst="rect">
            <a:avLst/>
          </a:prstGeom>
        </p:spPr>
      </p:pic>
    </p:spTree>
    <p:extLst>
      <p:ext uri="{BB962C8B-B14F-4D97-AF65-F5344CB8AC3E}">
        <p14:creationId xmlns:p14="http://schemas.microsoft.com/office/powerpoint/2010/main" val="51095480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What is Social Media?</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285874"/>
            <a:ext cx="8382000" cy="5311477"/>
          </a:xfrm>
          <a:prstGeom prst="rect">
            <a:avLst/>
          </a:prstGeom>
        </p:spPr>
      </p:pic>
    </p:spTree>
    <p:extLst>
      <p:ext uri="{BB962C8B-B14F-4D97-AF65-F5344CB8AC3E}">
        <p14:creationId xmlns:p14="http://schemas.microsoft.com/office/powerpoint/2010/main" val="267674607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The Characteristics of Social Media</a:t>
            </a:r>
            <a:br>
              <a:rPr lang="en-US" dirty="0"/>
            </a:br>
            <a:endParaRPr lang="en-SG"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1268760"/>
            <a:ext cx="6934200" cy="5200650"/>
          </a:xfrm>
          <a:prstGeom prst="rect">
            <a:avLst/>
          </a:prstGeom>
        </p:spPr>
      </p:pic>
    </p:spTree>
    <p:extLst>
      <p:ext uri="{BB962C8B-B14F-4D97-AF65-F5344CB8AC3E}">
        <p14:creationId xmlns:p14="http://schemas.microsoft.com/office/powerpoint/2010/main" val="29455684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The Characteristics of Social Media</a:t>
            </a:r>
            <a:endParaRPr lang="en-SG" dirty="0"/>
          </a:p>
        </p:txBody>
      </p:sp>
      <p:sp>
        <p:nvSpPr>
          <p:cNvPr id="3" name="Text Placeholder 2"/>
          <p:cNvSpPr>
            <a:spLocks noGrp="1"/>
          </p:cNvSpPr>
          <p:nvPr>
            <p:ph type="body" sz="quarter" idx="10"/>
          </p:nvPr>
        </p:nvSpPr>
        <p:spPr>
          <a:xfrm>
            <a:off x="381000" y="1411552"/>
            <a:ext cx="8382000" cy="443198"/>
          </a:xfrm>
        </p:spPr>
        <p:txBody>
          <a:bodyPr/>
          <a:lstStyle/>
          <a:p>
            <a:r>
              <a:rPr lang="en-SG" dirty="0" smtClean="0"/>
              <a:t>Conversations and Dialogue</a:t>
            </a:r>
            <a:endParaRPr lang="en-SG" dirty="0"/>
          </a:p>
        </p:txBody>
      </p:sp>
      <p:pic>
        <p:nvPicPr>
          <p:cNvPr id="4" name="Picture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2060848"/>
            <a:ext cx="6934200" cy="4551354"/>
          </a:xfrm>
          <a:prstGeom prst="rect">
            <a:avLst/>
          </a:prstGeom>
        </p:spPr>
      </p:pic>
    </p:spTree>
    <p:extLst>
      <p:ext uri="{BB962C8B-B14F-4D97-AF65-F5344CB8AC3E}">
        <p14:creationId xmlns:p14="http://schemas.microsoft.com/office/powerpoint/2010/main" val="166235821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The Characteristics of Social Media</a:t>
            </a:r>
          </a:p>
        </p:txBody>
      </p:sp>
      <p:sp>
        <p:nvSpPr>
          <p:cNvPr id="3" name="Text Placeholder 2"/>
          <p:cNvSpPr>
            <a:spLocks noGrp="1"/>
          </p:cNvSpPr>
          <p:nvPr>
            <p:ph type="body" sz="quarter" idx="10"/>
          </p:nvPr>
        </p:nvSpPr>
        <p:spPr>
          <a:xfrm>
            <a:off x="381000" y="1411552"/>
            <a:ext cx="8382000" cy="443198"/>
          </a:xfrm>
        </p:spPr>
        <p:txBody>
          <a:bodyPr/>
          <a:lstStyle/>
          <a:p>
            <a:r>
              <a:rPr lang="en-SG" dirty="0" smtClean="0"/>
              <a:t>5 Segment of Services</a:t>
            </a:r>
            <a:endParaRPr lang="en-SG"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988840"/>
            <a:ext cx="7848872" cy="4392488"/>
          </a:xfrm>
          <a:prstGeom prst="rect">
            <a:avLst/>
          </a:prstGeom>
        </p:spPr>
      </p:pic>
      <p:sp>
        <p:nvSpPr>
          <p:cNvPr id="5" name="TextBox 4"/>
          <p:cNvSpPr txBox="1"/>
          <p:nvPr/>
        </p:nvSpPr>
        <p:spPr>
          <a:xfrm>
            <a:off x="6312152" y="6381328"/>
            <a:ext cx="2220288" cy="369332"/>
          </a:xfrm>
          <a:prstGeom prst="rect">
            <a:avLst/>
          </a:prstGeom>
          <a:noFill/>
        </p:spPr>
        <p:txBody>
          <a:bodyPr wrap="none" rtlCol="0">
            <a:spAutoFit/>
          </a:bodyPr>
          <a:lstStyle/>
          <a:p>
            <a:r>
              <a:rPr lang="en-SG" dirty="0" smtClean="0">
                <a:solidFill>
                  <a:schemeClr val="bg1"/>
                </a:solidFill>
              </a:rPr>
              <a:t>Source: Guy Kawasaki</a:t>
            </a:r>
            <a:endParaRPr lang="en-SG" dirty="0">
              <a:solidFill>
                <a:schemeClr val="bg1"/>
              </a:solidFill>
            </a:endParaRPr>
          </a:p>
        </p:txBody>
      </p:sp>
    </p:spTree>
    <p:extLst>
      <p:ext uri="{BB962C8B-B14F-4D97-AF65-F5344CB8AC3E}">
        <p14:creationId xmlns:p14="http://schemas.microsoft.com/office/powerpoint/2010/main" val="94839316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D45093-9C65-46FB-9332-B88902DC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with white cloud border design)</Template>
  <TotalTime>9116</TotalTime>
  <Words>327</Words>
  <Application>Microsoft Office PowerPoint</Application>
  <PresentationFormat>On-screen Show (4:3)</PresentationFormat>
  <Paragraphs>29</Paragraphs>
  <Slides>10</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Courier New</vt:lpstr>
      <vt:lpstr>Wingdings</vt:lpstr>
      <vt:lpstr>7-00134_MS_Qwest_template_Segoe</vt:lpstr>
      <vt:lpstr>White with Courier font for code slides</vt:lpstr>
      <vt:lpstr>Social Media Analytics</vt:lpstr>
      <vt:lpstr>Learning Objectives</vt:lpstr>
      <vt:lpstr>Understanding the basics of                 Social Media </vt:lpstr>
      <vt:lpstr>History of Social Media</vt:lpstr>
      <vt:lpstr>What is Social Media?</vt:lpstr>
      <vt:lpstr>What is Social Media?</vt:lpstr>
      <vt:lpstr>The Characteristics of Social Media </vt:lpstr>
      <vt:lpstr>The Characteristics of Social Media</vt:lpstr>
      <vt:lpstr>The Characteristics of Social Media</vt:lpstr>
      <vt:lpstr>The characteristics of social media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Analytics</dc:title>
  <dc:creator>Sophie Koh</dc:creator>
  <cp:keywords/>
  <cp:lastModifiedBy>Sophie Koh</cp:lastModifiedBy>
  <cp:revision>35</cp:revision>
  <dcterms:created xsi:type="dcterms:W3CDTF">2015-03-25T03:31:53Z</dcterms:created>
  <dcterms:modified xsi:type="dcterms:W3CDTF">2015-04-20T03:18:24Z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TC102867179990</vt:lpwstr>
  </property>
</Properties>
</file>