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0"/>
  </p:notesMasterIdLst>
  <p:sldIdLst>
    <p:sldId id="257" r:id="rId4"/>
    <p:sldId id="259" r:id="rId5"/>
    <p:sldId id="262" r:id="rId6"/>
    <p:sldId id="281" r:id="rId7"/>
    <p:sldId id="282" r:id="rId8"/>
    <p:sldId id="264" r:id="rId9"/>
    <p:sldId id="283" r:id="rId10"/>
    <p:sldId id="284" r:id="rId11"/>
    <p:sldId id="285" r:id="rId12"/>
    <p:sldId id="265" r:id="rId13"/>
    <p:sldId id="266"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7" autoAdjust="0"/>
    <p:restoredTop sz="94434" autoAdjust="0"/>
  </p:normalViewPr>
  <p:slideViewPr>
    <p:cSldViewPr>
      <p:cViewPr varScale="1">
        <p:scale>
          <a:sx n="70" d="100"/>
          <a:sy n="70" d="100"/>
        </p:scale>
        <p:origin x="15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54A16-EC6E-4C54-8B6D-CE148F02D328}" type="doc">
      <dgm:prSet loTypeId="urn:microsoft.com/office/officeart/2005/8/layout/venn1" loCatId="relationship" qsTypeId="urn:microsoft.com/office/officeart/2005/8/quickstyle/simple5" qsCatId="simple" csTypeId="urn:microsoft.com/office/officeart/2005/8/colors/colorful5" csCatId="colorful" phldr="1"/>
      <dgm:spPr/>
    </dgm:pt>
    <dgm:pt modelId="{0E7585D4-256A-4913-BB3D-C5CB71E99646}">
      <dgm:prSet phldrT="[Text]"/>
      <dgm:spPr/>
      <dgm:t>
        <a:bodyPr/>
        <a:lstStyle/>
        <a:p>
          <a:r>
            <a:rPr lang="en-SG" dirty="0" smtClean="0"/>
            <a:t>Lead Generation</a:t>
          </a:r>
          <a:endParaRPr lang="en-SG" dirty="0"/>
        </a:p>
      </dgm:t>
    </dgm:pt>
    <dgm:pt modelId="{116B70F0-D0F2-4109-8112-A15A68E49106}" type="parTrans" cxnId="{25805308-F210-4575-855F-9F83693EBA35}">
      <dgm:prSet/>
      <dgm:spPr/>
      <dgm:t>
        <a:bodyPr/>
        <a:lstStyle/>
        <a:p>
          <a:endParaRPr lang="en-SG"/>
        </a:p>
      </dgm:t>
    </dgm:pt>
    <dgm:pt modelId="{37E885E2-BF3F-49ED-A666-F0C18030B2CC}" type="sibTrans" cxnId="{25805308-F210-4575-855F-9F83693EBA35}">
      <dgm:prSet/>
      <dgm:spPr/>
      <dgm:t>
        <a:bodyPr/>
        <a:lstStyle/>
        <a:p>
          <a:endParaRPr lang="en-SG"/>
        </a:p>
      </dgm:t>
    </dgm:pt>
    <dgm:pt modelId="{3284994E-E7ED-4E19-8379-B58BD6016755}">
      <dgm:prSet phldrT="[Text]"/>
      <dgm:spPr/>
      <dgm:t>
        <a:bodyPr/>
        <a:lstStyle/>
        <a:p>
          <a:r>
            <a:rPr lang="en-SG" dirty="0" smtClean="0"/>
            <a:t>Customer Retention</a:t>
          </a:r>
          <a:endParaRPr lang="en-SG" dirty="0"/>
        </a:p>
      </dgm:t>
    </dgm:pt>
    <dgm:pt modelId="{B3364100-6F46-4EBF-81EB-854A26FEAD3A}" type="parTrans" cxnId="{FE3914E0-0FF8-4DB0-A39E-2A900A09FE75}">
      <dgm:prSet/>
      <dgm:spPr/>
      <dgm:t>
        <a:bodyPr/>
        <a:lstStyle/>
        <a:p>
          <a:endParaRPr lang="en-SG"/>
        </a:p>
      </dgm:t>
    </dgm:pt>
    <dgm:pt modelId="{794064E9-D667-4428-B36D-162D4A31B846}" type="sibTrans" cxnId="{FE3914E0-0FF8-4DB0-A39E-2A900A09FE75}">
      <dgm:prSet/>
      <dgm:spPr/>
      <dgm:t>
        <a:bodyPr/>
        <a:lstStyle/>
        <a:p>
          <a:endParaRPr lang="en-SG"/>
        </a:p>
      </dgm:t>
    </dgm:pt>
    <dgm:pt modelId="{FD3B78A6-7755-48BD-9BA6-E9DD2AFF9902}">
      <dgm:prSet phldrT="[Text]"/>
      <dgm:spPr/>
      <dgm:t>
        <a:bodyPr/>
        <a:lstStyle/>
        <a:p>
          <a:r>
            <a:rPr lang="en-SG" dirty="0" smtClean="0"/>
            <a:t>Brand Awareness</a:t>
          </a:r>
          <a:endParaRPr lang="en-SG" dirty="0"/>
        </a:p>
      </dgm:t>
    </dgm:pt>
    <dgm:pt modelId="{274CA7A6-99B7-44EF-A40B-BBBBDF6235B5}" type="parTrans" cxnId="{3730450E-47A1-4A55-AB45-DA70776EDD25}">
      <dgm:prSet/>
      <dgm:spPr/>
      <dgm:t>
        <a:bodyPr/>
        <a:lstStyle/>
        <a:p>
          <a:endParaRPr lang="en-SG"/>
        </a:p>
      </dgm:t>
    </dgm:pt>
    <dgm:pt modelId="{57CDBB98-1800-4151-9F67-A2892D5700E6}" type="sibTrans" cxnId="{3730450E-47A1-4A55-AB45-DA70776EDD25}">
      <dgm:prSet/>
      <dgm:spPr/>
      <dgm:t>
        <a:bodyPr/>
        <a:lstStyle/>
        <a:p>
          <a:endParaRPr lang="en-SG"/>
        </a:p>
      </dgm:t>
    </dgm:pt>
    <dgm:pt modelId="{D06AE412-199E-4978-B072-D3A66090B756}" type="pres">
      <dgm:prSet presAssocID="{9D254A16-EC6E-4C54-8B6D-CE148F02D328}" presName="compositeShape" presStyleCnt="0">
        <dgm:presLayoutVars>
          <dgm:chMax val="7"/>
          <dgm:dir/>
          <dgm:resizeHandles val="exact"/>
        </dgm:presLayoutVars>
      </dgm:prSet>
      <dgm:spPr/>
    </dgm:pt>
    <dgm:pt modelId="{9DE34DD1-F653-4CFF-A59A-FEBD8BA74708}" type="pres">
      <dgm:prSet presAssocID="{0E7585D4-256A-4913-BB3D-C5CB71E99646}" presName="circ1" presStyleLbl="vennNode1" presStyleIdx="0" presStyleCnt="3"/>
      <dgm:spPr/>
      <dgm:t>
        <a:bodyPr/>
        <a:lstStyle/>
        <a:p>
          <a:endParaRPr lang="en-SG"/>
        </a:p>
      </dgm:t>
    </dgm:pt>
    <dgm:pt modelId="{27A8F3AE-AF4F-4D98-9965-2B1FC0030E8C}" type="pres">
      <dgm:prSet presAssocID="{0E7585D4-256A-4913-BB3D-C5CB71E99646}" presName="circ1Tx" presStyleLbl="revTx" presStyleIdx="0" presStyleCnt="0">
        <dgm:presLayoutVars>
          <dgm:chMax val="0"/>
          <dgm:chPref val="0"/>
          <dgm:bulletEnabled val="1"/>
        </dgm:presLayoutVars>
      </dgm:prSet>
      <dgm:spPr/>
      <dgm:t>
        <a:bodyPr/>
        <a:lstStyle/>
        <a:p>
          <a:endParaRPr lang="en-SG"/>
        </a:p>
      </dgm:t>
    </dgm:pt>
    <dgm:pt modelId="{73466CDE-A302-4E92-8B4A-AEFCA43AAC01}" type="pres">
      <dgm:prSet presAssocID="{3284994E-E7ED-4E19-8379-B58BD6016755}" presName="circ2" presStyleLbl="vennNode1" presStyleIdx="1" presStyleCnt="3"/>
      <dgm:spPr/>
      <dgm:t>
        <a:bodyPr/>
        <a:lstStyle/>
        <a:p>
          <a:endParaRPr lang="en-SG"/>
        </a:p>
      </dgm:t>
    </dgm:pt>
    <dgm:pt modelId="{1D7839A9-1FAF-49DE-BBC0-5A6CBBC73B6F}" type="pres">
      <dgm:prSet presAssocID="{3284994E-E7ED-4E19-8379-B58BD6016755}" presName="circ2Tx" presStyleLbl="revTx" presStyleIdx="0" presStyleCnt="0">
        <dgm:presLayoutVars>
          <dgm:chMax val="0"/>
          <dgm:chPref val="0"/>
          <dgm:bulletEnabled val="1"/>
        </dgm:presLayoutVars>
      </dgm:prSet>
      <dgm:spPr/>
      <dgm:t>
        <a:bodyPr/>
        <a:lstStyle/>
        <a:p>
          <a:endParaRPr lang="en-SG"/>
        </a:p>
      </dgm:t>
    </dgm:pt>
    <dgm:pt modelId="{DC374702-1F8D-4835-AD35-AEAD7CCD7C56}" type="pres">
      <dgm:prSet presAssocID="{FD3B78A6-7755-48BD-9BA6-E9DD2AFF9902}" presName="circ3" presStyleLbl="vennNode1" presStyleIdx="2" presStyleCnt="3"/>
      <dgm:spPr/>
      <dgm:t>
        <a:bodyPr/>
        <a:lstStyle/>
        <a:p>
          <a:endParaRPr lang="en-SG"/>
        </a:p>
      </dgm:t>
    </dgm:pt>
    <dgm:pt modelId="{D710919A-FB22-412C-8BD8-64D5AE610F29}" type="pres">
      <dgm:prSet presAssocID="{FD3B78A6-7755-48BD-9BA6-E9DD2AFF9902}" presName="circ3Tx" presStyleLbl="revTx" presStyleIdx="0" presStyleCnt="0">
        <dgm:presLayoutVars>
          <dgm:chMax val="0"/>
          <dgm:chPref val="0"/>
          <dgm:bulletEnabled val="1"/>
        </dgm:presLayoutVars>
      </dgm:prSet>
      <dgm:spPr/>
      <dgm:t>
        <a:bodyPr/>
        <a:lstStyle/>
        <a:p>
          <a:endParaRPr lang="en-SG"/>
        </a:p>
      </dgm:t>
    </dgm:pt>
  </dgm:ptLst>
  <dgm:cxnLst>
    <dgm:cxn modelId="{885D3646-5212-4861-873E-108641086D5B}" type="presOf" srcId="{FD3B78A6-7755-48BD-9BA6-E9DD2AFF9902}" destId="{DC374702-1F8D-4835-AD35-AEAD7CCD7C56}" srcOrd="0" destOrd="0" presId="urn:microsoft.com/office/officeart/2005/8/layout/venn1"/>
    <dgm:cxn modelId="{2CF5622C-3CF7-461F-972B-C04C1C2BCDC8}" type="presOf" srcId="{3284994E-E7ED-4E19-8379-B58BD6016755}" destId="{73466CDE-A302-4E92-8B4A-AEFCA43AAC01}" srcOrd="0" destOrd="0" presId="urn:microsoft.com/office/officeart/2005/8/layout/venn1"/>
    <dgm:cxn modelId="{1CA65EAE-CA53-473E-BDBF-9A26D22DE901}" type="presOf" srcId="{0E7585D4-256A-4913-BB3D-C5CB71E99646}" destId="{9DE34DD1-F653-4CFF-A59A-FEBD8BA74708}" srcOrd="0" destOrd="0" presId="urn:microsoft.com/office/officeart/2005/8/layout/venn1"/>
    <dgm:cxn modelId="{43D8D908-AEEA-44C7-A940-ED98AB4EF1AD}" type="presOf" srcId="{0E7585D4-256A-4913-BB3D-C5CB71E99646}" destId="{27A8F3AE-AF4F-4D98-9965-2B1FC0030E8C}" srcOrd="1" destOrd="0" presId="urn:microsoft.com/office/officeart/2005/8/layout/venn1"/>
    <dgm:cxn modelId="{FE3914E0-0FF8-4DB0-A39E-2A900A09FE75}" srcId="{9D254A16-EC6E-4C54-8B6D-CE148F02D328}" destId="{3284994E-E7ED-4E19-8379-B58BD6016755}" srcOrd="1" destOrd="0" parTransId="{B3364100-6F46-4EBF-81EB-854A26FEAD3A}" sibTransId="{794064E9-D667-4428-B36D-162D4A31B846}"/>
    <dgm:cxn modelId="{5468E8B1-21FB-4F26-9DFC-DC8B6FE9572D}" type="presOf" srcId="{9D254A16-EC6E-4C54-8B6D-CE148F02D328}" destId="{D06AE412-199E-4978-B072-D3A66090B756}" srcOrd="0" destOrd="0" presId="urn:microsoft.com/office/officeart/2005/8/layout/venn1"/>
    <dgm:cxn modelId="{36EC3DA2-F5E1-41A4-8E24-F53A913FA8EB}" type="presOf" srcId="{3284994E-E7ED-4E19-8379-B58BD6016755}" destId="{1D7839A9-1FAF-49DE-BBC0-5A6CBBC73B6F}" srcOrd="1" destOrd="0" presId="urn:microsoft.com/office/officeart/2005/8/layout/venn1"/>
    <dgm:cxn modelId="{25805308-F210-4575-855F-9F83693EBA35}" srcId="{9D254A16-EC6E-4C54-8B6D-CE148F02D328}" destId="{0E7585D4-256A-4913-BB3D-C5CB71E99646}" srcOrd="0" destOrd="0" parTransId="{116B70F0-D0F2-4109-8112-A15A68E49106}" sibTransId="{37E885E2-BF3F-49ED-A666-F0C18030B2CC}"/>
    <dgm:cxn modelId="{03FFDE99-5672-453C-8879-291DC6E4D76D}" type="presOf" srcId="{FD3B78A6-7755-48BD-9BA6-E9DD2AFF9902}" destId="{D710919A-FB22-412C-8BD8-64D5AE610F29}" srcOrd="1" destOrd="0" presId="urn:microsoft.com/office/officeart/2005/8/layout/venn1"/>
    <dgm:cxn modelId="{3730450E-47A1-4A55-AB45-DA70776EDD25}" srcId="{9D254A16-EC6E-4C54-8B6D-CE148F02D328}" destId="{FD3B78A6-7755-48BD-9BA6-E9DD2AFF9902}" srcOrd="2" destOrd="0" parTransId="{274CA7A6-99B7-44EF-A40B-BBBBDF6235B5}" sibTransId="{57CDBB98-1800-4151-9F67-A2892D5700E6}"/>
    <dgm:cxn modelId="{5D269898-71D3-4AB4-A95F-39ABD930A48D}" type="presParOf" srcId="{D06AE412-199E-4978-B072-D3A66090B756}" destId="{9DE34DD1-F653-4CFF-A59A-FEBD8BA74708}" srcOrd="0" destOrd="0" presId="urn:microsoft.com/office/officeart/2005/8/layout/venn1"/>
    <dgm:cxn modelId="{796A0A17-9E48-44E3-8E92-10335AE44D39}" type="presParOf" srcId="{D06AE412-199E-4978-B072-D3A66090B756}" destId="{27A8F3AE-AF4F-4D98-9965-2B1FC0030E8C}" srcOrd="1" destOrd="0" presId="urn:microsoft.com/office/officeart/2005/8/layout/venn1"/>
    <dgm:cxn modelId="{A8BDA97A-2823-40EE-808A-7A72466D28FC}" type="presParOf" srcId="{D06AE412-199E-4978-B072-D3A66090B756}" destId="{73466CDE-A302-4E92-8B4A-AEFCA43AAC01}" srcOrd="2" destOrd="0" presId="urn:microsoft.com/office/officeart/2005/8/layout/venn1"/>
    <dgm:cxn modelId="{15C4B73E-7DCB-4443-A21A-B9301C99FE52}" type="presParOf" srcId="{D06AE412-199E-4978-B072-D3A66090B756}" destId="{1D7839A9-1FAF-49DE-BBC0-5A6CBBC73B6F}" srcOrd="3" destOrd="0" presId="urn:microsoft.com/office/officeart/2005/8/layout/venn1"/>
    <dgm:cxn modelId="{40A24F4B-CDEB-47CE-B0A6-5945C29F245D}" type="presParOf" srcId="{D06AE412-199E-4978-B072-D3A66090B756}" destId="{DC374702-1F8D-4835-AD35-AEAD7CCD7C56}" srcOrd="4" destOrd="0" presId="urn:microsoft.com/office/officeart/2005/8/layout/venn1"/>
    <dgm:cxn modelId="{95982616-6206-4A21-9C05-CCF3E344CD5B}" type="presParOf" srcId="{D06AE412-199E-4978-B072-D3A66090B756}" destId="{D710919A-FB22-412C-8BD8-64D5AE610F29}"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34DD1-F653-4CFF-A59A-FEBD8BA74708}">
      <dsp:nvSpPr>
        <dsp:cNvPr id="0" name=""/>
        <dsp:cNvSpPr/>
      </dsp:nvSpPr>
      <dsp:spPr>
        <a:xfrm>
          <a:off x="2426669" y="59406"/>
          <a:ext cx="2851516" cy="2851516"/>
        </a:xfrm>
        <a:prstGeom prst="ellipse">
          <a:avLst/>
        </a:prstGeom>
        <a:gradFill rotWithShape="0">
          <a:gsLst>
            <a:gs pos="0">
              <a:schemeClr val="accent5">
                <a:alpha val="50000"/>
                <a:hueOff val="0"/>
                <a:satOff val="0"/>
                <a:lumOff val="0"/>
                <a:alphaOff val="0"/>
                <a:shade val="15000"/>
                <a:satMod val="180000"/>
              </a:schemeClr>
            </a:gs>
            <a:gs pos="50000">
              <a:schemeClr val="accent5">
                <a:alpha val="50000"/>
                <a:hueOff val="0"/>
                <a:satOff val="0"/>
                <a:lumOff val="0"/>
                <a:alphaOff val="0"/>
                <a:shade val="45000"/>
                <a:satMod val="170000"/>
              </a:schemeClr>
            </a:gs>
            <a:gs pos="70000">
              <a:schemeClr val="accent5">
                <a:alpha val="50000"/>
                <a:hueOff val="0"/>
                <a:satOff val="0"/>
                <a:lumOff val="0"/>
                <a:alphaOff val="0"/>
                <a:tint val="99000"/>
                <a:shade val="65000"/>
                <a:satMod val="155000"/>
              </a:schemeClr>
            </a:gs>
            <a:gs pos="100000">
              <a:schemeClr val="accent5">
                <a:alpha val="50000"/>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alpha val="50000"/>
              <a:hueOff val="0"/>
              <a:satOff val="0"/>
              <a:lumOff val="0"/>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SG" sz="3000" kern="1200" dirty="0" smtClean="0"/>
            <a:t>Lead Generation</a:t>
          </a:r>
          <a:endParaRPr lang="en-SG" sz="3000" kern="1200" dirty="0"/>
        </a:p>
      </dsp:txBody>
      <dsp:txXfrm>
        <a:off x="2806871" y="558422"/>
        <a:ext cx="2091112" cy="1283182"/>
      </dsp:txXfrm>
    </dsp:sp>
    <dsp:sp modelId="{73466CDE-A302-4E92-8B4A-AEFCA43AAC01}">
      <dsp:nvSpPr>
        <dsp:cNvPr id="0" name=""/>
        <dsp:cNvSpPr/>
      </dsp:nvSpPr>
      <dsp:spPr>
        <a:xfrm>
          <a:off x="3455591" y="1841604"/>
          <a:ext cx="2851516" cy="2851516"/>
        </a:xfrm>
        <a:prstGeom prst="ellipse">
          <a:avLst/>
        </a:prstGeom>
        <a:gradFill rotWithShape="0">
          <a:gsLst>
            <a:gs pos="0">
              <a:schemeClr val="accent5">
                <a:alpha val="50000"/>
                <a:hueOff val="7409907"/>
                <a:satOff val="-27478"/>
                <a:lumOff val="-7254"/>
                <a:alphaOff val="0"/>
                <a:shade val="15000"/>
                <a:satMod val="180000"/>
              </a:schemeClr>
            </a:gs>
            <a:gs pos="50000">
              <a:schemeClr val="accent5">
                <a:alpha val="50000"/>
                <a:hueOff val="7409907"/>
                <a:satOff val="-27478"/>
                <a:lumOff val="-7254"/>
                <a:alphaOff val="0"/>
                <a:shade val="45000"/>
                <a:satMod val="170000"/>
              </a:schemeClr>
            </a:gs>
            <a:gs pos="70000">
              <a:schemeClr val="accent5">
                <a:alpha val="50000"/>
                <a:hueOff val="7409907"/>
                <a:satOff val="-27478"/>
                <a:lumOff val="-7254"/>
                <a:alphaOff val="0"/>
                <a:tint val="99000"/>
                <a:shade val="65000"/>
                <a:satMod val="155000"/>
              </a:schemeClr>
            </a:gs>
            <a:gs pos="100000">
              <a:schemeClr val="accent5">
                <a:alpha val="50000"/>
                <a:hueOff val="7409907"/>
                <a:satOff val="-27478"/>
                <a:lumOff val="-7254"/>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alpha val="50000"/>
              <a:hueOff val="7409907"/>
              <a:satOff val="-27478"/>
              <a:lumOff val="-7254"/>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SG" sz="3000" kern="1200" dirty="0" smtClean="0"/>
            <a:t>Customer Retention</a:t>
          </a:r>
          <a:endParaRPr lang="en-SG" sz="3000" kern="1200" dirty="0"/>
        </a:p>
      </dsp:txBody>
      <dsp:txXfrm>
        <a:off x="4327680" y="2578246"/>
        <a:ext cx="1710910" cy="1568334"/>
      </dsp:txXfrm>
    </dsp:sp>
    <dsp:sp modelId="{DC374702-1F8D-4835-AD35-AEAD7CCD7C56}">
      <dsp:nvSpPr>
        <dsp:cNvPr id="0" name=""/>
        <dsp:cNvSpPr/>
      </dsp:nvSpPr>
      <dsp:spPr>
        <a:xfrm>
          <a:off x="1397747" y="1841604"/>
          <a:ext cx="2851516" cy="2851516"/>
        </a:xfrm>
        <a:prstGeom prst="ellipse">
          <a:avLst/>
        </a:prstGeom>
        <a:gradFill rotWithShape="0">
          <a:gsLst>
            <a:gs pos="0">
              <a:schemeClr val="accent5">
                <a:alpha val="50000"/>
                <a:hueOff val="14819814"/>
                <a:satOff val="-54957"/>
                <a:lumOff val="-14508"/>
                <a:alphaOff val="0"/>
                <a:shade val="15000"/>
                <a:satMod val="180000"/>
              </a:schemeClr>
            </a:gs>
            <a:gs pos="50000">
              <a:schemeClr val="accent5">
                <a:alpha val="50000"/>
                <a:hueOff val="14819814"/>
                <a:satOff val="-54957"/>
                <a:lumOff val="-14508"/>
                <a:alphaOff val="0"/>
                <a:shade val="45000"/>
                <a:satMod val="170000"/>
              </a:schemeClr>
            </a:gs>
            <a:gs pos="70000">
              <a:schemeClr val="accent5">
                <a:alpha val="50000"/>
                <a:hueOff val="14819814"/>
                <a:satOff val="-54957"/>
                <a:lumOff val="-14508"/>
                <a:alphaOff val="0"/>
                <a:tint val="99000"/>
                <a:shade val="65000"/>
                <a:satMod val="155000"/>
              </a:schemeClr>
            </a:gs>
            <a:gs pos="100000">
              <a:schemeClr val="accent5">
                <a:alpha val="50000"/>
                <a:hueOff val="14819814"/>
                <a:satOff val="-54957"/>
                <a:lumOff val="-1450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alpha val="50000"/>
              <a:hueOff val="14819814"/>
              <a:satOff val="-54957"/>
              <a:lumOff val="-14508"/>
              <a:alphaOff val="0"/>
              <a:satMod val="30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333500">
            <a:lnSpc>
              <a:spcPct val="90000"/>
            </a:lnSpc>
            <a:spcBef>
              <a:spcPct val="0"/>
            </a:spcBef>
            <a:spcAft>
              <a:spcPct val="35000"/>
            </a:spcAft>
          </a:pPr>
          <a:r>
            <a:rPr lang="en-SG" sz="3000" kern="1200" dirty="0" smtClean="0"/>
            <a:t>Brand Awareness</a:t>
          </a:r>
          <a:endParaRPr lang="en-SG" sz="3000" kern="1200" dirty="0"/>
        </a:p>
      </dsp:txBody>
      <dsp:txXfrm>
        <a:off x="1666265" y="2578246"/>
        <a:ext cx="1710910" cy="156833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7/20/2015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7/20/2015 3:43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7/20/2015 3:43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20/7/2015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kingarthurflour.com/blo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fontScale="92500" lnSpcReduction="20000"/>
          </a:bodyPr>
          <a:lstStyle/>
          <a:p>
            <a:r>
              <a:rPr lang="en-US" dirty="0" smtClean="0"/>
              <a:t>Topic 10:  Align Social Media with core business goals and social media goals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Social media goal 1: Increase brand awareness</a:t>
            </a:r>
            <a:endParaRPr lang="en-SG" dirty="0"/>
          </a:p>
        </p:txBody>
      </p:sp>
      <p:sp>
        <p:nvSpPr>
          <p:cNvPr id="3" name="Text Placeholder 2"/>
          <p:cNvSpPr>
            <a:spLocks noGrp="1"/>
          </p:cNvSpPr>
          <p:nvPr>
            <p:ph type="body" sz="quarter" idx="10"/>
          </p:nvPr>
        </p:nvSpPr>
        <p:spPr>
          <a:xfrm>
            <a:off x="381000" y="1700808"/>
            <a:ext cx="8382000" cy="2757678"/>
          </a:xfrm>
        </p:spPr>
        <p:txBody>
          <a:bodyPr/>
          <a:lstStyle/>
          <a:p>
            <a:r>
              <a:rPr lang="en-SG" dirty="0" smtClean="0"/>
              <a:t>Social media enables you to reach more people at a significantly lower cost</a:t>
            </a:r>
          </a:p>
          <a:p>
            <a:r>
              <a:rPr lang="en-SG" dirty="0" smtClean="0"/>
              <a:t>Develop relationships and provide value to your target audience, which will help you remain top of mind when the audience makes a buying decision</a:t>
            </a:r>
            <a:endParaRPr lang="en-SG" dirty="0"/>
          </a:p>
        </p:txBody>
      </p:sp>
    </p:spTree>
    <p:extLst>
      <p:ext uri="{BB962C8B-B14F-4D97-AF65-F5344CB8AC3E}">
        <p14:creationId xmlns:p14="http://schemas.microsoft.com/office/powerpoint/2010/main" val="259642565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1 : Case study - </a:t>
            </a:r>
            <a:r>
              <a:rPr lang="en-SG" sz="3200" dirty="0" smtClean="0"/>
              <a:t>King Arthur Flour generates brand awareness and loyalty with social media</a:t>
            </a:r>
            <a:endParaRPr lang="en-SG" sz="3200" dirty="0"/>
          </a:p>
        </p:txBody>
      </p:sp>
      <p:sp>
        <p:nvSpPr>
          <p:cNvPr id="3" name="Text Placeholder 2"/>
          <p:cNvSpPr>
            <a:spLocks noGrp="1"/>
          </p:cNvSpPr>
          <p:nvPr>
            <p:ph type="body" sz="quarter" idx="10"/>
          </p:nvPr>
        </p:nvSpPr>
        <p:spPr>
          <a:xfrm>
            <a:off x="381000" y="1556792"/>
            <a:ext cx="8382000" cy="1969770"/>
          </a:xfrm>
        </p:spPr>
        <p:txBody>
          <a:bodyPr/>
          <a:lstStyle/>
          <a:p>
            <a:r>
              <a:rPr lang="en-SG" dirty="0" smtClean="0"/>
              <a:t>Flour? </a:t>
            </a:r>
          </a:p>
          <a:p>
            <a:r>
              <a:rPr lang="en-SG" dirty="0" smtClean="0"/>
              <a:t>It’s impossible to get people to care about flour right?</a:t>
            </a:r>
          </a:p>
          <a:p>
            <a:endParaRPr lang="en-SG" dirty="0"/>
          </a:p>
        </p:txBody>
      </p:sp>
      <p:sp>
        <p:nvSpPr>
          <p:cNvPr id="5" name="Rectangle 4"/>
          <p:cNvSpPr/>
          <p:nvPr/>
        </p:nvSpPr>
        <p:spPr>
          <a:xfrm>
            <a:off x="2986629" y="3745170"/>
            <a:ext cx="317074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WRONG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8641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1 : Case study - </a:t>
            </a:r>
            <a:r>
              <a:rPr lang="en-SG" sz="3200" dirty="0" smtClean="0"/>
              <a:t>King Arthur Flour generates brand awareness and loyalty with social media</a:t>
            </a:r>
            <a:endParaRPr lang="en-SG" sz="3200" dirty="0"/>
          </a:p>
        </p:txBody>
      </p:sp>
      <p:sp>
        <p:nvSpPr>
          <p:cNvPr id="3" name="Text Placeholder 2"/>
          <p:cNvSpPr>
            <a:spLocks noGrp="1"/>
          </p:cNvSpPr>
          <p:nvPr>
            <p:ph type="body" sz="quarter" idx="10"/>
          </p:nvPr>
        </p:nvSpPr>
        <p:spPr>
          <a:xfrm>
            <a:off x="381000" y="1556792"/>
            <a:ext cx="8382000" cy="5533823"/>
          </a:xfrm>
        </p:spPr>
        <p:txBody>
          <a:bodyPr/>
          <a:lstStyle/>
          <a:p>
            <a:r>
              <a:rPr lang="en-SG" dirty="0" smtClean="0"/>
              <a:t>Interesting approach</a:t>
            </a:r>
          </a:p>
          <a:p>
            <a:pPr lvl="1"/>
            <a:r>
              <a:rPr lang="en-SG" dirty="0" smtClean="0"/>
              <a:t>Rather than focusing on the benefits of using its flour</a:t>
            </a:r>
          </a:p>
          <a:p>
            <a:pPr lvl="1"/>
            <a:r>
              <a:rPr lang="en-SG" dirty="0" smtClean="0"/>
              <a:t>It focus on end products</a:t>
            </a:r>
          </a:p>
          <a:p>
            <a:r>
              <a:rPr lang="en-SG" dirty="0" smtClean="0"/>
              <a:t>Use social media</a:t>
            </a:r>
          </a:p>
          <a:p>
            <a:pPr lvl="1"/>
            <a:r>
              <a:rPr lang="en-SG" dirty="0" smtClean="0"/>
              <a:t>A corporate blog where it shares recipes for delicious food</a:t>
            </a:r>
          </a:p>
          <a:p>
            <a:pPr lvl="1"/>
            <a:r>
              <a:rPr lang="en-SG" dirty="0" smtClean="0"/>
              <a:t>A Twitter account where it talks to cooks and bakers about the great food they create</a:t>
            </a:r>
          </a:p>
          <a:p>
            <a:pPr lvl="1"/>
            <a:r>
              <a:rPr lang="en-SG" dirty="0" smtClean="0"/>
              <a:t>A Facebook account to share fantastic photos</a:t>
            </a:r>
          </a:p>
          <a:p>
            <a:pPr lvl="1"/>
            <a:endParaRPr lang="en-SG" dirty="0" smtClean="0"/>
          </a:p>
          <a:p>
            <a:endParaRPr lang="en-SG" dirty="0"/>
          </a:p>
        </p:txBody>
      </p:sp>
    </p:spTree>
    <p:extLst>
      <p:ext uri="{BB962C8B-B14F-4D97-AF65-F5344CB8AC3E}">
        <p14:creationId xmlns:p14="http://schemas.microsoft.com/office/powerpoint/2010/main" val="29369780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1 : Case study - </a:t>
            </a:r>
            <a:r>
              <a:rPr lang="en-SG" sz="3200" dirty="0" smtClean="0"/>
              <a:t>King Arthur Flour generates brand awareness and loyalty with social media</a:t>
            </a:r>
            <a:endParaRPr lang="en-SG" sz="3200" dirty="0"/>
          </a:p>
        </p:txBody>
      </p:sp>
      <p:sp>
        <p:nvSpPr>
          <p:cNvPr id="3" name="Text Placeholder 2"/>
          <p:cNvSpPr>
            <a:spLocks noGrp="1"/>
          </p:cNvSpPr>
          <p:nvPr>
            <p:ph type="body" sz="quarter" idx="10"/>
          </p:nvPr>
        </p:nvSpPr>
        <p:spPr>
          <a:xfrm>
            <a:off x="381000" y="1556792"/>
            <a:ext cx="8382000" cy="2320635"/>
          </a:xfrm>
        </p:spPr>
        <p:txBody>
          <a:bodyPr/>
          <a:lstStyle/>
          <a:p>
            <a:r>
              <a:rPr lang="en-SG" dirty="0" smtClean="0"/>
              <a:t>Result</a:t>
            </a:r>
          </a:p>
          <a:p>
            <a:pPr lvl="1"/>
            <a:r>
              <a:rPr lang="en-SG" dirty="0" smtClean="0"/>
              <a:t>63,000 Facebook fans and more than 13,000 followers on Twitter</a:t>
            </a:r>
          </a:p>
          <a:p>
            <a:pPr lvl="1"/>
            <a:endParaRPr lang="en-SG" dirty="0" smtClean="0"/>
          </a:p>
          <a:p>
            <a:endParaRPr lang="en-SG"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996952"/>
            <a:ext cx="6912768" cy="3714558"/>
          </a:xfrm>
          <a:prstGeom prst="rect">
            <a:avLst/>
          </a:prstGeom>
        </p:spPr>
      </p:pic>
    </p:spTree>
    <p:extLst>
      <p:ext uri="{BB962C8B-B14F-4D97-AF65-F5344CB8AC3E}">
        <p14:creationId xmlns:p14="http://schemas.microsoft.com/office/powerpoint/2010/main" val="7210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Social media goal 2: Generate more leads</a:t>
            </a:r>
            <a:endParaRPr lang="en-SG" dirty="0"/>
          </a:p>
        </p:txBody>
      </p:sp>
      <p:sp>
        <p:nvSpPr>
          <p:cNvPr id="3" name="Text Placeholder 2"/>
          <p:cNvSpPr>
            <a:spLocks noGrp="1"/>
          </p:cNvSpPr>
          <p:nvPr>
            <p:ph type="body" sz="quarter" idx="10"/>
          </p:nvPr>
        </p:nvSpPr>
        <p:spPr>
          <a:xfrm>
            <a:off x="381000" y="1700808"/>
            <a:ext cx="8382000" cy="3397853"/>
          </a:xfrm>
        </p:spPr>
        <p:txBody>
          <a:bodyPr/>
          <a:lstStyle/>
          <a:p>
            <a:r>
              <a:rPr lang="en-SG" dirty="0" smtClean="0"/>
              <a:t>Do not use social media as a board cast platform for your promotions</a:t>
            </a:r>
          </a:p>
          <a:p>
            <a:r>
              <a:rPr lang="en-SG" dirty="0" smtClean="0"/>
              <a:t>Should be an engagement </a:t>
            </a:r>
          </a:p>
          <a:p>
            <a:r>
              <a:rPr lang="en-SG" dirty="0" smtClean="0"/>
              <a:t>An effective lead-generation strategy is </a:t>
            </a:r>
            <a:r>
              <a:rPr lang="en-SG" b="1" i="1" u="sng" dirty="0" smtClean="0">
                <a:solidFill>
                  <a:srgbClr val="FF0000"/>
                </a:solidFill>
              </a:rPr>
              <a:t>making it super easy to buy when the client is ready to buy</a:t>
            </a:r>
          </a:p>
          <a:p>
            <a:endParaRPr lang="en-SG" dirty="0"/>
          </a:p>
        </p:txBody>
      </p:sp>
    </p:spTree>
    <p:extLst>
      <p:ext uri="{BB962C8B-B14F-4D97-AF65-F5344CB8AC3E}">
        <p14:creationId xmlns:p14="http://schemas.microsoft.com/office/powerpoint/2010/main" val="25453382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2 : Case study – </a:t>
            </a:r>
            <a:r>
              <a:rPr lang="en-SG" sz="3200" dirty="0" smtClean="0"/>
              <a:t>Under Armour makes it super easy to buy</a:t>
            </a:r>
            <a:endParaRPr lang="en-SG" sz="3200" dirty="0"/>
          </a:p>
        </p:txBody>
      </p:sp>
      <p:sp>
        <p:nvSpPr>
          <p:cNvPr id="3" name="Text Placeholder 2"/>
          <p:cNvSpPr>
            <a:spLocks noGrp="1"/>
          </p:cNvSpPr>
          <p:nvPr>
            <p:ph type="body" sz="quarter" idx="10"/>
          </p:nvPr>
        </p:nvSpPr>
        <p:spPr>
          <a:xfrm>
            <a:off x="381000" y="1556792"/>
            <a:ext cx="8382000" cy="4715137"/>
          </a:xfrm>
        </p:spPr>
        <p:txBody>
          <a:bodyPr/>
          <a:lstStyle/>
          <a:p>
            <a:r>
              <a:rPr lang="en-SG" dirty="0" smtClean="0"/>
              <a:t>On Facebook</a:t>
            </a:r>
          </a:p>
          <a:p>
            <a:pPr lvl="1"/>
            <a:r>
              <a:rPr lang="en-SG" dirty="0" smtClean="0"/>
              <a:t>Provides tips for athletes, takes polls on what athletes find important, shares interviews with celebrity users</a:t>
            </a:r>
          </a:p>
          <a:p>
            <a:pPr lvl="1"/>
            <a:r>
              <a:rPr lang="en-SG" dirty="0" smtClean="0"/>
              <a:t>Engage in conversations and encourage fans and followers to share opinions</a:t>
            </a:r>
          </a:p>
          <a:p>
            <a:pPr lvl="2"/>
            <a:r>
              <a:rPr lang="en-SG" dirty="0" smtClean="0"/>
              <a:t>Asks pointed questions about what fans considers when making a purchase decision for products it carries</a:t>
            </a:r>
          </a:p>
          <a:p>
            <a:pPr lvl="2"/>
            <a:r>
              <a:rPr lang="en-SG" dirty="0" smtClean="0"/>
              <a:t>Make the products easy to purchase</a:t>
            </a:r>
          </a:p>
          <a:p>
            <a:pPr lvl="1"/>
            <a:endParaRPr lang="en-SG" dirty="0" smtClean="0"/>
          </a:p>
          <a:p>
            <a:endParaRPr lang="en-SG" dirty="0"/>
          </a:p>
        </p:txBody>
      </p:sp>
    </p:spTree>
    <p:extLst>
      <p:ext uri="{BB962C8B-B14F-4D97-AF65-F5344CB8AC3E}">
        <p14:creationId xmlns:p14="http://schemas.microsoft.com/office/powerpoint/2010/main" val="768300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2 : Case study – </a:t>
            </a:r>
            <a:r>
              <a:rPr lang="en-SG" sz="3200" dirty="0" smtClean="0"/>
              <a:t>Under Armour makes it super easy to buy</a:t>
            </a:r>
            <a:endParaRPr lang="en-SG" sz="3200" dirty="0"/>
          </a:p>
        </p:txBody>
      </p:sp>
      <p:sp>
        <p:nvSpPr>
          <p:cNvPr id="3" name="Text Placeholder 2"/>
          <p:cNvSpPr>
            <a:spLocks noGrp="1"/>
          </p:cNvSpPr>
          <p:nvPr>
            <p:ph type="body" sz="quarter" idx="10"/>
          </p:nvPr>
        </p:nvSpPr>
        <p:spPr>
          <a:xfrm>
            <a:off x="381000" y="1556792"/>
            <a:ext cx="8382000" cy="4659737"/>
          </a:xfrm>
        </p:spPr>
        <p:txBody>
          <a:bodyPr/>
          <a:lstStyle/>
          <a:p>
            <a:r>
              <a:rPr lang="en-SG" dirty="0" smtClean="0"/>
              <a:t>Provide a “Shop Now”</a:t>
            </a:r>
            <a:br>
              <a:rPr lang="en-SG" dirty="0" smtClean="0"/>
            </a:br>
            <a:r>
              <a:rPr lang="en-SG" dirty="0" smtClean="0"/>
              <a:t>button that link </a:t>
            </a:r>
            <a:br>
              <a:rPr lang="en-SG" dirty="0" smtClean="0"/>
            </a:br>
            <a:r>
              <a:rPr lang="en-SG" dirty="0" smtClean="0"/>
              <a:t>directly with their </a:t>
            </a:r>
            <a:br>
              <a:rPr lang="en-SG" dirty="0" smtClean="0"/>
            </a:br>
            <a:r>
              <a:rPr lang="en-SG" dirty="0" smtClean="0"/>
              <a:t>website</a:t>
            </a:r>
          </a:p>
          <a:p>
            <a:r>
              <a:rPr lang="en-SG" dirty="0" smtClean="0"/>
              <a:t>Click on product </a:t>
            </a:r>
            <a:br>
              <a:rPr lang="en-SG" dirty="0" smtClean="0"/>
            </a:br>
            <a:r>
              <a:rPr lang="en-SG" dirty="0" smtClean="0"/>
              <a:t>images and </a:t>
            </a:r>
            <a:br>
              <a:rPr lang="en-SG" dirty="0" smtClean="0"/>
            </a:br>
            <a:r>
              <a:rPr lang="en-SG" dirty="0" smtClean="0"/>
              <a:t>immediately make a </a:t>
            </a:r>
            <a:br>
              <a:rPr lang="en-SG" dirty="0" smtClean="0"/>
            </a:br>
            <a:r>
              <a:rPr lang="en-SG" dirty="0" smtClean="0"/>
              <a:t>purchase</a:t>
            </a:r>
          </a:p>
          <a:p>
            <a:pPr lvl="1"/>
            <a:endParaRPr lang="en-SG" dirty="0" smtClean="0"/>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96752"/>
            <a:ext cx="4470933" cy="5472608"/>
          </a:xfrm>
          <a:prstGeom prst="rect">
            <a:avLst/>
          </a:prstGeom>
        </p:spPr>
      </p:pic>
    </p:spTree>
    <p:extLst>
      <p:ext uri="{BB962C8B-B14F-4D97-AF65-F5344CB8AC3E}">
        <p14:creationId xmlns:p14="http://schemas.microsoft.com/office/powerpoint/2010/main" val="28997753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Social media goal 3: Retaining your existing customers</a:t>
            </a:r>
            <a:endParaRPr lang="en-SG" dirty="0"/>
          </a:p>
        </p:txBody>
      </p:sp>
      <p:sp>
        <p:nvSpPr>
          <p:cNvPr id="3" name="Text Placeholder 2"/>
          <p:cNvSpPr>
            <a:spLocks noGrp="1"/>
          </p:cNvSpPr>
          <p:nvPr>
            <p:ph type="body" sz="quarter" idx="10"/>
          </p:nvPr>
        </p:nvSpPr>
        <p:spPr>
          <a:xfrm>
            <a:off x="381000" y="1700808"/>
            <a:ext cx="8382000" cy="5361468"/>
          </a:xfrm>
        </p:spPr>
        <p:txBody>
          <a:bodyPr/>
          <a:lstStyle/>
          <a:p>
            <a:r>
              <a:rPr lang="en-SG" dirty="0" smtClean="0"/>
              <a:t>Provides better customer services</a:t>
            </a:r>
          </a:p>
          <a:p>
            <a:r>
              <a:rPr lang="en-SG" dirty="0" smtClean="0"/>
              <a:t>Increase revenues through customer’s repeat business</a:t>
            </a:r>
          </a:p>
          <a:p>
            <a:r>
              <a:rPr lang="en-SG" dirty="0" smtClean="0"/>
              <a:t>Social media acts as a two-way communication with existing customer base</a:t>
            </a:r>
          </a:p>
          <a:p>
            <a:pPr lvl="1"/>
            <a:r>
              <a:rPr lang="en-SG" dirty="0" smtClean="0"/>
              <a:t>Answer questions</a:t>
            </a:r>
          </a:p>
          <a:p>
            <a:pPr lvl="1"/>
            <a:r>
              <a:rPr lang="en-SG" dirty="0" smtClean="0"/>
              <a:t>Respond to feedback</a:t>
            </a:r>
          </a:p>
          <a:p>
            <a:pPr lvl="1"/>
            <a:r>
              <a:rPr lang="en-SG" dirty="0" smtClean="0"/>
              <a:t>Share client success stories</a:t>
            </a:r>
          </a:p>
          <a:p>
            <a:r>
              <a:rPr lang="en-SG" dirty="0" smtClean="0"/>
              <a:t>Help marketers understand the voice of the customers</a:t>
            </a:r>
          </a:p>
          <a:p>
            <a:endParaRPr lang="en-SG" dirty="0"/>
          </a:p>
        </p:txBody>
      </p:sp>
    </p:spTree>
    <p:extLst>
      <p:ext uri="{BB962C8B-B14F-4D97-AF65-F5344CB8AC3E}">
        <p14:creationId xmlns:p14="http://schemas.microsoft.com/office/powerpoint/2010/main" val="82289640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3 : Case study – </a:t>
            </a:r>
            <a:r>
              <a:rPr lang="en-SG" sz="3200" dirty="0" err="1" smtClean="0"/>
              <a:t>Boingo</a:t>
            </a:r>
            <a:r>
              <a:rPr lang="en-SG" sz="3200" dirty="0" smtClean="0"/>
              <a:t> Wireless manages customer service on Facebook and Twitter</a:t>
            </a:r>
            <a:endParaRPr lang="en-SG" sz="3200" dirty="0"/>
          </a:p>
        </p:txBody>
      </p:sp>
      <p:sp>
        <p:nvSpPr>
          <p:cNvPr id="3" name="Text Placeholder 2"/>
          <p:cNvSpPr>
            <a:spLocks noGrp="1"/>
          </p:cNvSpPr>
          <p:nvPr>
            <p:ph type="body" sz="quarter" idx="10"/>
          </p:nvPr>
        </p:nvSpPr>
        <p:spPr>
          <a:xfrm>
            <a:off x="381000" y="1556792"/>
            <a:ext cx="8382000" cy="3182410"/>
          </a:xfrm>
        </p:spPr>
        <p:txBody>
          <a:bodyPr/>
          <a:lstStyle/>
          <a:p>
            <a:r>
              <a:rPr lang="en-SG" dirty="0" smtClean="0"/>
              <a:t>On Facebook</a:t>
            </a:r>
          </a:p>
          <a:p>
            <a:pPr lvl="1"/>
            <a:r>
              <a:rPr lang="en-SG" dirty="0" smtClean="0"/>
              <a:t>Help customers get online through its Wi-Fi network almost everywhere in the world</a:t>
            </a:r>
          </a:p>
          <a:p>
            <a:pPr lvl="1"/>
            <a:r>
              <a:rPr lang="en-SG" dirty="0" smtClean="0"/>
              <a:t>If customers complain, </a:t>
            </a:r>
            <a:r>
              <a:rPr lang="en-SG" dirty="0" err="1" smtClean="0"/>
              <a:t>Boingo</a:t>
            </a:r>
            <a:r>
              <a:rPr lang="en-SG" dirty="0" smtClean="0"/>
              <a:t> is right there to help them get online quickly and efficiently</a:t>
            </a:r>
          </a:p>
          <a:p>
            <a:pPr lvl="1"/>
            <a:endParaRPr lang="en-SG" dirty="0" smtClean="0"/>
          </a:p>
          <a:p>
            <a:endParaRPr lang="en-SG" dirty="0"/>
          </a:p>
        </p:txBody>
      </p:sp>
    </p:spTree>
    <p:extLst>
      <p:ext uri="{BB962C8B-B14F-4D97-AF65-F5344CB8AC3E}">
        <p14:creationId xmlns:p14="http://schemas.microsoft.com/office/powerpoint/2010/main" val="37776033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SG" dirty="0" smtClean="0"/>
              <a:t>Goal 3 : Case study – </a:t>
            </a:r>
            <a:r>
              <a:rPr lang="en-SG" sz="3200" dirty="0" err="1" smtClean="0"/>
              <a:t>Boingo</a:t>
            </a:r>
            <a:r>
              <a:rPr lang="en-SG" sz="3200" dirty="0" smtClean="0"/>
              <a:t> Wireless manages customer service on Facebook and Twitter</a:t>
            </a:r>
            <a:endParaRPr lang="en-SG" sz="3200" dirty="0"/>
          </a:p>
        </p:txBody>
      </p:sp>
      <p:sp>
        <p:nvSpPr>
          <p:cNvPr id="3" name="Text Placeholder 2"/>
          <p:cNvSpPr>
            <a:spLocks noGrp="1"/>
          </p:cNvSpPr>
          <p:nvPr>
            <p:ph type="body" sz="quarter" idx="10"/>
          </p:nvPr>
        </p:nvSpPr>
        <p:spPr>
          <a:xfrm>
            <a:off x="381000" y="1556792"/>
            <a:ext cx="8382000" cy="929485"/>
          </a:xfrm>
        </p:spPr>
        <p:txBody>
          <a:bodyPr/>
          <a:lstStyle/>
          <a:p>
            <a:pPr marL="517525" lvl="1" indent="0">
              <a:buNone/>
            </a:pPr>
            <a:endParaRPr lang="en-SG" dirty="0" smtClean="0"/>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79" y="1484784"/>
            <a:ext cx="7996241" cy="5077534"/>
          </a:xfrm>
          <a:prstGeom prst="rect">
            <a:avLst/>
          </a:prstGeom>
        </p:spPr>
      </p:pic>
    </p:spTree>
    <p:extLst>
      <p:ext uri="{BB962C8B-B14F-4D97-AF65-F5344CB8AC3E}">
        <p14:creationId xmlns:p14="http://schemas.microsoft.com/office/powerpoint/2010/main" val="21815942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SG" dirty="0" smtClean="0"/>
              <a:t>Gaps between executives and marketers</a:t>
            </a:r>
            <a:endParaRPr lang="en-SG" dirty="0" smtClean="0"/>
          </a:p>
          <a:p>
            <a:r>
              <a:rPr lang="en-SG" dirty="0" smtClean="0"/>
              <a:t>Setting social media goals</a:t>
            </a:r>
            <a:endParaRPr lang="en-SG" dirty="0" smtClean="0"/>
          </a:p>
          <a:p>
            <a:r>
              <a:rPr lang="en-SG" dirty="0" smtClean="0"/>
              <a:t>Three primary marketing goals</a:t>
            </a:r>
          </a:p>
          <a:p>
            <a:r>
              <a:rPr lang="en-SG" dirty="0" smtClean="0"/>
              <a:t>Align goals with sales funnel</a:t>
            </a:r>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Align goals with Sales funnel</a:t>
            </a:r>
            <a:endParaRPr lang="en-SG" dirty="0"/>
          </a:p>
        </p:txBody>
      </p:sp>
      <p:sp>
        <p:nvSpPr>
          <p:cNvPr id="3" name="Text Placeholder 2"/>
          <p:cNvSpPr>
            <a:spLocks noGrp="1"/>
          </p:cNvSpPr>
          <p:nvPr>
            <p:ph type="body" sz="quarter" idx="10"/>
          </p:nvPr>
        </p:nvSpPr>
        <p:spPr>
          <a:xfrm>
            <a:off x="381000" y="1411552"/>
            <a:ext cx="8382000" cy="886397"/>
          </a:xfrm>
        </p:spPr>
        <p:txBody>
          <a:bodyPr/>
          <a:lstStyle/>
          <a:p>
            <a:r>
              <a:rPr lang="en-SG" dirty="0" smtClean="0"/>
              <a:t>The best way to show how social media contributes to the bottom line</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492896"/>
            <a:ext cx="5832648" cy="4185897"/>
          </a:xfrm>
          <a:prstGeom prst="rect">
            <a:avLst/>
          </a:prstGeom>
        </p:spPr>
      </p:pic>
    </p:spTree>
    <p:extLst>
      <p:ext uri="{BB962C8B-B14F-4D97-AF65-F5344CB8AC3E}">
        <p14:creationId xmlns:p14="http://schemas.microsoft.com/office/powerpoint/2010/main" val="6524299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Where Brand Awareness fits?</a:t>
            </a:r>
            <a:endParaRPr lang="en-SG" dirty="0"/>
          </a:p>
        </p:txBody>
      </p:sp>
      <p:sp>
        <p:nvSpPr>
          <p:cNvPr id="3" name="Text Placeholder 2"/>
          <p:cNvSpPr>
            <a:spLocks noGrp="1"/>
          </p:cNvSpPr>
          <p:nvPr>
            <p:ph type="body" sz="quarter" idx="10"/>
          </p:nvPr>
        </p:nvSpPr>
        <p:spPr>
          <a:xfrm>
            <a:off x="381000" y="1411552"/>
            <a:ext cx="8382000" cy="3083921"/>
          </a:xfrm>
        </p:spPr>
        <p:txBody>
          <a:bodyPr/>
          <a:lstStyle/>
          <a:p>
            <a:r>
              <a:rPr lang="en-SG" dirty="0" smtClean="0"/>
              <a:t>The first three categories of the new sales funnel align with the goals for brand awareness</a:t>
            </a:r>
          </a:p>
          <a:p>
            <a:pPr lvl="1"/>
            <a:r>
              <a:rPr lang="en-SG" dirty="0" smtClean="0"/>
              <a:t>Exposure is a measure of brand reach</a:t>
            </a:r>
          </a:p>
          <a:p>
            <a:pPr lvl="1"/>
            <a:r>
              <a:rPr lang="en-SG" dirty="0" smtClean="0"/>
              <a:t>Influence is a measure of how many influencers helped to spread the message</a:t>
            </a:r>
          </a:p>
          <a:p>
            <a:pPr lvl="1"/>
            <a:r>
              <a:rPr lang="en-SG" dirty="0" smtClean="0"/>
              <a:t>Engagement is a measure of how many people interact with your brand</a:t>
            </a:r>
            <a:endParaRPr lang="en-SG" dirty="0"/>
          </a:p>
        </p:txBody>
      </p:sp>
    </p:spTree>
    <p:extLst>
      <p:ext uri="{BB962C8B-B14F-4D97-AF65-F5344CB8AC3E}">
        <p14:creationId xmlns:p14="http://schemas.microsoft.com/office/powerpoint/2010/main" val="34939600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Where Action/Conversion fits?</a:t>
            </a:r>
            <a:endParaRPr lang="en-SG" dirty="0"/>
          </a:p>
        </p:txBody>
      </p:sp>
      <p:sp>
        <p:nvSpPr>
          <p:cNvPr id="3" name="Text Placeholder 2"/>
          <p:cNvSpPr>
            <a:spLocks noGrp="1"/>
          </p:cNvSpPr>
          <p:nvPr>
            <p:ph type="body" sz="quarter" idx="10"/>
          </p:nvPr>
        </p:nvSpPr>
        <p:spPr>
          <a:xfrm>
            <a:off x="381000" y="1411552"/>
            <a:ext cx="8382000" cy="3564053"/>
          </a:xfrm>
        </p:spPr>
        <p:txBody>
          <a:bodyPr/>
          <a:lstStyle/>
          <a:p>
            <a:r>
              <a:rPr lang="en-SG" dirty="0" smtClean="0"/>
              <a:t>Solely dedicated to qualified leads and those who go on to purchase your products or services</a:t>
            </a:r>
          </a:p>
          <a:p>
            <a:r>
              <a:rPr lang="en-SG" dirty="0" smtClean="0"/>
              <a:t>Social media leads tend to be earlier in the buying cycle</a:t>
            </a:r>
          </a:p>
          <a:p>
            <a:pPr lvl="1"/>
            <a:r>
              <a:rPr lang="en-SG" dirty="0" smtClean="0"/>
              <a:t>Engage the users to provide information, do a good job of following up with the appropriate content to your potential customers</a:t>
            </a:r>
            <a:endParaRPr lang="en-SG" dirty="0"/>
          </a:p>
        </p:txBody>
      </p:sp>
    </p:spTree>
    <p:extLst>
      <p:ext uri="{BB962C8B-B14F-4D97-AF65-F5344CB8AC3E}">
        <p14:creationId xmlns:p14="http://schemas.microsoft.com/office/powerpoint/2010/main" val="9081898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Where Customer Retention fits?</a:t>
            </a:r>
            <a:endParaRPr lang="en-SG" dirty="0"/>
          </a:p>
        </p:txBody>
      </p:sp>
      <p:sp>
        <p:nvSpPr>
          <p:cNvPr id="3" name="Text Placeholder 2"/>
          <p:cNvSpPr>
            <a:spLocks noGrp="1"/>
          </p:cNvSpPr>
          <p:nvPr>
            <p:ph type="body" sz="quarter" idx="10"/>
          </p:nvPr>
        </p:nvSpPr>
        <p:spPr>
          <a:xfrm>
            <a:off x="381000" y="1411552"/>
            <a:ext cx="8382000" cy="2954655"/>
          </a:xfrm>
        </p:spPr>
        <p:txBody>
          <a:bodyPr/>
          <a:lstStyle/>
          <a:p>
            <a:r>
              <a:rPr lang="en-SG" dirty="0" smtClean="0"/>
              <a:t>Last stage of the sales funnel</a:t>
            </a:r>
          </a:p>
          <a:p>
            <a:r>
              <a:rPr lang="en-SG" dirty="0" smtClean="0"/>
              <a:t>Look at the retention rate for customers </a:t>
            </a:r>
          </a:p>
          <a:p>
            <a:r>
              <a:rPr lang="en-SG" dirty="0" smtClean="0"/>
              <a:t>A measurement of how long they stay customers</a:t>
            </a:r>
          </a:p>
          <a:p>
            <a:r>
              <a:rPr lang="en-SG" dirty="0" smtClean="0"/>
              <a:t>Especially important for companies that charge a monthly or annual fee</a:t>
            </a:r>
            <a:endParaRPr lang="en-SG" dirty="0"/>
          </a:p>
        </p:txBody>
      </p:sp>
    </p:spTree>
    <p:extLst>
      <p:ext uri="{BB962C8B-B14F-4D97-AF65-F5344CB8AC3E}">
        <p14:creationId xmlns:p14="http://schemas.microsoft.com/office/powerpoint/2010/main" val="6979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Align actual activities in social media channels with the sales funnel</a:t>
            </a:r>
            <a:endParaRPr lang="en-SG" dirty="0"/>
          </a:p>
        </p:txBody>
      </p:sp>
      <p:sp>
        <p:nvSpPr>
          <p:cNvPr id="3" name="Text Placeholder 2"/>
          <p:cNvSpPr>
            <a:spLocks noGrp="1"/>
          </p:cNvSpPr>
          <p:nvPr>
            <p:ph type="body" sz="quarter" idx="10"/>
          </p:nvPr>
        </p:nvSpPr>
        <p:spPr>
          <a:xfrm>
            <a:off x="381000" y="1772816"/>
            <a:ext cx="8382000" cy="3742563"/>
          </a:xfrm>
        </p:spPr>
        <p:txBody>
          <a:bodyPr/>
          <a:lstStyle/>
          <a:p>
            <a:r>
              <a:rPr lang="en-SG" dirty="0" smtClean="0"/>
              <a:t>Notices a retweet of a resource your company shared and took no action</a:t>
            </a:r>
          </a:p>
          <a:p>
            <a:r>
              <a:rPr lang="en-SG" dirty="0" smtClean="0"/>
              <a:t>See a post Jason Falls wrote with a review of your products</a:t>
            </a:r>
          </a:p>
          <a:p>
            <a:r>
              <a:rPr lang="en-SG" dirty="0" smtClean="0"/>
              <a:t>Starts following your Twitter account and looks at some of your latest tweets.  Sees a really great whitepaper, which he retweets to his audience. Goes to your website</a:t>
            </a:r>
            <a:endParaRPr lang="en-SG" dirty="0"/>
          </a:p>
        </p:txBody>
      </p:sp>
    </p:spTree>
    <p:extLst>
      <p:ext uri="{BB962C8B-B14F-4D97-AF65-F5344CB8AC3E}">
        <p14:creationId xmlns:p14="http://schemas.microsoft.com/office/powerpoint/2010/main" val="17755823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Align actual activities in social media channels with the sales funnel</a:t>
            </a:r>
            <a:endParaRPr lang="en-SG" dirty="0"/>
          </a:p>
        </p:txBody>
      </p:sp>
      <p:sp>
        <p:nvSpPr>
          <p:cNvPr id="3" name="Text Placeholder 2"/>
          <p:cNvSpPr>
            <a:spLocks noGrp="1"/>
          </p:cNvSpPr>
          <p:nvPr>
            <p:ph type="body" sz="quarter" idx="10"/>
          </p:nvPr>
        </p:nvSpPr>
        <p:spPr>
          <a:xfrm>
            <a:off x="381000" y="1772816"/>
            <a:ext cx="8382000" cy="4284250"/>
          </a:xfrm>
        </p:spPr>
        <p:txBody>
          <a:bodyPr/>
          <a:lstStyle/>
          <a:p>
            <a:r>
              <a:rPr lang="en-SG" dirty="0" smtClean="0"/>
              <a:t>Fill out a form to download the whitepaper</a:t>
            </a:r>
          </a:p>
          <a:p>
            <a:r>
              <a:rPr lang="en-SG" dirty="0" smtClean="0"/>
              <a:t>See that you have a webinar on Friday to explain your products.  Decides to register.</a:t>
            </a:r>
          </a:p>
          <a:p>
            <a:r>
              <a:rPr lang="en-SG" dirty="0" smtClean="0"/>
              <a:t>Love the webinar and what you have to offer.  Decides to set up a meeting with the sales team. Fill out form on site to request times</a:t>
            </a:r>
          </a:p>
          <a:p>
            <a:r>
              <a:rPr lang="en-SG" dirty="0" smtClean="0"/>
              <a:t>Has a meeting with your sales representatives and decides the company need your product. Make a purchase</a:t>
            </a:r>
            <a:endParaRPr lang="en-SG" dirty="0"/>
          </a:p>
        </p:txBody>
      </p:sp>
    </p:spTree>
    <p:extLst>
      <p:ext uri="{BB962C8B-B14F-4D97-AF65-F5344CB8AC3E}">
        <p14:creationId xmlns:p14="http://schemas.microsoft.com/office/powerpoint/2010/main" val="369603384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Align actual activities in social media channels with the sales funnel</a:t>
            </a:r>
            <a:endParaRPr lang="en-SG" dirty="0"/>
          </a:p>
        </p:txBody>
      </p:sp>
      <p:sp>
        <p:nvSpPr>
          <p:cNvPr id="3" name="Text Placeholder 2"/>
          <p:cNvSpPr>
            <a:spLocks noGrp="1"/>
          </p:cNvSpPr>
          <p:nvPr>
            <p:ph type="body" sz="quarter" idx="10"/>
          </p:nvPr>
        </p:nvSpPr>
        <p:spPr>
          <a:xfrm>
            <a:off x="381000" y="1772816"/>
            <a:ext cx="8382000" cy="3299365"/>
          </a:xfrm>
        </p:spPr>
        <p:txBody>
          <a:bodyPr/>
          <a:lstStyle/>
          <a:p>
            <a:r>
              <a:rPr lang="en-SG" dirty="0" smtClean="0"/>
              <a:t>Love your product. </a:t>
            </a:r>
            <a:r>
              <a:rPr lang="en-SG" dirty="0"/>
              <a:t> </a:t>
            </a:r>
            <a:r>
              <a:rPr lang="en-SG" dirty="0" smtClean="0"/>
              <a:t>Follows your social channels to keep up-to-date with the company. Sees a tweet for a free trial of an add-on product he’s been considering. Click on the link and goes to your site.</a:t>
            </a:r>
          </a:p>
          <a:p>
            <a:r>
              <a:rPr lang="en-SG" dirty="0" smtClean="0"/>
              <a:t>Fill out the form for a free trial.</a:t>
            </a:r>
          </a:p>
          <a:p>
            <a:r>
              <a:rPr lang="en-SG" dirty="0" smtClean="0"/>
              <a:t>Love the add-on and adds it to his account.</a:t>
            </a:r>
            <a:endParaRPr lang="en-SG" dirty="0"/>
          </a:p>
        </p:txBody>
      </p:sp>
    </p:spTree>
    <p:extLst>
      <p:ext uri="{BB962C8B-B14F-4D97-AF65-F5344CB8AC3E}">
        <p14:creationId xmlns:p14="http://schemas.microsoft.com/office/powerpoint/2010/main" val="304772144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Gaps between priorities of executives and marketers</a:t>
            </a:r>
          </a:p>
        </p:txBody>
      </p:sp>
      <p:sp>
        <p:nvSpPr>
          <p:cNvPr id="3" name="Text Placeholder 2"/>
          <p:cNvSpPr>
            <a:spLocks noGrp="1"/>
          </p:cNvSpPr>
          <p:nvPr>
            <p:ph type="body" sz="quarter" idx="10"/>
          </p:nvPr>
        </p:nvSpPr>
        <p:spPr>
          <a:xfrm>
            <a:off x="381000" y="1566840"/>
            <a:ext cx="8382000" cy="4047262"/>
          </a:xfrm>
        </p:spPr>
        <p:txBody>
          <a:bodyPr/>
          <a:lstStyle/>
          <a:p>
            <a:r>
              <a:rPr lang="en-SG" dirty="0" smtClean="0"/>
              <a:t>A 2011 study of C-level executives and vice presidents shows that only 27% listed social business as a top strategic priority</a:t>
            </a:r>
          </a:p>
          <a:p>
            <a:r>
              <a:rPr lang="en-SG" dirty="0" smtClean="0"/>
              <a:t>47% admitted a social plan was necessary and 19% said social business strategy not necessary </a:t>
            </a:r>
          </a:p>
          <a:p>
            <a:r>
              <a:rPr lang="en-SG" dirty="0" smtClean="0"/>
              <a:t>90% of marketers stated social</a:t>
            </a:r>
            <a:br>
              <a:rPr lang="en-SG" dirty="0" smtClean="0"/>
            </a:br>
            <a:r>
              <a:rPr lang="en-SG" dirty="0" smtClean="0"/>
              <a:t>media is important to their </a:t>
            </a:r>
            <a:br>
              <a:rPr lang="en-SG" dirty="0" smtClean="0"/>
            </a:br>
            <a:r>
              <a:rPr lang="en-SG" dirty="0" smtClean="0"/>
              <a:t>business</a:t>
            </a:r>
          </a:p>
          <a:p>
            <a:pPr marL="0" indent="0">
              <a:buNone/>
            </a:pPr>
            <a:r>
              <a:rPr lang="en-SG" sz="1800" dirty="0"/>
              <a:t>	</a:t>
            </a:r>
            <a:r>
              <a:rPr lang="en-SG" sz="1800" dirty="0" smtClean="0"/>
              <a:t>	</a:t>
            </a:r>
            <a:r>
              <a:rPr lang="en-SG" sz="1800" b="1" i="1" dirty="0" smtClean="0">
                <a:solidFill>
                  <a:schemeClr val="bg1"/>
                </a:solidFill>
              </a:rPr>
              <a:t>     2011 Jive Social Business Index Survey</a:t>
            </a:r>
            <a:endParaRPr lang="en-SG" sz="1800" b="1" i="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4149080"/>
            <a:ext cx="2715394" cy="2473135"/>
          </a:xfrm>
          <a:prstGeom prst="rect">
            <a:avLst/>
          </a:prstGeom>
        </p:spPr>
      </p:pic>
    </p:spTree>
    <p:extLst>
      <p:ext uri="{BB962C8B-B14F-4D97-AF65-F5344CB8AC3E}">
        <p14:creationId xmlns:p14="http://schemas.microsoft.com/office/powerpoint/2010/main" val="40155984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a:t>Gaps between priorities of executives and marketers</a:t>
            </a:r>
          </a:p>
        </p:txBody>
      </p:sp>
      <p:sp>
        <p:nvSpPr>
          <p:cNvPr id="3" name="Text Placeholder 2"/>
          <p:cNvSpPr>
            <a:spLocks noGrp="1"/>
          </p:cNvSpPr>
          <p:nvPr>
            <p:ph type="body" sz="quarter" idx="10"/>
          </p:nvPr>
        </p:nvSpPr>
        <p:spPr>
          <a:xfrm>
            <a:off x="381000" y="1566840"/>
            <a:ext cx="8382000" cy="5909310"/>
          </a:xfrm>
        </p:spPr>
        <p:txBody>
          <a:bodyPr/>
          <a:lstStyle/>
          <a:p>
            <a:r>
              <a:rPr lang="en-SG" dirty="0" smtClean="0"/>
              <a:t>Why is there such as gap?</a:t>
            </a:r>
          </a:p>
          <a:p>
            <a:pPr lvl="1"/>
            <a:r>
              <a:rPr lang="en-SG" dirty="0" smtClean="0"/>
              <a:t>Combination of differing priorities</a:t>
            </a:r>
          </a:p>
          <a:p>
            <a:pPr lvl="1"/>
            <a:r>
              <a:rPr lang="en-SG" dirty="0"/>
              <a:t>D</a:t>
            </a:r>
            <a:r>
              <a:rPr lang="en-SG" dirty="0" smtClean="0"/>
              <a:t>iffering perspectives on what drive business</a:t>
            </a:r>
          </a:p>
          <a:p>
            <a:pPr lvl="1"/>
            <a:r>
              <a:rPr lang="en-SG" dirty="0" smtClean="0"/>
              <a:t>Differing measurement of success</a:t>
            </a:r>
          </a:p>
          <a:p>
            <a:r>
              <a:rPr lang="en-SG" dirty="0" smtClean="0"/>
              <a:t>Marketers</a:t>
            </a:r>
          </a:p>
          <a:p>
            <a:pPr lvl="1"/>
            <a:r>
              <a:rPr lang="en-SG" dirty="0" smtClean="0"/>
              <a:t>Growing followings and fans base</a:t>
            </a:r>
          </a:p>
          <a:p>
            <a:pPr lvl="1"/>
            <a:r>
              <a:rPr lang="en-SG" dirty="0" smtClean="0"/>
              <a:t>Increasing engagement on social </a:t>
            </a:r>
            <a:br>
              <a:rPr lang="en-SG" dirty="0" smtClean="0"/>
            </a:br>
            <a:r>
              <a:rPr lang="en-SG" dirty="0" smtClean="0"/>
              <a:t>networking</a:t>
            </a:r>
          </a:p>
          <a:p>
            <a:r>
              <a:rPr lang="en-SG" dirty="0" smtClean="0"/>
              <a:t>Executives</a:t>
            </a:r>
          </a:p>
          <a:p>
            <a:pPr lvl="1"/>
            <a:r>
              <a:rPr lang="en-SG" dirty="0" smtClean="0"/>
              <a:t>Return On Investment (ROI) </a:t>
            </a:r>
          </a:p>
          <a:p>
            <a:endParaRPr lang="en-SG" dirty="0" smtClean="0"/>
          </a:p>
          <a:p>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4149080"/>
            <a:ext cx="2715394" cy="2473135"/>
          </a:xfrm>
          <a:prstGeom prst="rect">
            <a:avLst/>
          </a:prstGeom>
        </p:spPr>
      </p:pic>
    </p:spTree>
    <p:extLst>
      <p:ext uri="{BB962C8B-B14F-4D97-AF65-F5344CB8AC3E}">
        <p14:creationId xmlns:p14="http://schemas.microsoft.com/office/powerpoint/2010/main" val="41813746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Can we measure social media ROI?</a:t>
            </a:r>
            <a:endParaRPr lang="en-SG" dirty="0"/>
          </a:p>
        </p:txBody>
      </p:sp>
      <p:sp>
        <p:nvSpPr>
          <p:cNvPr id="3" name="Text Placeholder 2"/>
          <p:cNvSpPr>
            <a:spLocks noGrp="1"/>
          </p:cNvSpPr>
          <p:nvPr>
            <p:ph type="body" sz="quarter" idx="10"/>
          </p:nvPr>
        </p:nvSpPr>
        <p:spPr>
          <a:xfrm>
            <a:off x="381000" y="1411552"/>
            <a:ext cx="8382000" cy="3841052"/>
          </a:xfrm>
        </p:spPr>
        <p:txBody>
          <a:bodyPr/>
          <a:lstStyle/>
          <a:p>
            <a:r>
              <a:rPr lang="en-SG" dirty="0" smtClean="0"/>
              <a:t>TOUGH QUESTIONS !!!</a:t>
            </a:r>
          </a:p>
          <a:p>
            <a:r>
              <a:rPr lang="en-SG" dirty="0" smtClean="0"/>
              <a:t>Not readily available</a:t>
            </a:r>
          </a:p>
          <a:p>
            <a:r>
              <a:rPr lang="en-SG" dirty="0" smtClean="0"/>
              <a:t>Many social media vendors claim to measure ROI, but it does not provide all the insights the management wants</a:t>
            </a:r>
          </a:p>
          <a:p>
            <a:r>
              <a:rPr lang="en-SG" dirty="0" smtClean="0"/>
              <a:t>Aligning social media</a:t>
            </a:r>
            <a:br>
              <a:rPr lang="en-SG" dirty="0" smtClean="0"/>
            </a:br>
            <a:r>
              <a:rPr lang="en-SG" dirty="0" smtClean="0"/>
              <a:t>strategies to </a:t>
            </a:r>
            <a:br>
              <a:rPr lang="en-SG" dirty="0" smtClean="0"/>
            </a:br>
            <a:r>
              <a:rPr lang="en-SG" dirty="0" smtClean="0"/>
              <a:t>business goals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3789040"/>
            <a:ext cx="4407024" cy="2915047"/>
          </a:xfrm>
          <a:prstGeom prst="rect">
            <a:avLst/>
          </a:prstGeom>
        </p:spPr>
      </p:pic>
    </p:spTree>
    <p:extLst>
      <p:ext uri="{BB962C8B-B14F-4D97-AF65-F5344CB8AC3E}">
        <p14:creationId xmlns:p14="http://schemas.microsoft.com/office/powerpoint/2010/main" val="10703644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Setting Social Media Goals</a:t>
            </a:r>
            <a:endParaRPr lang="en-SG" dirty="0"/>
          </a:p>
        </p:txBody>
      </p:sp>
      <p:graphicFrame>
        <p:nvGraphicFramePr>
          <p:cNvPr id="5" name="Diagram 4"/>
          <p:cNvGraphicFramePr/>
          <p:nvPr>
            <p:extLst>
              <p:ext uri="{D42A27DB-BD31-4B8C-83A1-F6EECF244321}">
                <p14:modId xmlns:p14="http://schemas.microsoft.com/office/powerpoint/2010/main" val="224534014"/>
              </p:ext>
            </p:extLst>
          </p:nvPr>
        </p:nvGraphicFramePr>
        <p:xfrm>
          <a:off x="827584" y="1988840"/>
          <a:ext cx="7704856"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2771800" y="3933056"/>
            <a:ext cx="384913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Social Media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Text Placeholder 2"/>
          <p:cNvSpPr>
            <a:spLocks noGrp="1"/>
          </p:cNvSpPr>
          <p:nvPr>
            <p:ph type="body" sz="quarter" idx="10"/>
          </p:nvPr>
        </p:nvSpPr>
        <p:spPr>
          <a:xfrm>
            <a:off x="381000" y="1084425"/>
            <a:ext cx="8382000" cy="886397"/>
          </a:xfrm>
        </p:spPr>
        <p:txBody>
          <a:bodyPr/>
          <a:lstStyle/>
          <a:p>
            <a:r>
              <a:rPr lang="en-SG" dirty="0" smtClean="0"/>
              <a:t>Social Media helps to achieve three common marketing goals</a:t>
            </a:r>
          </a:p>
        </p:txBody>
      </p:sp>
    </p:spTree>
    <p:extLst>
      <p:ext uri="{BB962C8B-B14F-4D97-AF65-F5344CB8AC3E}">
        <p14:creationId xmlns:p14="http://schemas.microsoft.com/office/powerpoint/2010/main" val="3670805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Primary Marketing Goals</a:t>
            </a:r>
            <a:endParaRPr lang="en-SG" dirty="0"/>
          </a:p>
        </p:txBody>
      </p:sp>
      <p:sp>
        <p:nvSpPr>
          <p:cNvPr id="3" name="Text Placeholder 2"/>
          <p:cNvSpPr>
            <a:spLocks noGrp="1"/>
          </p:cNvSpPr>
          <p:nvPr>
            <p:ph type="body" sz="quarter" idx="10"/>
          </p:nvPr>
        </p:nvSpPr>
        <p:spPr>
          <a:xfrm>
            <a:off x="381000" y="1411552"/>
            <a:ext cx="8382000" cy="3028521"/>
          </a:xfrm>
        </p:spPr>
        <p:txBody>
          <a:bodyPr/>
          <a:lstStyle/>
          <a:p>
            <a:r>
              <a:rPr lang="en-SG" dirty="0" smtClean="0"/>
              <a:t>Brand awareness</a:t>
            </a:r>
          </a:p>
          <a:p>
            <a:pPr lvl="1"/>
            <a:r>
              <a:rPr lang="en-SG" dirty="0" smtClean="0"/>
              <a:t>Aimed at generating leads, and retaining your existing customers</a:t>
            </a:r>
          </a:p>
          <a:p>
            <a:pPr lvl="1"/>
            <a:r>
              <a:rPr lang="en-SG" dirty="0" smtClean="0"/>
              <a:t>Aimed at generating more exposure and getting more eyeballs on your brand</a:t>
            </a:r>
          </a:p>
          <a:p>
            <a:pPr lvl="1"/>
            <a:r>
              <a:rPr lang="en-SG" dirty="0" smtClean="0"/>
              <a:t>The goal is to have more people who recognize your brand and know your company’s name</a:t>
            </a: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0" y="4653136"/>
            <a:ext cx="3830960" cy="2016224"/>
          </a:xfrm>
          <a:prstGeom prst="rect">
            <a:avLst/>
          </a:prstGeom>
        </p:spPr>
      </p:pic>
    </p:spTree>
    <p:extLst>
      <p:ext uri="{BB962C8B-B14F-4D97-AF65-F5344CB8AC3E}">
        <p14:creationId xmlns:p14="http://schemas.microsoft.com/office/powerpoint/2010/main" val="2570388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Primary Marketing Goals</a:t>
            </a:r>
            <a:endParaRPr lang="en-SG" dirty="0"/>
          </a:p>
        </p:txBody>
      </p:sp>
      <p:sp>
        <p:nvSpPr>
          <p:cNvPr id="3" name="Text Placeholder 2"/>
          <p:cNvSpPr>
            <a:spLocks noGrp="1"/>
          </p:cNvSpPr>
          <p:nvPr>
            <p:ph type="body" sz="quarter" idx="10"/>
          </p:nvPr>
        </p:nvSpPr>
        <p:spPr>
          <a:xfrm>
            <a:off x="381000" y="1411552"/>
            <a:ext cx="8382000" cy="1778949"/>
          </a:xfrm>
        </p:spPr>
        <p:txBody>
          <a:bodyPr/>
          <a:lstStyle/>
          <a:p>
            <a:r>
              <a:rPr lang="en-SG" dirty="0" smtClean="0"/>
              <a:t>Lead Generation</a:t>
            </a:r>
          </a:p>
          <a:p>
            <a:pPr lvl="1"/>
            <a:r>
              <a:rPr lang="en-SG" dirty="0" smtClean="0"/>
              <a:t>Finding more sales and revenue opportunities for your company</a:t>
            </a:r>
          </a:p>
          <a:p>
            <a:pPr lvl="1"/>
            <a:r>
              <a:rPr lang="en-SG" dirty="0" smtClean="0"/>
              <a:t>Using marketing to sell more products or services</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356992"/>
            <a:ext cx="6772275" cy="3333750"/>
          </a:xfrm>
          <a:prstGeom prst="rect">
            <a:avLst/>
          </a:prstGeom>
        </p:spPr>
      </p:pic>
    </p:spTree>
    <p:extLst>
      <p:ext uri="{BB962C8B-B14F-4D97-AF65-F5344CB8AC3E}">
        <p14:creationId xmlns:p14="http://schemas.microsoft.com/office/powerpoint/2010/main" val="10722701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Three Primary Marketing Goals</a:t>
            </a:r>
            <a:endParaRPr lang="en-SG" dirty="0"/>
          </a:p>
        </p:txBody>
      </p:sp>
      <p:sp>
        <p:nvSpPr>
          <p:cNvPr id="3" name="Text Placeholder 2"/>
          <p:cNvSpPr>
            <a:spLocks noGrp="1"/>
          </p:cNvSpPr>
          <p:nvPr>
            <p:ph type="body" sz="quarter" idx="10"/>
          </p:nvPr>
        </p:nvSpPr>
        <p:spPr>
          <a:xfrm>
            <a:off x="381000" y="1411552"/>
            <a:ext cx="8382000" cy="1304973"/>
          </a:xfrm>
        </p:spPr>
        <p:txBody>
          <a:bodyPr/>
          <a:lstStyle/>
          <a:p>
            <a:r>
              <a:rPr lang="en-SG" dirty="0" smtClean="0"/>
              <a:t>Customer retention</a:t>
            </a:r>
          </a:p>
          <a:p>
            <a:pPr lvl="1"/>
            <a:r>
              <a:rPr lang="en-SG" dirty="0" smtClean="0"/>
              <a:t>Keeping your existing customers coming back for more</a:t>
            </a: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48" y="3501008"/>
            <a:ext cx="5760640" cy="3149504"/>
          </a:xfrm>
          <a:prstGeom prst="rect">
            <a:avLst/>
          </a:prstGeom>
        </p:spPr>
      </p:pic>
    </p:spTree>
    <p:extLst>
      <p:ext uri="{BB962C8B-B14F-4D97-AF65-F5344CB8AC3E}">
        <p14:creationId xmlns:p14="http://schemas.microsoft.com/office/powerpoint/2010/main" val="32667253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26482</TotalTime>
  <Words>1264</Words>
  <Application>Microsoft Office PowerPoint</Application>
  <PresentationFormat>On-screen Show (4:3)</PresentationFormat>
  <Paragraphs>126</Paragraphs>
  <Slides>26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Gaps between priorities of executives and marketers</vt:lpstr>
      <vt:lpstr>Gaps between priorities of executives and marketers</vt:lpstr>
      <vt:lpstr>Can we measure social media ROI?</vt:lpstr>
      <vt:lpstr>Setting Social Media Goals</vt:lpstr>
      <vt:lpstr>Three Primary Marketing Goals</vt:lpstr>
      <vt:lpstr>Three Primary Marketing Goals</vt:lpstr>
      <vt:lpstr>Three Primary Marketing Goals</vt:lpstr>
      <vt:lpstr>Social media goal 1: Increase brand awareness</vt:lpstr>
      <vt:lpstr>Goal 1 : Case study - King Arthur Flour generates brand awareness and loyalty with social media</vt:lpstr>
      <vt:lpstr>Goal 1 : Case study - King Arthur Flour generates brand awareness and loyalty with social media</vt:lpstr>
      <vt:lpstr>Goal 1 : Case study - King Arthur Flour generates brand awareness and loyalty with social media</vt:lpstr>
      <vt:lpstr>Social media goal 2: Generate more leads</vt:lpstr>
      <vt:lpstr>Goal 2 : Case study – Under Armour makes it super easy to buy</vt:lpstr>
      <vt:lpstr>Goal 2 : Case study – Under Armour makes it super easy to buy</vt:lpstr>
      <vt:lpstr>Social media goal 3: Retaining your existing customers</vt:lpstr>
      <vt:lpstr>Goal 3 : Case study – Boingo Wireless manages customer service on Facebook and Twitter</vt:lpstr>
      <vt:lpstr>Goal 3 : Case study – Boingo Wireless manages customer service on Facebook and Twitter</vt:lpstr>
      <vt:lpstr>Align goals with Sales funnel</vt:lpstr>
      <vt:lpstr>Where Brand Awareness fits?</vt:lpstr>
      <vt:lpstr>Where Action/Conversion fits?</vt:lpstr>
      <vt:lpstr>Where Customer Retention fits?</vt:lpstr>
      <vt:lpstr>Align actual activities in social media channels with the sales funnel</vt:lpstr>
      <vt:lpstr>Align actual activities in social media channels with the sales funnel</vt:lpstr>
      <vt:lpstr>Align actual activities in social media channels with the sales funnel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174</cp:revision>
  <dcterms:created xsi:type="dcterms:W3CDTF">2015-03-25T03:31:53Z</dcterms:created>
  <dcterms:modified xsi:type="dcterms:W3CDTF">2015-07-19T19:46:18Z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