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7.jpg" ContentType="image/jpeg"/>
  <Override PartName="/ppt/media/image8.jpg" ContentType="image/jpeg"/>
  <Override PartName="/ppt/media/image9.jpg" ContentType="image/jpeg"/>
  <Override PartName="/ppt/media/image11.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5"/>
  </p:notesMasterIdLst>
  <p:sldIdLst>
    <p:sldId id="257" r:id="rId4"/>
    <p:sldId id="259" r:id="rId5"/>
    <p:sldId id="301" r:id="rId6"/>
    <p:sldId id="262" r:id="rId7"/>
    <p:sldId id="281" r:id="rId8"/>
    <p:sldId id="302" r:id="rId9"/>
    <p:sldId id="305" r:id="rId10"/>
    <p:sldId id="316" r:id="rId11"/>
    <p:sldId id="317" r:id="rId12"/>
    <p:sldId id="318" r:id="rId13"/>
    <p:sldId id="319" r:id="rId14"/>
    <p:sldId id="282" r:id="rId15"/>
    <p:sldId id="306" r:id="rId16"/>
    <p:sldId id="307" r:id="rId17"/>
    <p:sldId id="308" r:id="rId18"/>
    <p:sldId id="309" r:id="rId19"/>
    <p:sldId id="310" r:id="rId20"/>
    <p:sldId id="312" r:id="rId21"/>
    <p:sldId id="313" r:id="rId22"/>
    <p:sldId id="314" r:id="rId23"/>
    <p:sldId id="31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27" autoAdjust="0"/>
    <p:restoredTop sz="94434" autoAdjust="0"/>
  </p:normalViewPr>
  <p:slideViewPr>
    <p:cSldViewPr>
      <p:cViewPr varScale="1">
        <p:scale>
          <a:sx n="70" d="100"/>
          <a:sy n="70" d="100"/>
        </p:scale>
        <p:origin x="157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t>7/26/2015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t>‹#›</a:t>
            </a:fld>
            <a:endParaRPr lang="en-US"/>
          </a:p>
        </p:txBody>
      </p:sp>
    </p:spTree>
    <p:extLst>
      <p:ext uri="{BB962C8B-B14F-4D97-AF65-F5344CB8AC3E}">
        <p14:creationId xmlns:p14="http://schemas.microsoft.com/office/powerpoint/2010/main" val="384041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7/26/2015 10:28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03780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7/26/2015 10:28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70741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405258" y="6041363"/>
            <a:ext cx="684132" cy="365125"/>
          </a:xfrm>
          <a:prstGeom prst="rect">
            <a:avLst/>
          </a:prstGeom>
        </p:spPr>
        <p:txBody>
          <a:bodyPr/>
          <a:lstStyle/>
          <a:p>
            <a:fld id="{FA4CE682-04AD-4279-A71F-CC0A2DA5C36C}" type="datetimeFigureOut">
              <a:rPr lang="en-SG" smtClean="0"/>
              <a:t>26/7/2015</a:t>
            </a:fld>
            <a:endParaRPr lang="en-SG"/>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SG"/>
          </a:p>
        </p:txBody>
      </p:sp>
      <p:sp>
        <p:nvSpPr>
          <p:cNvPr id="6" name="Slide Number Placeholder 5"/>
          <p:cNvSpPr>
            <a:spLocks noGrp="1"/>
          </p:cNvSpPr>
          <p:nvPr>
            <p:ph type="sldNum" sz="quarter" idx="12"/>
          </p:nvPr>
        </p:nvSpPr>
        <p:spPr>
          <a:xfrm>
            <a:off x="6444676" y="6041363"/>
            <a:ext cx="512638" cy="365125"/>
          </a:xfrm>
          <a:prstGeom prst="rect">
            <a:avLst/>
          </a:prstGeom>
        </p:spPr>
        <p:txBody>
          <a:bodyPr/>
          <a:lstStyle/>
          <a:p>
            <a:fld id="{A7D6EAF1-2FB2-406C-A371-7A15717E3F89}" type="slidenum">
              <a:rPr lang="en-SG" smtClean="0"/>
              <a:t>‹#›</a:t>
            </a:fld>
            <a:endParaRPr lang="en-SG"/>
          </a:p>
        </p:txBody>
      </p:sp>
    </p:spTree>
    <p:extLst>
      <p:ext uri="{BB962C8B-B14F-4D97-AF65-F5344CB8AC3E}">
        <p14:creationId xmlns:p14="http://schemas.microsoft.com/office/powerpoint/2010/main" val="72724411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07340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6"/>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707" r:id="rId2"/>
    <p:sldLayoutId id="2147483708" r:id="rId3"/>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Media Analytics</a:t>
            </a:r>
            <a:endParaRPr lang="en-US" dirty="0"/>
          </a:p>
        </p:txBody>
      </p:sp>
      <p:sp>
        <p:nvSpPr>
          <p:cNvPr id="3" name="Subtitle 2"/>
          <p:cNvSpPr>
            <a:spLocks noGrp="1"/>
          </p:cNvSpPr>
          <p:nvPr>
            <p:ph type="subTitle" idx="1"/>
          </p:nvPr>
        </p:nvSpPr>
        <p:spPr>
          <a:xfrm>
            <a:off x="730249" y="4344988"/>
            <a:ext cx="7681913" cy="668188"/>
          </a:xfrm>
        </p:spPr>
        <p:txBody>
          <a:bodyPr>
            <a:normAutofit/>
          </a:bodyPr>
          <a:lstStyle/>
          <a:p>
            <a:r>
              <a:rPr lang="en-US" dirty="0" smtClean="0"/>
              <a:t>Topic </a:t>
            </a:r>
            <a:r>
              <a:rPr lang="en-US" dirty="0" smtClean="0"/>
              <a:t>11: The Social Media ROI</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a:t>How to calculate Social Media KPIs - </a:t>
            </a:r>
            <a:r>
              <a:rPr lang="en-SG" dirty="0" smtClean="0"/>
              <a:t>Dialog KPIs</a:t>
            </a:r>
            <a:endParaRPr lang="en-SG" dirty="0"/>
          </a:p>
        </p:txBody>
      </p:sp>
      <p:sp>
        <p:nvSpPr>
          <p:cNvPr id="3" name="Text Placeholder 2"/>
          <p:cNvSpPr>
            <a:spLocks noGrp="1"/>
          </p:cNvSpPr>
          <p:nvPr>
            <p:ph type="body" sz="quarter" idx="10"/>
          </p:nvPr>
        </p:nvSpPr>
        <p:spPr>
          <a:xfrm>
            <a:off x="381000" y="1772816"/>
            <a:ext cx="8382000" cy="4825937"/>
          </a:xfrm>
        </p:spPr>
        <p:txBody>
          <a:bodyPr/>
          <a:lstStyle/>
          <a:p>
            <a:r>
              <a:rPr lang="en-SG" sz="2800" dirty="0" smtClean="0"/>
              <a:t>Share of voice =              </a:t>
            </a:r>
            <a:br>
              <a:rPr lang="en-SG" sz="2800" dirty="0" smtClean="0"/>
            </a:br>
            <a:r>
              <a:rPr lang="en-SG" sz="2800" dirty="0" smtClean="0"/>
              <a:t>                        </a:t>
            </a:r>
            <a:r>
              <a:rPr lang="en-SG" sz="2800" dirty="0" smtClean="0">
                <a:solidFill>
                  <a:srgbClr val="C00000"/>
                </a:solidFill>
              </a:rPr>
              <a:t>Brand Mentions</a:t>
            </a:r>
            <a:br>
              <a:rPr lang="en-SG" sz="2800" dirty="0" smtClean="0">
                <a:solidFill>
                  <a:srgbClr val="C00000"/>
                </a:solidFill>
              </a:rPr>
            </a:br>
            <a:r>
              <a:rPr lang="en-SG" sz="2800" dirty="0" smtClean="0">
                <a:solidFill>
                  <a:srgbClr val="C00000"/>
                </a:solidFill>
              </a:rPr>
              <a:t>   ---------------------------------------------------</a:t>
            </a:r>
            <a:br>
              <a:rPr lang="en-SG" sz="2800" dirty="0" smtClean="0">
                <a:solidFill>
                  <a:srgbClr val="C00000"/>
                </a:solidFill>
              </a:rPr>
            </a:br>
            <a:r>
              <a:rPr lang="en-SG" sz="2800" dirty="0" smtClean="0">
                <a:solidFill>
                  <a:srgbClr val="C00000"/>
                </a:solidFill>
              </a:rPr>
              <a:t>   Total Mentioned (Brand + Competitors)</a:t>
            </a:r>
          </a:p>
          <a:p>
            <a:r>
              <a:rPr lang="en-SG" sz="2800" dirty="0" smtClean="0"/>
              <a:t>Audience Engagement =</a:t>
            </a:r>
            <a:br>
              <a:rPr lang="en-SG" sz="2800" dirty="0" smtClean="0"/>
            </a:br>
            <a:r>
              <a:rPr lang="en-SG" sz="2800" dirty="0" smtClean="0">
                <a:solidFill>
                  <a:srgbClr val="C00000"/>
                </a:solidFill>
              </a:rPr>
              <a:t>        Comments + Shares + Trackbacks</a:t>
            </a:r>
            <a:br>
              <a:rPr lang="en-SG" sz="2800" dirty="0" smtClean="0">
                <a:solidFill>
                  <a:srgbClr val="C00000"/>
                </a:solidFill>
              </a:rPr>
            </a:br>
            <a:r>
              <a:rPr lang="en-SG" sz="2800" dirty="0" smtClean="0">
                <a:solidFill>
                  <a:srgbClr val="C00000"/>
                </a:solidFill>
              </a:rPr>
              <a:t>   ----------------------------------------------------</a:t>
            </a:r>
            <a:br>
              <a:rPr lang="en-SG" sz="2800" dirty="0" smtClean="0">
                <a:solidFill>
                  <a:srgbClr val="C00000"/>
                </a:solidFill>
              </a:rPr>
            </a:br>
            <a:r>
              <a:rPr lang="en-SG" sz="2800" dirty="0" smtClean="0">
                <a:solidFill>
                  <a:srgbClr val="C00000"/>
                </a:solidFill>
              </a:rPr>
              <a:t>                           Total Views</a:t>
            </a:r>
          </a:p>
          <a:p>
            <a:r>
              <a:rPr lang="en-SG" sz="2800" dirty="0" smtClean="0"/>
              <a:t>Conversation Reach = </a:t>
            </a:r>
            <a:br>
              <a:rPr lang="en-SG" sz="2800" dirty="0" smtClean="0"/>
            </a:br>
            <a:r>
              <a:rPr lang="en-SG" sz="2800" dirty="0" smtClean="0"/>
              <a:t>                 </a:t>
            </a:r>
            <a:r>
              <a:rPr lang="en-SG" sz="2800" dirty="0" smtClean="0">
                <a:solidFill>
                  <a:srgbClr val="C00000"/>
                </a:solidFill>
              </a:rPr>
              <a:t>Total people participates</a:t>
            </a:r>
            <a:br>
              <a:rPr lang="en-SG" sz="2800" dirty="0" smtClean="0">
                <a:solidFill>
                  <a:srgbClr val="C00000"/>
                </a:solidFill>
              </a:rPr>
            </a:br>
            <a:r>
              <a:rPr lang="en-SG" sz="2800" dirty="0" smtClean="0">
                <a:solidFill>
                  <a:srgbClr val="C00000"/>
                </a:solidFill>
              </a:rPr>
              <a:t>             --------------------------------------</a:t>
            </a:r>
            <a:br>
              <a:rPr lang="en-SG" sz="2800" dirty="0" smtClean="0">
                <a:solidFill>
                  <a:srgbClr val="C00000"/>
                </a:solidFill>
              </a:rPr>
            </a:br>
            <a:r>
              <a:rPr lang="en-SG" sz="2800" dirty="0" smtClean="0">
                <a:solidFill>
                  <a:srgbClr val="C00000"/>
                </a:solidFill>
              </a:rPr>
              <a:t>                          Total audience</a:t>
            </a:r>
          </a:p>
        </p:txBody>
      </p:sp>
    </p:spTree>
    <p:extLst>
      <p:ext uri="{BB962C8B-B14F-4D97-AF65-F5344CB8AC3E}">
        <p14:creationId xmlns:p14="http://schemas.microsoft.com/office/powerpoint/2010/main" val="40613405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2892"/>
            <a:ext cx="8382000" cy="1329595"/>
          </a:xfrm>
        </p:spPr>
        <p:txBody>
          <a:bodyPr/>
          <a:lstStyle/>
          <a:p>
            <a:r>
              <a:rPr lang="en-SG" dirty="0"/>
              <a:t>How to calculate Social Media KPIs - </a:t>
            </a:r>
            <a:r>
              <a:rPr lang="en-SG" dirty="0" smtClean="0"/>
              <a:t>Support KPIs</a:t>
            </a:r>
            <a:endParaRPr lang="en-SG" dirty="0"/>
          </a:p>
        </p:txBody>
      </p:sp>
      <p:sp>
        <p:nvSpPr>
          <p:cNvPr id="3" name="Text Placeholder 2"/>
          <p:cNvSpPr>
            <a:spLocks noGrp="1"/>
          </p:cNvSpPr>
          <p:nvPr>
            <p:ph type="body" sz="quarter" idx="10"/>
          </p:nvPr>
        </p:nvSpPr>
        <p:spPr>
          <a:xfrm>
            <a:off x="372033" y="1844824"/>
            <a:ext cx="8382000" cy="4825937"/>
          </a:xfrm>
        </p:spPr>
        <p:txBody>
          <a:bodyPr/>
          <a:lstStyle/>
          <a:p>
            <a:r>
              <a:rPr lang="en-SG" sz="2800" dirty="0" smtClean="0"/>
              <a:t>Issue Resolution Rate =              </a:t>
            </a:r>
            <a:br>
              <a:rPr lang="en-SG" sz="2800" dirty="0" smtClean="0"/>
            </a:br>
            <a:r>
              <a:rPr lang="en-SG" sz="2800" dirty="0" smtClean="0"/>
              <a:t>       </a:t>
            </a:r>
            <a:r>
              <a:rPr lang="en-SG" sz="2800" dirty="0" smtClean="0">
                <a:solidFill>
                  <a:srgbClr val="C00000"/>
                </a:solidFill>
              </a:rPr>
              <a:t>Total issues resolved satisfactorily</a:t>
            </a:r>
            <a:br>
              <a:rPr lang="en-SG" sz="2800" dirty="0" smtClean="0">
                <a:solidFill>
                  <a:srgbClr val="C00000"/>
                </a:solidFill>
              </a:rPr>
            </a:br>
            <a:r>
              <a:rPr lang="en-SG" sz="2800" dirty="0" smtClean="0">
                <a:solidFill>
                  <a:srgbClr val="C00000"/>
                </a:solidFill>
              </a:rPr>
              <a:t>   ---------------------------------------------------</a:t>
            </a:r>
            <a:br>
              <a:rPr lang="en-SG" sz="2800" dirty="0" smtClean="0">
                <a:solidFill>
                  <a:srgbClr val="C00000"/>
                </a:solidFill>
              </a:rPr>
            </a:br>
            <a:r>
              <a:rPr lang="en-SG" sz="2800" dirty="0" smtClean="0">
                <a:solidFill>
                  <a:srgbClr val="C00000"/>
                </a:solidFill>
              </a:rPr>
              <a:t>                    Total service issues</a:t>
            </a:r>
          </a:p>
          <a:p>
            <a:r>
              <a:rPr lang="en-SG" sz="2800" dirty="0" smtClean="0"/>
              <a:t>Resolution Time =</a:t>
            </a:r>
            <a:br>
              <a:rPr lang="en-SG" sz="2800" dirty="0" smtClean="0"/>
            </a:br>
            <a:r>
              <a:rPr lang="en-SG" sz="2800" dirty="0" smtClean="0">
                <a:solidFill>
                  <a:srgbClr val="C00000"/>
                </a:solidFill>
              </a:rPr>
              <a:t>              Total inquire response time</a:t>
            </a:r>
            <a:br>
              <a:rPr lang="en-SG" sz="2800" dirty="0" smtClean="0">
                <a:solidFill>
                  <a:srgbClr val="C00000"/>
                </a:solidFill>
              </a:rPr>
            </a:br>
            <a:r>
              <a:rPr lang="en-SG" sz="2800" dirty="0" smtClean="0">
                <a:solidFill>
                  <a:srgbClr val="C00000"/>
                </a:solidFill>
              </a:rPr>
              <a:t>   ----------------------------------------------------</a:t>
            </a:r>
            <a:br>
              <a:rPr lang="en-SG" sz="2800" dirty="0" smtClean="0">
                <a:solidFill>
                  <a:srgbClr val="C00000"/>
                </a:solidFill>
              </a:rPr>
            </a:br>
            <a:r>
              <a:rPr lang="en-SG" sz="2800" dirty="0" smtClean="0">
                <a:solidFill>
                  <a:srgbClr val="C00000"/>
                </a:solidFill>
              </a:rPr>
              <a:t>            Total number service inquiries</a:t>
            </a:r>
          </a:p>
          <a:p>
            <a:r>
              <a:rPr lang="en-SG" sz="2800" dirty="0" smtClean="0"/>
              <a:t>Satisfaction Source = </a:t>
            </a:r>
            <a:br>
              <a:rPr lang="en-SG" sz="2800" dirty="0" smtClean="0"/>
            </a:br>
            <a:r>
              <a:rPr lang="en-SG" sz="2800" dirty="0" smtClean="0"/>
              <a:t>                 </a:t>
            </a:r>
            <a:r>
              <a:rPr lang="en-SG" sz="2800" dirty="0" smtClean="0">
                <a:solidFill>
                  <a:srgbClr val="C00000"/>
                </a:solidFill>
              </a:rPr>
              <a:t>Customer feedback input</a:t>
            </a:r>
            <a:br>
              <a:rPr lang="en-SG" sz="2800" dirty="0" smtClean="0">
                <a:solidFill>
                  <a:srgbClr val="C00000"/>
                </a:solidFill>
              </a:rPr>
            </a:br>
            <a:r>
              <a:rPr lang="en-SG" sz="2800" dirty="0" smtClean="0">
                <a:solidFill>
                  <a:srgbClr val="C00000"/>
                </a:solidFill>
              </a:rPr>
              <a:t>             --------------------------------------</a:t>
            </a:r>
            <a:br>
              <a:rPr lang="en-SG" sz="2800" dirty="0" smtClean="0">
                <a:solidFill>
                  <a:srgbClr val="C00000"/>
                </a:solidFill>
              </a:rPr>
            </a:br>
            <a:r>
              <a:rPr lang="en-SG" sz="2800" dirty="0" smtClean="0">
                <a:solidFill>
                  <a:srgbClr val="C00000"/>
                </a:solidFill>
              </a:rPr>
              <a:t>                    All customer feedback</a:t>
            </a:r>
          </a:p>
        </p:txBody>
      </p:sp>
    </p:spTree>
    <p:extLst>
      <p:ext uri="{BB962C8B-B14F-4D97-AF65-F5344CB8AC3E}">
        <p14:creationId xmlns:p14="http://schemas.microsoft.com/office/powerpoint/2010/main" val="173382948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Measure Social </a:t>
            </a:r>
            <a:r>
              <a:rPr lang="en-SG" dirty="0" smtClean="0"/>
              <a:t>Media </a:t>
            </a:r>
            <a:r>
              <a:rPr lang="en-SG" dirty="0" smtClean="0"/>
              <a:t>ROI using Facebook</a:t>
            </a:r>
            <a:endParaRPr lang="en-SG" dirty="0"/>
          </a:p>
        </p:txBody>
      </p:sp>
      <p:sp>
        <p:nvSpPr>
          <p:cNvPr id="3" name="Text Placeholder 2"/>
          <p:cNvSpPr>
            <a:spLocks noGrp="1"/>
          </p:cNvSpPr>
          <p:nvPr>
            <p:ph type="body" sz="quarter" idx="10"/>
          </p:nvPr>
        </p:nvSpPr>
        <p:spPr>
          <a:xfrm>
            <a:off x="381000" y="1586597"/>
            <a:ext cx="8382000" cy="5392245"/>
          </a:xfrm>
        </p:spPr>
        <p:txBody>
          <a:bodyPr/>
          <a:lstStyle/>
          <a:p>
            <a:r>
              <a:rPr lang="en-SG" dirty="0" smtClean="0"/>
              <a:t>Measure</a:t>
            </a:r>
          </a:p>
          <a:p>
            <a:pPr lvl="1"/>
            <a:r>
              <a:rPr lang="en-SG" dirty="0"/>
              <a:t>O</a:t>
            </a:r>
            <a:r>
              <a:rPr lang="en-SG" dirty="0" smtClean="0"/>
              <a:t>ffers in-house service which creates reports to demonstrate your ad performance and demographic of those engaging with your ad</a:t>
            </a:r>
          </a:p>
          <a:p>
            <a:pPr lvl="1"/>
            <a:r>
              <a:rPr lang="en-SG" dirty="0" smtClean="0"/>
              <a:t>Offers Ad Level Reporting which shows you the followings:</a:t>
            </a:r>
          </a:p>
          <a:p>
            <a:pPr lvl="2"/>
            <a:r>
              <a:rPr lang="en-SG" dirty="0" smtClean="0"/>
              <a:t>Breakdown of your spend</a:t>
            </a:r>
          </a:p>
          <a:p>
            <a:pPr lvl="2"/>
            <a:r>
              <a:rPr lang="en-SG" dirty="0" smtClean="0"/>
              <a:t>“Cost per action”</a:t>
            </a:r>
          </a:p>
          <a:p>
            <a:pPr lvl="2"/>
            <a:r>
              <a:rPr lang="en-SG" dirty="0" smtClean="0"/>
              <a:t>Breadth of your audience</a:t>
            </a:r>
          </a:p>
          <a:p>
            <a:pPr lvl="2"/>
            <a:r>
              <a:rPr lang="en-SG" dirty="0" smtClean="0"/>
              <a:t>Depth of engagement with your ad</a:t>
            </a:r>
          </a:p>
          <a:p>
            <a:pPr lvl="2"/>
            <a:r>
              <a:rPr lang="en-SG" dirty="0" smtClean="0"/>
              <a:t>Summary of targeting and </a:t>
            </a:r>
            <a:br>
              <a:rPr lang="en-SG" dirty="0" smtClean="0"/>
            </a:br>
            <a:r>
              <a:rPr lang="en-SG" dirty="0" smtClean="0"/>
              <a:t>performance</a:t>
            </a:r>
          </a:p>
          <a:p>
            <a:pPr lvl="1"/>
            <a:endParaRPr lang="en-SG" dirty="0"/>
          </a:p>
        </p:txBody>
      </p:sp>
    </p:spTree>
    <p:extLst>
      <p:ext uri="{BB962C8B-B14F-4D97-AF65-F5344CB8AC3E}">
        <p14:creationId xmlns:p14="http://schemas.microsoft.com/office/powerpoint/2010/main" val="107036440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a:t>Measure Social Media ROI using Facebook</a:t>
            </a:r>
            <a:endParaRPr lang="en-SG" dirty="0"/>
          </a:p>
        </p:txBody>
      </p:sp>
      <p:sp>
        <p:nvSpPr>
          <p:cNvPr id="3" name="Text Placeholder 2"/>
          <p:cNvSpPr>
            <a:spLocks noGrp="1"/>
          </p:cNvSpPr>
          <p:nvPr>
            <p:ph type="body" sz="quarter" idx="10"/>
          </p:nvPr>
        </p:nvSpPr>
        <p:spPr>
          <a:xfrm>
            <a:off x="298494" y="1588937"/>
            <a:ext cx="8382000" cy="3416320"/>
          </a:xfrm>
        </p:spPr>
        <p:txBody>
          <a:bodyPr/>
          <a:lstStyle/>
          <a:p>
            <a:r>
              <a:rPr lang="en-SG" dirty="0" smtClean="0"/>
              <a:t>Cost</a:t>
            </a:r>
          </a:p>
          <a:p>
            <a:pPr lvl="1"/>
            <a:r>
              <a:rPr lang="en-SG" dirty="0" smtClean="0"/>
              <a:t>Budgeting for Facebook ad is interconnected with reach</a:t>
            </a:r>
          </a:p>
          <a:p>
            <a:pPr lvl="1"/>
            <a:r>
              <a:rPr lang="en-SG" dirty="0" smtClean="0"/>
              <a:t>Adverts are paid on the basis of impressions, or CPM, or click-through, CPC</a:t>
            </a:r>
          </a:p>
          <a:p>
            <a:pPr lvl="1"/>
            <a:r>
              <a:rPr lang="en-SG" dirty="0" smtClean="0"/>
              <a:t>Facebook work within your budget as the ads will stop if your run </a:t>
            </a:r>
            <a:br>
              <a:rPr lang="en-SG" dirty="0" smtClean="0"/>
            </a:br>
            <a:r>
              <a:rPr lang="en-SG" dirty="0" smtClean="0"/>
              <a:t>out of credit</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4239007"/>
            <a:ext cx="4698159" cy="2505155"/>
          </a:xfrm>
          <a:prstGeom prst="rect">
            <a:avLst/>
          </a:prstGeom>
        </p:spPr>
      </p:pic>
      <p:sp>
        <p:nvSpPr>
          <p:cNvPr id="5" name="TextBox 4"/>
          <p:cNvSpPr txBox="1"/>
          <p:nvPr/>
        </p:nvSpPr>
        <p:spPr>
          <a:xfrm>
            <a:off x="755576" y="6097831"/>
            <a:ext cx="3733918" cy="646331"/>
          </a:xfrm>
          <a:prstGeom prst="rect">
            <a:avLst/>
          </a:prstGeom>
          <a:noFill/>
        </p:spPr>
        <p:txBody>
          <a:bodyPr wrap="square" rtlCol="0">
            <a:spAutoFit/>
          </a:bodyPr>
          <a:lstStyle/>
          <a:p>
            <a:r>
              <a:rPr lang="en-SG" i="1" dirty="0" smtClean="0">
                <a:solidFill>
                  <a:schemeClr val="bg1"/>
                </a:solidFill>
              </a:rPr>
              <a:t>Golden State Marketing:</a:t>
            </a:r>
          </a:p>
          <a:p>
            <a:r>
              <a:rPr lang="en-SG" i="1" dirty="0" smtClean="0">
                <a:solidFill>
                  <a:schemeClr val="bg1"/>
                </a:solidFill>
              </a:rPr>
              <a:t>How to increase your website traffic</a:t>
            </a:r>
            <a:endParaRPr lang="en-SG" i="1" dirty="0">
              <a:solidFill>
                <a:schemeClr val="bg1"/>
              </a:solidFill>
            </a:endParaRPr>
          </a:p>
        </p:txBody>
      </p:sp>
    </p:spTree>
    <p:extLst>
      <p:ext uri="{BB962C8B-B14F-4D97-AF65-F5344CB8AC3E}">
        <p14:creationId xmlns:p14="http://schemas.microsoft.com/office/powerpoint/2010/main" val="251100257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a:t>Measure Social Media ROI using Facebook</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559783"/>
            <a:ext cx="7920880" cy="4893553"/>
          </a:xfrm>
          <a:prstGeom prst="rect">
            <a:avLst/>
          </a:prstGeom>
        </p:spPr>
      </p:pic>
      <p:sp>
        <p:nvSpPr>
          <p:cNvPr id="5" name="TextBox 4"/>
          <p:cNvSpPr txBox="1"/>
          <p:nvPr/>
        </p:nvSpPr>
        <p:spPr>
          <a:xfrm>
            <a:off x="3913852" y="6453336"/>
            <a:ext cx="4919104" cy="369332"/>
          </a:xfrm>
          <a:prstGeom prst="rect">
            <a:avLst/>
          </a:prstGeom>
          <a:noFill/>
        </p:spPr>
        <p:txBody>
          <a:bodyPr wrap="none" rtlCol="0">
            <a:spAutoFit/>
          </a:bodyPr>
          <a:lstStyle/>
          <a:p>
            <a:r>
              <a:rPr lang="en-SG" i="1" dirty="0" smtClean="0">
                <a:solidFill>
                  <a:schemeClr val="bg1"/>
                </a:solidFill>
              </a:rPr>
              <a:t>Adweek.com : Insider’s guide to Facebook ad types</a:t>
            </a:r>
            <a:endParaRPr lang="en-SG" i="1" dirty="0">
              <a:solidFill>
                <a:schemeClr val="bg1"/>
              </a:solidFill>
            </a:endParaRPr>
          </a:p>
        </p:txBody>
      </p:sp>
    </p:spTree>
    <p:extLst>
      <p:ext uri="{BB962C8B-B14F-4D97-AF65-F5344CB8AC3E}">
        <p14:creationId xmlns:p14="http://schemas.microsoft.com/office/powerpoint/2010/main" val="27374440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a:t>Measure Social Media ROI using </a:t>
            </a:r>
            <a:r>
              <a:rPr lang="en-SG" dirty="0" smtClean="0"/>
              <a:t>Facebook – Case study</a:t>
            </a:r>
            <a:endParaRPr lang="en-SG" dirty="0"/>
          </a:p>
        </p:txBody>
      </p:sp>
      <p:sp>
        <p:nvSpPr>
          <p:cNvPr id="3" name="Text Placeholder 2"/>
          <p:cNvSpPr>
            <a:spLocks noGrp="1"/>
          </p:cNvSpPr>
          <p:nvPr>
            <p:ph type="body" sz="quarter" idx="10"/>
          </p:nvPr>
        </p:nvSpPr>
        <p:spPr>
          <a:xfrm>
            <a:off x="381000" y="1844824"/>
            <a:ext cx="8382000" cy="886397"/>
          </a:xfrm>
        </p:spPr>
        <p:txBody>
          <a:bodyPr/>
          <a:lstStyle/>
          <a:p>
            <a:r>
              <a:rPr lang="en-SG" dirty="0" smtClean="0"/>
              <a:t>How </a:t>
            </a:r>
            <a:r>
              <a:rPr lang="en-SG" dirty="0" err="1" smtClean="0"/>
              <a:t>Bulmers</a:t>
            </a:r>
            <a:r>
              <a:rPr lang="en-SG" dirty="0" smtClean="0"/>
              <a:t> (cider brand) of Heineken calculate the value of a Facebook fan?</a:t>
            </a:r>
          </a:p>
        </p:txBody>
      </p:sp>
      <p:sp>
        <p:nvSpPr>
          <p:cNvPr id="4" name="Rectangle 3"/>
          <p:cNvSpPr/>
          <p:nvPr/>
        </p:nvSpPr>
        <p:spPr>
          <a:xfrm>
            <a:off x="113407" y="3043718"/>
            <a:ext cx="8917185" cy="2308324"/>
          </a:xfrm>
          <a:prstGeom prst="rect">
            <a:avLst/>
          </a:prstGeom>
          <a:noFill/>
        </p:spPr>
        <p:txBody>
          <a:bodyPr wrap="none" lIns="91440" tIns="45720" rIns="91440" bIns="45720">
            <a:spAutoFit/>
          </a:bodyPr>
          <a:lstStyle/>
          <a:p>
            <a:pPr algn="ctr"/>
            <a:r>
              <a:rPr lang="en-US" sz="3600" b="1" cap="none" spc="0" dirty="0" smtClean="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t>Develop online panel survey about a range</a:t>
            </a:r>
            <a:br>
              <a:rPr lang="en-US" sz="3600" b="1" cap="none" spc="0" dirty="0" smtClean="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br>
            <a:r>
              <a:rPr lang="en-US" sz="3600" b="1" cap="none" spc="0" dirty="0" smtClean="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t>of cider products, including </a:t>
            </a:r>
            <a:r>
              <a:rPr lang="en-US" sz="3600" b="1" cap="none" spc="0" dirty="0" err="1" smtClean="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t>Bulmers</a:t>
            </a:r>
            <a:r>
              <a:rPr lang="en-US" sz="3600" b="1" cap="none" spc="0" dirty="0" smtClean="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t> on </a:t>
            </a:r>
            <a:br>
              <a:rPr lang="en-US" sz="3600" b="1" cap="none" spc="0" dirty="0" smtClean="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br>
            <a:r>
              <a:rPr lang="en-US" sz="3600" b="1" cap="none" spc="0" dirty="0" smtClean="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t>241 Facebook fans and</a:t>
            </a:r>
            <a:br>
              <a:rPr lang="en-US" sz="3600" b="1" cap="none" spc="0" dirty="0" smtClean="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br>
            <a:r>
              <a:rPr lang="en-US" sz="3600" b="1" cap="none" spc="0" dirty="0" smtClean="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t>a control sample of 198 general cider drinkers</a:t>
            </a:r>
            <a:endParaRPr lang="en-US" sz="3600" b="1" cap="none" spc="0"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9505091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a:t>Measure Social Media ROI using </a:t>
            </a:r>
            <a:r>
              <a:rPr lang="en-SG" dirty="0" smtClean="0"/>
              <a:t>Facebook – Case study</a:t>
            </a:r>
            <a:endParaRPr lang="en-SG" dirty="0"/>
          </a:p>
        </p:txBody>
      </p:sp>
      <p:sp>
        <p:nvSpPr>
          <p:cNvPr id="3" name="Text Placeholder 2"/>
          <p:cNvSpPr>
            <a:spLocks noGrp="1"/>
          </p:cNvSpPr>
          <p:nvPr>
            <p:ph type="body" sz="quarter" idx="10"/>
          </p:nvPr>
        </p:nvSpPr>
        <p:spPr>
          <a:xfrm>
            <a:off x="381000" y="2897602"/>
            <a:ext cx="8382000" cy="3250121"/>
          </a:xfrm>
        </p:spPr>
        <p:txBody>
          <a:bodyPr/>
          <a:lstStyle/>
          <a:p>
            <a:r>
              <a:rPr lang="en-SG" dirty="0" smtClean="0"/>
              <a:t>Purchase behaviour</a:t>
            </a:r>
          </a:p>
          <a:p>
            <a:pPr lvl="1"/>
            <a:r>
              <a:rPr lang="en-SG" dirty="0" smtClean="0"/>
              <a:t>Facebook fans consumed more of </a:t>
            </a:r>
            <a:r>
              <a:rPr lang="en-SG" dirty="0" err="1" smtClean="0"/>
              <a:t>Bulmers</a:t>
            </a:r>
            <a:r>
              <a:rPr lang="en-SG" dirty="0" smtClean="0"/>
              <a:t> cider than non-fans</a:t>
            </a:r>
          </a:p>
          <a:p>
            <a:pPr lvl="1"/>
            <a:r>
              <a:rPr lang="en-SG" dirty="0" smtClean="0"/>
              <a:t>Facebook fans spend 200 pounds a year, around 38% more than the control sample</a:t>
            </a:r>
          </a:p>
          <a:p>
            <a:r>
              <a:rPr lang="en-SG" dirty="0" smtClean="0"/>
              <a:t>Reach</a:t>
            </a:r>
          </a:p>
          <a:p>
            <a:pPr lvl="1"/>
            <a:r>
              <a:rPr lang="en-SG" dirty="0" smtClean="0"/>
              <a:t>75% of fans likely to share good brand experience</a:t>
            </a:r>
          </a:p>
        </p:txBody>
      </p:sp>
      <p:sp>
        <p:nvSpPr>
          <p:cNvPr id="4" name="Rectangle 3"/>
          <p:cNvSpPr/>
          <p:nvPr/>
        </p:nvSpPr>
        <p:spPr>
          <a:xfrm>
            <a:off x="3182741" y="1813194"/>
            <a:ext cx="2778518" cy="830997"/>
          </a:xfrm>
          <a:prstGeom prst="rect">
            <a:avLst/>
          </a:prstGeom>
          <a:noFill/>
        </p:spPr>
        <p:txBody>
          <a:bodyPr wrap="none" lIns="91440" tIns="45720" rIns="91440" bIns="45720">
            <a:spAutoFit/>
          </a:bodyPr>
          <a:lstStyle/>
          <a:p>
            <a:pPr algn="ctr"/>
            <a:r>
              <a:rPr lang="en-US" sz="4800" b="1" cap="none" spc="0" dirty="0" smtClean="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t>RESULT !!!</a:t>
            </a:r>
            <a:endParaRPr lang="en-US" sz="4800" b="1" cap="none" spc="0"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8846240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a:t>Measure Social Media ROI using </a:t>
            </a:r>
            <a:r>
              <a:rPr lang="en-SG" dirty="0" smtClean="0"/>
              <a:t>Facebook – Case study</a:t>
            </a:r>
            <a:endParaRPr lang="en-SG" dirty="0"/>
          </a:p>
        </p:txBody>
      </p:sp>
      <p:sp>
        <p:nvSpPr>
          <p:cNvPr id="3" name="Text Placeholder 2"/>
          <p:cNvSpPr>
            <a:spLocks noGrp="1"/>
          </p:cNvSpPr>
          <p:nvPr>
            <p:ph type="body" sz="quarter" idx="10"/>
          </p:nvPr>
        </p:nvSpPr>
        <p:spPr>
          <a:xfrm>
            <a:off x="375284" y="1844824"/>
            <a:ext cx="8382000" cy="4733604"/>
          </a:xfrm>
        </p:spPr>
        <p:txBody>
          <a:bodyPr/>
          <a:lstStyle/>
          <a:p>
            <a:r>
              <a:rPr lang="en-SG" dirty="0" smtClean="0"/>
              <a:t>Reach</a:t>
            </a:r>
          </a:p>
          <a:p>
            <a:pPr lvl="1"/>
            <a:r>
              <a:rPr lang="en-SG" dirty="0" smtClean="0"/>
              <a:t>75% of fans likely to share good brand experience, promotions and discounts with their Facebook friends</a:t>
            </a:r>
          </a:p>
          <a:p>
            <a:r>
              <a:rPr lang="en-SG" dirty="0" smtClean="0"/>
              <a:t>Conclusion and outcome</a:t>
            </a:r>
          </a:p>
          <a:p>
            <a:pPr lvl="1"/>
            <a:r>
              <a:rPr lang="en-SG" dirty="0" smtClean="0"/>
              <a:t>Facebook fans have a tangible value to the brand</a:t>
            </a:r>
          </a:p>
          <a:p>
            <a:pPr lvl="1"/>
            <a:r>
              <a:rPr lang="en-SG" dirty="0" smtClean="0"/>
              <a:t>Understanding the monetary value of Facebook fans resulted in the successful #BEGINWITHABULMERS campaign, becoming the </a:t>
            </a:r>
            <a:r>
              <a:rPr lang="en-SG" b="1" u="sng" dirty="0" smtClean="0">
                <a:solidFill>
                  <a:srgbClr val="C00000"/>
                </a:solidFill>
              </a:rPr>
              <a:t>most talked about cider brand on social media over summer 2013.</a:t>
            </a:r>
            <a:endParaRPr lang="en-SG" b="1" u="sng" dirty="0" smtClean="0">
              <a:solidFill>
                <a:srgbClr val="C00000"/>
              </a:solidFill>
            </a:endParaRPr>
          </a:p>
        </p:txBody>
      </p:sp>
    </p:spTree>
    <p:extLst>
      <p:ext uri="{BB962C8B-B14F-4D97-AF65-F5344CB8AC3E}">
        <p14:creationId xmlns:p14="http://schemas.microsoft.com/office/powerpoint/2010/main" val="21778241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a:t>Measure Social Media ROI using </a:t>
            </a:r>
            <a:r>
              <a:rPr lang="en-SG" dirty="0" smtClean="0"/>
              <a:t>Twitter</a:t>
            </a:r>
            <a:endParaRPr lang="en-SG" dirty="0"/>
          </a:p>
        </p:txBody>
      </p:sp>
      <p:sp>
        <p:nvSpPr>
          <p:cNvPr id="3" name="Text Placeholder 2"/>
          <p:cNvSpPr>
            <a:spLocks noGrp="1"/>
          </p:cNvSpPr>
          <p:nvPr>
            <p:ph type="body" sz="quarter" idx="10"/>
          </p:nvPr>
        </p:nvSpPr>
        <p:spPr>
          <a:xfrm>
            <a:off x="381000" y="1700808"/>
            <a:ext cx="8382000" cy="4278094"/>
          </a:xfrm>
        </p:spPr>
        <p:txBody>
          <a:bodyPr/>
          <a:lstStyle/>
          <a:p>
            <a:r>
              <a:rPr lang="en-SG" dirty="0" smtClean="0"/>
              <a:t>Twitter</a:t>
            </a:r>
            <a:r>
              <a:rPr lang="en-SG" dirty="0" smtClean="0"/>
              <a:t> - Measure</a:t>
            </a:r>
          </a:p>
          <a:p>
            <a:pPr lvl="1"/>
            <a:r>
              <a:rPr lang="en-SG" dirty="0" smtClean="0"/>
              <a:t>Express success through popularity and numbers</a:t>
            </a:r>
          </a:p>
          <a:p>
            <a:pPr lvl="1"/>
            <a:r>
              <a:rPr lang="en-SG" dirty="0" smtClean="0"/>
              <a:t>Influential Twitter users are measured by their number of followers and tweets are “</a:t>
            </a:r>
            <a:r>
              <a:rPr lang="en-SG" dirty="0" err="1" smtClean="0"/>
              <a:t>hashtagged</a:t>
            </a:r>
            <a:r>
              <a:rPr lang="en-SG" dirty="0" smtClean="0"/>
              <a:t>” (#) by the users according to their content</a:t>
            </a:r>
          </a:p>
          <a:p>
            <a:pPr lvl="1"/>
            <a:r>
              <a:rPr lang="en-SG" dirty="0" smtClean="0"/>
              <a:t>“Trending” hashtags look at the most mentioned hashtags across the globe and success is measured based on who or what is trending, how often they trend.</a:t>
            </a:r>
          </a:p>
          <a:p>
            <a:pPr lvl="1"/>
            <a:endParaRPr lang="en-SG" dirty="0"/>
          </a:p>
        </p:txBody>
      </p:sp>
    </p:spTree>
    <p:extLst>
      <p:ext uri="{BB962C8B-B14F-4D97-AF65-F5344CB8AC3E}">
        <p14:creationId xmlns:p14="http://schemas.microsoft.com/office/powerpoint/2010/main" val="64346388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a:t>Measure Social Media ROI using </a:t>
            </a:r>
            <a:r>
              <a:rPr lang="en-SG" dirty="0" smtClean="0"/>
              <a:t>Twitter</a:t>
            </a:r>
            <a:endParaRPr lang="en-SG" dirty="0"/>
          </a:p>
        </p:txBody>
      </p:sp>
      <p:sp>
        <p:nvSpPr>
          <p:cNvPr id="3" name="Text Placeholder 2"/>
          <p:cNvSpPr>
            <a:spLocks noGrp="1"/>
          </p:cNvSpPr>
          <p:nvPr>
            <p:ph type="body" sz="quarter" idx="10"/>
          </p:nvPr>
        </p:nvSpPr>
        <p:spPr>
          <a:xfrm>
            <a:off x="353187" y="1628800"/>
            <a:ext cx="8382000" cy="5441490"/>
          </a:xfrm>
        </p:spPr>
        <p:txBody>
          <a:bodyPr/>
          <a:lstStyle/>
          <a:p>
            <a:r>
              <a:rPr lang="en-SG" dirty="0" smtClean="0"/>
              <a:t>Measure</a:t>
            </a:r>
          </a:p>
          <a:p>
            <a:pPr lvl="1"/>
            <a:r>
              <a:rPr lang="en-SG" dirty="0" smtClean="0"/>
              <a:t>Express success through popularity and numbers</a:t>
            </a:r>
          </a:p>
          <a:p>
            <a:pPr lvl="1"/>
            <a:r>
              <a:rPr lang="en-SG" dirty="0" smtClean="0"/>
              <a:t>Influential Twitter users are measured by their number of followers and tweets are “</a:t>
            </a:r>
            <a:r>
              <a:rPr lang="en-SG" dirty="0" err="1" smtClean="0"/>
              <a:t>hashtagged</a:t>
            </a:r>
            <a:r>
              <a:rPr lang="en-SG" dirty="0" smtClean="0"/>
              <a:t>” (#) by the users according to </a:t>
            </a:r>
            <a:br>
              <a:rPr lang="en-SG" dirty="0" smtClean="0"/>
            </a:br>
            <a:r>
              <a:rPr lang="en-SG" dirty="0" smtClean="0"/>
              <a:t>their content</a:t>
            </a:r>
          </a:p>
          <a:p>
            <a:pPr lvl="1"/>
            <a:r>
              <a:rPr lang="en-SG" dirty="0" smtClean="0"/>
              <a:t>“Trending” hashtags look at the</a:t>
            </a:r>
            <a:br>
              <a:rPr lang="en-SG" dirty="0" smtClean="0"/>
            </a:br>
            <a:r>
              <a:rPr lang="en-SG" dirty="0" smtClean="0"/>
              <a:t>most mentioned hashtags </a:t>
            </a:r>
            <a:br>
              <a:rPr lang="en-SG" dirty="0" smtClean="0"/>
            </a:br>
            <a:r>
              <a:rPr lang="en-SG" dirty="0" smtClean="0"/>
              <a:t>across the globe and success </a:t>
            </a:r>
            <a:br>
              <a:rPr lang="en-SG" dirty="0" smtClean="0"/>
            </a:br>
            <a:r>
              <a:rPr lang="en-SG" dirty="0" smtClean="0"/>
              <a:t>is measured based on who or </a:t>
            </a:r>
            <a:br>
              <a:rPr lang="en-SG" dirty="0" smtClean="0"/>
            </a:br>
            <a:r>
              <a:rPr lang="en-SG" dirty="0" smtClean="0"/>
              <a:t>what is trending, how often </a:t>
            </a:r>
            <a:br>
              <a:rPr lang="en-SG" dirty="0" smtClean="0"/>
            </a:br>
            <a:r>
              <a:rPr lang="en-SG" dirty="0" smtClean="0"/>
              <a:t>they trend.</a:t>
            </a:r>
          </a:p>
          <a:p>
            <a:pPr lvl="1"/>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573016"/>
            <a:ext cx="3024691" cy="2893373"/>
          </a:xfrm>
          <a:prstGeom prst="rect">
            <a:avLst/>
          </a:prstGeom>
        </p:spPr>
      </p:pic>
    </p:spTree>
    <p:extLst>
      <p:ext uri="{BB962C8B-B14F-4D97-AF65-F5344CB8AC3E}">
        <p14:creationId xmlns:p14="http://schemas.microsoft.com/office/powerpoint/2010/main" val="186186001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Learning Objectives</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SG" dirty="0" smtClean="0"/>
              <a:t>What is Social Media ROI?</a:t>
            </a:r>
            <a:endParaRPr lang="en-SG" dirty="0"/>
          </a:p>
          <a:p>
            <a:r>
              <a:rPr lang="en-SG" dirty="0" smtClean="0"/>
              <a:t>How to calculate Social Media ROI?</a:t>
            </a:r>
            <a:endParaRPr lang="en-SG" dirty="0"/>
          </a:p>
          <a:p>
            <a:r>
              <a:rPr lang="en-SG" dirty="0" smtClean="0"/>
              <a:t>Social Media KPIs</a:t>
            </a:r>
            <a:endParaRPr lang="en-SG" dirty="0"/>
          </a:p>
          <a:p>
            <a:r>
              <a:rPr lang="en-SG" dirty="0" smtClean="0"/>
              <a:t>How to calculate Social Media KPIs?</a:t>
            </a:r>
          </a:p>
          <a:p>
            <a:r>
              <a:rPr lang="en-SG" dirty="0" smtClean="0"/>
              <a:t>Measure Social Media ROI using Facebook</a:t>
            </a:r>
          </a:p>
          <a:p>
            <a:r>
              <a:rPr lang="en-SG" dirty="0" smtClean="0"/>
              <a:t>Measure Social Media ROI using Twitter</a:t>
            </a:r>
            <a:endParaRPr lang="en-US" dirty="0"/>
          </a:p>
          <a:p>
            <a:pPr marL="0" indent="0">
              <a:buNone/>
            </a:pPr>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a:t>Measure Social Media ROI using Twitter</a:t>
            </a:r>
            <a:endParaRPr lang="en-SG" dirty="0"/>
          </a:p>
        </p:txBody>
      </p:sp>
      <p:sp>
        <p:nvSpPr>
          <p:cNvPr id="3" name="Text Placeholder 2"/>
          <p:cNvSpPr>
            <a:spLocks noGrp="1"/>
          </p:cNvSpPr>
          <p:nvPr>
            <p:ph type="body" sz="quarter" idx="10"/>
          </p:nvPr>
        </p:nvSpPr>
        <p:spPr>
          <a:xfrm>
            <a:off x="381000" y="1772816"/>
            <a:ext cx="8382000" cy="3865674"/>
          </a:xfrm>
        </p:spPr>
        <p:txBody>
          <a:bodyPr/>
          <a:lstStyle/>
          <a:p>
            <a:r>
              <a:rPr lang="en-SG" dirty="0" smtClean="0"/>
              <a:t>Measure</a:t>
            </a:r>
          </a:p>
          <a:p>
            <a:pPr lvl="1"/>
            <a:r>
              <a:rPr lang="en-SG" dirty="0" smtClean="0"/>
              <a:t>Two plan of action</a:t>
            </a:r>
          </a:p>
          <a:p>
            <a:pPr lvl="2"/>
            <a:r>
              <a:rPr lang="en-SG" dirty="0" smtClean="0"/>
              <a:t>Analyse the content of your tweets and interaction with your followers to access impact.  This is qualitative approach</a:t>
            </a:r>
          </a:p>
          <a:p>
            <a:pPr lvl="2"/>
            <a:r>
              <a:rPr lang="en-SG" dirty="0" smtClean="0"/>
              <a:t>Partner with one of Twitter’s </a:t>
            </a:r>
            <a:br>
              <a:rPr lang="en-SG" dirty="0" smtClean="0"/>
            </a:br>
            <a:r>
              <a:rPr lang="en-SG" dirty="0" smtClean="0"/>
              <a:t>certified business service</a:t>
            </a:r>
            <a:br>
              <a:rPr lang="en-SG" dirty="0" smtClean="0"/>
            </a:br>
            <a:r>
              <a:rPr lang="en-SG" dirty="0" smtClean="0"/>
              <a:t>providers who will help deliver </a:t>
            </a:r>
            <a:br>
              <a:rPr lang="en-SG" dirty="0" smtClean="0"/>
            </a:br>
            <a:r>
              <a:rPr lang="en-SG" dirty="0" smtClean="0"/>
              <a:t>your metrics</a:t>
            </a:r>
          </a:p>
          <a:p>
            <a:pPr lvl="1"/>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573016"/>
            <a:ext cx="3024691" cy="2893373"/>
          </a:xfrm>
          <a:prstGeom prst="rect">
            <a:avLst/>
          </a:prstGeom>
        </p:spPr>
      </p:pic>
    </p:spTree>
    <p:extLst>
      <p:ext uri="{BB962C8B-B14F-4D97-AF65-F5344CB8AC3E}">
        <p14:creationId xmlns:p14="http://schemas.microsoft.com/office/powerpoint/2010/main" val="426246423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a:t>Measure Social Media ROI using Twitter</a:t>
            </a:r>
            <a:endParaRPr lang="en-SG" dirty="0"/>
          </a:p>
        </p:txBody>
      </p:sp>
      <p:sp>
        <p:nvSpPr>
          <p:cNvPr id="3" name="Text Placeholder 2"/>
          <p:cNvSpPr>
            <a:spLocks noGrp="1"/>
          </p:cNvSpPr>
          <p:nvPr>
            <p:ph type="body" sz="quarter" idx="10"/>
          </p:nvPr>
        </p:nvSpPr>
        <p:spPr>
          <a:xfrm>
            <a:off x="381000" y="1575289"/>
            <a:ext cx="8382000" cy="4752070"/>
          </a:xfrm>
        </p:spPr>
        <p:txBody>
          <a:bodyPr/>
          <a:lstStyle/>
          <a:p>
            <a:r>
              <a:rPr lang="en-SG" dirty="0" smtClean="0"/>
              <a:t>Cost</a:t>
            </a:r>
          </a:p>
          <a:p>
            <a:pPr lvl="1"/>
            <a:r>
              <a:rPr lang="en-SG" dirty="0" smtClean="0"/>
              <a:t>Twitter activity is free</a:t>
            </a:r>
          </a:p>
          <a:p>
            <a:pPr lvl="1"/>
            <a:r>
              <a:rPr lang="en-SG" dirty="0" smtClean="0"/>
              <a:t>Paid services:</a:t>
            </a:r>
            <a:endParaRPr lang="en-SG" dirty="0" smtClean="0"/>
          </a:p>
          <a:p>
            <a:pPr lvl="2"/>
            <a:r>
              <a:rPr lang="en-SG" dirty="0"/>
              <a:t>B</a:t>
            </a:r>
            <a:r>
              <a:rPr lang="en-SG" dirty="0" smtClean="0"/>
              <a:t>oost your profile through promoting your account, connect to same interest group and listing in “Who to follow”</a:t>
            </a:r>
          </a:p>
          <a:p>
            <a:pPr lvl="2"/>
            <a:r>
              <a:rPr lang="en-SG" dirty="0" smtClean="0"/>
              <a:t>Only pay when users choose to follow you</a:t>
            </a:r>
          </a:p>
          <a:p>
            <a:pPr lvl="2"/>
            <a:r>
              <a:rPr lang="en-SG" dirty="0" smtClean="0"/>
              <a:t>Real time service to show your influence</a:t>
            </a:r>
          </a:p>
          <a:p>
            <a:pPr lvl="2"/>
            <a:r>
              <a:rPr lang="en-SG" dirty="0" smtClean="0"/>
              <a:t>Measure your followers in relation </a:t>
            </a:r>
            <a:br>
              <a:rPr lang="en-SG" dirty="0" smtClean="0"/>
            </a:br>
            <a:r>
              <a:rPr lang="en-SG" dirty="0" smtClean="0"/>
              <a:t>to your brand</a:t>
            </a:r>
          </a:p>
          <a:p>
            <a:pPr lvl="2"/>
            <a:r>
              <a:rPr lang="en-SG" dirty="0" smtClean="0"/>
              <a:t>Broken down in geographical or </a:t>
            </a:r>
            <a:br>
              <a:rPr lang="en-SG" dirty="0" smtClean="0"/>
            </a:br>
            <a:r>
              <a:rPr lang="en-SG" dirty="0" smtClean="0"/>
              <a:t>gender basis</a:t>
            </a:r>
            <a:endParaRPr lang="en-S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5013176"/>
            <a:ext cx="2724150" cy="1676400"/>
          </a:xfrm>
          <a:prstGeom prst="rect">
            <a:avLst/>
          </a:prstGeom>
        </p:spPr>
      </p:pic>
    </p:spTree>
    <p:extLst>
      <p:ext uri="{BB962C8B-B14F-4D97-AF65-F5344CB8AC3E}">
        <p14:creationId xmlns:p14="http://schemas.microsoft.com/office/powerpoint/2010/main" val="33272510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76672"/>
            <a:ext cx="8136904" cy="5976664"/>
          </a:xfrm>
          <a:prstGeom prst="rect">
            <a:avLst/>
          </a:prstGeom>
        </p:spPr>
      </p:pic>
    </p:spTree>
    <p:extLst>
      <p:ext uri="{BB962C8B-B14F-4D97-AF65-F5344CB8AC3E}">
        <p14:creationId xmlns:p14="http://schemas.microsoft.com/office/powerpoint/2010/main" val="119191157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SG" dirty="0" smtClean="0"/>
              <a:t>What is Social Media ROI?</a:t>
            </a:r>
            <a:endParaRPr lang="en-SG" dirty="0"/>
          </a:p>
        </p:txBody>
      </p:sp>
      <p:sp>
        <p:nvSpPr>
          <p:cNvPr id="3" name="Text Placeholder 2"/>
          <p:cNvSpPr>
            <a:spLocks noGrp="1"/>
          </p:cNvSpPr>
          <p:nvPr>
            <p:ph type="body" sz="quarter" idx="10"/>
          </p:nvPr>
        </p:nvSpPr>
        <p:spPr>
          <a:xfrm>
            <a:off x="381000" y="1566840"/>
            <a:ext cx="8382000" cy="4933658"/>
          </a:xfrm>
        </p:spPr>
        <p:txBody>
          <a:bodyPr/>
          <a:lstStyle/>
          <a:p>
            <a:r>
              <a:rPr lang="en-SG" dirty="0" smtClean="0"/>
              <a:t>It is the details of measuring Return on Investment</a:t>
            </a:r>
          </a:p>
          <a:p>
            <a:r>
              <a:rPr lang="en-SG" dirty="0" smtClean="0"/>
              <a:t>ROI can be applied to any business processes that are driven by a social media mythology and not limited to a set of </a:t>
            </a:r>
            <a:br>
              <a:rPr lang="en-SG" dirty="0" smtClean="0"/>
            </a:br>
            <a:r>
              <a:rPr lang="en-SG" dirty="0" smtClean="0"/>
              <a:t>consumer websites</a:t>
            </a:r>
          </a:p>
          <a:p>
            <a:r>
              <a:rPr lang="en-SG" dirty="0" smtClean="0"/>
              <a:t>Example: Electrolux use social</a:t>
            </a:r>
            <a:br>
              <a:rPr lang="en-SG" dirty="0" smtClean="0"/>
            </a:br>
            <a:r>
              <a:rPr lang="en-SG" dirty="0" smtClean="0"/>
              <a:t>media tools to capture ideas</a:t>
            </a:r>
            <a:br>
              <a:rPr lang="en-SG" dirty="0" smtClean="0"/>
            </a:br>
            <a:r>
              <a:rPr lang="en-SG" dirty="0" smtClean="0"/>
              <a:t>for business improvement </a:t>
            </a:r>
            <a:br>
              <a:rPr lang="en-SG" dirty="0" smtClean="0"/>
            </a:br>
            <a:r>
              <a:rPr lang="en-SG" dirty="0" smtClean="0"/>
              <a:t>from</a:t>
            </a:r>
            <a:r>
              <a:rPr lang="en-SG" dirty="0"/>
              <a:t> </a:t>
            </a:r>
            <a:r>
              <a:rPr lang="en-SG" dirty="0" smtClean="0"/>
              <a:t>staff</a:t>
            </a:r>
            <a:endParaRPr lang="en-SG" dirty="0" smtClean="0"/>
          </a:p>
          <a:p>
            <a:pPr marL="0" indent="0">
              <a:buNone/>
            </a:pPr>
            <a:r>
              <a:rPr lang="en-SG" sz="1800" dirty="0"/>
              <a:t>	</a:t>
            </a:r>
            <a:r>
              <a:rPr lang="en-SG" sz="1800" dirty="0" smtClean="0"/>
              <a:t>	</a:t>
            </a:r>
            <a:endParaRPr lang="en-SG" sz="1800" b="1" i="1"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3573016"/>
            <a:ext cx="2980556" cy="3158232"/>
          </a:xfrm>
          <a:prstGeom prst="rect">
            <a:avLst/>
          </a:prstGeom>
        </p:spPr>
      </p:pic>
    </p:spTree>
    <p:extLst>
      <p:ext uri="{BB962C8B-B14F-4D97-AF65-F5344CB8AC3E}">
        <p14:creationId xmlns:p14="http://schemas.microsoft.com/office/powerpoint/2010/main" val="40155984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SG" dirty="0" smtClean="0"/>
              <a:t>The R and I</a:t>
            </a:r>
            <a:endParaRPr lang="en-SG" dirty="0"/>
          </a:p>
        </p:txBody>
      </p:sp>
      <p:sp>
        <p:nvSpPr>
          <p:cNvPr id="3" name="Text Placeholder 2"/>
          <p:cNvSpPr>
            <a:spLocks noGrp="1"/>
          </p:cNvSpPr>
          <p:nvPr>
            <p:ph type="body" sz="quarter" idx="10"/>
          </p:nvPr>
        </p:nvSpPr>
        <p:spPr>
          <a:xfrm>
            <a:off x="381000" y="1566840"/>
            <a:ext cx="8382000" cy="3422475"/>
          </a:xfrm>
        </p:spPr>
        <p:txBody>
          <a:bodyPr/>
          <a:lstStyle/>
          <a:p>
            <a:r>
              <a:rPr lang="en-SG" dirty="0" smtClean="0"/>
              <a:t>What is R for your business looks like</a:t>
            </a:r>
          </a:p>
          <a:p>
            <a:pPr lvl="1"/>
            <a:r>
              <a:rPr lang="en-SG" dirty="0" smtClean="0"/>
              <a:t>Acquire customers more cheaply?</a:t>
            </a:r>
          </a:p>
          <a:p>
            <a:pPr lvl="1"/>
            <a:r>
              <a:rPr lang="en-SG" dirty="0" smtClean="0"/>
              <a:t>Reduce costs linked to operation?</a:t>
            </a:r>
          </a:p>
          <a:p>
            <a:pPr lvl="1"/>
            <a:r>
              <a:rPr lang="en-SG" dirty="0" smtClean="0"/>
              <a:t>Explore a new route to market?</a:t>
            </a:r>
          </a:p>
          <a:p>
            <a:pPr lvl="1"/>
            <a:r>
              <a:rPr lang="en-SG" dirty="0" smtClean="0"/>
              <a:t>Improve the way your service your customers? </a:t>
            </a:r>
            <a:endParaRPr lang="en-SG" dirty="0" smtClean="0"/>
          </a:p>
          <a:p>
            <a:endParaRPr lang="en-SG" dirty="0" smtClean="0"/>
          </a:p>
          <a:p>
            <a:endParaRPr lang="en-S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700" y="4365104"/>
            <a:ext cx="5400600" cy="2264687"/>
          </a:xfrm>
          <a:prstGeom prst="rect">
            <a:avLst/>
          </a:prstGeom>
        </p:spPr>
      </p:pic>
    </p:spTree>
    <p:extLst>
      <p:ext uri="{BB962C8B-B14F-4D97-AF65-F5344CB8AC3E}">
        <p14:creationId xmlns:p14="http://schemas.microsoft.com/office/powerpoint/2010/main" val="418137469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SG" dirty="0" smtClean="0"/>
              <a:t>The R and I</a:t>
            </a:r>
            <a:endParaRPr lang="en-SG" dirty="0"/>
          </a:p>
        </p:txBody>
      </p:sp>
      <p:sp>
        <p:nvSpPr>
          <p:cNvPr id="3" name="Text Placeholder 2"/>
          <p:cNvSpPr>
            <a:spLocks noGrp="1"/>
          </p:cNvSpPr>
          <p:nvPr>
            <p:ph type="body" sz="quarter" idx="10"/>
          </p:nvPr>
        </p:nvSpPr>
        <p:spPr>
          <a:xfrm>
            <a:off x="381000" y="1566840"/>
            <a:ext cx="8382000" cy="3779496"/>
          </a:xfrm>
        </p:spPr>
        <p:txBody>
          <a:bodyPr/>
          <a:lstStyle/>
          <a:p>
            <a:r>
              <a:rPr lang="en-SG" dirty="0" smtClean="0"/>
              <a:t>Depending on what your R is, you can choose the most relevant I</a:t>
            </a:r>
          </a:p>
          <a:p>
            <a:pPr lvl="1"/>
            <a:r>
              <a:rPr lang="en-SG" dirty="0" smtClean="0"/>
              <a:t>What sort of people resource you need to put in place to support this?</a:t>
            </a:r>
          </a:p>
          <a:p>
            <a:pPr lvl="1"/>
            <a:r>
              <a:rPr lang="en-SG" dirty="0" smtClean="0"/>
              <a:t>How much money?</a:t>
            </a:r>
          </a:p>
          <a:p>
            <a:pPr lvl="1"/>
            <a:r>
              <a:rPr lang="en-SG" dirty="0" smtClean="0"/>
              <a:t>What’s the time frame ?</a:t>
            </a:r>
            <a:endParaRPr lang="en-SG" dirty="0" smtClean="0"/>
          </a:p>
          <a:p>
            <a:endParaRPr lang="en-SG" dirty="0" smtClean="0"/>
          </a:p>
          <a:p>
            <a:endParaRPr lang="en-S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700" y="4437112"/>
            <a:ext cx="5400600" cy="2264687"/>
          </a:xfrm>
          <a:prstGeom prst="rect">
            <a:avLst/>
          </a:prstGeom>
        </p:spPr>
      </p:pic>
    </p:spTree>
    <p:extLst>
      <p:ext uri="{BB962C8B-B14F-4D97-AF65-F5344CB8AC3E}">
        <p14:creationId xmlns:p14="http://schemas.microsoft.com/office/powerpoint/2010/main" val="300001587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How to calculate Social media ROI?</a:t>
            </a:r>
            <a:endParaRPr lang="en-SG" dirty="0"/>
          </a:p>
        </p:txBody>
      </p:sp>
      <p:sp>
        <p:nvSpPr>
          <p:cNvPr id="3" name="Text Placeholder 2"/>
          <p:cNvSpPr>
            <a:spLocks noGrp="1"/>
          </p:cNvSpPr>
          <p:nvPr>
            <p:ph type="body" sz="quarter" idx="10"/>
          </p:nvPr>
        </p:nvSpPr>
        <p:spPr>
          <a:xfrm>
            <a:off x="381000" y="1411552"/>
            <a:ext cx="8382000" cy="886397"/>
          </a:xfrm>
        </p:spPr>
        <p:txBody>
          <a:bodyPr/>
          <a:lstStyle/>
          <a:p>
            <a:r>
              <a:rPr lang="en-SG" dirty="0" smtClean="0"/>
              <a:t>Once you have established your R and I, you can concentrate on the execution</a:t>
            </a:r>
          </a:p>
        </p:txBody>
      </p:sp>
      <p:sp>
        <p:nvSpPr>
          <p:cNvPr id="4" name="Rectangle 3"/>
          <p:cNvSpPr/>
          <p:nvPr/>
        </p:nvSpPr>
        <p:spPr>
          <a:xfrm>
            <a:off x="58873" y="3861048"/>
            <a:ext cx="9026253" cy="175432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dirty="0" smtClean="0">
                <a:ln/>
                <a:solidFill>
                  <a:srgbClr val="FF0000"/>
                </a:solidFill>
                <a:effectLst/>
              </a:rPr>
              <a:t>(Money gained from activity – Cost of activity)</a:t>
            </a:r>
            <a:br>
              <a:rPr lang="en-US" sz="3600" b="1" cap="none" spc="0" dirty="0" smtClean="0">
                <a:ln/>
                <a:solidFill>
                  <a:srgbClr val="FF0000"/>
                </a:solidFill>
                <a:effectLst/>
              </a:rPr>
            </a:br>
            <a:r>
              <a:rPr lang="en-US" sz="3600" b="1" cap="none" spc="0" dirty="0" smtClean="0">
                <a:ln/>
                <a:solidFill>
                  <a:srgbClr val="FF0000"/>
                </a:solidFill>
                <a:effectLst/>
              </a:rPr>
              <a:t>--------------------------------------------------------------</a:t>
            </a:r>
            <a:br>
              <a:rPr lang="en-US" sz="3600" b="1" cap="none" spc="0" dirty="0" smtClean="0">
                <a:ln/>
                <a:solidFill>
                  <a:srgbClr val="FF0000"/>
                </a:solidFill>
                <a:effectLst/>
              </a:rPr>
            </a:br>
            <a:r>
              <a:rPr lang="en-US" sz="3600" b="1" cap="none" spc="0" dirty="0" smtClean="0">
                <a:ln/>
                <a:solidFill>
                  <a:srgbClr val="FF0000"/>
                </a:solidFill>
                <a:effectLst/>
              </a:rPr>
              <a:t>Cost of activity</a:t>
            </a:r>
            <a:endParaRPr lang="en-US" sz="3600" b="1" cap="none" spc="0" dirty="0">
              <a:ln/>
              <a:solidFill>
                <a:srgbClr val="FF0000"/>
              </a:solidFill>
              <a:effectLst/>
            </a:endParaRPr>
          </a:p>
        </p:txBody>
      </p:sp>
      <p:sp>
        <p:nvSpPr>
          <p:cNvPr id="5" name="Rectangle 4"/>
          <p:cNvSpPr/>
          <p:nvPr/>
        </p:nvSpPr>
        <p:spPr>
          <a:xfrm>
            <a:off x="3727217" y="2967335"/>
            <a:ext cx="1689566" cy="923330"/>
          </a:xfrm>
          <a:prstGeom prst="rect">
            <a:avLst/>
          </a:prstGeom>
          <a:noFill/>
        </p:spPr>
        <p:txBody>
          <a:bodyPr wrap="none" lIns="91440" tIns="45720" rIns="91440" bIns="45720">
            <a:spAutoFit/>
          </a:bodyPr>
          <a:lstStyle/>
          <a:p>
            <a:pPr algn="ctr"/>
            <a:r>
              <a:rPr lang="en-US" sz="5400" b="0" cap="none" spc="0" dirty="0" smtClean="0">
                <a:ln w="0"/>
                <a:solidFill>
                  <a:srgbClr val="C00000"/>
                </a:solidFill>
                <a:effectLst>
                  <a:reflection blurRad="6350" stA="53000" endA="300" endPos="35500" dir="5400000" sy="-90000" algn="bl" rotWithShape="0"/>
                </a:effectLst>
              </a:rPr>
              <a:t>ROI =</a:t>
            </a:r>
            <a:endParaRPr lang="en-US" sz="5400" b="0" cap="none" spc="0" dirty="0">
              <a:ln w="0"/>
              <a:solidFill>
                <a:srgbClr val="C0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524867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Social media KPIs</a:t>
            </a:r>
            <a:endParaRPr lang="en-SG" dirty="0"/>
          </a:p>
        </p:txBody>
      </p:sp>
      <p:sp>
        <p:nvSpPr>
          <p:cNvPr id="3" name="Text Placeholder 2"/>
          <p:cNvSpPr>
            <a:spLocks noGrp="1"/>
          </p:cNvSpPr>
          <p:nvPr>
            <p:ph type="body" sz="quarter" idx="10"/>
          </p:nvPr>
        </p:nvSpPr>
        <p:spPr>
          <a:xfrm>
            <a:off x="381000" y="1411552"/>
            <a:ext cx="8382000" cy="2757678"/>
          </a:xfrm>
        </p:spPr>
        <p:txBody>
          <a:bodyPr/>
          <a:lstStyle/>
          <a:p>
            <a:r>
              <a:rPr lang="en-SG" dirty="0" smtClean="0"/>
              <a:t>In addition to ROI, you can also use Key Performance Indicators (KPIs) to monitor specific areas of your overall social media activity</a:t>
            </a:r>
          </a:p>
          <a:p>
            <a:r>
              <a:rPr lang="en-SG" dirty="0" smtClean="0"/>
              <a:t>Different KPIs should be used for different nature of business</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4169230"/>
            <a:ext cx="4032448" cy="2158935"/>
          </a:xfrm>
          <a:prstGeom prst="rect">
            <a:avLst/>
          </a:prstGeom>
        </p:spPr>
      </p:pic>
    </p:spTree>
    <p:extLst>
      <p:ext uri="{BB962C8B-B14F-4D97-AF65-F5344CB8AC3E}">
        <p14:creationId xmlns:p14="http://schemas.microsoft.com/office/powerpoint/2010/main" val="27573639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How to calculate Social Media KPIs - Advocacy KPIs</a:t>
            </a:r>
            <a:endParaRPr lang="en-SG" dirty="0"/>
          </a:p>
        </p:txBody>
      </p:sp>
      <p:sp>
        <p:nvSpPr>
          <p:cNvPr id="3" name="Text Placeholder 2"/>
          <p:cNvSpPr>
            <a:spLocks noGrp="1"/>
          </p:cNvSpPr>
          <p:nvPr>
            <p:ph type="body" sz="quarter" idx="10"/>
          </p:nvPr>
        </p:nvSpPr>
        <p:spPr>
          <a:xfrm>
            <a:off x="381000" y="1772816"/>
            <a:ext cx="8382000" cy="4524315"/>
          </a:xfrm>
        </p:spPr>
        <p:txBody>
          <a:bodyPr/>
          <a:lstStyle/>
          <a:p>
            <a:r>
              <a:rPr lang="en-SG" sz="2800" dirty="0" smtClean="0"/>
              <a:t>Active Audience = </a:t>
            </a:r>
            <a:r>
              <a:rPr lang="en-SG" sz="2800" dirty="0" smtClean="0">
                <a:solidFill>
                  <a:srgbClr val="C00000"/>
                </a:solidFill>
              </a:rPr>
              <a:t>Active advocates (last 30 days)</a:t>
            </a:r>
            <a:br>
              <a:rPr lang="en-SG" sz="2800" dirty="0" smtClean="0">
                <a:solidFill>
                  <a:srgbClr val="C00000"/>
                </a:solidFill>
              </a:rPr>
            </a:br>
            <a:r>
              <a:rPr lang="en-SG" sz="2800" dirty="0" smtClean="0">
                <a:solidFill>
                  <a:srgbClr val="C00000"/>
                </a:solidFill>
              </a:rPr>
              <a:t>                                 ----------------------------------------</a:t>
            </a:r>
            <a:br>
              <a:rPr lang="en-SG" sz="2800" dirty="0" smtClean="0">
                <a:solidFill>
                  <a:srgbClr val="C00000"/>
                </a:solidFill>
              </a:rPr>
            </a:br>
            <a:r>
              <a:rPr lang="en-SG" sz="2800" dirty="0" smtClean="0">
                <a:solidFill>
                  <a:srgbClr val="C00000"/>
                </a:solidFill>
              </a:rPr>
              <a:t>                                                Total advocates</a:t>
            </a:r>
          </a:p>
          <a:p>
            <a:r>
              <a:rPr lang="en-SG" sz="2800" dirty="0" smtClean="0"/>
              <a:t>Audience Engagement = </a:t>
            </a:r>
            <a:r>
              <a:rPr lang="en-SG" sz="2800" dirty="0" smtClean="0">
                <a:solidFill>
                  <a:srgbClr val="C00000"/>
                </a:solidFill>
              </a:rPr>
              <a:t>Unique advocacy influencers</a:t>
            </a:r>
            <a:br>
              <a:rPr lang="en-SG" sz="2800" dirty="0" smtClean="0">
                <a:solidFill>
                  <a:srgbClr val="C00000"/>
                </a:solidFill>
              </a:rPr>
            </a:br>
            <a:r>
              <a:rPr lang="en-SG" sz="2800" dirty="0" smtClean="0">
                <a:solidFill>
                  <a:srgbClr val="C00000"/>
                </a:solidFill>
              </a:rPr>
              <a:t>                                             -------------------------------------</a:t>
            </a:r>
            <a:br>
              <a:rPr lang="en-SG" sz="2800" dirty="0" smtClean="0">
                <a:solidFill>
                  <a:srgbClr val="C00000"/>
                </a:solidFill>
              </a:rPr>
            </a:br>
            <a:r>
              <a:rPr lang="en-SG" sz="2800" dirty="0" smtClean="0">
                <a:solidFill>
                  <a:srgbClr val="C00000"/>
                </a:solidFill>
              </a:rPr>
              <a:t>                                                Total advocacy influence</a:t>
            </a:r>
          </a:p>
          <a:p>
            <a:r>
              <a:rPr lang="en-SG" sz="2800" dirty="0" smtClean="0"/>
              <a:t>Conversation Reach = </a:t>
            </a:r>
            <a:r>
              <a:rPr lang="en-SG" sz="2800" dirty="0" smtClean="0">
                <a:solidFill>
                  <a:srgbClr val="C00000"/>
                </a:solidFill>
              </a:rPr>
              <a:t>Number of advocacy driven</a:t>
            </a:r>
            <a:br>
              <a:rPr lang="en-SG" sz="2800" dirty="0" smtClean="0">
                <a:solidFill>
                  <a:srgbClr val="C00000"/>
                </a:solidFill>
              </a:rPr>
            </a:br>
            <a:r>
              <a:rPr lang="en-SG" sz="2800" dirty="0" smtClean="0">
                <a:solidFill>
                  <a:srgbClr val="C00000"/>
                </a:solidFill>
              </a:rPr>
              <a:t>                                                    conversation</a:t>
            </a:r>
            <a:br>
              <a:rPr lang="en-SG" sz="2800" dirty="0" smtClean="0">
                <a:solidFill>
                  <a:srgbClr val="C00000"/>
                </a:solidFill>
              </a:rPr>
            </a:br>
            <a:r>
              <a:rPr lang="en-SG" sz="2800" dirty="0" smtClean="0">
                <a:solidFill>
                  <a:srgbClr val="C00000"/>
                </a:solidFill>
              </a:rPr>
              <a:t>                                       --------------------------------------</a:t>
            </a:r>
            <a:br>
              <a:rPr lang="en-SG" sz="2800" dirty="0" smtClean="0">
                <a:solidFill>
                  <a:srgbClr val="C00000"/>
                </a:solidFill>
              </a:rPr>
            </a:br>
            <a:r>
              <a:rPr lang="en-SG" sz="2800" dirty="0" smtClean="0">
                <a:solidFill>
                  <a:srgbClr val="C00000"/>
                </a:solidFill>
              </a:rPr>
              <a:t>                                       Total volume advocacy traffic</a:t>
            </a:r>
          </a:p>
          <a:p>
            <a:endParaRPr lang="en-SG" sz="2800" dirty="0" smtClean="0"/>
          </a:p>
        </p:txBody>
      </p:sp>
    </p:spTree>
    <p:extLst>
      <p:ext uri="{BB962C8B-B14F-4D97-AF65-F5344CB8AC3E}">
        <p14:creationId xmlns:p14="http://schemas.microsoft.com/office/powerpoint/2010/main" val="278738459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with white cloud border design)</Template>
  <TotalTime>27388</TotalTime>
  <Words>957</Words>
  <Application>Microsoft Office PowerPoint</Application>
  <PresentationFormat>On-screen Show (4:3)</PresentationFormat>
  <Paragraphs>110</Paragraphs>
  <Slides>21</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Calibri</vt:lpstr>
      <vt:lpstr>Courier New</vt:lpstr>
      <vt:lpstr>Wingdings</vt:lpstr>
      <vt:lpstr>7-00134_MS_Qwest_template_Segoe</vt:lpstr>
      <vt:lpstr>White with Courier font for code slides</vt:lpstr>
      <vt:lpstr>Social Media Analytics</vt:lpstr>
      <vt:lpstr>Learning Objectives</vt:lpstr>
      <vt:lpstr>PowerPoint Presentation</vt:lpstr>
      <vt:lpstr>What is Social Media ROI?</vt:lpstr>
      <vt:lpstr>The R and I</vt:lpstr>
      <vt:lpstr>The R and I</vt:lpstr>
      <vt:lpstr>How to calculate Social media ROI?</vt:lpstr>
      <vt:lpstr>Social media KPIs</vt:lpstr>
      <vt:lpstr>How to calculate Social Media KPIs - Advocacy KPIs</vt:lpstr>
      <vt:lpstr>How to calculate Social Media KPIs - Dialog KPIs</vt:lpstr>
      <vt:lpstr>How to calculate Social Media KPIs - Support KPIs</vt:lpstr>
      <vt:lpstr>Measure Social Media ROI using Facebook</vt:lpstr>
      <vt:lpstr>Measure Social Media ROI using Facebook</vt:lpstr>
      <vt:lpstr>Measure Social Media ROI using Facebook</vt:lpstr>
      <vt:lpstr>Measure Social Media ROI using Facebook – Case study</vt:lpstr>
      <vt:lpstr>Measure Social Media ROI using Facebook – Case study</vt:lpstr>
      <vt:lpstr>Measure Social Media ROI using Facebook – Case study</vt:lpstr>
      <vt:lpstr>Measure Social Media ROI using Twitter</vt:lpstr>
      <vt:lpstr>Measure Social Media ROI using Twitter</vt:lpstr>
      <vt:lpstr>Measure Social Media ROI using Twitter</vt:lpstr>
      <vt:lpstr>Measure Social Media ROI using Twitter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dc:title>
  <dc:creator>Sophie Koh</dc:creator>
  <cp:keywords/>
  <cp:lastModifiedBy>Sophie Koh</cp:lastModifiedBy>
  <cp:revision>201</cp:revision>
  <dcterms:created xsi:type="dcterms:W3CDTF">2015-03-25T03:31:53Z</dcterms:created>
  <dcterms:modified xsi:type="dcterms:W3CDTF">2015-07-26T16:54:08Z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