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crdownload"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8"/>
  </p:notesMasterIdLst>
  <p:sldIdLst>
    <p:sldId id="257" r:id="rId4"/>
    <p:sldId id="259" r:id="rId5"/>
    <p:sldId id="260" r:id="rId6"/>
    <p:sldId id="271" r:id="rId7"/>
    <p:sldId id="277" r:id="rId8"/>
    <p:sldId id="269" r:id="rId9"/>
    <p:sldId id="278" r:id="rId10"/>
    <p:sldId id="272" r:id="rId11"/>
    <p:sldId id="273" r:id="rId12"/>
    <p:sldId id="275" r:id="rId13"/>
    <p:sldId id="276" r:id="rId14"/>
    <p:sldId id="281"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56553" autoAdjust="0"/>
  </p:normalViewPr>
  <p:slideViewPr>
    <p:cSldViewPr>
      <p:cViewPr varScale="1">
        <p:scale>
          <a:sx n="42" d="100"/>
          <a:sy n="42" d="100"/>
        </p:scale>
        <p:origin x="23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7E218-9473-4E4E-BA13-22C19D998763}" type="slidenum">
              <a:rPr lang="en-US" smtClean="0"/>
              <a:t>5</a:t>
            </a:fld>
            <a:endParaRPr lang="en-US"/>
          </a:p>
        </p:txBody>
      </p:sp>
    </p:spTree>
    <p:extLst>
      <p:ext uri="{BB962C8B-B14F-4D97-AF65-F5344CB8AC3E}">
        <p14:creationId xmlns:p14="http://schemas.microsoft.com/office/powerpoint/2010/main" val="3404766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7E218-9473-4E4E-BA13-22C19D998763}" type="slidenum">
              <a:rPr lang="en-US" smtClean="0"/>
              <a:t>9</a:t>
            </a:fld>
            <a:endParaRPr lang="en-US"/>
          </a:p>
        </p:txBody>
      </p:sp>
    </p:spTree>
    <p:extLst>
      <p:ext uri="{BB962C8B-B14F-4D97-AF65-F5344CB8AC3E}">
        <p14:creationId xmlns:p14="http://schemas.microsoft.com/office/powerpoint/2010/main" val="95905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20/4/2015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crdownload"/><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0oX_zi0AB98"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1: Introduction to Social Media Analytics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Challenges</a:t>
            </a:r>
            <a:endParaRPr lang="en-SG" dirty="0"/>
          </a:p>
        </p:txBody>
      </p:sp>
      <p:sp>
        <p:nvSpPr>
          <p:cNvPr id="3" name="Text Placeholder 2"/>
          <p:cNvSpPr>
            <a:spLocks noGrp="1"/>
          </p:cNvSpPr>
          <p:nvPr>
            <p:ph type="body" sz="quarter" idx="10"/>
          </p:nvPr>
        </p:nvSpPr>
        <p:spPr>
          <a:xfrm>
            <a:off x="777873" y="2060848"/>
            <a:ext cx="5559152" cy="2412968"/>
          </a:xfrm>
        </p:spPr>
        <p:txBody>
          <a:bodyPr/>
          <a:lstStyle/>
          <a:p>
            <a:pPr marL="0" indent="0">
              <a:buNone/>
            </a:pPr>
            <a:r>
              <a:rPr lang="en-SG" dirty="0" smtClean="0"/>
              <a:t>How to find out what’s working and what’s not –</a:t>
            </a:r>
          </a:p>
          <a:p>
            <a:pPr marL="0" indent="0">
              <a:buNone/>
            </a:pPr>
            <a:endParaRPr lang="en-SG" dirty="0"/>
          </a:p>
          <a:p>
            <a:pPr marL="0" indent="0">
              <a:buNone/>
            </a:pPr>
            <a:r>
              <a:rPr lang="en-SG" dirty="0" smtClean="0"/>
              <a:t>So that you can refine and analyse.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997" y="1"/>
            <a:ext cx="2353003" cy="6858000"/>
          </a:xfrm>
          <a:prstGeom prst="rect">
            <a:avLst/>
          </a:prstGeom>
        </p:spPr>
      </p:pic>
      <p:sp>
        <p:nvSpPr>
          <p:cNvPr id="5" name="TextBox 4"/>
          <p:cNvSpPr txBox="1"/>
          <p:nvPr/>
        </p:nvSpPr>
        <p:spPr>
          <a:xfrm>
            <a:off x="179512" y="6394137"/>
            <a:ext cx="3761030" cy="369332"/>
          </a:xfrm>
          <a:prstGeom prst="rect">
            <a:avLst/>
          </a:prstGeom>
          <a:noFill/>
        </p:spPr>
        <p:txBody>
          <a:bodyPr wrap="none" rtlCol="0">
            <a:spAutoFit/>
          </a:bodyPr>
          <a:lstStyle/>
          <a:p>
            <a:r>
              <a:rPr lang="en-SG" dirty="0" smtClean="0">
                <a:solidFill>
                  <a:schemeClr val="bg1"/>
                </a:solidFill>
              </a:rPr>
              <a:t>Source: Taming the social media beast</a:t>
            </a:r>
            <a:endParaRPr lang="en-SG" dirty="0">
              <a:solidFill>
                <a:schemeClr val="bg1"/>
              </a:solidFill>
            </a:endParaRPr>
          </a:p>
        </p:txBody>
      </p:sp>
    </p:spTree>
    <p:extLst>
      <p:ext uri="{BB962C8B-B14F-4D97-AF65-F5344CB8AC3E}">
        <p14:creationId xmlns:p14="http://schemas.microsoft.com/office/powerpoint/2010/main" val="5143662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Challenges</a:t>
            </a:r>
            <a:endParaRPr lang="en-SG" dirty="0"/>
          </a:p>
        </p:txBody>
      </p:sp>
      <p:sp>
        <p:nvSpPr>
          <p:cNvPr id="3" name="Text Placeholder 2"/>
          <p:cNvSpPr>
            <a:spLocks noGrp="1"/>
          </p:cNvSpPr>
          <p:nvPr>
            <p:ph type="body" sz="quarter" idx="10"/>
          </p:nvPr>
        </p:nvSpPr>
        <p:spPr>
          <a:xfrm>
            <a:off x="611560" y="3207402"/>
            <a:ext cx="5559152" cy="443198"/>
          </a:xfrm>
        </p:spPr>
        <p:txBody>
          <a:bodyPr/>
          <a:lstStyle/>
          <a:p>
            <a:pPr marL="0" indent="0">
              <a:buNone/>
            </a:pPr>
            <a:r>
              <a:rPr lang="en-SG" dirty="0" smtClean="0"/>
              <a:t>How to set expectations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997" y="1"/>
            <a:ext cx="2353003" cy="6858000"/>
          </a:xfrm>
          <a:prstGeom prst="rect">
            <a:avLst/>
          </a:prstGeom>
        </p:spPr>
      </p:pic>
      <p:sp>
        <p:nvSpPr>
          <p:cNvPr id="5" name="TextBox 4"/>
          <p:cNvSpPr txBox="1"/>
          <p:nvPr/>
        </p:nvSpPr>
        <p:spPr>
          <a:xfrm>
            <a:off x="179512" y="6394137"/>
            <a:ext cx="3761030" cy="369332"/>
          </a:xfrm>
          <a:prstGeom prst="rect">
            <a:avLst/>
          </a:prstGeom>
          <a:noFill/>
        </p:spPr>
        <p:txBody>
          <a:bodyPr wrap="none" rtlCol="0">
            <a:spAutoFit/>
          </a:bodyPr>
          <a:lstStyle/>
          <a:p>
            <a:r>
              <a:rPr lang="en-SG" dirty="0" smtClean="0">
                <a:solidFill>
                  <a:schemeClr val="bg1"/>
                </a:solidFill>
              </a:rPr>
              <a:t>Source: Taming the social media beast</a:t>
            </a:r>
            <a:endParaRPr lang="en-SG" dirty="0">
              <a:solidFill>
                <a:schemeClr val="bg1"/>
              </a:solidFill>
            </a:endParaRPr>
          </a:p>
        </p:txBody>
      </p:sp>
    </p:spTree>
    <p:extLst>
      <p:ext uri="{BB962C8B-B14F-4D97-AF65-F5344CB8AC3E}">
        <p14:creationId xmlns:p14="http://schemas.microsoft.com/office/powerpoint/2010/main" val="14688760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types of media</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52736"/>
            <a:ext cx="8382000" cy="5544616"/>
          </a:xfrm>
          <a:prstGeom prst="rect">
            <a:avLst/>
          </a:prstGeom>
        </p:spPr>
      </p:pic>
    </p:spTree>
    <p:extLst>
      <p:ext uri="{BB962C8B-B14F-4D97-AF65-F5344CB8AC3E}">
        <p14:creationId xmlns:p14="http://schemas.microsoft.com/office/powerpoint/2010/main" val="5754330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types of media</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052736"/>
            <a:ext cx="8382000" cy="5544616"/>
          </a:xfrm>
          <a:prstGeom prst="rect">
            <a:avLst/>
          </a:prstGeom>
        </p:spPr>
      </p:pic>
    </p:spTree>
    <p:extLst>
      <p:ext uri="{BB962C8B-B14F-4D97-AF65-F5344CB8AC3E}">
        <p14:creationId xmlns:p14="http://schemas.microsoft.com/office/powerpoint/2010/main" val="34008844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types of media</a:t>
            </a: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894985"/>
            <a:ext cx="8511480" cy="5801290"/>
          </a:xfrm>
          <a:prstGeom prst="rect">
            <a:avLst/>
          </a:prstGeom>
        </p:spPr>
      </p:pic>
    </p:spTree>
    <p:extLst>
      <p:ext uri="{BB962C8B-B14F-4D97-AF65-F5344CB8AC3E}">
        <p14:creationId xmlns:p14="http://schemas.microsoft.com/office/powerpoint/2010/main" val="21030009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What is social media analytics?</a:t>
            </a:r>
          </a:p>
          <a:p>
            <a:r>
              <a:rPr lang="en-US" dirty="0" smtClean="0"/>
              <a:t>Challenges of social media analytics</a:t>
            </a:r>
          </a:p>
          <a:p>
            <a:r>
              <a:rPr lang="en-US" dirty="0" smtClean="0"/>
              <a:t>Three types of media</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92896"/>
            <a:ext cx="8382000" cy="1329595"/>
          </a:xfrm>
        </p:spPr>
        <p:txBody>
          <a:bodyPr/>
          <a:lstStyle/>
          <a:p>
            <a:pPr algn="ctr"/>
            <a:r>
              <a:rPr lang="en-SG" dirty="0" smtClean="0"/>
              <a:t>Understanding the basics of Social Media analytics </a:t>
            </a:r>
            <a:endParaRPr lang="en-SG" dirty="0"/>
          </a:p>
        </p:txBody>
      </p:sp>
    </p:spTree>
    <p:extLst>
      <p:ext uri="{BB962C8B-B14F-4D97-AF65-F5344CB8AC3E}">
        <p14:creationId xmlns:p14="http://schemas.microsoft.com/office/powerpoint/2010/main" val="31525916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2014 Social Media Statistics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268760"/>
            <a:ext cx="8382000" cy="5112568"/>
          </a:xfrm>
          <a:prstGeom prst="rect">
            <a:avLst/>
          </a:prstGeom>
        </p:spPr>
      </p:pic>
      <p:sp>
        <p:nvSpPr>
          <p:cNvPr id="5" name="TextBox 4"/>
          <p:cNvSpPr txBox="1"/>
          <p:nvPr/>
        </p:nvSpPr>
        <p:spPr>
          <a:xfrm>
            <a:off x="5868144" y="6390431"/>
            <a:ext cx="2642518" cy="369332"/>
          </a:xfrm>
          <a:prstGeom prst="rect">
            <a:avLst/>
          </a:prstGeom>
          <a:noFill/>
        </p:spPr>
        <p:txBody>
          <a:bodyPr wrap="none" rtlCol="0">
            <a:spAutoFit/>
          </a:bodyPr>
          <a:lstStyle/>
          <a:p>
            <a:r>
              <a:rPr lang="en-SG" dirty="0" smtClean="0">
                <a:solidFill>
                  <a:schemeClr val="bg1"/>
                </a:solidFill>
              </a:rPr>
              <a:t>Source: Infographic Digital</a:t>
            </a:r>
            <a:endParaRPr lang="en-SG" dirty="0">
              <a:solidFill>
                <a:schemeClr val="bg1"/>
              </a:solidFill>
            </a:endParaRPr>
          </a:p>
        </p:txBody>
      </p:sp>
    </p:spTree>
    <p:extLst>
      <p:ext uri="{BB962C8B-B14F-4D97-AF65-F5344CB8AC3E}">
        <p14:creationId xmlns:p14="http://schemas.microsoft.com/office/powerpoint/2010/main" val="22559831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dirty="0" smtClean="0"/>
              <a:t>SO WHAT?</a:t>
            </a:r>
            <a:endParaRPr lang="en-S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40768"/>
            <a:ext cx="8382000" cy="4968552"/>
          </a:xfrm>
          <a:prstGeom prst="rect">
            <a:avLst/>
          </a:prstGeom>
        </p:spPr>
      </p:pic>
      <p:sp>
        <p:nvSpPr>
          <p:cNvPr id="6" name="TextBox 5"/>
          <p:cNvSpPr txBox="1"/>
          <p:nvPr/>
        </p:nvSpPr>
        <p:spPr>
          <a:xfrm>
            <a:off x="5868144" y="6390431"/>
            <a:ext cx="2449132" cy="369332"/>
          </a:xfrm>
          <a:prstGeom prst="rect">
            <a:avLst/>
          </a:prstGeom>
          <a:noFill/>
        </p:spPr>
        <p:txBody>
          <a:bodyPr wrap="none" rtlCol="0">
            <a:spAutoFit/>
          </a:bodyPr>
          <a:lstStyle/>
          <a:p>
            <a:r>
              <a:rPr lang="en-SG" dirty="0" smtClean="0">
                <a:solidFill>
                  <a:schemeClr val="bg1"/>
                </a:solidFill>
              </a:rPr>
              <a:t>Source: Leadformix.com</a:t>
            </a:r>
            <a:endParaRPr lang="en-SG" dirty="0">
              <a:solidFill>
                <a:schemeClr val="bg1"/>
              </a:solidFill>
            </a:endParaRPr>
          </a:p>
        </p:txBody>
      </p:sp>
    </p:spTree>
    <p:extLst>
      <p:ext uri="{BB962C8B-B14F-4D97-AF65-F5344CB8AC3E}">
        <p14:creationId xmlns:p14="http://schemas.microsoft.com/office/powerpoint/2010/main" val="25996547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Social Media Analytics?</a:t>
            </a:r>
            <a:endParaRPr lang="en-SG" dirty="0"/>
          </a:p>
        </p:txBody>
      </p:sp>
      <p:sp>
        <p:nvSpPr>
          <p:cNvPr id="3" name="Text Placeholder 2"/>
          <p:cNvSpPr>
            <a:spLocks noGrp="1"/>
          </p:cNvSpPr>
          <p:nvPr>
            <p:ph type="body" sz="quarter" idx="10"/>
          </p:nvPr>
        </p:nvSpPr>
        <p:spPr>
          <a:xfrm>
            <a:off x="381000" y="1411552"/>
            <a:ext cx="8382000" cy="4561249"/>
          </a:xfrm>
        </p:spPr>
        <p:txBody>
          <a:bodyPr/>
          <a:lstStyle/>
          <a:p>
            <a:r>
              <a:rPr lang="en-SG" dirty="0"/>
              <a:t>Social media analytics (SMA) refers to the approach of </a:t>
            </a:r>
            <a:r>
              <a:rPr lang="en-SG" u="sng" dirty="0">
                <a:solidFill>
                  <a:srgbClr val="C00000"/>
                </a:solidFill>
              </a:rPr>
              <a:t>collecting data from social media </a:t>
            </a:r>
            <a:r>
              <a:rPr lang="en-SG" dirty="0"/>
              <a:t>sites and blogs and </a:t>
            </a:r>
            <a:r>
              <a:rPr lang="en-SG" u="sng" dirty="0">
                <a:solidFill>
                  <a:srgbClr val="C00000"/>
                </a:solidFill>
              </a:rPr>
              <a:t>evaluating that data to make business decisions</a:t>
            </a:r>
            <a:r>
              <a:rPr lang="en-SG" dirty="0"/>
              <a:t>. </a:t>
            </a:r>
            <a:endParaRPr lang="en-SG" dirty="0" smtClean="0"/>
          </a:p>
          <a:p>
            <a:r>
              <a:rPr lang="en-SG" dirty="0"/>
              <a:t>This process goes beyond the </a:t>
            </a:r>
            <a:br>
              <a:rPr lang="en-SG" dirty="0"/>
            </a:br>
            <a:r>
              <a:rPr lang="en-SG" dirty="0" smtClean="0"/>
              <a:t>usual </a:t>
            </a:r>
            <a:r>
              <a:rPr lang="en-SG" dirty="0"/>
              <a:t>monitoring or a basic </a:t>
            </a:r>
            <a:r>
              <a:rPr lang="en-SG" dirty="0" smtClean="0"/>
              <a:t/>
            </a:r>
            <a:br>
              <a:rPr lang="en-SG" dirty="0" smtClean="0"/>
            </a:br>
            <a:r>
              <a:rPr lang="en-SG" dirty="0" smtClean="0"/>
              <a:t>analysis </a:t>
            </a:r>
            <a:r>
              <a:rPr lang="en-SG" dirty="0"/>
              <a:t>of retweets or "likes" </a:t>
            </a:r>
            <a:r>
              <a:rPr lang="en-SG" dirty="0" smtClean="0"/>
              <a:t/>
            </a:r>
            <a:br>
              <a:rPr lang="en-SG" dirty="0" smtClean="0"/>
            </a:br>
            <a:r>
              <a:rPr lang="en-SG" dirty="0" smtClean="0"/>
              <a:t>to </a:t>
            </a:r>
            <a:r>
              <a:rPr lang="en-SG" u="sng" dirty="0">
                <a:solidFill>
                  <a:srgbClr val="C00000"/>
                </a:solidFill>
              </a:rPr>
              <a:t>develop an in-depth idea </a:t>
            </a:r>
            <a:r>
              <a:rPr lang="en-SG" u="sng" dirty="0" smtClean="0">
                <a:solidFill>
                  <a:srgbClr val="C00000"/>
                </a:solidFill>
              </a:rPr>
              <a:t/>
            </a:r>
            <a:br>
              <a:rPr lang="en-SG" u="sng" dirty="0" smtClean="0">
                <a:solidFill>
                  <a:srgbClr val="C00000"/>
                </a:solidFill>
              </a:rPr>
            </a:br>
            <a:r>
              <a:rPr lang="en-SG" u="sng" dirty="0" smtClean="0">
                <a:solidFill>
                  <a:srgbClr val="C00000"/>
                </a:solidFill>
              </a:rPr>
              <a:t>of </a:t>
            </a:r>
            <a:r>
              <a:rPr lang="en-SG" u="sng" dirty="0">
                <a:solidFill>
                  <a:srgbClr val="C00000"/>
                </a:solidFill>
              </a:rPr>
              <a:t>the social consumer</a:t>
            </a:r>
            <a:r>
              <a:rPr lang="en-SG" dirty="0" smtClean="0"/>
              <a:t>.</a:t>
            </a:r>
          </a:p>
          <a:p>
            <a:pPr marL="517525" lvl="1" indent="0">
              <a:buNone/>
            </a:pP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2848" y="3933056"/>
            <a:ext cx="3121152" cy="2810256"/>
          </a:xfrm>
          <a:prstGeom prst="rect">
            <a:avLst/>
          </a:prstGeom>
        </p:spPr>
      </p:pic>
      <p:sp>
        <p:nvSpPr>
          <p:cNvPr id="5" name="TextBox 4"/>
          <p:cNvSpPr txBox="1"/>
          <p:nvPr/>
        </p:nvSpPr>
        <p:spPr>
          <a:xfrm>
            <a:off x="683568" y="5517232"/>
            <a:ext cx="2592184" cy="369332"/>
          </a:xfrm>
          <a:prstGeom prst="rect">
            <a:avLst/>
          </a:prstGeom>
          <a:noFill/>
        </p:spPr>
        <p:txBody>
          <a:bodyPr wrap="none" rtlCol="0">
            <a:spAutoFit/>
          </a:bodyPr>
          <a:lstStyle/>
          <a:p>
            <a:r>
              <a:rPr lang="en-SG" dirty="0" smtClean="0">
                <a:solidFill>
                  <a:schemeClr val="bg1"/>
                </a:solidFill>
              </a:rPr>
              <a:t>Source: Technopedia.com</a:t>
            </a:r>
            <a:endParaRPr lang="en-SG" dirty="0">
              <a:solidFill>
                <a:schemeClr val="bg1"/>
              </a:solidFill>
            </a:endParaRPr>
          </a:p>
        </p:txBody>
      </p:sp>
    </p:spTree>
    <p:extLst>
      <p:ext uri="{BB962C8B-B14F-4D97-AF65-F5344CB8AC3E}">
        <p14:creationId xmlns:p14="http://schemas.microsoft.com/office/powerpoint/2010/main" val="36781380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Social Media Analytics?</a:t>
            </a:r>
            <a:endParaRPr lang="en-SG" dirty="0"/>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268760"/>
            <a:ext cx="7776864" cy="5184575"/>
          </a:xfrm>
          <a:prstGeom prst="rect">
            <a:avLst/>
          </a:prstGeom>
        </p:spPr>
      </p:pic>
    </p:spTree>
    <p:extLst>
      <p:ext uri="{BB962C8B-B14F-4D97-AF65-F5344CB8AC3E}">
        <p14:creationId xmlns:p14="http://schemas.microsoft.com/office/powerpoint/2010/main" val="31112901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Challenges</a:t>
            </a:r>
            <a:endParaRPr lang="en-SG" dirty="0"/>
          </a:p>
        </p:txBody>
      </p:sp>
      <p:sp>
        <p:nvSpPr>
          <p:cNvPr id="3" name="Text Placeholder 2"/>
          <p:cNvSpPr>
            <a:spLocks noGrp="1"/>
          </p:cNvSpPr>
          <p:nvPr>
            <p:ph type="body" sz="quarter" idx="10"/>
          </p:nvPr>
        </p:nvSpPr>
        <p:spPr>
          <a:xfrm>
            <a:off x="841298" y="2708920"/>
            <a:ext cx="5559152" cy="1871282"/>
          </a:xfrm>
        </p:spPr>
        <p:txBody>
          <a:bodyPr/>
          <a:lstStyle/>
          <a:p>
            <a:pPr marL="0" indent="0">
              <a:buNone/>
            </a:pPr>
            <a:r>
              <a:rPr lang="en-SG" dirty="0" smtClean="0"/>
              <a:t>How to quantify relationships, communities, influence and engagement?</a:t>
            </a:r>
          </a:p>
          <a:p>
            <a:pPr marL="0" indent="0">
              <a:buNone/>
            </a:pP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997" y="1"/>
            <a:ext cx="2353003" cy="6858000"/>
          </a:xfrm>
          <a:prstGeom prst="rect">
            <a:avLst/>
          </a:prstGeom>
        </p:spPr>
      </p:pic>
      <p:sp>
        <p:nvSpPr>
          <p:cNvPr id="5" name="TextBox 4"/>
          <p:cNvSpPr txBox="1"/>
          <p:nvPr/>
        </p:nvSpPr>
        <p:spPr>
          <a:xfrm>
            <a:off x="179512" y="6394137"/>
            <a:ext cx="3761030" cy="369332"/>
          </a:xfrm>
          <a:prstGeom prst="rect">
            <a:avLst/>
          </a:prstGeom>
          <a:noFill/>
        </p:spPr>
        <p:txBody>
          <a:bodyPr wrap="none" rtlCol="0">
            <a:spAutoFit/>
          </a:bodyPr>
          <a:lstStyle/>
          <a:p>
            <a:r>
              <a:rPr lang="en-SG" dirty="0" smtClean="0">
                <a:solidFill>
                  <a:schemeClr val="bg1"/>
                </a:solidFill>
              </a:rPr>
              <a:t>Source: Taming the social media beast</a:t>
            </a:r>
            <a:endParaRPr lang="en-SG" dirty="0">
              <a:solidFill>
                <a:schemeClr val="bg1"/>
              </a:solidFill>
            </a:endParaRPr>
          </a:p>
        </p:txBody>
      </p:sp>
    </p:spTree>
    <p:extLst>
      <p:ext uri="{BB962C8B-B14F-4D97-AF65-F5344CB8AC3E}">
        <p14:creationId xmlns:p14="http://schemas.microsoft.com/office/powerpoint/2010/main" val="10216804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Challenges</a:t>
            </a:r>
            <a:endParaRPr lang="en-SG" dirty="0"/>
          </a:p>
        </p:txBody>
      </p:sp>
      <p:sp>
        <p:nvSpPr>
          <p:cNvPr id="3" name="Text Placeholder 2"/>
          <p:cNvSpPr>
            <a:spLocks noGrp="1"/>
          </p:cNvSpPr>
          <p:nvPr>
            <p:ph type="body" sz="quarter" idx="10"/>
          </p:nvPr>
        </p:nvSpPr>
        <p:spPr>
          <a:xfrm>
            <a:off x="777873" y="2060848"/>
            <a:ext cx="5559152" cy="2856167"/>
          </a:xfrm>
        </p:spPr>
        <p:txBody>
          <a:bodyPr/>
          <a:lstStyle/>
          <a:p>
            <a:pPr marL="0" indent="0">
              <a:buNone/>
            </a:pPr>
            <a:r>
              <a:rPr lang="en-SG" dirty="0" smtClean="0"/>
              <a:t>How to stay focused on the meaningful metrics and ignore the noises –</a:t>
            </a:r>
          </a:p>
          <a:p>
            <a:pPr marL="0" indent="0">
              <a:buNone/>
            </a:pPr>
            <a:endParaRPr lang="en-SG" dirty="0" smtClean="0"/>
          </a:p>
          <a:p>
            <a:pPr marL="0" indent="0">
              <a:buNone/>
            </a:pPr>
            <a:r>
              <a:rPr lang="en-SG" dirty="0" smtClean="0"/>
              <a:t>In the midst of hoopla, </a:t>
            </a:r>
            <a:r>
              <a:rPr lang="en-SG" dirty="0" err="1" smtClean="0"/>
              <a:t>skepticism</a:t>
            </a:r>
            <a:r>
              <a:rPr lang="en-SG" dirty="0" smtClean="0"/>
              <a:t> and impatience</a:t>
            </a: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997" y="1"/>
            <a:ext cx="2353003" cy="6858000"/>
          </a:xfrm>
          <a:prstGeom prst="rect">
            <a:avLst/>
          </a:prstGeom>
        </p:spPr>
      </p:pic>
      <p:sp>
        <p:nvSpPr>
          <p:cNvPr id="5" name="TextBox 4"/>
          <p:cNvSpPr txBox="1"/>
          <p:nvPr/>
        </p:nvSpPr>
        <p:spPr>
          <a:xfrm>
            <a:off x="179512" y="6394137"/>
            <a:ext cx="3761030" cy="369332"/>
          </a:xfrm>
          <a:prstGeom prst="rect">
            <a:avLst/>
          </a:prstGeom>
          <a:noFill/>
        </p:spPr>
        <p:txBody>
          <a:bodyPr wrap="none" rtlCol="0">
            <a:spAutoFit/>
          </a:bodyPr>
          <a:lstStyle/>
          <a:p>
            <a:r>
              <a:rPr lang="en-SG" dirty="0" smtClean="0">
                <a:solidFill>
                  <a:schemeClr val="bg1"/>
                </a:solidFill>
              </a:rPr>
              <a:t>Source: Taming the social media beast</a:t>
            </a:r>
            <a:endParaRPr lang="en-SG" dirty="0">
              <a:solidFill>
                <a:schemeClr val="bg1"/>
              </a:solidFill>
            </a:endParaRPr>
          </a:p>
        </p:txBody>
      </p:sp>
    </p:spTree>
    <p:extLst>
      <p:ext uri="{BB962C8B-B14F-4D97-AF65-F5344CB8AC3E}">
        <p14:creationId xmlns:p14="http://schemas.microsoft.com/office/powerpoint/2010/main" val="180428557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16553</TotalTime>
  <Words>397</Words>
  <Application>Microsoft Office PowerPoint</Application>
  <PresentationFormat>On-screen Show (4:3)</PresentationFormat>
  <Paragraphs>45</Paragraphs>
  <Slides>14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Understanding the basics of Social Media analytics </vt:lpstr>
      <vt:lpstr>2014 Social Media Statistics</vt:lpstr>
      <vt:lpstr>SO WHAT?</vt:lpstr>
      <vt:lpstr>What is Social Media Analytics?</vt:lpstr>
      <vt:lpstr>What is Social Media Analytics?</vt:lpstr>
      <vt:lpstr>Challenges</vt:lpstr>
      <vt:lpstr>Challenges</vt:lpstr>
      <vt:lpstr>Challenges</vt:lpstr>
      <vt:lpstr>Challenges</vt:lpstr>
      <vt:lpstr>Three types of media</vt:lpstr>
      <vt:lpstr>Three types of media</vt:lpstr>
      <vt:lpstr>Three types of media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84</cp:revision>
  <dcterms:created xsi:type="dcterms:W3CDTF">2015-03-25T03:31:53Z</dcterms:created>
  <dcterms:modified xsi:type="dcterms:W3CDTF">2015-04-20T03:19:18Z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