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5"/>
  </p:notesMasterIdLst>
  <p:sldIdLst>
    <p:sldId id="257" r:id="rId4"/>
    <p:sldId id="259" r:id="rId5"/>
    <p:sldId id="260" r:id="rId6"/>
    <p:sldId id="271" r:id="rId7"/>
    <p:sldId id="272" r:id="rId8"/>
    <p:sldId id="273" r:id="rId9"/>
    <p:sldId id="275" r:id="rId10"/>
    <p:sldId id="274" r:id="rId11"/>
    <p:sldId id="276"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94434" autoAdjust="0"/>
  </p:normalViewPr>
  <p:slideViewPr>
    <p:cSldViewPr>
      <p:cViewPr varScale="1">
        <p:scale>
          <a:sx n="70" d="100"/>
          <a:sy n="70" d="100"/>
        </p:scale>
        <p:origin x="15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11:20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11:20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20/4/2015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5: Social media monitoring tools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5</a:t>
            </a:r>
            <a:endParaRPr lang="en-SG" dirty="0"/>
          </a:p>
        </p:txBody>
      </p:sp>
      <p:sp>
        <p:nvSpPr>
          <p:cNvPr id="3" name="Text Placeholder 2"/>
          <p:cNvSpPr>
            <a:spLocks noGrp="1"/>
          </p:cNvSpPr>
          <p:nvPr>
            <p:ph type="body" sz="quarter" idx="10"/>
          </p:nvPr>
        </p:nvSpPr>
        <p:spPr>
          <a:xfrm>
            <a:off x="404920" y="926605"/>
            <a:ext cx="8382000" cy="3801041"/>
          </a:xfrm>
        </p:spPr>
        <p:txBody>
          <a:bodyPr/>
          <a:lstStyle/>
          <a:p>
            <a:r>
              <a:rPr lang="en-SG" dirty="0" smtClean="0"/>
              <a:t>Choose a product with flexible enterprise price plan</a:t>
            </a:r>
          </a:p>
          <a:p>
            <a:pPr lvl="1"/>
            <a:r>
              <a:rPr lang="en-SG" i="1" dirty="0" smtClean="0">
                <a:solidFill>
                  <a:schemeClr val="accent4">
                    <a:lumMod val="60000"/>
                    <a:lumOff val="40000"/>
                  </a:schemeClr>
                </a:solidFill>
              </a:rPr>
              <a:t>You may be the only one inside your company measuring the social media conversions, but little by little, more and more people may need access </a:t>
            </a:r>
            <a:r>
              <a:rPr lang="en-SG" dirty="0" smtClean="0"/>
              <a:t>– </a:t>
            </a:r>
            <a:r>
              <a:rPr lang="en-SG" sz="1800" dirty="0" smtClean="0"/>
              <a:t>Jake </a:t>
            </a:r>
            <a:r>
              <a:rPr lang="en-SG" sz="1800" dirty="0" err="1" smtClean="0"/>
              <a:t>Wengroff</a:t>
            </a:r>
            <a:r>
              <a:rPr lang="en-SG" sz="1800" dirty="0" smtClean="0"/>
              <a:t> of Frost &amp; Sullivan</a:t>
            </a:r>
          </a:p>
          <a:p>
            <a:pPr lvl="1"/>
            <a:r>
              <a:rPr lang="en-SG" i="1" dirty="0" smtClean="0">
                <a:solidFill>
                  <a:schemeClr val="accent4">
                    <a:lumMod val="60000"/>
                    <a:lumOff val="40000"/>
                  </a:schemeClr>
                </a:solidFill>
              </a:rPr>
              <a:t>Select a solution with pricing that coincides with seat licenses or access level that you need </a:t>
            </a:r>
            <a:r>
              <a:rPr lang="en-SG" dirty="0" smtClean="0"/>
              <a:t>– </a:t>
            </a:r>
            <a:r>
              <a:rPr lang="en-SG" sz="1800" dirty="0"/>
              <a:t>Jake </a:t>
            </a:r>
            <a:r>
              <a:rPr lang="en-SG" sz="1800" dirty="0" err="1"/>
              <a:t>Wengroff</a:t>
            </a:r>
            <a:r>
              <a:rPr lang="en-SG" sz="1800" dirty="0"/>
              <a:t> of Frost &amp; Sullivan</a:t>
            </a:r>
          </a:p>
          <a:p>
            <a:pPr lvl="1"/>
            <a:endParaRPr lang="en-SG" sz="1800" dirty="0" smtClean="0"/>
          </a:p>
        </p:txBody>
      </p:sp>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4437112"/>
            <a:ext cx="4572000" cy="2224638"/>
          </a:xfrm>
          <a:prstGeom prst="rect">
            <a:avLst/>
          </a:prstGeom>
        </p:spPr>
      </p:pic>
    </p:spTree>
    <p:extLst>
      <p:ext uri="{BB962C8B-B14F-4D97-AF65-F5344CB8AC3E}">
        <p14:creationId xmlns:p14="http://schemas.microsoft.com/office/powerpoint/2010/main" val="29477187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Tools for social media</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933101"/>
            <a:ext cx="8511480" cy="5736259"/>
          </a:xfrm>
          <a:prstGeom prst="rect">
            <a:avLst/>
          </a:prstGeom>
        </p:spPr>
      </p:pic>
    </p:spTree>
    <p:extLst>
      <p:ext uri="{BB962C8B-B14F-4D97-AF65-F5344CB8AC3E}">
        <p14:creationId xmlns:p14="http://schemas.microsoft.com/office/powerpoint/2010/main" val="30703949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Social media monitoring tools</a:t>
            </a:r>
          </a:p>
          <a:p>
            <a:r>
              <a:rPr lang="en-US" dirty="0" smtClean="0"/>
              <a:t>Different purposes of monitoring tools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92896"/>
            <a:ext cx="8382000" cy="664797"/>
          </a:xfrm>
        </p:spPr>
        <p:txBody>
          <a:bodyPr/>
          <a:lstStyle/>
          <a:p>
            <a:pPr algn="ctr"/>
            <a:r>
              <a:rPr lang="en-SG" dirty="0" smtClean="0"/>
              <a:t>Social media monitoring tools</a:t>
            </a:r>
            <a:endParaRPr lang="en-SG" dirty="0"/>
          </a:p>
        </p:txBody>
      </p:sp>
    </p:spTree>
    <p:extLst>
      <p:ext uri="{BB962C8B-B14F-4D97-AF65-F5344CB8AC3E}">
        <p14:creationId xmlns:p14="http://schemas.microsoft.com/office/powerpoint/2010/main" val="31525916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How to find the right monitoring tool?</a:t>
            </a:r>
            <a:endParaRPr lang="en-SG"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844825"/>
            <a:ext cx="6624736" cy="4392488"/>
          </a:xfrm>
          <a:prstGeom prst="rect">
            <a:avLst/>
          </a:prstGeom>
        </p:spPr>
      </p:pic>
    </p:spTree>
    <p:extLst>
      <p:ext uri="{BB962C8B-B14F-4D97-AF65-F5344CB8AC3E}">
        <p14:creationId xmlns:p14="http://schemas.microsoft.com/office/powerpoint/2010/main" val="22559831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1</a:t>
            </a:r>
            <a:endParaRPr lang="en-SG" dirty="0"/>
          </a:p>
        </p:txBody>
      </p:sp>
      <p:sp>
        <p:nvSpPr>
          <p:cNvPr id="3" name="Text Placeholder 2"/>
          <p:cNvSpPr>
            <a:spLocks noGrp="1"/>
          </p:cNvSpPr>
          <p:nvPr>
            <p:ph type="body" sz="quarter" idx="10"/>
          </p:nvPr>
        </p:nvSpPr>
        <p:spPr>
          <a:xfrm>
            <a:off x="404920" y="926605"/>
            <a:ext cx="8382000" cy="2745367"/>
          </a:xfrm>
        </p:spPr>
        <p:txBody>
          <a:bodyPr/>
          <a:lstStyle/>
          <a:p>
            <a:r>
              <a:rPr lang="en-SG" dirty="0" smtClean="0"/>
              <a:t>Understand the objective</a:t>
            </a:r>
          </a:p>
          <a:p>
            <a:pPr lvl="1"/>
            <a:r>
              <a:rPr lang="en-SG" i="1" dirty="0" smtClean="0">
                <a:solidFill>
                  <a:schemeClr val="accent4">
                    <a:lumMod val="60000"/>
                    <a:lumOff val="40000"/>
                  </a:schemeClr>
                </a:solidFill>
              </a:rPr>
              <a:t>How you look at the tool depends on your objectives.  If you are interested in brand reputation and customer service, for example, you’ll be interested in tool that combines monitoring with engagement capabilities</a:t>
            </a:r>
            <a:r>
              <a:rPr lang="en-SG" i="1" dirty="0" smtClean="0">
                <a:solidFill>
                  <a:schemeClr val="accent1">
                    <a:lumMod val="40000"/>
                    <a:lumOff val="60000"/>
                  </a:schemeClr>
                </a:solidFill>
              </a:rPr>
              <a:t>. </a:t>
            </a:r>
            <a:r>
              <a:rPr lang="en-SG" dirty="0" smtClean="0"/>
              <a:t>– </a:t>
            </a:r>
            <a:r>
              <a:rPr lang="en-SG" sz="1800" dirty="0" smtClean="0"/>
              <a:t>Stephen Rappaport, author of Listen First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20" y="3861049"/>
            <a:ext cx="8382000" cy="2448272"/>
          </a:xfrm>
          <a:prstGeom prst="rect">
            <a:avLst/>
          </a:prstGeom>
        </p:spPr>
      </p:pic>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spTree>
    <p:extLst>
      <p:ext uri="{BB962C8B-B14F-4D97-AF65-F5344CB8AC3E}">
        <p14:creationId xmlns:p14="http://schemas.microsoft.com/office/powerpoint/2010/main" val="42619925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2</a:t>
            </a:r>
            <a:endParaRPr lang="en-SG" dirty="0"/>
          </a:p>
        </p:txBody>
      </p:sp>
      <p:sp>
        <p:nvSpPr>
          <p:cNvPr id="3" name="Text Placeholder 2"/>
          <p:cNvSpPr>
            <a:spLocks noGrp="1"/>
          </p:cNvSpPr>
          <p:nvPr>
            <p:ph type="body" sz="quarter" idx="10"/>
          </p:nvPr>
        </p:nvSpPr>
        <p:spPr>
          <a:xfrm>
            <a:off x="404920" y="1124744"/>
            <a:ext cx="8358080" cy="4441216"/>
          </a:xfrm>
        </p:spPr>
        <p:txBody>
          <a:bodyPr/>
          <a:lstStyle/>
          <a:p>
            <a:r>
              <a:rPr lang="en-SG" dirty="0" smtClean="0"/>
              <a:t>Determine the implementation strategy</a:t>
            </a:r>
          </a:p>
          <a:p>
            <a:pPr lvl="1"/>
            <a:r>
              <a:rPr lang="en-SG" dirty="0" smtClean="0"/>
              <a:t>Self-service product, product implemented by consultants or job implemented by outsourced team</a:t>
            </a:r>
          </a:p>
          <a:p>
            <a:pPr lvl="1"/>
            <a:r>
              <a:rPr lang="en-SG" i="1" dirty="0" smtClean="0">
                <a:solidFill>
                  <a:schemeClr val="accent4">
                    <a:lumMod val="60000"/>
                    <a:lumOff val="40000"/>
                  </a:schemeClr>
                </a:solidFill>
              </a:rPr>
              <a:t>These are just tools at the end of the day.. What I’ve seen happen at many companies is that they found the budget and are ready to select the vendor, but they don’t actually have people with enough time or training to use it. </a:t>
            </a:r>
            <a:r>
              <a:rPr lang="en-SG" dirty="0" smtClean="0"/>
              <a:t>– </a:t>
            </a:r>
            <a:r>
              <a:rPr lang="en-SG" sz="1800" dirty="0" smtClean="0"/>
              <a:t>Zach </a:t>
            </a:r>
            <a:r>
              <a:rPr lang="en-SG" sz="1800" dirty="0" err="1" smtClean="0"/>
              <a:t>HoferShall</a:t>
            </a:r>
            <a:r>
              <a:rPr lang="en-SG" sz="1800" dirty="0" smtClean="0"/>
              <a:t> of Forrester Research</a:t>
            </a:r>
          </a:p>
          <a:p>
            <a:pPr lvl="1"/>
            <a:endParaRPr lang="en-SG" dirty="0" smtClean="0"/>
          </a:p>
        </p:txBody>
      </p:sp>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36" y="1628800"/>
            <a:ext cx="7632848" cy="4536504"/>
          </a:xfrm>
          <a:prstGeom prst="rect">
            <a:avLst/>
          </a:prstGeom>
        </p:spPr>
      </p:pic>
    </p:spTree>
    <p:extLst>
      <p:ext uri="{BB962C8B-B14F-4D97-AF65-F5344CB8AC3E}">
        <p14:creationId xmlns:p14="http://schemas.microsoft.com/office/powerpoint/2010/main" val="539561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3</a:t>
            </a:r>
            <a:endParaRPr lang="en-SG" dirty="0"/>
          </a:p>
        </p:txBody>
      </p:sp>
      <p:sp>
        <p:nvSpPr>
          <p:cNvPr id="3" name="Text Placeholder 2"/>
          <p:cNvSpPr>
            <a:spLocks noGrp="1"/>
          </p:cNvSpPr>
          <p:nvPr>
            <p:ph type="body" sz="quarter" idx="10"/>
          </p:nvPr>
        </p:nvSpPr>
        <p:spPr>
          <a:xfrm>
            <a:off x="404920" y="926605"/>
            <a:ext cx="8382000" cy="5269135"/>
          </a:xfrm>
        </p:spPr>
        <p:txBody>
          <a:bodyPr/>
          <a:lstStyle/>
          <a:p>
            <a:r>
              <a:rPr lang="en-SG" dirty="0" smtClean="0"/>
              <a:t>Review product features</a:t>
            </a:r>
          </a:p>
          <a:p>
            <a:pPr lvl="1"/>
            <a:r>
              <a:rPr lang="en-SG" dirty="0" smtClean="0"/>
              <a:t>Social media monitoring tool </a:t>
            </a:r>
          </a:p>
          <a:p>
            <a:pPr lvl="2"/>
            <a:r>
              <a:rPr lang="en-SG" dirty="0" smtClean="0"/>
              <a:t>Platforms for scanning social media networks and websites for key words and phrases that are relevant to the organization. </a:t>
            </a:r>
            <a:r>
              <a:rPr lang="en-SG" sz="1800" dirty="0" smtClean="0"/>
              <a:t>– How to measure social media, Nichole Kelly</a:t>
            </a:r>
            <a:endParaRPr lang="en-SG" sz="1800" dirty="0"/>
          </a:p>
          <a:p>
            <a:pPr lvl="1"/>
            <a:r>
              <a:rPr lang="en-SG" dirty="0" smtClean="0"/>
              <a:t>Social media engagement tool</a:t>
            </a:r>
          </a:p>
          <a:p>
            <a:pPr lvl="2"/>
            <a:r>
              <a:rPr lang="en-SG" dirty="0" smtClean="0"/>
              <a:t>Platforms for publishing and replying to status updates within the interface.  They also may include workflow tools, like the ability to assign posts to other users for reply. – </a:t>
            </a:r>
            <a:r>
              <a:rPr lang="en-SG" sz="1800" dirty="0" smtClean="0"/>
              <a:t>How to measure social media, </a:t>
            </a:r>
            <a:r>
              <a:rPr lang="en-SG" sz="1800" dirty="0"/>
              <a:t>N</a:t>
            </a:r>
            <a:r>
              <a:rPr lang="en-SG" sz="1800" dirty="0" smtClean="0"/>
              <a:t>ichole Kelly</a:t>
            </a:r>
          </a:p>
          <a:p>
            <a:pPr lvl="2"/>
            <a:r>
              <a:rPr lang="en-SG" i="1" dirty="0" smtClean="0">
                <a:solidFill>
                  <a:schemeClr val="accent4">
                    <a:lumMod val="60000"/>
                    <a:lumOff val="40000"/>
                  </a:schemeClr>
                </a:solidFill>
              </a:rPr>
              <a:t>A service which lets a social media manager creates messages and conveniently cross-post to multiple social media channels, as well as reach out to customers directly – </a:t>
            </a:r>
            <a:r>
              <a:rPr lang="en-SG" sz="1800" i="1" dirty="0" smtClean="0">
                <a:solidFill>
                  <a:schemeClr val="accent4">
                    <a:lumMod val="60000"/>
                    <a:lumOff val="40000"/>
                  </a:schemeClr>
                </a:solidFill>
              </a:rPr>
              <a:t>Jake </a:t>
            </a:r>
            <a:r>
              <a:rPr lang="en-SG" sz="1800" i="1" dirty="0" err="1" smtClean="0">
                <a:solidFill>
                  <a:schemeClr val="accent4">
                    <a:lumMod val="60000"/>
                    <a:lumOff val="40000"/>
                  </a:schemeClr>
                </a:solidFill>
              </a:rPr>
              <a:t>Wengroff</a:t>
            </a:r>
            <a:r>
              <a:rPr lang="en-SG" sz="1800" i="1" dirty="0" smtClean="0">
                <a:solidFill>
                  <a:schemeClr val="accent4">
                    <a:lumMod val="60000"/>
                    <a:lumOff val="40000"/>
                  </a:schemeClr>
                </a:solidFill>
              </a:rPr>
              <a:t> of Frost &amp; Sullivan </a:t>
            </a:r>
          </a:p>
        </p:txBody>
      </p:sp>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spTree>
    <p:extLst>
      <p:ext uri="{BB962C8B-B14F-4D97-AF65-F5344CB8AC3E}">
        <p14:creationId xmlns:p14="http://schemas.microsoft.com/office/powerpoint/2010/main" val="5606684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3 (cont.)</a:t>
            </a:r>
            <a:endParaRPr lang="en-SG" dirty="0"/>
          </a:p>
        </p:txBody>
      </p:sp>
      <p:sp>
        <p:nvSpPr>
          <p:cNvPr id="3" name="Text Placeholder 2"/>
          <p:cNvSpPr>
            <a:spLocks noGrp="1"/>
          </p:cNvSpPr>
          <p:nvPr>
            <p:ph type="body" sz="quarter" idx="10"/>
          </p:nvPr>
        </p:nvSpPr>
        <p:spPr>
          <a:xfrm>
            <a:off x="404920" y="926605"/>
            <a:ext cx="8382000" cy="4665893"/>
          </a:xfrm>
        </p:spPr>
        <p:txBody>
          <a:bodyPr/>
          <a:lstStyle/>
          <a:p>
            <a:r>
              <a:rPr lang="en-SG" dirty="0" smtClean="0"/>
              <a:t>Review product features</a:t>
            </a:r>
          </a:p>
          <a:p>
            <a:pPr lvl="1"/>
            <a:r>
              <a:rPr lang="en-SG" dirty="0" smtClean="0"/>
              <a:t>Be aware of the difference between social media monitoring and social media engagement tools.</a:t>
            </a:r>
          </a:p>
          <a:p>
            <a:pPr lvl="1"/>
            <a:r>
              <a:rPr lang="en-SG" dirty="0" smtClean="0"/>
              <a:t>More vendors are combining the 2 services and both products “do monitoring”.   </a:t>
            </a:r>
          </a:p>
          <a:p>
            <a:pPr lvl="1"/>
            <a:r>
              <a:rPr lang="en-SG" i="1" dirty="0" smtClean="0">
                <a:solidFill>
                  <a:schemeClr val="accent4">
                    <a:lumMod val="60000"/>
                    <a:lumOff val="40000"/>
                  </a:schemeClr>
                </a:solidFill>
              </a:rPr>
              <a:t>Social media engagement tools only measure the performance (</a:t>
            </a:r>
            <a:r>
              <a:rPr lang="en-SG" i="1" dirty="0" err="1" smtClean="0">
                <a:solidFill>
                  <a:schemeClr val="accent4">
                    <a:lumMod val="60000"/>
                    <a:lumOff val="40000"/>
                  </a:schemeClr>
                </a:solidFill>
              </a:rPr>
              <a:t>clickthroughs</a:t>
            </a:r>
            <a:r>
              <a:rPr lang="en-SG" i="1" dirty="0" smtClean="0">
                <a:solidFill>
                  <a:schemeClr val="accent4">
                    <a:lumMod val="60000"/>
                    <a:lumOff val="40000"/>
                  </a:schemeClr>
                </a:solidFill>
              </a:rPr>
              <a:t>, shares, etc.) of contents you created and not all content on the social web that references your brand. </a:t>
            </a:r>
            <a:r>
              <a:rPr lang="en-SG" dirty="0" smtClean="0"/>
              <a:t>– </a:t>
            </a:r>
            <a:r>
              <a:rPr lang="en-SG" sz="1800" dirty="0" smtClean="0"/>
              <a:t>Jake </a:t>
            </a:r>
            <a:r>
              <a:rPr lang="en-SG" sz="1800" dirty="0" err="1" smtClean="0"/>
              <a:t>Wengroff</a:t>
            </a:r>
            <a:r>
              <a:rPr lang="en-SG" sz="1800" dirty="0" smtClean="0"/>
              <a:t> of Frost &amp; Sullivan</a:t>
            </a:r>
          </a:p>
          <a:p>
            <a:pPr lvl="1"/>
            <a:endParaRPr lang="en-SG" dirty="0" smtClean="0"/>
          </a:p>
        </p:txBody>
      </p:sp>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2480" y="4797152"/>
            <a:ext cx="4680520" cy="2020486"/>
          </a:xfrm>
          <a:prstGeom prst="rect">
            <a:avLst/>
          </a:prstGeom>
        </p:spPr>
      </p:pic>
    </p:spTree>
    <p:extLst>
      <p:ext uri="{BB962C8B-B14F-4D97-AF65-F5344CB8AC3E}">
        <p14:creationId xmlns:p14="http://schemas.microsoft.com/office/powerpoint/2010/main" val="8134400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Find the right tool – Step 4</a:t>
            </a:r>
            <a:endParaRPr lang="en-SG" dirty="0"/>
          </a:p>
        </p:txBody>
      </p:sp>
      <p:sp>
        <p:nvSpPr>
          <p:cNvPr id="3" name="Text Placeholder 2"/>
          <p:cNvSpPr>
            <a:spLocks noGrp="1"/>
          </p:cNvSpPr>
          <p:nvPr>
            <p:ph type="body" sz="quarter" idx="10"/>
          </p:nvPr>
        </p:nvSpPr>
        <p:spPr>
          <a:xfrm>
            <a:off x="404920" y="926605"/>
            <a:ext cx="8382000" cy="2252924"/>
          </a:xfrm>
        </p:spPr>
        <p:txBody>
          <a:bodyPr/>
          <a:lstStyle/>
          <a:p>
            <a:r>
              <a:rPr lang="en-SG" dirty="0" smtClean="0"/>
              <a:t>Ability to archive historical results</a:t>
            </a:r>
          </a:p>
          <a:p>
            <a:pPr lvl="1"/>
            <a:r>
              <a:rPr lang="en-SG" dirty="0" smtClean="0"/>
              <a:t>Some platforms may store results for 2 years or even shorter time frame.</a:t>
            </a:r>
          </a:p>
          <a:p>
            <a:pPr lvl="1"/>
            <a:r>
              <a:rPr lang="en-SG" dirty="0" smtClean="0"/>
              <a:t>Importance for on-going campaigns monitoring</a:t>
            </a:r>
          </a:p>
          <a:p>
            <a:pPr lvl="1"/>
            <a:r>
              <a:rPr lang="en-SG" dirty="0" smtClean="0"/>
              <a:t>Compare the results with past campaigns</a:t>
            </a:r>
          </a:p>
        </p:txBody>
      </p:sp>
      <p:sp>
        <p:nvSpPr>
          <p:cNvPr id="5" name="TextBox 4"/>
          <p:cNvSpPr txBox="1"/>
          <p:nvPr/>
        </p:nvSpPr>
        <p:spPr>
          <a:xfrm>
            <a:off x="404920" y="6477084"/>
            <a:ext cx="2342629" cy="369332"/>
          </a:xfrm>
          <a:prstGeom prst="rect">
            <a:avLst/>
          </a:prstGeom>
          <a:noFill/>
        </p:spPr>
        <p:txBody>
          <a:bodyPr wrap="none" rtlCol="0">
            <a:spAutoFit/>
          </a:bodyPr>
          <a:lstStyle/>
          <a:p>
            <a:r>
              <a:rPr lang="en-SG" dirty="0" smtClean="0"/>
              <a:t>Source: CRM Magazine</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920" y="3707988"/>
            <a:ext cx="4268192" cy="2769096"/>
          </a:xfrm>
          <a:prstGeom prst="rect">
            <a:avLst/>
          </a:prstGeom>
        </p:spPr>
      </p:pic>
    </p:spTree>
    <p:extLst>
      <p:ext uri="{BB962C8B-B14F-4D97-AF65-F5344CB8AC3E}">
        <p14:creationId xmlns:p14="http://schemas.microsoft.com/office/powerpoint/2010/main" val="8294797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23002</TotalTime>
  <Words>708</Words>
  <Application>Microsoft Office PowerPoint</Application>
  <PresentationFormat>On-screen Show (4:3)</PresentationFormat>
  <Paragraphs>50</Paragraphs>
  <Slides>11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Social media monitoring tools</vt:lpstr>
      <vt:lpstr>How to find the right monitoring tool?</vt:lpstr>
      <vt:lpstr>Find the right tool – Step 1</vt:lpstr>
      <vt:lpstr>Find the right tool – Step 2</vt:lpstr>
      <vt:lpstr>Find the right tool – Step 3</vt:lpstr>
      <vt:lpstr>Find the right tool – Step 3 (cont.)</vt:lpstr>
      <vt:lpstr>Find the right tool – Step 4</vt:lpstr>
      <vt:lpstr>Find the right tool – Step 5</vt:lpstr>
      <vt:lpstr>Tools for social media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109</cp:revision>
  <dcterms:created xsi:type="dcterms:W3CDTF">2015-03-25T03:31:53Z</dcterms:created>
  <dcterms:modified xsi:type="dcterms:W3CDTF">2015-04-20T03:20:33Z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