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59" r:id="rId5"/>
    <p:sldId id="270" r:id="rId6"/>
    <p:sldId id="267" r:id="rId7"/>
    <p:sldId id="268" r:id="rId8"/>
    <p:sldId id="269" r:id="rId9"/>
    <p:sldId id="271"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7" autoAdjust="0"/>
    <p:restoredTop sz="94434" autoAdjust="0"/>
  </p:normalViewPr>
  <p:slideViewPr>
    <p:cSldViewPr>
      <p:cViewPr varScale="1">
        <p:scale>
          <a:sx n="70" d="100"/>
          <a:sy n="70" d="100"/>
        </p:scale>
        <p:origin x="15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6/28/2015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6/28/2015 10:22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6/28/2015 10:22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28/6/2015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youtube.com/watch?v=kdZRfe3ySq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a:bodyPr>
          <a:lstStyle/>
          <a:p>
            <a:r>
              <a:rPr lang="en-US" dirty="0" smtClean="0"/>
              <a:t>Topic </a:t>
            </a:r>
            <a:r>
              <a:rPr lang="en-US" dirty="0"/>
              <a:t>7</a:t>
            </a:r>
            <a:r>
              <a:rPr lang="en-US" dirty="0" smtClean="0"/>
              <a:t>:  Online Reputation </a:t>
            </a:r>
            <a:r>
              <a:rPr lang="en-US" dirty="0" smtClean="0"/>
              <a:t>Management</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What is Online Reputation Management?</a:t>
            </a:r>
          </a:p>
          <a:p>
            <a:r>
              <a:rPr lang="en-US" dirty="0" smtClean="0"/>
              <a:t>Why is ORM great for your business?</a:t>
            </a:r>
          </a:p>
          <a:p>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Recap – Why is social media listening important?</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08820"/>
            <a:ext cx="7754432" cy="4536504"/>
          </a:xfrm>
          <a:prstGeom prst="rect">
            <a:avLst/>
          </a:prstGeom>
        </p:spPr>
      </p:pic>
      <p:sp>
        <p:nvSpPr>
          <p:cNvPr id="5" name="Rounded Rectangle 4"/>
          <p:cNvSpPr/>
          <p:nvPr/>
        </p:nvSpPr>
        <p:spPr bwMode="auto">
          <a:xfrm>
            <a:off x="1475656" y="4979576"/>
            <a:ext cx="6624736" cy="1296144"/>
          </a:xfrm>
          <a:prstGeom prst="roundRect">
            <a:avLst/>
          </a:prstGeom>
          <a:noFill/>
          <a:ln w="28575">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SG"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ounded Rectangle 5"/>
          <p:cNvSpPr/>
          <p:nvPr/>
        </p:nvSpPr>
        <p:spPr bwMode="auto">
          <a:xfrm>
            <a:off x="1483981" y="1825880"/>
            <a:ext cx="6624736" cy="1296144"/>
          </a:xfrm>
          <a:prstGeom prst="roundRect">
            <a:avLst/>
          </a:prstGeom>
          <a:noFill/>
          <a:ln w="28575">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SG"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 name="Oval 2"/>
          <p:cNvSpPr/>
          <p:nvPr/>
        </p:nvSpPr>
        <p:spPr bwMode="auto">
          <a:xfrm>
            <a:off x="5252140" y="2077908"/>
            <a:ext cx="2016224" cy="792088"/>
          </a:xfrm>
          <a:prstGeom prst="ellipse">
            <a:avLst/>
          </a:prstGeom>
          <a:noFill/>
          <a:ln w="28575">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SG"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1259632" y="2073555"/>
            <a:ext cx="2016224" cy="792088"/>
          </a:xfrm>
          <a:prstGeom prst="ellipse">
            <a:avLst/>
          </a:prstGeom>
          <a:noFill/>
          <a:ln w="28575">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SG"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957091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What is Online Reputation Management (ORM)?</a:t>
            </a:r>
            <a:endParaRPr lang="en-SG" dirty="0"/>
          </a:p>
        </p:txBody>
      </p:sp>
      <p:sp>
        <p:nvSpPr>
          <p:cNvPr id="3" name="Text Placeholder 2"/>
          <p:cNvSpPr>
            <a:spLocks noGrp="1"/>
          </p:cNvSpPr>
          <p:nvPr>
            <p:ph type="body" sz="quarter" idx="10"/>
          </p:nvPr>
        </p:nvSpPr>
        <p:spPr>
          <a:xfrm>
            <a:off x="381000" y="1844824"/>
            <a:ext cx="8382000" cy="3200876"/>
          </a:xfrm>
        </p:spPr>
        <p:txBody>
          <a:bodyPr/>
          <a:lstStyle/>
          <a:p>
            <a:r>
              <a:rPr lang="en-SG" dirty="0" smtClean="0"/>
              <a:t>ORM is a process of ensuring that the </a:t>
            </a:r>
            <a:r>
              <a:rPr lang="en-SG" b="1" u="sng" dirty="0" smtClean="0">
                <a:solidFill>
                  <a:srgbClr val="FF0000"/>
                </a:solidFill>
              </a:rPr>
              <a:t>right information</a:t>
            </a:r>
            <a:r>
              <a:rPr lang="en-SG" dirty="0" smtClean="0"/>
              <a:t> appears when people look you (or the name of your brand) up </a:t>
            </a:r>
            <a:r>
              <a:rPr lang="en-SG" b="1" u="sng" dirty="0" smtClean="0">
                <a:solidFill>
                  <a:srgbClr val="FF0000"/>
                </a:solidFill>
              </a:rPr>
              <a:t>in search engine </a:t>
            </a:r>
            <a:r>
              <a:rPr lang="en-SG" dirty="0" smtClean="0"/>
              <a:t>such as Google or Yahoo!, or </a:t>
            </a:r>
            <a:r>
              <a:rPr lang="en-SG" b="1" u="sng" dirty="0" smtClean="0">
                <a:solidFill>
                  <a:srgbClr val="FF0000"/>
                </a:solidFill>
              </a:rPr>
              <a:t>on social networks </a:t>
            </a:r>
            <a:r>
              <a:rPr lang="en-SG" dirty="0" smtClean="0"/>
              <a:t>like Facebook, Twitter or LinkedIn</a:t>
            </a:r>
          </a:p>
          <a:p>
            <a:r>
              <a:rPr lang="en-SG" dirty="0" smtClean="0"/>
              <a:t>Minimize negative content and promote flattering content</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4725144"/>
            <a:ext cx="4065853" cy="1872208"/>
          </a:xfrm>
          <a:prstGeom prst="rect">
            <a:avLst/>
          </a:prstGeom>
        </p:spPr>
      </p:pic>
    </p:spTree>
    <p:extLst>
      <p:ext uri="{BB962C8B-B14F-4D97-AF65-F5344CB8AC3E}">
        <p14:creationId xmlns:p14="http://schemas.microsoft.com/office/powerpoint/2010/main" val="5470487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Why is ORM great for your business?</a:t>
            </a:r>
            <a:endParaRPr lang="en-SG" dirty="0"/>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44824"/>
            <a:ext cx="8511480" cy="4464496"/>
          </a:xfrm>
          <a:prstGeom prst="rect">
            <a:avLst/>
          </a:prstGeom>
        </p:spPr>
      </p:pic>
      <p:sp>
        <p:nvSpPr>
          <p:cNvPr id="5" name="TextBox 4"/>
          <p:cNvSpPr txBox="1"/>
          <p:nvPr/>
        </p:nvSpPr>
        <p:spPr>
          <a:xfrm>
            <a:off x="7232828" y="6324682"/>
            <a:ext cx="1544462" cy="369332"/>
          </a:xfrm>
          <a:prstGeom prst="rect">
            <a:avLst/>
          </a:prstGeom>
          <a:noFill/>
        </p:spPr>
        <p:txBody>
          <a:bodyPr wrap="none" rtlCol="0">
            <a:spAutoFit/>
          </a:bodyPr>
          <a:lstStyle/>
          <a:p>
            <a:r>
              <a:rPr lang="en-SG" dirty="0" smtClean="0">
                <a:solidFill>
                  <a:schemeClr val="bg1"/>
                </a:solidFill>
              </a:rPr>
              <a:t>Safetyseo.com</a:t>
            </a:r>
            <a:endParaRPr lang="en-SG" dirty="0">
              <a:solidFill>
                <a:schemeClr val="bg1"/>
              </a:solidFill>
            </a:endParaRPr>
          </a:p>
        </p:txBody>
      </p:sp>
    </p:spTree>
    <p:extLst>
      <p:ext uri="{BB962C8B-B14F-4D97-AF65-F5344CB8AC3E}">
        <p14:creationId xmlns:p14="http://schemas.microsoft.com/office/powerpoint/2010/main" val="54523540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Monitor</a:t>
            </a:r>
            <a:endParaRPr lang="en-SG" dirty="0"/>
          </a:p>
        </p:txBody>
      </p:sp>
      <p:sp>
        <p:nvSpPr>
          <p:cNvPr id="3" name="Text Placeholder 2"/>
          <p:cNvSpPr>
            <a:spLocks noGrp="1"/>
          </p:cNvSpPr>
          <p:nvPr>
            <p:ph type="body" sz="quarter" idx="10"/>
          </p:nvPr>
        </p:nvSpPr>
        <p:spPr>
          <a:xfrm>
            <a:off x="381000" y="1052736"/>
            <a:ext cx="6267804" cy="4727448"/>
          </a:xfrm>
        </p:spPr>
        <p:txBody>
          <a:bodyPr/>
          <a:lstStyle/>
          <a:p>
            <a:r>
              <a:rPr lang="en-SG" dirty="0" smtClean="0"/>
              <a:t>BE PROACTIVE AND POSITIVE</a:t>
            </a:r>
          </a:p>
          <a:p>
            <a:r>
              <a:rPr lang="en-SG" dirty="0" smtClean="0"/>
              <a:t>Monitor search engines and social network to mitigate negative comments</a:t>
            </a:r>
          </a:p>
          <a:p>
            <a:r>
              <a:rPr lang="en-SG" dirty="0" smtClean="0"/>
              <a:t>Responding as quickly as possible in the event of great breaking news or a crisis</a:t>
            </a:r>
          </a:p>
          <a:p>
            <a:r>
              <a:rPr lang="en-SG" dirty="0" smtClean="0"/>
              <a:t>Validating the commenter’s point of view can build a lasting, durable relationship</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3861048"/>
            <a:ext cx="2124075" cy="2828925"/>
          </a:xfrm>
          <a:prstGeom prst="rect">
            <a:avLst/>
          </a:prstGeom>
        </p:spPr>
      </p:pic>
    </p:spTree>
    <p:extLst>
      <p:ext uri="{BB962C8B-B14F-4D97-AF65-F5344CB8AC3E}">
        <p14:creationId xmlns:p14="http://schemas.microsoft.com/office/powerpoint/2010/main" val="36181105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Promote</a:t>
            </a:r>
            <a:endParaRPr lang="en-SG" dirty="0"/>
          </a:p>
        </p:txBody>
      </p:sp>
      <p:sp>
        <p:nvSpPr>
          <p:cNvPr id="3" name="Text Placeholder 2"/>
          <p:cNvSpPr>
            <a:spLocks noGrp="1"/>
          </p:cNvSpPr>
          <p:nvPr>
            <p:ph type="body" sz="quarter" idx="10"/>
          </p:nvPr>
        </p:nvSpPr>
        <p:spPr>
          <a:xfrm>
            <a:off x="381000" y="1411552"/>
            <a:ext cx="8382000" cy="4185761"/>
          </a:xfrm>
        </p:spPr>
        <p:txBody>
          <a:bodyPr/>
          <a:lstStyle/>
          <a:p>
            <a:r>
              <a:rPr lang="en-SG" dirty="0" smtClean="0"/>
              <a:t>Promoting positive content through discovering and inspiring brand evangelists</a:t>
            </a:r>
          </a:p>
          <a:p>
            <a:r>
              <a:rPr lang="en-SG" dirty="0" smtClean="0"/>
              <a:t>Nurtures the relationships and pays big dividends for your online reputation</a:t>
            </a:r>
          </a:p>
          <a:p>
            <a:r>
              <a:rPr lang="en-SG" dirty="0" smtClean="0"/>
              <a:t>Savvy online reputation managers </a:t>
            </a:r>
            <a:br>
              <a:rPr lang="en-SG" dirty="0" smtClean="0"/>
            </a:br>
            <a:r>
              <a:rPr lang="en-SG" dirty="0" smtClean="0"/>
              <a:t>identify their most influential</a:t>
            </a:r>
            <a:br>
              <a:rPr lang="en-SG" dirty="0" smtClean="0"/>
            </a:br>
            <a:r>
              <a:rPr lang="en-SG" dirty="0" smtClean="0"/>
              <a:t>brand promoters by looking through</a:t>
            </a:r>
            <a:br>
              <a:rPr lang="en-SG" dirty="0" smtClean="0"/>
            </a:br>
            <a:r>
              <a:rPr lang="en-SG" dirty="0" smtClean="0"/>
              <a:t>blogosphere, Facebook, Twitter,</a:t>
            </a:r>
            <a:br>
              <a:rPr lang="en-SG" dirty="0" smtClean="0"/>
            </a:br>
            <a:r>
              <a:rPr lang="en-SG" dirty="0" smtClean="0"/>
              <a:t>LinkedIn, and Google</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3933056"/>
            <a:ext cx="1924050" cy="2638425"/>
          </a:xfrm>
          <a:prstGeom prst="rect">
            <a:avLst/>
          </a:prstGeom>
        </p:spPr>
      </p:pic>
    </p:spTree>
    <p:extLst>
      <p:ext uri="{BB962C8B-B14F-4D97-AF65-F5344CB8AC3E}">
        <p14:creationId xmlns:p14="http://schemas.microsoft.com/office/powerpoint/2010/main" val="31263055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Suppress</a:t>
            </a:r>
            <a:endParaRPr lang="en-SG" dirty="0"/>
          </a:p>
        </p:txBody>
      </p:sp>
      <p:sp>
        <p:nvSpPr>
          <p:cNvPr id="3" name="Text Placeholder 2"/>
          <p:cNvSpPr>
            <a:spLocks noGrp="1"/>
          </p:cNvSpPr>
          <p:nvPr>
            <p:ph type="body" sz="quarter" idx="10"/>
          </p:nvPr>
        </p:nvSpPr>
        <p:spPr>
          <a:xfrm>
            <a:off x="381000" y="1411552"/>
            <a:ext cx="8382000" cy="3742563"/>
          </a:xfrm>
        </p:spPr>
        <p:txBody>
          <a:bodyPr/>
          <a:lstStyle/>
          <a:p>
            <a:r>
              <a:rPr lang="en-SG" dirty="0" smtClean="0"/>
              <a:t>Online meltdowns often strike out of nowhere and spread amazingly fast</a:t>
            </a:r>
          </a:p>
          <a:p>
            <a:r>
              <a:rPr lang="en-SG" dirty="0" smtClean="0"/>
              <a:t>Most people online like to do good or to share stories that they feel newsworthy</a:t>
            </a:r>
          </a:p>
          <a:p>
            <a:r>
              <a:rPr lang="en-SG" dirty="0" smtClean="0"/>
              <a:t>In real crisis, those passionate responses are directed to you and the best way </a:t>
            </a:r>
            <a:br>
              <a:rPr lang="en-SG" dirty="0" smtClean="0"/>
            </a:br>
            <a:r>
              <a:rPr lang="en-SG" dirty="0" smtClean="0"/>
              <a:t>to dissipate that high emotional</a:t>
            </a:r>
            <a:br>
              <a:rPr lang="en-SG" dirty="0" smtClean="0"/>
            </a:br>
            <a:r>
              <a:rPr lang="en-SG" dirty="0" smtClean="0"/>
              <a:t>energy is to address the issue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3933056"/>
            <a:ext cx="1924050" cy="2714625"/>
          </a:xfrm>
          <a:prstGeom prst="rect">
            <a:avLst/>
          </a:prstGeom>
        </p:spPr>
      </p:pic>
    </p:spTree>
    <p:extLst>
      <p:ext uri="{BB962C8B-B14F-4D97-AF65-F5344CB8AC3E}">
        <p14:creationId xmlns:p14="http://schemas.microsoft.com/office/powerpoint/2010/main" val="32302472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Recover</a:t>
            </a:r>
            <a:endParaRPr lang="en-SG" dirty="0"/>
          </a:p>
        </p:txBody>
      </p:sp>
      <p:sp>
        <p:nvSpPr>
          <p:cNvPr id="3" name="Text Placeholder 2"/>
          <p:cNvSpPr>
            <a:spLocks noGrp="1"/>
          </p:cNvSpPr>
          <p:nvPr>
            <p:ph type="body" sz="quarter" idx="10"/>
          </p:nvPr>
        </p:nvSpPr>
        <p:spPr>
          <a:xfrm>
            <a:off x="381000" y="1411552"/>
            <a:ext cx="8382000" cy="3496342"/>
          </a:xfrm>
        </p:spPr>
        <p:txBody>
          <a:bodyPr/>
          <a:lstStyle/>
          <a:p>
            <a:r>
              <a:rPr lang="en-SG" dirty="0" smtClean="0"/>
              <a:t>With a strategy in place, you may be able to response quickly enough to limit the damage</a:t>
            </a:r>
          </a:p>
          <a:p>
            <a:r>
              <a:rPr lang="en-SG" dirty="0" smtClean="0"/>
              <a:t>Trust has been earned</a:t>
            </a:r>
          </a:p>
          <a:p>
            <a:r>
              <a:rPr lang="en-SG" dirty="0" smtClean="0"/>
              <a:t>Reputation have been enhanced</a:t>
            </a:r>
          </a:p>
          <a:p>
            <a:r>
              <a:rPr lang="en-SG" dirty="0" smtClean="0"/>
              <a:t>Demonstrates how cool your brand is, both internally and to the world </a:t>
            </a:r>
          </a:p>
          <a:p>
            <a:r>
              <a:rPr lang="en-SG" dirty="0" smtClean="0"/>
              <a:t>Rewarding your team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3861048"/>
            <a:ext cx="2085975" cy="2809875"/>
          </a:xfrm>
          <a:prstGeom prst="rect">
            <a:avLst/>
          </a:prstGeom>
        </p:spPr>
      </p:pic>
    </p:spTree>
    <p:extLst>
      <p:ext uri="{BB962C8B-B14F-4D97-AF65-F5344CB8AC3E}">
        <p14:creationId xmlns:p14="http://schemas.microsoft.com/office/powerpoint/2010/main" val="2246843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25801</TotalTime>
  <Words>458</Words>
  <Application>Microsoft Office PowerPoint</Application>
  <PresentationFormat>On-screen Show (4:3)</PresentationFormat>
  <Paragraphs>38</Paragraphs>
  <Slides>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Segoe</vt:lpstr>
      <vt:lpstr>Arial</vt:lpstr>
      <vt:lpstr>Calibri</vt:lpstr>
      <vt:lpstr>Courier New</vt:lpstr>
      <vt:lpstr>Wingdings</vt:lpstr>
      <vt:lpstr>7-00134_MS_Qwest_template_Segoe</vt:lpstr>
      <vt:lpstr>White with Courier font for code slides</vt:lpstr>
      <vt:lpstr>Social Media Analytics</vt:lpstr>
      <vt:lpstr>Learning Objectives</vt:lpstr>
      <vt:lpstr>Recap – Why is social media listening important?</vt:lpstr>
      <vt:lpstr>What is Online Reputation Management (ORM)?</vt:lpstr>
      <vt:lpstr>Why is ORM great for your business?</vt:lpstr>
      <vt:lpstr>Monitor</vt:lpstr>
      <vt:lpstr>Promote</vt:lpstr>
      <vt:lpstr>Suppress</vt:lpstr>
      <vt:lpstr>Recover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136</cp:revision>
  <dcterms:created xsi:type="dcterms:W3CDTF">2015-03-25T03:31:53Z</dcterms:created>
  <dcterms:modified xsi:type="dcterms:W3CDTF">2015-06-28T14:24:03Z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