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0"/>
  </p:notesMasterIdLst>
  <p:sldIdLst>
    <p:sldId id="257" r:id="rId4"/>
    <p:sldId id="259" r:id="rId5"/>
    <p:sldId id="260" r:id="rId6"/>
    <p:sldId id="267" r:id="rId7"/>
    <p:sldId id="268" r:id="rId8"/>
    <p:sldId id="272" r:id="rId9"/>
    <p:sldId id="273" r:id="rId10"/>
    <p:sldId id="274" r:id="rId11"/>
    <p:sldId id="261" r:id="rId12"/>
    <p:sldId id="262" r:id="rId13"/>
    <p:sldId id="269" r:id="rId14"/>
    <p:sldId id="264" r:id="rId15"/>
    <p:sldId id="270" r:id="rId16"/>
    <p:sldId id="265" r:id="rId17"/>
    <p:sldId id="266"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7" autoAdjust="0"/>
    <p:restoredTop sz="94434" autoAdjust="0"/>
  </p:normalViewPr>
  <p:slideViewPr>
    <p:cSldViewPr>
      <p:cViewPr varScale="1">
        <p:scale>
          <a:sx n="70" d="100"/>
          <a:sy n="70" d="100"/>
        </p:scale>
        <p:origin x="157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6/26/2015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6/26/2015 1:02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6/28/2015 1:06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26/6/2015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klout.com/hom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klout.com/hom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klout.com/hom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youtube.com/watch?v=OBxsdo7zca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fontScale="92500" lnSpcReduction="20000"/>
          </a:bodyPr>
          <a:lstStyle/>
          <a:p>
            <a:r>
              <a:rPr lang="en-US" dirty="0" smtClean="0"/>
              <a:t>Topic </a:t>
            </a:r>
            <a:r>
              <a:rPr lang="en-US" dirty="0"/>
              <a:t>8</a:t>
            </a:r>
            <a:r>
              <a:rPr lang="en-US" dirty="0" smtClean="0"/>
              <a:t>:  Online Reputation Management – Tapping in to Focus Interest Groups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Individual Influencers</a:t>
            </a:r>
            <a:endParaRPr lang="en-SG" dirty="0"/>
          </a:p>
        </p:txBody>
      </p:sp>
      <p:sp>
        <p:nvSpPr>
          <p:cNvPr id="3" name="Text Placeholder 2"/>
          <p:cNvSpPr>
            <a:spLocks noGrp="1"/>
          </p:cNvSpPr>
          <p:nvPr>
            <p:ph type="body" sz="quarter" idx="10"/>
          </p:nvPr>
        </p:nvSpPr>
        <p:spPr>
          <a:xfrm>
            <a:off x="381000" y="1411552"/>
            <a:ext cx="8382000" cy="886397"/>
          </a:xfrm>
        </p:spPr>
        <p:txBody>
          <a:bodyPr/>
          <a:lstStyle/>
          <a:p>
            <a:r>
              <a:rPr lang="en-SG" dirty="0" smtClean="0"/>
              <a:t>Influencers can come from multiple and varied industries</a:t>
            </a:r>
            <a:endParaRPr lang="en-SG"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2420888"/>
            <a:ext cx="6768752" cy="3816424"/>
          </a:xfrm>
          <a:prstGeom prst="rect">
            <a:avLst/>
          </a:prstGeom>
        </p:spPr>
      </p:pic>
      <p:sp>
        <p:nvSpPr>
          <p:cNvPr id="8" name="TextBox 7"/>
          <p:cNvSpPr txBox="1"/>
          <p:nvPr/>
        </p:nvSpPr>
        <p:spPr>
          <a:xfrm>
            <a:off x="5983592" y="6270091"/>
            <a:ext cx="1972784" cy="369332"/>
          </a:xfrm>
          <a:prstGeom prst="rect">
            <a:avLst/>
          </a:prstGeom>
          <a:noFill/>
        </p:spPr>
        <p:txBody>
          <a:bodyPr wrap="none" rtlCol="0">
            <a:spAutoFit/>
          </a:bodyPr>
          <a:lstStyle/>
          <a:p>
            <a:r>
              <a:rPr lang="en-SG" dirty="0" smtClean="0">
                <a:solidFill>
                  <a:schemeClr val="bg1"/>
                </a:solidFill>
              </a:rPr>
              <a:t>Coolerinsights.com</a:t>
            </a:r>
            <a:endParaRPr lang="en-SG" dirty="0">
              <a:solidFill>
                <a:schemeClr val="bg1"/>
              </a:solidFill>
            </a:endParaRPr>
          </a:p>
        </p:txBody>
      </p:sp>
    </p:spTree>
    <p:extLst>
      <p:ext uri="{BB962C8B-B14F-4D97-AF65-F5344CB8AC3E}">
        <p14:creationId xmlns:p14="http://schemas.microsoft.com/office/powerpoint/2010/main" val="40155984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Individual Influencers</a:t>
            </a:r>
            <a:endParaRPr lang="en-SG" dirty="0"/>
          </a:p>
        </p:txBody>
      </p:sp>
      <p:sp>
        <p:nvSpPr>
          <p:cNvPr id="3" name="Text Placeholder 2"/>
          <p:cNvSpPr>
            <a:spLocks noGrp="1"/>
          </p:cNvSpPr>
          <p:nvPr>
            <p:ph type="body" sz="quarter" idx="10"/>
          </p:nvPr>
        </p:nvSpPr>
        <p:spPr>
          <a:xfrm>
            <a:off x="381000" y="1124744"/>
            <a:ext cx="8382000" cy="4992136"/>
          </a:xfrm>
        </p:spPr>
        <p:txBody>
          <a:bodyPr/>
          <a:lstStyle/>
          <a:p>
            <a:r>
              <a:rPr lang="en-SG" dirty="0" smtClean="0"/>
              <a:t>More Reach</a:t>
            </a:r>
          </a:p>
          <a:p>
            <a:pPr lvl="1"/>
            <a:r>
              <a:rPr lang="en-SG" b="1" u="sng" dirty="0" smtClean="0">
                <a:solidFill>
                  <a:srgbClr val="C00000"/>
                </a:solidFill>
              </a:rPr>
              <a:t>Celebrities</a:t>
            </a:r>
            <a:r>
              <a:rPr lang="en-SG" dirty="0" smtClean="0"/>
              <a:t> charm, entertain, or otherwise capture people’s attention</a:t>
            </a:r>
          </a:p>
          <a:p>
            <a:pPr lvl="1"/>
            <a:r>
              <a:rPr lang="en-SG" b="1" u="sng" dirty="0" smtClean="0">
                <a:solidFill>
                  <a:srgbClr val="C00000"/>
                </a:solidFill>
              </a:rPr>
              <a:t>Publisher</a:t>
            </a:r>
            <a:r>
              <a:rPr lang="en-SG" dirty="0" smtClean="0"/>
              <a:t> such as bloggers are experts in a given field</a:t>
            </a:r>
          </a:p>
          <a:p>
            <a:r>
              <a:rPr lang="en-SG" dirty="0" smtClean="0"/>
              <a:t>More influence</a:t>
            </a:r>
          </a:p>
          <a:p>
            <a:pPr lvl="1"/>
            <a:r>
              <a:rPr lang="en-SG" b="1" u="sng" dirty="0" smtClean="0">
                <a:solidFill>
                  <a:srgbClr val="C00000"/>
                </a:solidFill>
              </a:rPr>
              <a:t>Fans and Friends </a:t>
            </a:r>
            <a:r>
              <a:rPr lang="en-SG" dirty="0" smtClean="0"/>
              <a:t>are trusted resources for news, tips, or technical know-how</a:t>
            </a:r>
          </a:p>
          <a:p>
            <a:pPr lvl="1"/>
            <a:endParaRPr lang="en-SG" dirty="0" smtClean="0"/>
          </a:p>
          <a:p>
            <a:pPr lvl="1"/>
            <a:endParaRPr lang="en-SG" dirty="0" smtClean="0"/>
          </a:p>
          <a:p>
            <a:pPr lvl="1"/>
            <a:endParaRPr lang="en-SG" dirty="0"/>
          </a:p>
        </p:txBody>
      </p:sp>
    </p:spTree>
    <p:extLst>
      <p:ext uri="{BB962C8B-B14F-4D97-AF65-F5344CB8AC3E}">
        <p14:creationId xmlns:p14="http://schemas.microsoft.com/office/powerpoint/2010/main" val="18730147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Individual Influencers – How to spot them?</a:t>
            </a:r>
            <a:endParaRPr lang="en-SG" dirty="0"/>
          </a:p>
        </p:txBody>
      </p:sp>
      <p:sp>
        <p:nvSpPr>
          <p:cNvPr id="3" name="Text Placeholder 2"/>
          <p:cNvSpPr>
            <a:spLocks noGrp="1"/>
          </p:cNvSpPr>
          <p:nvPr>
            <p:ph type="body" sz="quarter" idx="10"/>
          </p:nvPr>
        </p:nvSpPr>
        <p:spPr>
          <a:xfrm>
            <a:off x="381000" y="1700808"/>
            <a:ext cx="8382000" cy="1692771"/>
          </a:xfrm>
        </p:spPr>
        <p:txBody>
          <a:bodyPr/>
          <a:lstStyle/>
          <a:p>
            <a:r>
              <a:rPr lang="en-SG" dirty="0" smtClean="0"/>
              <a:t>Read/View that person’s material</a:t>
            </a:r>
          </a:p>
          <a:p>
            <a:pPr lvl="1"/>
            <a:r>
              <a:rPr lang="en-SG" dirty="0" smtClean="0"/>
              <a:t>Check blog traffic, subscriptions, or search-engine rankings to get a sense of how often people are visiting that person’s site or blog</a:t>
            </a:r>
            <a:endParaRPr lang="en-SG"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3534604"/>
            <a:ext cx="4467884" cy="2868907"/>
          </a:xfrm>
          <a:prstGeom prst="rect">
            <a:avLst/>
          </a:prstGeom>
        </p:spPr>
      </p:pic>
      <p:sp>
        <p:nvSpPr>
          <p:cNvPr id="6" name="TextBox 5"/>
          <p:cNvSpPr txBox="1"/>
          <p:nvPr/>
        </p:nvSpPr>
        <p:spPr>
          <a:xfrm>
            <a:off x="6469494" y="6488668"/>
            <a:ext cx="2138342" cy="369332"/>
          </a:xfrm>
          <a:prstGeom prst="rect">
            <a:avLst/>
          </a:prstGeom>
          <a:noFill/>
        </p:spPr>
        <p:txBody>
          <a:bodyPr wrap="none" rtlCol="0">
            <a:spAutoFit/>
          </a:bodyPr>
          <a:lstStyle/>
          <a:p>
            <a:r>
              <a:rPr lang="en-SG" dirty="0" smtClean="0">
                <a:solidFill>
                  <a:schemeClr val="bg1"/>
                </a:solidFill>
              </a:rPr>
              <a:t>Influencer marketing</a:t>
            </a:r>
            <a:endParaRPr lang="en-SG" dirty="0">
              <a:solidFill>
                <a:schemeClr val="bg1"/>
              </a:solidFill>
            </a:endParaRPr>
          </a:p>
        </p:txBody>
      </p:sp>
    </p:spTree>
    <p:extLst>
      <p:ext uri="{BB962C8B-B14F-4D97-AF65-F5344CB8AC3E}">
        <p14:creationId xmlns:p14="http://schemas.microsoft.com/office/powerpoint/2010/main" val="36708054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Individual Influencers – How to spot them?</a:t>
            </a:r>
            <a:endParaRPr lang="en-SG" dirty="0"/>
          </a:p>
        </p:txBody>
      </p:sp>
      <p:sp>
        <p:nvSpPr>
          <p:cNvPr id="3" name="Text Placeholder 2"/>
          <p:cNvSpPr>
            <a:spLocks noGrp="1"/>
          </p:cNvSpPr>
          <p:nvPr>
            <p:ph type="body" sz="quarter" idx="10"/>
          </p:nvPr>
        </p:nvSpPr>
        <p:spPr>
          <a:xfrm>
            <a:off x="381000" y="1700808"/>
            <a:ext cx="8382000" cy="1846659"/>
          </a:xfrm>
        </p:spPr>
        <p:txBody>
          <a:bodyPr/>
          <a:lstStyle/>
          <a:p>
            <a:r>
              <a:rPr lang="en-SG" dirty="0" smtClean="0"/>
              <a:t>Response to that person’s posts</a:t>
            </a:r>
          </a:p>
          <a:p>
            <a:pPr lvl="1"/>
            <a:r>
              <a:rPr lang="en-SG" dirty="0" smtClean="0"/>
              <a:t>Check Likes on Facebook, plusses on Google+, and comments on any blog, forum, or social network</a:t>
            </a:r>
          </a:p>
          <a:p>
            <a:r>
              <a:rPr lang="en-SG" dirty="0" smtClean="0"/>
              <a:t>Shares or Reposts of that person’s material</a:t>
            </a:r>
            <a:endParaRPr lang="en-SG" dirty="0" smtClean="0"/>
          </a:p>
        </p:txBody>
      </p:sp>
      <p:sp>
        <p:nvSpPr>
          <p:cNvPr id="6" name="TextBox 5"/>
          <p:cNvSpPr txBox="1"/>
          <p:nvPr/>
        </p:nvSpPr>
        <p:spPr>
          <a:xfrm>
            <a:off x="6469494" y="6488668"/>
            <a:ext cx="2138342" cy="369332"/>
          </a:xfrm>
          <a:prstGeom prst="rect">
            <a:avLst/>
          </a:prstGeom>
          <a:noFill/>
        </p:spPr>
        <p:txBody>
          <a:bodyPr wrap="none" rtlCol="0">
            <a:spAutoFit/>
          </a:bodyPr>
          <a:lstStyle/>
          <a:p>
            <a:r>
              <a:rPr lang="en-SG" dirty="0" smtClean="0">
                <a:solidFill>
                  <a:schemeClr val="bg1"/>
                </a:solidFill>
              </a:rPr>
              <a:t>Influencer marketing</a:t>
            </a:r>
            <a:endParaRPr lang="en-SG"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3688492"/>
            <a:ext cx="4608512" cy="2800176"/>
          </a:xfrm>
          <a:prstGeom prst="rect">
            <a:avLst/>
          </a:prstGeom>
        </p:spPr>
      </p:pic>
    </p:spTree>
    <p:extLst>
      <p:ext uri="{BB962C8B-B14F-4D97-AF65-F5344CB8AC3E}">
        <p14:creationId xmlns:p14="http://schemas.microsoft.com/office/powerpoint/2010/main" val="19908351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Discovering community groups on larger social networks</a:t>
            </a:r>
            <a:endParaRPr lang="en-SG" dirty="0"/>
          </a:p>
        </p:txBody>
      </p:sp>
      <p:sp>
        <p:nvSpPr>
          <p:cNvPr id="3" name="Text Placeholder 2"/>
          <p:cNvSpPr>
            <a:spLocks noGrp="1"/>
          </p:cNvSpPr>
          <p:nvPr>
            <p:ph type="body" sz="quarter" idx="10"/>
          </p:nvPr>
        </p:nvSpPr>
        <p:spPr>
          <a:xfrm>
            <a:off x="381000" y="1604665"/>
            <a:ext cx="8382000" cy="2412968"/>
          </a:xfrm>
        </p:spPr>
        <p:txBody>
          <a:bodyPr/>
          <a:lstStyle/>
          <a:p>
            <a:r>
              <a:rPr lang="en-SG" dirty="0" smtClean="0"/>
              <a:t>Gold mine </a:t>
            </a:r>
          </a:p>
          <a:p>
            <a:r>
              <a:rPr lang="en-SG" dirty="0" smtClean="0"/>
              <a:t>Groups of expertise getting together to discuss on forum or chat rooms</a:t>
            </a:r>
          </a:p>
          <a:p>
            <a:r>
              <a:rPr lang="en-SG" dirty="0" smtClean="0"/>
              <a:t>You can find these </a:t>
            </a:r>
            <a:r>
              <a:rPr lang="en-SG" dirty="0" smtClean="0"/>
              <a:t>interest groups from LinkedIn groups, Facebook and Google+</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4149080"/>
            <a:ext cx="4551041" cy="2448272"/>
          </a:xfrm>
          <a:prstGeom prst="rect">
            <a:avLst/>
          </a:prstGeom>
        </p:spPr>
      </p:pic>
    </p:spTree>
    <p:extLst>
      <p:ext uri="{BB962C8B-B14F-4D97-AF65-F5344CB8AC3E}">
        <p14:creationId xmlns:p14="http://schemas.microsoft.com/office/powerpoint/2010/main" val="259642565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Exploring review sites</a:t>
            </a:r>
            <a:endParaRPr lang="en-SG" dirty="0"/>
          </a:p>
        </p:txBody>
      </p:sp>
      <p:sp>
        <p:nvSpPr>
          <p:cNvPr id="3" name="Text Placeholder 2"/>
          <p:cNvSpPr>
            <a:spLocks noGrp="1"/>
          </p:cNvSpPr>
          <p:nvPr>
            <p:ph type="body" sz="quarter" idx="10"/>
          </p:nvPr>
        </p:nvSpPr>
        <p:spPr>
          <a:xfrm>
            <a:off x="381000" y="896843"/>
            <a:ext cx="8382000" cy="3933384"/>
          </a:xfrm>
        </p:spPr>
        <p:txBody>
          <a:bodyPr/>
          <a:lstStyle/>
          <a:p>
            <a:r>
              <a:rPr lang="en-SG" dirty="0" smtClean="0"/>
              <a:t>Trusted resources for buying decisions</a:t>
            </a:r>
          </a:p>
          <a:p>
            <a:pPr lvl="1"/>
            <a:r>
              <a:rPr lang="en-SG" dirty="0" smtClean="0"/>
              <a:t>To obtain more objective content</a:t>
            </a:r>
          </a:p>
          <a:p>
            <a:pPr lvl="1"/>
            <a:r>
              <a:rPr lang="en-SG" dirty="0" smtClean="0"/>
              <a:t>Limitless variety of opinions</a:t>
            </a:r>
          </a:p>
          <a:p>
            <a:pPr lvl="1"/>
            <a:r>
              <a:rPr lang="en-SG" dirty="0" smtClean="0"/>
              <a:t>Sincere results testimonials</a:t>
            </a:r>
          </a:p>
          <a:p>
            <a:r>
              <a:rPr lang="en-SG" dirty="0" smtClean="0"/>
              <a:t>Help to establish positive reputation by paying attention to review sites periodically</a:t>
            </a:r>
          </a:p>
          <a:p>
            <a:pPr marL="0" indent="0">
              <a:buNone/>
            </a:pPr>
            <a:endParaRPr lang="en-SG" dirty="0" smtClean="0"/>
          </a:p>
          <a:p>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162" y="3861048"/>
            <a:ext cx="5781675" cy="2793876"/>
          </a:xfrm>
          <a:prstGeom prst="rect">
            <a:avLst/>
          </a:prstGeom>
        </p:spPr>
      </p:pic>
    </p:spTree>
    <p:extLst>
      <p:ext uri="{BB962C8B-B14F-4D97-AF65-F5344CB8AC3E}">
        <p14:creationId xmlns:p14="http://schemas.microsoft.com/office/powerpoint/2010/main" val="3886414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Exploring review </a:t>
            </a:r>
            <a:r>
              <a:rPr lang="en-SG" dirty="0" smtClean="0"/>
              <a:t>sites</a:t>
            </a:r>
            <a:endParaRPr lang="en-SG" dirty="0"/>
          </a:p>
        </p:txBody>
      </p:sp>
      <p:sp>
        <p:nvSpPr>
          <p:cNvPr id="3" name="Text Placeholder 2"/>
          <p:cNvSpPr>
            <a:spLocks noGrp="1"/>
          </p:cNvSpPr>
          <p:nvPr>
            <p:ph type="body" sz="quarter" idx="10"/>
          </p:nvPr>
        </p:nvSpPr>
        <p:spPr>
          <a:xfrm>
            <a:off x="381000" y="896843"/>
            <a:ext cx="8382000" cy="2748181"/>
          </a:xfrm>
        </p:spPr>
        <p:txBody>
          <a:bodyPr/>
          <a:lstStyle/>
          <a:p>
            <a:r>
              <a:rPr lang="en-SG" dirty="0" smtClean="0"/>
              <a:t>Examples:</a:t>
            </a:r>
          </a:p>
          <a:p>
            <a:pPr lvl="1"/>
            <a:r>
              <a:rPr lang="en-SG" dirty="0" smtClean="0"/>
              <a:t>Angie’s List – Online consumer-reporting community</a:t>
            </a:r>
          </a:p>
          <a:p>
            <a:pPr lvl="1"/>
            <a:r>
              <a:rPr lang="en-SG" dirty="0" smtClean="0"/>
              <a:t>Yelp – Online urban city guide that helps people find cool places to eat, shop and drink.</a:t>
            </a:r>
          </a:p>
          <a:p>
            <a:endParaRPr lang="en-SG" dirty="0" smtClean="0"/>
          </a:p>
          <a:p>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3212976"/>
            <a:ext cx="6572250" cy="3317924"/>
          </a:xfrm>
          <a:prstGeom prst="rect">
            <a:avLst/>
          </a:prstGeom>
        </p:spPr>
      </p:pic>
    </p:spTree>
    <p:extLst>
      <p:ext uri="{BB962C8B-B14F-4D97-AF65-F5344CB8AC3E}">
        <p14:creationId xmlns:p14="http://schemas.microsoft.com/office/powerpoint/2010/main" val="71259385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Defining influence </a:t>
            </a:r>
            <a:r>
              <a:rPr lang="en-US" dirty="0" smtClean="0"/>
              <a:t>online</a:t>
            </a:r>
          </a:p>
          <a:p>
            <a:r>
              <a:rPr lang="en-US" dirty="0" smtClean="0"/>
              <a:t>Cultivating relationship with influencers</a:t>
            </a:r>
            <a:endParaRPr lang="en-US" dirty="0" smtClean="0"/>
          </a:p>
          <a:p>
            <a:r>
              <a:rPr lang="en-US" dirty="0" smtClean="0"/>
              <a:t>Individual influencers</a:t>
            </a:r>
          </a:p>
          <a:p>
            <a:r>
              <a:rPr lang="en-SG" dirty="0"/>
              <a:t>Discovering community groups on larger social </a:t>
            </a:r>
            <a:r>
              <a:rPr lang="en-SG" dirty="0" smtClean="0"/>
              <a:t>networks</a:t>
            </a:r>
          </a:p>
          <a:p>
            <a:r>
              <a:rPr lang="en-US" dirty="0" smtClean="0"/>
              <a:t>Exploring review </a:t>
            </a:r>
            <a:r>
              <a:rPr lang="en-US" dirty="0" smtClean="0"/>
              <a:t>sites</a:t>
            </a:r>
          </a:p>
          <a:p>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Defining Influence Online</a:t>
            </a:r>
            <a:endParaRPr lang="en-SG" dirty="0"/>
          </a:p>
        </p:txBody>
      </p:sp>
      <p:sp>
        <p:nvSpPr>
          <p:cNvPr id="3" name="Text Placeholder 2"/>
          <p:cNvSpPr>
            <a:spLocks noGrp="1"/>
          </p:cNvSpPr>
          <p:nvPr>
            <p:ph type="body" sz="quarter" idx="10"/>
          </p:nvPr>
        </p:nvSpPr>
        <p:spPr>
          <a:xfrm>
            <a:off x="381000" y="1052736"/>
            <a:ext cx="8382000" cy="1772793"/>
          </a:xfrm>
        </p:spPr>
        <p:txBody>
          <a:bodyPr/>
          <a:lstStyle/>
          <a:p>
            <a:r>
              <a:rPr lang="en-SG" dirty="0" smtClean="0"/>
              <a:t>The most powerful thing to promote and insulate Online Reputation is to recognize that all online activity is really about interacting with audiences of audiences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140968"/>
            <a:ext cx="6300192" cy="3434041"/>
          </a:xfrm>
          <a:prstGeom prst="rect">
            <a:avLst/>
          </a:prstGeom>
        </p:spPr>
      </p:pic>
    </p:spTree>
    <p:extLst>
      <p:ext uri="{BB962C8B-B14F-4D97-AF65-F5344CB8AC3E}">
        <p14:creationId xmlns:p14="http://schemas.microsoft.com/office/powerpoint/2010/main" val="17868481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Defining Influence Online </a:t>
            </a:r>
            <a:endParaRPr lang="en-SG" dirty="0"/>
          </a:p>
        </p:txBody>
      </p:sp>
      <p:sp>
        <p:nvSpPr>
          <p:cNvPr id="3" name="Text Placeholder 2"/>
          <p:cNvSpPr>
            <a:spLocks noGrp="1"/>
          </p:cNvSpPr>
          <p:nvPr>
            <p:ph type="body" sz="quarter" idx="10"/>
          </p:nvPr>
        </p:nvSpPr>
        <p:spPr>
          <a:xfrm>
            <a:off x="381000" y="1411552"/>
            <a:ext cx="8382000" cy="1902059"/>
          </a:xfrm>
        </p:spPr>
        <p:txBody>
          <a:bodyPr/>
          <a:lstStyle/>
          <a:p>
            <a:r>
              <a:rPr lang="en-SG" dirty="0" smtClean="0"/>
              <a:t>Cultivate audience that can’t wait to talk with you about the lasting thing that you’ve posted</a:t>
            </a:r>
          </a:p>
          <a:p>
            <a:r>
              <a:rPr lang="en-SG" dirty="0" smtClean="0"/>
              <a:t>Aim for engagement</a:t>
            </a:r>
          </a:p>
          <a:p>
            <a:pPr marL="517525" lvl="1" indent="0">
              <a:buNone/>
            </a:pPr>
            <a:endParaRPr lang="en-S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996952"/>
            <a:ext cx="6552728" cy="3672408"/>
          </a:xfrm>
          <a:prstGeom prst="rect">
            <a:avLst/>
          </a:prstGeom>
        </p:spPr>
      </p:pic>
    </p:spTree>
    <p:extLst>
      <p:ext uri="{BB962C8B-B14F-4D97-AF65-F5344CB8AC3E}">
        <p14:creationId xmlns:p14="http://schemas.microsoft.com/office/powerpoint/2010/main" val="30733058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Defining Influence Online </a:t>
            </a:r>
            <a:endParaRPr lang="en-SG" dirty="0"/>
          </a:p>
        </p:txBody>
      </p:sp>
      <p:sp>
        <p:nvSpPr>
          <p:cNvPr id="3" name="Text Placeholder 2"/>
          <p:cNvSpPr>
            <a:spLocks noGrp="1"/>
          </p:cNvSpPr>
          <p:nvPr>
            <p:ph type="body" sz="quarter" idx="10"/>
          </p:nvPr>
        </p:nvSpPr>
        <p:spPr>
          <a:xfrm>
            <a:off x="381000" y="1216988"/>
            <a:ext cx="8382000" cy="5527667"/>
          </a:xfrm>
        </p:spPr>
        <p:txBody>
          <a:bodyPr/>
          <a:lstStyle/>
          <a:p>
            <a:r>
              <a:rPr lang="en-SG" dirty="0" smtClean="0"/>
              <a:t>Influence </a:t>
            </a:r>
            <a:r>
              <a:rPr lang="en-SG" dirty="0" smtClean="0"/>
              <a:t>score </a:t>
            </a:r>
            <a:r>
              <a:rPr lang="en-SG" dirty="0" smtClean="0"/>
              <a:t>fluctuates </a:t>
            </a:r>
            <a:r>
              <a:rPr lang="en-SG" dirty="0" smtClean="0"/>
              <a:t>pretty rapidly</a:t>
            </a:r>
          </a:p>
          <a:p>
            <a:pPr lvl="1"/>
            <a:r>
              <a:rPr lang="en-SG" dirty="0" smtClean="0"/>
              <a:t>Need to look at larger time interval to get average score</a:t>
            </a:r>
          </a:p>
          <a:p>
            <a:pPr lvl="1"/>
            <a:r>
              <a:rPr lang="en-SG" dirty="0" smtClean="0"/>
              <a:t>Going vocation can be </a:t>
            </a:r>
            <a:r>
              <a:rPr lang="en-SG" dirty="0" smtClean="0"/>
              <a:t>disastrous</a:t>
            </a:r>
            <a:endParaRPr lang="en-SG" dirty="0" smtClean="0"/>
          </a:p>
          <a:p>
            <a:pPr lvl="1"/>
            <a:r>
              <a:rPr lang="en-SG" dirty="0" smtClean="0"/>
              <a:t>Influence score may not </a:t>
            </a:r>
            <a:r>
              <a:rPr lang="en-SG" dirty="0" smtClean="0"/>
              <a:t>mirror reality</a:t>
            </a:r>
          </a:p>
          <a:p>
            <a:pPr lvl="1"/>
            <a:r>
              <a:rPr lang="en-SG" dirty="0" smtClean="0"/>
              <a:t>Blog, social network and forum comments are the most influential influence-measuring sites because they demonstrate whether</a:t>
            </a:r>
            <a:br>
              <a:rPr lang="en-SG" dirty="0" smtClean="0"/>
            </a:br>
            <a:r>
              <a:rPr lang="en-SG" dirty="0" smtClean="0"/>
              <a:t>somebody is really </a:t>
            </a:r>
            <a:br>
              <a:rPr lang="en-SG" dirty="0" smtClean="0"/>
            </a:br>
            <a:r>
              <a:rPr lang="en-SG" dirty="0" smtClean="0"/>
              <a:t>engaging and influencing</a:t>
            </a:r>
            <a:br>
              <a:rPr lang="en-SG" dirty="0" smtClean="0"/>
            </a:br>
            <a:r>
              <a:rPr lang="en-SG" dirty="0" smtClean="0"/>
              <a:t>others</a:t>
            </a:r>
            <a:br>
              <a:rPr lang="en-SG" dirty="0" smtClean="0"/>
            </a:br>
            <a:endParaRPr lang="en-SG" dirty="0" smtClean="0"/>
          </a:p>
          <a:p>
            <a:pPr marL="517525" lvl="1" indent="0">
              <a:buNone/>
            </a:pPr>
            <a:endParaRPr lang="en-S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4653136"/>
            <a:ext cx="3600400" cy="2088232"/>
          </a:xfrm>
          <a:prstGeom prst="rect">
            <a:avLst/>
          </a:prstGeom>
        </p:spPr>
      </p:pic>
    </p:spTree>
    <p:extLst>
      <p:ext uri="{BB962C8B-B14F-4D97-AF65-F5344CB8AC3E}">
        <p14:creationId xmlns:p14="http://schemas.microsoft.com/office/powerpoint/2010/main" val="23562909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Defining Influence </a:t>
            </a:r>
            <a:r>
              <a:rPr lang="en-SG" dirty="0" smtClean="0"/>
              <a:t>Online – Examples of influential rating service </a:t>
            </a:r>
            <a:endParaRPr lang="en-SG" dirty="0"/>
          </a:p>
        </p:txBody>
      </p:sp>
      <p:sp>
        <p:nvSpPr>
          <p:cNvPr id="3" name="Text Placeholder 2"/>
          <p:cNvSpPr>
            <a:spLocks noGrp="1"/>
          </p:cNvSpPr>
          <p:nvPr>
            <p:ph type="body" sz="quarter" idx="10"/>
          </p:nvPr>
        </p:nvSpPr>
        <p:spPr>
          <a:xfrm>
            <a:off x="381000" y="1700808"/>
            <a:ext cx="8382000" cy="3520964"/>
          </a:xfrm>
        </p:spPr>
        <p:txBody>
          <a:bodyPr/>
          <a:lstStyle/>
          <a:p>
            <a:r>
              <a:rPr lang="en-SG" dirty="0" err="1" smtClean="0"/>
              <a:t>Klout</a:t>
            </a:r>
            <a:r>
              <a:rPr lang="en-SG" dirty="0" smtClean="0"/>
              <a:t> – </a:t>
            </a:r>
            <a:r>
              <a:rPr lang="en-SG" dirty="0" smtClean="0">
                <a:hlinkClick r:id="rId2"/>
              </a:rPr>
              <a:t>http://klout.com/home</a:t>
            </a:r>
            <a:endParaRPr lang="en-SG" dirty="0" smtClean="0"/>
          </a:p>
          <a:p>
            <a:pPr lvl="1"/>
            <a:r>
              <a:rPr lang="en-SG" dirty="0" smtClean="0"/>
              <a:t>Link to the user’s social media platforms such as Twitter, LinkedIn, Facebook profile and Google+ </a:t>
            </a:r>
          </a:p>
          <a:p>
            <a:pPr lvl="1"/>
            <a:r>
              <a:rPr lang="en-SG" dirty="0" smtClean="0"/>
              <a:t>Evaluate the user involvement on the social media platforms and apply the score accordingly</a:t>
            </a:r>
          </a:p>
          <a:p>
            <a:pPr marL="517525" lvl="1" indent="0">
              <a:buNone/>
            </a:pPr>
            <a:endParaRPr lang="en-SG" dirty="0" smtClean="0"/>
          </a:p>
          <a:p>
            <a:pPr lvl="2"/>
            <a:endParaRPr lang="en-SG" dirty="0" smtClean="0"/>
          </a:p>
          <a:p>
            <a:pPr marL="517525" lvl="1" indent="0">
              <a:buNone/>
            </a:pPr>
            <a:endParaRPr lang="en-SG"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076" y="4005064"/>
            <a:ext cx="4396628" cy="2639354"/>
          </a:xfrm>
          <a:prstGeom prst="rect">
            <a:avLst/>
          </a:prstGeom>
        </p:spPr>
      </p:pic>
      <p:sp>
        <p:nvSpPr>
          <p:cNvPr id="6" name="TextBox 5"/>
          <p:cNvSpPr txBox="1"/>
          <p:nvPr/>
        </p:nvSpPr>
        <p:spPr>
          <a:xfrm>
            <a:off x="1177010" y="6419582"/>
            <a:ext cx="3153492" cy="369332"/>
          </a:xfrm>
          <a:prstGeom prst="rect">
            <a:avLst/>
          </a:prstGeom>
          <a:noFill/>
        </p:spPr>
        <p:txBody>
          <a:bodyPr wrap="none" rtlCol="0">
            <a:spAutoFit/>
          </a:bodyPr>
          <a:lstStyle/>
          <a:p>
            <a:r>
              <a:rPr lang="en-SG" dirty="0" smtClean="0"/>
              <a:t>www.business2community.com</a:t>
            </a:r>
            <a:endParaRPr lang="en-SG" dirty="0"/>
          </a:p>
        </p:txBody>
      </p:sp>
    </p:spTree>
    <p:extLst>
      <p:ext uri="{BB962C8B-B14F-4D97-AF65-F5344CB8AC3E}">
        <p14:creationId xmlns:p14="http://schemas.microsoft.com/office/powerpoint/2010/main" val="240107681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Defining Influence Online – Examples of influential rating service </a:t>
            </a:r>
            <a:endParaRPr lang="en-SG" dirty="0"/>
          </a:p>
        </p:txBody>
      </p:sp>
      <p:sp>
        <p:nvSpPr>
          <p:cNvPr id="3" name="Text Placeholder 2"/>
          <p:cNvSpPr>
            <a:spLocks noGrp="1"/>
          </p:cNvSpPr>
          <p:nvPr>
            <p:ph type="body" sz="quarter" idx="10"/>
          </p:nvPr>
        </p:nvSpPr>
        <p:spPr>
          <a:xfrm>
            <a:off x="381000" y="1861909"/>
            <a:ext cx="8382000" cy="1995988"/>
          </a:xfrm>
        </p:spPr>
        <p:txBody>
          <a:bodyPr/>
          <a:lstStyle/>
          <a:p>
            <a:r>
              <a:rPr lang="en-SG" dirty="0" err="1" smtClean="0"/>
              <a:t>Kred</a:t>
            </a:r>
            <a:r>
              <a:rPr lang="en-SG" dirty="0" smtClean="0"/>
              <a:t> – </a:t>
            </a:r>
            <a:r>
              <a:rPr lang="en-SG" dirty="0" smtClean="0">
                <a:hlinkClick r:id="rId2"/>
              </a:rPr>
              <a:t>http://www.kred.com/home</a:t>
            </a:r>
            <a:endParaRPr lang="en-SG" dirty="0" smtClean="0"/>
          </a:p>
          <a:p>
            <a:pPr lvl="1"/>
            <a:r>
              <a:rPr lang="en-SG" dirty="0" smtClean="0"/>
              <a:t>Besides evaluates the influence and outreach level, </a:t>
            </a:r>
            <a:r>
              <a:rPr lang="en-SG" dirty="0" err="1" smtClean="0"/>
              <a:t>Kred</a:t>
            </a:r>
            <a:r>
              <a:rPr lang="en-SG" dirty="0" smtClean="0"/>
              <a:t> is allowed the user to meet and network with other influencers</a:t>
            </a:r>
            <a:endParaRPr lang="en-SG" dirty="0" smtClean="0"/>
          </a:p>
          <a:p>
            <a:pPr marL="517525" lvl="1" indent="0">
              <a:buNone/>
            </a:pPr>
            <a:endParaRPr lang="en-SG" dirty="0" smtClean="0"/>
          </a:p>
          <a:p>
            <a:pPr lvl="2"/>
            <a:endParaRPr lang="en-SG" dirty="0" smtClean="0"/>
          </a:p>
          <a:p>
            <a:pPr marL="517525" lvl="1" indent="0">
              <a:buNone/>
            </a:pPr>
            <a:endParaRPr lang="en-SG" dirty="0" smtClean="0"/>
          </a:p>
        </p:txBody>
      </p:sp>
      <p:sp>
        <p:nvSpPr>
          <p:cNvPr id="6" name="TextBox 5"/>
          <p:cNvSpPr txBox="1"/>
          <p:nvPr/>
        </p:nvSpPr>
        <p:spPr>
          <a:xfrm>
            <a:off x="1475656" y="6156012"/>
            <a:ext cx="1764970" cy="369332"/>
          </a:xfrm>
          <a:prstGeom prst="rect">
            <a:avLst/>
          </a:prstGeom>
          <a:noFill/>
        </p:spPr>
        <p:txBody>
          <a:bodyPr wrap="none" rtlCol="0">
            <a:spAutoFit/>
          </a:bodyPr>
          <a:lstStyle/>
          <a:p>
            <a:r>
              <a:rPr lang="en-SG" dirty="0" smtClean="0"/>
              <a:t>lonelybrand.com</a:t>
            </a:r>
            <a:endParaRPr lang="en-S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3697826"/>
            <a:ext cx="5507077" cy="3024336"/>
          </a:xfrm>
          <a:prstGeom prst="rect">
            <a:avLst/>
          </a:prstGeom>
        </p:spPr>
      </p:pic>
    </p:spTree>
    <p:extLst>
      <p:ext uri="{BB962C8B-B14F-4D97-AF65-F5344CB8AC3E}">
        <p14:creationId xmlns:p14="http://schemas.microsoft.com/office/powerpoint/2010/main" val="349959270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Defining Influence Online – Examples of influential rating service </a:t>
            </a:r>
            <a:endParaRPr lang="en-SG" dirty="0"/>
          </a:p>
        </p:txBody>
      </p:sp>
      <p:sp>
        <p:nvSpPr>
          <p:cNvPr id="3" name="Text Placeholder 2"/>
          <p:cNvSpPr>
            <a:spLocks noGrp="1"/>
          </p:cNvSpPr>
          <p:nvPr>
            <p:ph type="body" sz="quarter" idx="10"/>
          </p:nvPr>
        </p:nvSpPr>
        <p:spPr>
          <a:xfrm>
            <a:off x="379571" y="1572038"/>
            <a:ext cx="8382000" cy="6555641"/>
          </a:xfrm>
        </p:spPr>
        <p:txBody>
          <a:bodyPr/>
          <a:lstStyle/>
          <a:p>
            <a:r>
              <a:rPr lang="en-SG" dirty="0" err="1" smtClean="0"/>
              <a:t>PeerIndex</a:t>
            </a:r>
            <a:r>
              <a:rPr lang="en-SG" dirty="0" smtClean="0"/>
              <a:t> – </a:t>
            </a:r>
            <a:r>
              <a:rPr lang="en-SG" dirty="0" smtClean="0">
                <a:hlinkClick r:id="rId2"/>
              </a:rPr>
              <a:t>http://www.peerindex.com</a:t>
            </a:r>
            <a:endParaRPr lang="en-SG" dirty="0" smtClean="0"/>
          </a:p>
          <a:p>
            <a:pPr lvl="1"/>
            <a:r>
              <a:rPr lang="en-SG" dirty="0" smtClean="0"/>
              <a:t>Break down influence into the following:</a:t>
            </a:r>
          </a:p>
          <a:p>
            <a:pPr lvl="2"/>
            <a:r>
              <a:rPr lang="en-SG" dirty="0" smtClean="0"/>
              <a:t>Authority – measure </a:t>
            </a:r>
            <a:br>
              <a:rPr lang="en-SG" dirty="0" smtClean="0"/>
            </a:br>
            <a:r>
              <a:rPr lang="en-SG" dirty="0" smtClean="0"/>
              <a:t>trust, calculate no of rely </a:t>
            </a:r>
            <a:br>
              <a:rPr lang="en-SG" dirty="0" smtClean="0"/>
            </a:br>
            <a:r>
              <a:rPr lang="en-SG" dirty="0" smtClean="0"/>
              <a:t>on your recommendations </a:t>
            </a:r>
            <a:br>
              <a:rPr lang="en-SG" dirty="0" smtClean="0"/>
            </a:br>
            <a:r>
              <a:rPr lang="en-SG" dirty="0" smtClean="0"/>
              <a:t>and opinion for a topic</a:t>
            </a:r>
          </a:p>
          <a:p>
            <a:pPr lvl="2"/>
            <a:r>
              <a:rPr lang="en-SG" dirty="0" smtClean="0"/>
              <a:t>Audience – Audience score </a:t>
            </a:r>
            <a:br>
              <a:rPr lang="en-SG" dirty="0" smtClean="0"/>
            </a:br>
            <a:r>
              <a:rPr lang="en-SG" dirty="0" smtClean="0"/>
              <a:t>is a normalized indication </a:t>
            </a:r>
            <a:br>
              <a:rPr lang="en-SG" dirty="0" smtClean="0"/>
            </a:br>
            <a:r>
              <a:rPr lang="en-SG" dirty="0" smtClean="0"/>
              <a:t>of your reach</a:t>
            </a:r>
          </a:p>
          <a:p>
            <a:pPr lvl="2"/>
            <a:r>
              <a:rPr lang="en-SG" dirty="0" smtClean="0"/>
              <a:t>Activity – measure how </a:t>
            </a:r>
            <a:br>
              <a:rPr lang="en-SG" dirty="0" smtClean="0"/>
            </a:br>
            <a:r>
              <a:rPr lang="en-SG" dirty="0" smtClean="0"/>
              <a:t>much you do that is related </a:t>
            </a:r>
            <a:br>
              <a:rPr lang="en-SG" dirty="0" smtClean="0"/>
            </a:br>
            <a:r>
              <a:rPr lang="en-SG" dirty="0" smtClean="0"/>
              <a:t>to the topic communities you </a:t>
            </a:r>
            <a:br>
              <a:rPr lang="en-SG" dirty="0" smtClean="0"/>
            </a:br>
            <a:r>
              <a:rPr lang="en-SG" dirty="0" smtClean="0"/>
              <a:t>are part of</a:t>
            </a:r>
          </a:p>
          <a:p>
            <a:pPr marL="1258888" lvl="3" indent="0">
              <a:buNone/>
            </a:pPr>
            <a:endParaRPr lang="en-SG" dirty="0" smtClean="0"/>
          </a:p>
          <a:p>
            <a:pPr marL="517525" lvl="1" indent="0">
              <a:buNone/>
            </a:pPr>
            <a:endParaRPr lang="en-SG" dirty="0" smtClean="0"/>
          </a:p>
          <a:p>
            <a:pPr lvl="2"/>
            <a:endParaRPr lang="en-SG" dirty="0" smtClean="0"/>
          </a:p>
          <a:p>
            <a:pPr marL="517525" lvl="1" indent="0">
              <a:buNone/>
            </a:pPr>
            <a:endParaRPr lang="en-SG"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636912"/>
            <a:ext cx="3614936" cy="3960440"/>
          </a:xfrm>
          <a:prstGeom prst="rect">
            <a:avLst/>
          </a:prstGeom>
        </p:spPr>
      </p:pic>
    </p:spTree>
    <p:extLst>
      <p:ext uri="{BB962C8B-B14F-4D97-AF65-F5344CB8AC3E}">
        <p14:creationId xmlns:p14="http://schemas.microsoft.com/office/powerpoint/2010/main" val="22164757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Cultivating relationship with influencers</a:t>
            </a:r>
            <a:endParaRPr lang="en-SG" dirty="0"/>
          </a:p>
        </p:txBody>
      </p:sp>
      <p:pic>
        <p:nvPicPr>
          <p:cNvPr id="3" name="Picture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80" y="1772816"/>
            <a:ext cx="8151440" cy="4680520"/>
          </a:xfrm>
          <a:prstGeom prst="rect">
            <a:avLst/>
          </a:prstGeom>
        </p:spPr>
      </p:pic>
      <p:sp>
        <p:nvSpPr>
          <p:cNvPr id="5" name="TextBox 4"/>
          <p:cNvSpPr txBox="1"/>
          <p:nvPr/>
        </p:nvSpPr>
        <p:spPr>
          <a:xfrm>
            <a:off x="5967306" y="6453336"/>
            <a:ext cx="2680414" cy="369332"/>
          </a:xfrm>
          <a:prstGeom prst="rect">
            <a:avLst/>
          </a:prstGeom>
          <a:noFill/>
        </p:spPr>
        <p:txBody>
          <a:bodyPr wrap="none" rtlCol="0">
            <a:spAutoFit/>
          </a:bodyPr>
          <a:lstStyle/>
          <a:p>
            <a:r>
              <a:rPr lang="en-SG" dirty="0" smtClean="0">
                <a:solidFill>
                  <a:schemeClr val="bg1"/>
                </a:solidFill>
              </a:rPr>
              <a:t>Youtube – by PR Newswire</a:t>
            </a:r>
            <a:endParaRPr lang="en-SG" dirty="0">
              <a:solidFill>
                <a:schemeClr val="bg1"/>
              </a:solidFill>
            </a:endParaRPr>
          </a:p>
        </p:txBody>
      </p:sp>
    </p:spTree>
    <p:extLst>
      <p:ext uri="{BB962C8B-B14F-4D97-AF65-F5344CB8AC3E}">
        <p14:creationId xmlns:p14="http://schemas.microsoft.com/office/powerpoint/2010/main" val="24966288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29163</TotalTime>
  <Words>681</Words>
  <Application>Microsoft Office PowerPoint</Application>
  <PresentationFormat>On-screen Show (4:3)</PresentationFormat>
  <Paragraphs>82</Paragraphs>
  <Slides>16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Defining Influence Online</vt:lpstr>
      <vt:lpstr>Defining Influence Online </vt:lpstr>
      <vt:lpstr>Defining Influence Online </vt:lpstr>
      <vt:lpstr>Defining Influence Online – Examples of influential rating service </vt:lpstr>
      <vt:lpstr>Defining Influence Online – Examples of influential rating service </vt:lpstr>
      <vt:lpstr>Defining Influence Online – Examples of influential rating service </vt:lpstr>
      <vt:lpstr>Cultivating relationship with influencers</vt:lpstr>
      <vt:lpstr>Individual Influencers</vt:lpstr>
      <vt:lpstr>Individual Influencers</vt:lpstr>
      <vt:lpstr>Individual Influencers – How to spot them?</vt:lpstr>
      <vt:lpstr>Individual Influencers – How to spot them?</vt:lpstr>
      <vt:lpstr>Discovering community groups on larger social networks</vt:lpstr>
      <vt:lpstr>Exploring review sites</vt:lpstr>
      <vt:lpstr>Exploring review sites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161</cp:revision>
  <dcterms:created xsi:type="dcterms:W3CDTF">2015-03-25T03:31:53Z</dcterms:created>
  <dcterms:modified xsi:type="dcterms:W3CDTF">2015-06-27T17:07:16Z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