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7"/>
  </p:notesMasterIdLst>
  <p:sldIdLst>
    <p:sldId id="257"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7" autoAdjust="0"/>
    <p:restoredTop sz="94434" autoAdjust="0"/>
  </p:normalViewPr>
  <p:slideViewPr>
    <p:cSldViewPr>
      <p:cViewPr varScale="1">
        <p:scale>
          <a:sx n="70" d="100"/>
          <a:sy n="70" d="100"/>
        </p:scale>
        <p:origin x="157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AA46F-8CA4-4E88-821C-4EDAE6EF8C66}" type="doc">
      <dgm:prSet loTypeId="urn:microsoft.com/office/officeart/2005/8/layout/pyramid2" loCatId="list" qsTypeId="urn:microsoft.com/office/officeart/2005/8/quickstyle/simple1" qsCatId="simple" csTypeId="urn:microsoft.com/office/officeart/2005/8/colors/accent1_2" csCatId="accent1" phldr="1"/>
      <dgm:spPr/>
    </dgm:pt>
    <dgm:pt modelId="{B48F8219-CFB4-4A61-BA0B-BD0AA86983E2}">
      <dgm:prSet phldrT="[Text]"/>
      <dgm:spPr/>
      <dgm:t>
        <a:bodyPr/>
        <a:lstStyle/>
        <a:p>
          <a:r>
            <a:rPr lang="en-SG" dirty="0" smtClean="0"/>
            <a:t>Recognition</a:t>
          </a:r>
          <a:endParaRPr lang="en-SG" dirty="0"/>
        </a:p>
      </dgm:t>
    </dgm:pt>
    <dgm:pt modelId="{4891C591-9209-404B-8BE2-76ABCC0E5FEB}" type="parTrans" cxnId="{4FCFBBAD-783B-4497-882B-BE9E90AD0EE5}">
      <dgm:prSet/>
      <dgm:spPr/>
      <dgm:t>
        <a:bodyPr/>
        <a:lstStyle/>
        <a:p>
          <a:endParaRPr lang="en-SG"/>
        </a:p>
      </dgm:t>
    </dgm:pt>
    <dgm:pt modelId="{CA5139DE-7DB0-4B8C-9E74-3178F84FC431}" type="sibTrans" cxnId="{4FCFBBAD-783B-4497-882B-BE9E90AD0EE5}">
      <dgm:prSet/>
      <dgm:spPr/>
      <dgm:t>
        <a:bodyPr/>
        <a:lstStyle/>
        <a:p>
          <a:endParaRPr lang="en-SG"/>
        </a:p>
      </dgm:t>
    </dgm:pt>
    <dgm:pt modelId="{BF8C3DE1-3A53-4545-9AE4-F4C234B1F093}">
      <dgm:prSet phldrT="[Text]"/>
      <dgm:spPr/>
      <dgm:t>
        <a:bodyPr/>
        <a:lstStyle/>
        <a:p>
          <a:r>
            <a:rPr lang="en-SG" dirty="0" smtClean="0"/>
            <a:t>Involvement</a:t>
          </a:r>
          <a:endParaRPr lang="en-SG" dirty="0"/>
        </a:p>
      </dgm:t>
    </dgm:pt>
    <dgm:pt modelId="{67F76884-AF3E-4FFC-86D5-4454064ADA0D}" type="parTrans" cxnId="{57273CE7-A3CD-4CF4-9C94-4F0A764F15C5}">
      <dgm:prSet/>
      <dgm:spPr/>
      <dgm:t>
        <a:bodyPr/>
        <a:lstStyle/>
        <a:p>
          <a:endParaRPr lang="en-SG"/>
        </a:p>
      </dgm:t>
    </dgm:pt>
    <dgm:pt modelId="{07F99E59-F669-44E3-A87E-D72C3251D406}" type="sibTrans" cxnId="{57273CE7-A3CD-4CF4-9C94-4F0A764F15C5}">
      <dgm:prSet/>
      <dgm:spPr/>
      <dgm:t>
        <a:bodyPr/>
        <a:lstStyle/>
        <a:p>
          <a:endParaRPr lang="en-SG"/>
        </a:p>
      </dgm:t>
    </dgm:pt>
    <dgm:pt modelId="{004CB4FD-9138-4DC7-A103-E806192341B2}">
      <dgm:prSet phldrT="[Text]"/>
      <dgm:spPr/>
      <dgm:t>
        <a:bodyPr/>
        <a:lstStyle/>
        <a:p>
          <a:r>
            <a:rPr lang="en-SG" dirty="0" smtClean="0"/>
            <a:t>Belonging</a:t>
          </a:r>
          <a:endParaRPr lang="en-SG" dirty="0"/>
        </a:p>
      </dgm:t>
    </dgm:pt>
    <dgm:pt modelId="{05547682-D92F-43EB-9032-C2C2C2773191}" type="parTrans" cxnId="{ECF22302-749C-4007-B725-009A8A079E93}">
      <dgm:prSet/>
      <dgm:spPr/>
      <dgm:t>
        <a:bodyPr/>
        <a:lstStyle/>
        <a:p>
          <a:endParaRPr lang="en-SG"/>
        </a:p>
      </dgm:t>
    </dgm:pt>
    <dgm:pt modelId="{843A625F-D616-4C39-9687-CD972C8F57BB}" type="sibTrans" cxnId="{ECF22302-749C-4007-B725-009A8A079E93}">
      <dgm:prSet/>
      <dgm:spPr/>
      <dgm:t>
        <a:bodyPr/>
        <a:lstStyle/>
        <a:p>
          <a:endParaRPr lang="en-SG"/>
        </a:p>
      </dgm:t>
    </dgm:pt>
    <dgm:pt modelId="{843F80EA-0140-4801-BCAB-679F71F7DC7F}">
      <dgm:prSet phldrT="[Text]"/>
      <dgm:spPr/>
      <dgm:t>
        <a:bodyPr/>
        <a:lstStyle/>
        <a:p>
          <a:r>
            <a:rPr lang="en-SG" dirty="0" smtClean="0"/>
            <a:t>Trust</a:t>
          </a:r>
          <a:endParaRPr lang="en-SG" dirty="0"/>
        </a:p>
      </dgm:t>
    </dgm:pt>
    <dgm:pt modelId="{F611F82C-61AF-4FC2-A122-BCC77EFFA1A3}" type="parTrans" cxnId="{6034B836-4A74-4F8B-AAC1-B0C0699C9187}">
      <dgm:prSet/>
      <dgm:spPr/>
      <dgm:t>
        <a:bodyPr/>
        <a:lstStyle/>
        <a:p>
          <a:endParaRPr lang="en-SG"/>
        </a:p>
      </dgm:t>
    </dgm:pt>
    <dgm:pt modelId="{07E78AFA-64FE-458D-9EE1-049761070E62}" type="sibTrans" cxnId="{6034B836-4A74-4F8B-AAC1-B0C0699C9187}">
      <dgm:prSet/>
      <dgm:spPr/>
      <dgm:t>
        <a:bodyPr/>
        <a:lstStyle/>
        <a:p>
          <a:endParaRPr lang="en-SG"/>
        </a:p>
      </dgm:t>
    </dgm:pt>
    <dgm:pt modelId="{7D79F5DE-7FDD-4AD9-BCB9-0CC9E689CB6E}">
      <dgm:prSet phldrT="[Text]"/>
      <dgm:spPr/>
      <dgm:t>
        <a:bodyPr/>
        <a:lstStyle/>
        <a:p>
          <a:r>
            <a:rPr lang="en-SG" dirty="0" smtClean="0"/>
            <a:t>Knowledge</a:t>
          </a:r>
          <a:endParaRPr lang="en-SG" dirty="0"/>
        </a:p>
      </dgm:t>
    </dgm:pt>
    <dgm:pt modelId="{470DEB69-6811-4542-9E57-380325F9BDD6}" type="parTrans" cxnId="{482242DD-9FD7-44D6-A120-05C8164AAB4A}">
      <dgm:prSet/>
      <dgm:spPr/>
      <dgm:t>
        <a:bodyPr/>
        <a:lstStyle/>
        <a:p>
          <a:endParaRPr lang="en-SG"/>
        </a:p>
      </dgm:t>
    </dgm:pt>
    <dgm:pt modelId="{7D700F87-99C0-4194-B664-30BBF768E1CC}" type="sibTrans" cxnId="{482242DD-9FD7-44D6-A120-05C8164AAB4A}">
      <dgm:prSet/>
      <dgm:spPr/>
      <dgm:t>
        <a:bodyPr/>
        <a:lstStyle/>
        <a:p>
          <a:endParaRPr lang="en-SG"/>
        </a:p>
      </dgm:t>
    </dgm:pt>
    <dgm:pt modelId="{0ABF2ED6-1E25-4CA2-BA12-0A5B8194C209}" type="pres">
      <dgm:prSet presAssocID="{AA5AA46F-8CA4-4E88-821C-4EDAE6EF8C66}" presName="compositeShape" presStyleCnt="0">
        <dgm:presLayoutVars>
          <dgm:dir/>
          <dgm:resizeHandles/>
        </dgm:presLayoutVars>
      </dgm:prSet>
      <dgm:spPr/>
    </dgm:pt>
    <dgm:pt modelId="{1184C831-F04E-4A53-A3A7-5D11AE3BE651}" type="pres">
      <dgm:prSet presAssocID="{AA5AA46F-8CA4-4E88-821C-4EDAE6EF8C66}" presName="pyramid" presStyleLbl="node1" presStyleIdx="0" presStyleCnt="1"/>
      <dgm:spPr>
        <a:solidFill>
          <a:schemeClr val="tx2">
            <a:lumMod val="75000"/>
          </a:schemeClr>
        </a:solidFill>
        <a:effectLst>
          <a:glow rad="228600">
            <a:schemeClr val="accent6">
              <a:satMod val="175000"/>
              <a:alpha val="40000"/>
            </a:schemeClr>
          </a:glow>
        </a:effectLst>
      </dgm:spPr>
    </dgm:pt>
    <dgm:pt modelId="{706D8C2D-4229-420A-A87D-146CDE4F5CAE}" type="pres">
      <dgm:prSet presAssocID="{AA5AA46F-8CA4-4E88-821C-4EDAE6EF8C66}" presName="theList" presStyleCnt="0"/>
      <dgm:spPr/>
    </dgm:pt>
    <dgm:pt modelId="{62981FB6-9E01-4D25-98CA-BBB50E882E71}" type="pres">
      <dgm:prSet presAssocID="{B48F8219-CFB4-4A61-BA0B-BD0AA86983E2}" presName="aNode" presStyleLbl="fgAcc1" presStyleIdx="0" presStyleCnt="5">
        <dgm:presLayoutVars>
          <dgm:bulletEnabled val="1"/>
        </dgm:presLayoutVars>
      </dgm:prSet>
      <dgm:spPr/>
      <dgm:t>
        <a:bodyPr/>
        <a:lstStyle/>
        <a:p>
          <a:endParaRPr lang="en-SG"/>
        </a:p>
      </dgm:t>
    </dgm:pt>
    <dgm:pt modelId="{92387128-8CB3-41E1-A72A-748AF94D3CC6}" type="pres">
      <dgm:prSet presAssocID="{B48F8219-CFB4-4A61-BA0B-BD0AA86983E2}" presName="aSpace" presStyleCnt="0"/>
      <dgm:spPr/>
    </dgm:pt>
    <dgm:pt modelId="{F9EC71F0-AE6B-428E-AFA0-3582C21F1196}" type="pres">
      <dgm:prSet presAssocID="{BF8C3DE1-3A53-4545-9AE4-F4C234B1F093}" presName="aNode" presStyleLbl="fgAcc1" presStyleIdx="1" presStyleCnt="5">
        <dgm:presLayoutVars>
          <dgm:bulletEnabled val="1"/>
        </dgm:presLayoutVars>
      </dgm:prSet>
      <dgm:spPr/>
      <dgm:t>
        <a:bodyPr/>
        <a:lstStyle/>
        <a:p>
          <a:endParaRPr lang="en-SG"/>
        </a:p>
      </dgm:t>
    </dgm:pt>
    <dgm:pt modelId="{D8F3FA2C-D9C8-46B1-8510-E1AA12533090}" type="pres">
      <dgm:prSet presAssocID="{BF8C3DE1-3A53-4545-9AE4-F4C234B1F093}" presName="aSpace" presStyleCnt="0"/>
      <dgm:spPr/>
    </dgm:pt>
    <dgm:pt modelId="{7E5FC4EF-FC05-4557-8C69-ED456CAA0775}" type="pres">
      <dgm:prSet presAssocID="{004CB4FD-9138-4DC7-A103-E806192341B2}" presName="aNode" presStyleLbl="fgAcc1" presStyleIdx="2" presStyleCnt="5">
        <dgm:presLayoutVars>
          <dgm:bulletEnabled val="1"/>
        </dgm:presLayoutVars>
      </dgm:prSet>
      <dgm:spPr/>
      <dgm:t>
        <a:bodyPr/>
        <a:lstStyle/>
        <a:p>
          <a:endParaRPr lang="en-SG"/>
        </a:p>
      </dgm:t>
    </dgm:pt>
    <dgm:pt modelId="{F8AB0F23-E312-4837-A381-B14AA16104E4}" type="pres">
      <dgm:prSet presAssocID="{004CB4FD-9138-4DC7-A103-E806192341B2}" presName="aSpace" presStyleCnt="0"/>
      <dgm:spPr/>
    </dgm:pt>
    <dgm:pt modelId="{949E4463-DEBF-4808-8633-B4BF5FD2F44D}" type="pres">
      <dgm:prSet presAssocID="{843F80EA-0140-4801-BCAB-679F71F7DC7F}" presName="aNode" presStyleLbl="fgAcc1" presStyleIdx="3" presStyleCnt="5">
        <dgm:presLayoutVars>
          <dgm:bulletEnabled val="1"/>
        </dgm:presLayoutVars>
      </dgm:prSet>
      <dgm:spPr/>
      <dgm:t>
        <a:bodyPr/>
        <a:lstStyle/>
        <a:p>
          <a:endParaRPr lang="en-SG"/>
        </a:p>
      </dgm:t>
    </dgm:pt>
    <dgm:pt modelId="{3B8E463F-225E-42CE-A7AD-1C0D88A4732F}" type="pres">
      <dgm:prSet presAssocID="{843F80EA-0140-4801-BCAB-679F71F7DC7F}" presName="aSpace" presStyleCnt="0"/>
      <dgm:spPr/>
    </dgm:pt>
    <dgm:pt modelId="{AEEAA5EA-965B-4012-A8B2-AAB192CF2A6E}" type="pres">
      <dgm:prSet presAssocID="{7D79F5DE-7FDD-4AD9-BCB9-0CC9E689CB6E}" presName="aNode" presStyleLbl="fgAcc1" presStyleIdx="4" presStyleCnt="5">
        <dgm:presLayoutVars>
          <dgm:bulletEnabled val="1"/>
        </dgm:presLayoutVars>
      </dgm:prSet>
      <dgm:spPr/>
      <dgm:t>
        <a:bodyPr/>
        <a:lstStyle/>
        <a:p>
          <a:endParaRPr lang="en-SG"/>
        </a:p>
      </dgm:t>
    </dgm:pt>
    <dgm:pt modelId="{1ACFB762-F9A4-4D4A-A352-93D6D07589C1}" type="pres">
      <dgm:prSet presAssocID="{7D79F5DE-7FDD-4AD9-BCB9-0CC9E689CB6E}" presName="aSpace" presStyleCnt="0"/>
      <dgm:spPr/>
    </dgm:pt>
  </dgm:ptLst>
  <dgm:cxnLst>
    <dgm:cxn modelId="{57273CE7-A3CD-4CF4-9C94-4F0A764F15C5}" srcId="{AA5AA46F-8CA4-4E88-821C-4EDAE6EF8C66}" destId="{BF8C3DE1-3A53-4545-9AE4-F4C234B1F093}" srcOrd="1" destOrd="0" parTransId="{67F76884-AF3E-4FFC-86D5-4454064ADA0D}" sibTransId="{07F99E59-F669-44E3-A87E-D72C3251D406}"/>
    <dgm:cxn modelId="{ECF22302-749C-4007-B725-009A8A079E93}" srcId="{AA5AA46F-8CA4-4E88-821C-4EDAE6EF8C66}" destId="{004CB4FD-9138-4DC7-A103-E806192341B2}" srcOrd="2" destOrd="0" parTransId="{05547682-D92F-43EB-9032-C2C2C2773191}" sibTransId="{843A625F-D616-4C39-9687-CD972C8F57BB}"/>
    <dgm:cxn modelId="{6349E543-B58E-4717-94A3-C0AD7EDE1915}" type="presOf" srcId="{BF8C3DE1-3A53-4545-9AE4-F4C234B1F093}" destId="{F9EC71F0-AE6B-428E-AFA0-3582C21F1196}" srcOrd="0" destOrd="0" presId="urn:microsoft.com/office/officeart/2005/8/layout/pyramid2"/>
    <dgm:cxn modelId="{41EDE2D0-4127-411F-B2E2-EC617E90209D}" type="presOf" srcId="{AA5AA46F-8CA4-4E88-821C-4EDAE6EF8C66}" destId="{0ABF2ED6-1E25-4CA2-BA12-0A5B8194C209}" srcOrd="0" destOrd="0" presId="urn:microsoft.com/office/officeart/2005/8/layout/pyramid2"/>
    <dgm:cxn modelId="{6EA070BF-DEA3-41A1-821B-08A73D556653}" type="presOf" srcId="{7D79F5DE-7FDD-4AD9-BCB9-0CC9E689CB6E}" destId="{AEEAA5EA-965B-4012-A8B2-AAB192CF2A6E}" srcOrd="0" destOrd="0" presId="urn:microsoft.com/office/officeart/2005/8/layout/pyramid2"/>
    <dgm:cxn modelId="{7A82DBEA-4D19-4EE2-9262-48142387A6C5}" type="presOf" srcId="{843F80EA-0140-4801-BCAB-679F71F7DC7F}" destId="{949E4463-DEBF-4808-8633-B4BF5FD2F44D}" srcOrd="0" destOrd="0" presId="urn:microsoft.com/office/officeart/2005/8/layout/pyramid2"/>
    <dgm:cxn modelId="{6034B836-4A74-4F8B-AAC1-B0C0699C9187}" srcId="{AA5AA46F-8CA4-4E88-821C-4EDAE6EF8C66}" destId="{843F80EA-0140-4801-BCAB-679F71F7DC7F}" srcOrd="3" destOrd="0" parTransId="{F611F82C-61AF-4FC2-A122-BCC77EFFA1A3}" sibTransId="{07E78AFA-64FE-458D-9EE1-049761070E62}"/>
    <dgm:cxn modelId="{482242DD-9FD7-44D6-A120-05C8164AAB4A}" srcId="{AA5AA46F-8CA4-4E88-821C-4EDAE6EF8C66}" destId="{7D79F5DE-7FDD-4AD9-BCB9-0CC9E689CB6E}" srcOrd="4" destOrd="0" parTransId="{470DEB69-6811-4542-9E57-380325F9BDD6}" sibTransId="{7D700F87-99C0-4194-B664-30BBF768E1CC}"/>
    <dgm:cxn modelId="{0552CFCE-2B02-4F59-941D-57AB3580B06A}" type="presOf" srcId="{B48F8219-CFB4-4A61-BA0B-BD0AA86983E2}" destId="{62981FB6-9E01-4D25-98CA-BBB50E882E71}" srcOrd="0" destOrd="0" presId="urn:microsoft.com/office/officeart/2005/8/layout/pyramid2"/>
    <dgm:cxn modelId="{4FCFBBAD-783B-4497-882B-BE9E90AD0EE5}" srcId="{AA5AA46F-8CA4-4E88-821C-4EDAE6EF8C66}" destId="{B48F8219-CFB4-4A61-BA0B-BD0AA86983E2}" srcOrd="0" destOrd="0" parTransId="{4891C591-9209-404B-8BE2-76ABCC0E5FEB}" sibTransId="{CA5139DE-7DB0-4B8C-9E74-3178F84FC431}"/>
    <dgm:cxn modelId="{CAD0DFED-CFB0-467B-AABA-9C4A8E9FFBA3}" type="presOf" srcId="{004CB4FD-9138-4DC7-A103-E806192341B2}" destId="{7E5FC4EF-FC05-4557-8C69-ED456CAA0775}" srcOrd="0" destOrd="0" presId="urn:microsoft.com/office/officeart/2005/8/layout/pyramid2"/>
    <dgm:cxn modelId="{7BD717F9-BC02-4A0D-94AD-DABCD1723789}" type="presParOf" srcId="{0ABF2ED6-1E25-4CA2-BA12-0A5B8194C209}" destId="{1184C831-F04E-4A53-A3A7-5D11AE3BE651}" srcOrd="0" destOrd="0" presId="urn:microsoft.com/office/officeart/2005/8/layout/pyramid2"/>
    <dgm:cxn modelId="{57E4E383-9327-4972-84F8-657769C060E3}" type="presParOf" srcId="{0ABF2ED6-1E25-4CA2-BA12-0A5B8194C209}" destId="{706D8C2D-4229-420A-A87D-146CDE4F5CAE}" srcOrd="1" destOrd="0" presId="urn:microsoft.com/office/officeart/2005/8/layout/pyramid2"/>
    <dgm:cxn modelId="{6C6F622C-8770-4AFB-9220-7BE036D80537}" type="presParOf" srcId="{706D8C2D-4229-420A-A87D-146CDE4F5CAE}" destId="{62981FB6-9E01-4D25-98CA-BBB50E882E71}" srcOrd="0" destOrd="0" presId="urn:microsoft.com/office/officeart/2005/8/layout/pyramid2"/>
    <dgm:cxn modelId="{587FEF4D-3B00-4E09-A0AC-848453838705}" type="presParOf" srcId="{706D8C2D-4229-420A-A87D-146CDE4F5CAE}" destId="{92387128-8CB3-41E1-A72A-748AF94D3CC6}" srcOrd="1" destOrd="0" presId="urn:microsoft.com/office/officeart/2005/8/layout/pyramid2"/>
    <dgm:cxn modelId="{69488D1C-805C-49CD-AB7C-BCE9818A2C13}" type="presParOf" srcId="{706D8C2D-4229-420A-A87D-146CDE4F5CAE}" destId="{F9EC71F0-AE6B-428E-AFA0-3582C21F1196}" srcOrd="2" destOrd="0" presId="urn:microsoft.com/office/officeart/2005/8/layout/pyramid2"/>
    <dgm:cxn modelId="{8B505FBC-6CF0-4603-B45E-80DE0E870A48}" type="presParOf" srcId="{706D8C2D-4229-420A-A87D-146CDE4F5CAE}" destId="{D8F3FA2C-D9C8-46B1-8510-E1AA12533090}" srcOrd="3" destOrd="0" presId="urn:microsoft.com/office/officeart/2005/8/layout/pyramid2"/>
    <dgm:cxn modelId="{9144A1B0-35BE-4CCE-9F53-AB7A58F338C3}" type="presParOf" srcId="{706D8C2D-4229-420A-A87D-146CDE4F5CAE}" destId="{7E5FC4EF-FC05-4557-8C69-ED456CAA0775}" srcOrd="4" destOrd="0" presId="urn:microsoft.com/office/officeart/2005/8/layout/pyramid2"/>
    <dgm:cxn modelId="{C15AB2F7-0E79-4366-9E5C-D37A51A0C2C3}" type="presParOf" srcId="{706D8C2D-4229-420A-A87D-146CDE4F5CAE}" destId="{F8AB0F23-E312-4837-A381-B14AA16104E4}" srcOrd="5" destOrd="0" presId="urn:microsoft.com/office/officeart/2005/8/layout/pyramid2"/>
    <dgm:cxn modelId="{414D5E14-2EB7-4AAE-AB35-D0889DA4E2A0}" type="presParOf" srcId="{706D8C2D-4229-420A-A87D-146CDE4F5CAE}" destId="{949E4463-DEBF-4808-8633-B4BF5FD2F44D}" srcOrd="6" destOrd="0" presId="urn:microsoft.com/office/officeart/2005/8/layout/pyramid2"/>
    <dgm:cxn modelId="{4F076601-84E4-45CD-94AA-6116D7418205}" type="presParOf" srcId="{706D8C2D-4229-420A-A87D-146CDE4F5CAE}" destId="{3B8E463F-225E-42CE-A7AD-1C0D88A4732F}" srcOrd="7" destOrd="0" presId="urn:microsoft.com/office/officeart/2005/8/layout/pyramid2"/>
    <dgm:cxn modelId="{CD42F521-68F8-4657-AC57-573B71A7CB8C}" type="presParOf" srcId="{706D8C2D-4229-420A-A87D-146CDE4F5CAE}" destId="{AEEAA5EA-965B-4012-A8B2-AAB192CF2A6E}" srcOrd="8" destOrd="0" presId="urn:microsoft.com/office/officeart/2005/8/layout/pyramid2"/>
    <dgm:cxn modelId="{5D58E3AE-D739-430E-91E6-A9F1950FE717}" type="presParOf" srcId="{706D8C2D-4229-420A-A87D-146CDE4F5CAE}" destId="{1ACFB762-F9A4-4D4A-A352-93D6D07589C1}"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4C831-F04E-4A53-A3A7-5D11AE3BE651}">
      <dsp:nvSpPr>
        <dsp:cNvPr id="0" name=""/>
        <dsp:cNvSpPr/>
      </dsp:nvSpPr>
      <dsp:spPr>
        <a:xfrm>
          <a:off x="1258339" y="0"/>
          <a:ext cx="4824536" cy="4824536"/>
        </a:xfrm>
        <a:prstGeom prst="triangle">
          <a:avLst/>
        </a:prstGeom>
        <a:solidFill>
          <a:schemeClr val="tx2">
            <a:lumMod val="75000"/>
          </a:schemeClr>
        </a:solidFill>
        <a:ln w="55000" cap="flat" cmpd="thickThin" algn="ctr">
          <a:solidFill>
            <a:schemeClr val="lt1">
              <a:hueOff val="0"/>
              <a:satOff val="0"/>
              <a:lumOff val="0"/>
              <a:alphaOff val="0"/>
            </a:schemeClr>
          </a:solidFill>
          <a:prstDash val="solid"/>
        </a:ln>
        <a:effectLst>
          <a:glow rad="228600">
            <a:schemeClr val="accent6">
              <a:satMod val="175000"/>
              <a:alpha val="40000"/>
            </a:schemeClr>
          </a:glow>
        </a:effectLst>
      </dsp:spPr>
      <dsp:style>
        <a:lnRef idx="2">
          <a:scrgbClr r="0" g="0" b="0"/>
        </a:lnRef>
        <a:fillRef idx="1">
          <a:scrgbClr r="0" g="0" b="0"/>
        </a:fillRef>
        <a:effectRef idx="0">
          <a:scrgbClr r="0" g="0" b="0"/>
        </a:effectRef>
        <a:fontRef idx="minor">
          <a:schemeClr val="lt1"/>
        </a:fontRef>
      </dsp:style>
    </dsp:sp>
    <dsp:sp modelId="{62981FB6-9E01-4D25-98CA-BBB50E882E71}">
      <dsp:nvSpPr>
        <dsp:cNvPr id="0" name=""/>
        <dsp:cNvSpPr/>
      </dsp:nvSpPr>
      <dsp:spPr>
        <a:xfrm>
          <a:off x="3670607" y="482924"/>
          <a:ext cx="3135948" cy="685988"/>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t>Recognition</a:t>
          </a:r>
          <a:endParaRPr lang="en-SG" sz="2800" kern="1200" dirty="0"/>
        </a:p>
      </dsp:txBody>
      <dsp:txXfrm>
        <a:off x="3704094" y="516411"/>
        <a:ext cx="3068974" cy="619014"/>
      </dsp:txXfrm>
    </dsp:sp>
    <dsp:sp modelId="{F9EC71F0-AE6B-428E-AFA0-3582C21F1196}">
      <dsp:nvSpPr>
        <dsp:cNvPr id="0" name=""/>
        <dsp:cNvSpPr/>
      </dsp:nvSpPr>
      <dsp:spPr>
        <a:xfrm>
          <a:off x="3670607" y="1254662"/>
          <a:ext cx="3135948" cy="685988"/>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t>Involvement</a:t>
          </a:r>
          <a:endParaRPr lang="en-SG" sz="2800" kern="1200" dirty="0"/>
        </a:p>
      </dsp:txBody>
      <dsp:txXfrm>
        <a:off x="3704094" y="1288149"/>
        <a:ext cx="3068974" cy="619014"/>
      </dsp:txXfrm>
    </dsp:sp>
    <dsp:sp modelId="{7E5FC4EF-FC05-4557-8C69-ED456CAA0775}">
      <dsp:nvSpPr>
        <dsp:cNvPr id="0" name=""/>
        <dsp:cNvSpPr/>
      </dsp:nvSpPr>
      <dsp:spPr>
        <a:xfrm>
          <a:off x="3670607" y="2026399"/>
          <a:ext cx="3135948" cy="685988"/>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t>Belonging</a:t>
          </a:r>
          <a:endParaRPr lang="en-SG" sz="2800" kern="1200" dirty="0"/>
        </a:p>
      </dsp:txBody>
      <dsp:txXfrm>
        <a:off x="3704094" y="2059886"/>
        <a:ext cx="3068974" cy="619014"/>
      </dsp:txXfrm>
    </dsp:sp>
    <dsp:sp modelId="{949E4463-DEBF-4808-8633-B4BF5FD2F44D}">
      <dsp:nvSpPr>
        <dsp:cNvPr id="0" name=""/>
        <dsp:cNvSpPr/>
      </dsp:nvSpPr>
      <dsp:spPr>
        <a:xfrm>
          <a:off x="3670607" y="2798136"/>
          <a:ext cx="3135948" cy="685988"/>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t>Trust</a:t>
          </a:r>
          <a:endParaRPr lang="en-SG" sz="2800" kern="1200" dirty="0"/>
        </a:p>
      </dsp:txBody>
      <dsp:txXfrm>
        <a:off x="3704094" y="2831623"/>
        <a:ext cx="3068974" cy="619014"/>
      </dsp:txXfrm>
    </dsp:sp>
    <dsp:sp modelId="{AEEAA5EA-965B-4012-A8B2-AAB192CF2A6E}">
      <dsp:nvSpPr>
        <dsp:cNvPr id="0" name=""/>
        <dsp:cNvSpPr/>
      </dsp:nvSpPr>
      <dsp:spPr>
        <a:xfrm>
          <a:off x="3670607" y="3569873"/>
          <a:ext cx="3135948" cy="685988"/>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SG" sz="2800" kern="1200" dirty="0" smtClean="0"/>
            <a:t>Knowledge</a:t>
          </a:r>
          <a:endParaRPr lang="en-SG" sz="2800" kern="1200" dirty="0"/>
        </a:p>
      </dsp:txBody>
      <dsp:txXfrm>
        <a:off x="3704094" y="3603360"/>
        <a:ext cx="3068974" cy="6190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7/6/2015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a:t>
            </a:fld>
            <a:endParaRPr lang="en-US"/>
          </a:p>
        </p:txBody>
      </p:sp>
    </p:spTree>
    <p:extLst>
      <p:ext uri="{BB962C8B-B14F-4D97-AF65-F5344CB8AC3E}">
        <p14:creationId xmlns:p14="http://schemas.microsoft.com/office/powerpoint/2010/main" val="384041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7/6/2015 1:24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3780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7/6/2015 8:43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70741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A4CE682-04AD-4279-A71F-CC0A2DA5C36C}" type="datetimeFigureOut">
              <a:rPr lang="en-SG" smtClean="0"/>
              <a:t>6/7/2015</a:t>
            </a:fld>
            <a:endParaRPr lang="en-SG"/>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444676" y="6041363"/>
            <a:ext cx="512638" cy="365125"/>
          </a:xfrm>
          <a:prstGeom prst="rect">
            <a:avLst/>
          </a:prstGeom>
        </p:spPr>
        <p:txBody>
          <a:bodyPr/>
          <a:lstStyle/>
          <a:p>
            <a:fld id="{A7D6EAF1-2FB2-406C-A371-7A15717E3F89}" type="slidenum">
              <a:rPr lang="en-SG" smtClean="0"/>
              <a:t>‹#›</a:t>
            </a:fld>
            <a:endParaRPr lang="en-SG"/>
          </a:p>
        </p:txBody>
      </p:sp>
    </p:spTree>
    <p:extLst>
      <p:ext uri="{BB962C8B-B14F-4D97-AF65-F5344CB8AC3E}">
        <p14:creationId xmlns:p14="http://schemas.microsoft.com/office/powerpoint/2010/main" val="72724411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7340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07" r:id="rId2"/>
    <p:sldLayoutId id="2147483708" r:id="rId3"/>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hyperlink" Target="https://www.youtube.com/watch?v=szStBV5Mxt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Analytics</a:t>
            </a:r>
            <a:endParaRPr lang="en-US" dirty="0"/>
          </a:p>
        </p:txBody>
      </p:sp>
      <p:sp>
        <p:nvSpPr>
          <p:cNvPr id="3" name="Subtitle 2"/>
          <p:cNvSpPr>
            <a:spLocks noGrp="1"/>
          </p:cNvSpPr>
          <p:nvPr>
            <p:ph type="subTitle" idx="1"/>
          </p:nvPr>
        </p:nvSpPr>
        <p:spPr>
          <a:xfrm>
            <a:off x="730249" y="4344988"/>
            <a:ext cx="7681913" cy="668188"/>
          </a:xfrm>
        </p:spPr>
        <p:txBody>
          <a:bodyPr>
            <a:normAutofit fontScale="92500" lnSpcReduction="20000"/>
          </a:bodyPr>
          <a:lstStyle/>
          <a:p>
            <a:r>
              <a:rPr lang="en-US" dirty="0" smtClean="0"/>
              <a:t>Topic </a:t>
            </a:r>
            <a:r>
              <a:rPr lang="en-US" dirty="0"/>
              <a:t>9</a:t>
            </a:r>
            <a:r>
              <a:rPr lang="en-US" dirty="0" smtClean="0"/>
              <a:t>:  Online Reputation Management – Discovering and Inspiring Brand Evangelists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Recognition</a:t>
            </a:r>
            <a:endParaRPr lang="en-SG" dirty="0"/>
          </a:p>
        </p:txBody>
      </p:sp>
      <p:sp>
        <p:nvSpPr>
          <p:cNvPr id="3" name="Text Placeholder 2"/>
          <p:cNvSpPr>
            <a:spLocks noGrp="1"/>
          </p:cNvSpPr>
          <p:nvPr>
            <p:ph type="body" sz="quarter" idx="10"/>
          </p:nvPr>
        </p:nvSpPr>
        <p:spPr>
          <a:xfrm>
            <a:off x="381000" y="1124744"/>
            <a:ext cx="8382000" cy="2954655"/>
          </a:xfrm>
        </p:spPr>
        <p:txBody>
          <a:bodyPr/>
          <a:lstStyle/>
          <a:p>
            <a:r>
              <a:rPr lang="en-SG" dirty="0" smtClean="0"/>
              <a:t>Identifying and linking to them in blog posts</a:t>
            </a:r>
          </a:p>
          <a:p>
            <a:r>
              <a:rPr lang="en-SG" dirty="0" smtClean="0"/>
              <a:t>Sending them an occasional personalized message or tweet</a:t>
            </a:r>
          </a:p>
          <a:p>
            <a:r>
              <a:rPr lang="en-SG" dirty="0" smtClean="0"/>
              <a:t>Commenting on their Facebook pages</a:t>
            </a:r>
          </a:p>
          <a:p>
            <a:r>
              <a:rPr lang="en-SG" dirty="0" smtClean="0"/>
              <a:t>Naming and linking to them in email newsletters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075915"/>
            <a:ext cx="6300192" cy="2650604"/>
          </a:xfrm>
          <a:prstGeom prst="rect">
            <a:avLst/>
          </a:prstGeom>
        </p:spPr>
      </p:pic>
    </p:spTree>
    <p:extLst>
      <p:ext uri="{BB962C8B-B14F-4D97-AF65-F5344CB8AC3E}">
        <p14:creationId xmlns:p14="http://schemas.microsoft.com/office/powerpoint/2010/main" val="39724119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Recognition</a:t>
            </a:r>
            <a:endParaRPr lang="en-SG" dirty="0"/>
          </a:p>
        </p:txBody>
      </p:sp>
      <p:sp>
        <p:nvSpPr>
          <p:cNvPr id="3" name="Text Placeholder 2"/>
          <p:cNvSpPr>
            <a:spLocks noGrp="1"/>
          </p:cNvSpPr>
          <p:nvPr>
            <p:ph type="body" sz="quarter" idx="10"/>
          </p:nvPr>
        </p:nvSpPr>
        <p:spPr>
          <a:xfrm>
            <a:off x="381000" y="1124744"/>
            <a:ext cx="8382000" cy="1969770"/>
          </a:xfrm>
        </p:spPr>
        <p:txBody>
          <a:bodyPr/>
          <a:lstStyle/>
          <a:p>
            <a:r>
              <a:rPr lang="en-SG" dirty="0" smtClean="0"/>
              <a:t>Publishing their reviews of your product/service</a:t>
            </a:r>
          </a:p>
          <a:p>
            <a:r>
              <a:rPr lang="en-SG" dirty="0" smtClean="0"/>
              <a:t>Approaching them for advance feedback</a:t>
            </a:r>
          </a:p>
          <a:p>
            <a:r>
              <a:rPr lang="en-SG" dirty="0" smtClean="0"/>
              <a:t>Sending them an occasional personalize gift or card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933056"/>
            <a:ext cx="6300192" cy="2650604"/>
          </a:xfrm>
          <a:prstGeom prst="rect">
            <a:avLst/>
          </a:prstGeom>
        </p:spPr>
      </p:pic>
    </p:spTree>
    <p:extLst>
      <p:ext uri="{BB962C8B-B14F-4D97-AF65-F5344CB8AC3E}">
        <p14:creationId xmlns:p14="http://schemas.microsoft.com/office/powerpoint/2010/main" val="723941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a:t>
            </a:r>
            <a:endParaRPr lang="en-SG" dirty="0"/>
          </a:p>
        </p:txBody>
      </p:sp>
      <p:sp>
        <p:nvSpPr>
          <p:cNvPr id="3" name="Text Placeholder 2"/>
          <p:cNvSpPr>
            <a:spLocks noGrp="1"/>
          </p:cNvSpPr>
          <p:nvPr>
            <p:ph type="body" sz="quarter" idx="10"/>
          </p:nvPr>
        </p:nvSpPr>
        <p:spPr>
          <a:xfrm>
            <a:off x="381000" y="1411552"/>
            <a:ext cx="8382000" cy="4782848"/>
          </a:xfrm>
        </p:spPr>
        <p:txBody>
          <a:bodyPr/>
          <a:lstStyle/>
          <a:p>
            <a:r>
              <a:rPr lang="en-SG" dirty="0" smtClean="0"/>
              <a:t>Brand evangelists like to retweets, blog comments and post directly onto your Facebook page</a:t>
            </a:r>
          </a:p>
          <a:p>
            <a:r>
              <a:rPr lang="en-SG" dirty="0" smtClean="0"/>
              <a:t>See them more by setting up listening tools</a:t>
            </a:r>
          </a:p>
          <a:p>
            <a:r>
              <a:rPr lang="en-SG" dirty="0" smtClean="0"/>
              <a:t>Check out them on</a:t>
            </a:r>
          </a:p>
          <a:p>
            <a:pPr lvl="1"/>
            <a:r>
              <a:rPr lang="en-SG" dirty="0" smtClean="0"/>
              <a:t>Blogs</a:t>
            </a:r>
          </a:p>
          <a:p>
            <a:pPr lvl="1"/>
            <a:r>
              <a:rPr lang="en-SG" dirty="0" smtClean="0"/>
              <a:t>Facebook</a:t>
            </a:r>
          </a:p>
          <a:p>
            <a:pPr lvl="1"/>
            <a:r>
              <a:rPr lang="en-SG" dirty="0" smtClean="0"/>
              <a:t>Twitter</a:t>
            </a:r>
          </a:p>
          <a:p>
            <a:pPr lvl="1"/>
            <a:r>
              <a:rPr lang="en-SG" dirty="0" smtClean="0"/>
              <a:t>LinkedIn</a:t>
            </a:r>
          </a:p>
          <a:p>
            <a:pPr lvl="1"/>
            <a:r>
              <a:rPr lang="en-SG" dirty="0" smtClean="0"/>
              <a:t>Google+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356991"/>
            <a:ext cx="3970412" cy="3339059"/>
          </a:xfrm>
          <a:prstGeom prst="rect">
            <a:avLst/>
          </a:prstGeom>
        </p:spPr>
      </p:pic>
    </p:spTree>
    <p:extLst>
      <p:ext uri="{BB962C8B-B14F-4D97-AF65-F5344CB8AC3E}">
        <p14:creationId xmlns:p14="http://schemas.microsoft.com/office/powerpoint/2010/main" val="160016350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Blog</a:t>
            </a:r>
            <a:endParaRPr lang="en-SG" dirty="0"/>
          </a:p>
        </p:txBody>
      </p:sp>
      <p:sp>
        <p:nvSpPr>
          <p:cNvPr id="3" name="Text Placeholder 2"/>
          <p:cNvSpPr>
            <a:spLocks noGrp="1"/>
          </p:cNvSpPr>
          <p:nvPr>
            <p:ph type="body" sz="quarter" idx="10"/>
          </p:nvPr>
        </p:nvSpPr>
        <p:spPr>
          <a:xfrm>
            <a:off x="381000" y="1411552"/>
            <a:ext cx="8382000" cy="3976473"/>
          </a:xfrm>
        </p:spPr>
        <p:txBody>
          <a:bodyPr/>
          <a:lstStyle/>
          <a:p>
            <a:r>
              <a:rPr lang="en-SG" dirty="0" smtClean="0"/>
              <a:t>Assess them by</a:t>
            </a:r>
          </a:p>
          <a:p>
            <a:pPr lvl="1"/>
            <a:r>
              <a:rPr lang="en-SG" dirty="0" smtClean="0"/>
              <a:t>How large his number of followers</a:t>
            </a:r>
          </a:p>
          <a:p>
            <a:pPr lvl="1"/>
            <a:r>
              <a:rPr lang="en-SG" dirty="0" smtClean="0"/>
              <a:t>How much his audience is paying attention to what he says</a:t>
            </a:r>
          </a:p>
          <a:p>
            <a:pPr lvl="1"/>
            <a:r>
              <a:rPr lang="en-SG" dirty="0" smtClean="0"/>
              <a:t>Number of blog posts</a:t>
            </a:r>
          </a:p>
          <a:p>
            <a:pPr lvl="1"/>
            <a:r>
              <a:rPr lang="en-SG" dirty="0" smtClean="0"/>
              <a:t>Check if their posts are engaging and interesting</a:t>
            </a:r>
          </a:p>
          <a:p>
            <a:pPr lvl="1"/>
            <a:r>
              <a:rPr lang="en-SG" dirty="0" smtClean="0"/>
              <a:t>The blogging holy grail </a:t>
            </a:r>
            <a:br>
              <a:rPr lang="en-SG" dirty="0" smtClean="0"/>
            </a:br>
            <a:r>
              <a:rPr lang="en-SG" dirty="0" smtClean="0"/>
              <a:t>involves </a:t>
            </a:r>
            <a:r>
              <a:rPr lang="en-SG" b="1" dirty="0" smtClean="0">
                <a:solidFill>
                  <a:srgbClr val="FF0000"/>
                </a:solidFill>
              </a:rPr>
              <a:t>lots of followers</a:t>
            </a:r>
            <a:br>
              <a:rPr lang="en-SG" b="1" dirty="0" smtClean="0">
                <a:solidFill>
                  <a:srgbClr val="FF0000"/>
                </a:solidFill>
              </a:rPr>
            </a:br>
            <a:r>
              <a:rPr lang="en-SG" dirty="0" smtClean="0"/>
              <a:t>and </a:t>
            </a:r>
            <a:r>
              <a:rPr lang="en-SG" b="1" dirty="0" smtClean="0">
                <a:solidFill>
                  <a:srgbClr val="FF0000"/>
                </a:solidFill>
              </a:rPr>
              <a:t>lots of engagements</a:t>
            </a:r>
            <a:endParaRPr lang="en-SG"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149080"/>
            <a:ext cx="3942606" cy="2422772"/>
          </a:xfrm>
          <a:prstGeom prst="rect">
            <a:avLst/>
          </a:prstGeom>
        </p:spPr>
      </p:pic>
    </p:spTree>
    <p:extLst>
      <p:ext uri="{BB962C8B-B14F-4D97-AF65-F5344CB8AC3E}">
        <p14:creationId xmlns:p14="http://schemas.microsoft.com/office/powerpoint/2010/main" val="27283479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Facebook</a:t>
            </a:r>
            <a:endParaRPr lang="en-SG" dirty="0"/>
          </a:p>
        </p:txBody>
      </p:sp>
      <p:sp>
        <p:nvSpPr>
          <p:cNvPr id="3" name="Text Placeholder 2"/>
          <p:cNvSpPr>
            <a:spLocks noGrp="1"/>
          </p:cNvSpPr>
          <p:nvPr>
            <p:ph type="body" sz="quarter" idx="10"/>
          </p:nvPr>
        </p:nvSpPr>
        <p:spPr>
          <a:xfrm>
            <a:off x="381000" y="1411552"/>
            <a:ext cx="8382000" cy="3742563"/>
          </a:xfrm>
        </p:spPr>
        <p:txBody>
          <a:bodyPr/>
          <a:lstStyle/>
          <a:p>
            <a:r>
              <a:rPr lang="en-SG" dirty="0" smtClean="0"/>
              <a:t>Facebook followers, friends, likes, and shares are indicators of interest, influence, and participation</a:t>
            </a:r>
          </a:p>
          <a:p>
            <a:r>
              <a:rPr lang="en-SG" dirty="0" smtClean="0"/>
              <a:t>Difference between Facebook profile and Facebook page</a:t>
            </a:r>
          </a:p>
          <a:p>
            <a:r>
              <a:rPr lang="en-SG" dirty="0" smtClean="0"/>
              <a:t>More difficult to get people to like a </a:t>
            </a:r>
            <a:r>
              <a:rPr lang="en-SG" dirty="0"/>
              <a:t>F</a:t>
            </a:r>
            <a:r>
              <a:rPr lang="en-SG" dirty="0" smtClean="0"/>
              <a:t>acebook fan page as it’s a better indicator for genuine interest in that person brand</a:t>
            </a:r>
            <a:endParaRPr lang="en-SG" dirty="0"/>
          </a:p>
        </p:txBody>
      </p:sp>
    </p:spTree>
    <p:extLst>
      <p:ext uri="{BB962C8B-B14F-4D97-AF65-F5344CB8AC3E}">
        <p14:creationId xmlns:p14="http://schemas.microsoft.com/office/powerpoint/2010/main" val="15490170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Facebook</a:t>
            </a:r>
            <a:endParaRPr lang="en-S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53" y="1354502"/>
            <a:ext cx="6012160" cy="35468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126" y="3090516"/>
            <a:ext cx="5940152" cy="3621705"/>
          </a:xfrm>
          <a:prstGeom prst="rect">
            <a:avLst/>
          </a:prstGeom>
        </p:spPr>
      </p:pic>
      <p:sp>
        <p:nvSpPr>
          <p:cNvPr id="8" name="TextBox 7"/>
          <p:cNvSpPr txBox="1"/>
          <p:nvPr/>
        </p:nvSpPr>
        <p:spPr>
          <a:xfrm>
            <a:off x="6361713" y="1633151"/>
            <a:ext cx="2247090" cy="369332"/>
          </a:xfrm>
          <a:prstGeom prst="rect">
            <a:avLst/>
          </a:prstGeom>
          <a:noFill/>
        </p:spPr>
        <p:txBody>
          <a:bodyPr wrap="none" rtlCol="0">
            <a:spAutoFit/>
          </a:bodyPr>
          <a:lstStyle/>
          <a:p>
            <a:r>
              <a:rPr lang="en-SG" dirty="0" smtClean="0"/>
              <a:t>Facebook Profile page</a:t>
            </a:r>
            <a:endParaRPr lang="en-SG" dirty="0"/>
          </a:p>
        </p:txBody>
      </p:sp>
      <p:sp>
        <p:nvSpPr>
          <p:cNvPr id="9" name="TextBox 8"/>
          <p:cNvSpPr txBox="1"/>
          <p:nvPr/>
        </p:nvSpPr>
        <p:spPr>
          <a:xfrm>
            <a:off x="1015650" y="6021288"/>
            <a:ext cx="1970476" cy="369332"/>
          </a:xfrm>
          <a:prstGeom prst="rect">
            <a:avLst/>
          </a:prstGeom>
          <a:noFill/>
        </p:spPr>
        <p:txBody>
          <a:bodyPr wrap="none" rtlCol="0">
            <a:spAutoFit/>
          </a:bodyPr>
          <a:lstStyle/>
          <a:p>
            <a:r>
              <a:rPr lang="en-SG" dirty="0" smtClean="0"/>
              <a:t>Facebook Fan page</a:t>
            </a:r>
            <a:endParaRPr lang="en-SG" dirty="0"/>
          </a:p>
        </p:txBody>
      </p:sp>
      <p:sp>
        <p:nvSpPr>
          <p:cNvPr id="10" name="Text Placeholder 9"/>
          <p:cNvSpPr>
            <a:spLocks noGrp="1"/>
          </p:cNvSpPr>
          <p:nvPr>
            <p:ph type="body" sz="quarter" idx="10"/>
          </p:nvPr>
        </p:nvSpPr>
        <p:spPr/>
        <p:txBody>
          <a:bodyPr/>
          <a:lstStyle/>
          <a:p>
            <a:endParaRPr lang="en-SG" dirty="0"/>
          </a:p>
        </p:txBody>
      </p:sp>
    </p:spTree>
    <p:extLst>
      <p:ext uri="{BB962C8B-B14F-4D97-AF65-F5344CB8AC3E}">
        <p14:creationId xmlns:p14="http://schemas.microsoft.com/office/powerpoint/2010/main" val="76964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Twitter</a:t>
            </a:r>
            <a:endParaRPr lang="en-SG" dirty="0"/>
          </a:p>
        </p:txBody>
      </p:sp>
      <p:sp>
        <p:nvSpPr>
          <p:cNvPr id="3" name="Text Placeholder 2"/>
          <p:cNvSpPr>
            <a:spLocks noGrp="1"/>
          </p:cNvSpPr>
          <p:nvPr>
            <p:ph type="body" sz="quarter" idx="10"/>
          </p:nvPr>
        </p:nvSpPr>
        <p:spPr>
          <a:xfrm>
            <a:off x="381000" y="1411552"/>
            <a:ext cx="8382000" cy="4481227"/>
          </a:xfrm>
        </p:spPr>
        <p:txBody>
          <a:bodyPr/>
          <a:lstStyle/>
          <a:p>
            <a:r>
              <a:rPr lang="en-SG" dirty="0" smtClean="0"/>
              <a:t>How many followers they have</a:t>
            </a:r>
          </a:p>
          <a:p>
            <a:r>
              <a:rPr lang="en-SG" dirty="0" smtClean="0"/>
              <a:t>How often they’re listed</a:t>
            </a:r>
          </a:p>
          <a:p>
            <a:r>
              <a:rPr lang="en-SG" dirty="0" smtClean="0"/>
              <a:t>What kinds of list they appear on</a:t>
            </a:r>
          </a:p>
          <a:p>
            <a:r>
              <a:rPr lang="en-SG" dirty="0" smtClean="0"/>
              <a:t>How often they’re retweeted</a:t>
            </a:r>
          </a:p>
          <a:p>
            <a:r>
              <a:rPr lang="en-SG" dirty="0" smtClean="0"/>
              <a:t>What categories get retweeted most</a:t>
            </a:r>
          </a:p>
          <a:p>
            <a:r>
              <a:rPr lang="en-SG" dirty="0" smtClean="0"/>
              <a:t>If they are regularly </a:t>
            </a:r>
            <a:br>
              <a:rPr lang="en-SG" dirty="0" smtClean="0"/>
            </a:br>
            <a:r>
              <a:rPr lang="en-SG" dirty="0" smtClean="0"/>
              <a:t>participate in tweet </a:t>
            </a:r>
            <a:br>
              <a:rPr lang="en-SG" dirty="0" smtClean="0"/>
            </a:br>
            <a:r>
              <a:rPr lang="en-SG" dirty="0" smtClean="0"/>
              <a:t>chat and in which </a:t>
            </a:r>
            <a:br>
              <a:rPr lang="en-SG" dirty="0" smtClean="0"/>
            </a:br>
            <a:r>
              <a:rPr lang="en-SG" dirty="0" smtClean="0"/>
              <a:t>category</a:t>
            </a:r>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4005064"/>
            <a:ext cx="4321696" cy="2589670"/>
          </a:xfrm>
          <a:prstGeom prst="rect">
            <a:avLst/>
          </a:prstGeom>
        </p:spPr>
      </p:pic>
    </p:spTree>
    <p:extLst>
      <p:ext uri="{BB962C8B-B14F-4D97-AF65-F5344CB8AC3E}">
        <p14:creationId xmlns:p14="http://schemas.microsoft.com/office/powerpoint/2010/main" val="31791516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LinkedIn</a:t>
            </a:r>
            <a:endParaRPr lang="en-SG" dirty="0"/>
          </a:p>
        </p:txBody>
      </p:sp>
      <p:sp>
        <p:nvSpPr>
          <p:cNvPr id="3" name="Text Placeholder 2"/>
          <p:cNvSpPr>
            <a:spLocks noGrp="1"/>
          </p:cNvSpPr>
          <p:nvPr>
            <p:ph type="body" sz="quarter" idx="10"/>
          </p:nvPr>
        </p:nvSpPr>
        <p:spPr>
          <a:xfrm>
            <a:off x="381000" y="1411552"/>
            <a:ext cx="8382000" cy="4382738"/>
          </a:xfrm>
        </p:spPr>
        <p:txBody>
          <a:bodyPr/>
          <a:lstStyle/>
          <a:p>
            <a:r>
              <a:rPr lang="en-SG" dirty="0" smtClean="0"/>
              <a:t>Check your brand evangelist LinkedIn profile carefully</a:t>
            </a:r>
          </a:p>
          <a:p>
            <a:r>
              <a:rPr lang="en-SG" dirty="0" smtClean="0"/>
              <a:t>Is it completely filled out, their work history and education.</a:t>
            </a:r>
          </a:p>
          <a:p>
            <a:r>
              <a:rPr lang="en-SG" dirty="0" smtClean="0"/>
              <a:t>Any testimonials</a:t>
            </a:r>
          </a:p>
          <a:p>
            <a:r>
              <a:rPr lang="en-SG" dirty="0" smtClean="0"/>
              <a:t>Number of followers may </a:t>
            </a:r>
            <a:br>
              <a:rPr lang="en-SG" dirty="0" smtClean="0"/>
            </a:br>
            <a:r>
              <a:rPr lang="en-SG" dirty="0" smtClean="0"/>
              <a:t>not be important</a:t>
            </a:r>
          </a:p>
          <a:p>
            <a:r>
              <a:rPr lang="en-SG" dirty="0" smtClean="0"/>
              <a:t>Pay attention to quality </a:t>
            </a:r>
            <a:br>
              <a:rPr lang="en-SG" dirty="0" smtClean="0"/>
            </a:br>
            <a:r>
              <a:rPr lang="en-SG" dirty="0" smtClean="0"/>
              <a:t>than quantity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4201875"/>
            <a:ext cx="3635896" cy="2445172"/>
          </a:xfrm>
          <a:prstGeom prst="rect">
            <a:avLst/>
          </a:prstGeom>
        </p:spPr>
      </p:pic>
    </p:spTree>
    <p:extLst>
      <p:ext uri="{BB962C8B-B14F-4D97-AF65-F5344CB8AC3E}">
        <p14:creationId xmlns:p14="http://schemas.microsoft.com/office/powerpoint/2010/main" val="29852318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Discovering them online – Google+</a:t>
            </a:r>
            <a:endParaRPr lang="en-SG" dirty="0"/>
          </a:p>
        </p:txBody>
      </p:sp>
      <p:sp>
        <p:nvSpPr>
          <p:cNvPr id="3" name="Text Placeholder 2"/>
          <p:cNvSpPr>
            <a:spLocks noGrp="1"/>
          </p:cNvSpPr>
          <p:nvPr>
            <p:ph type="body" sz="quarter" idx="10"/>
          </p:nvPr>
        </p:nvSpPr>
        <p:spPr>
          <a:xfrm>
            <a:off x="381000" y="1411552"/>
            <a:ext cx="8382000" cy="3834896"/>
          </a:xfrm>
        </p:spPr>
        <p:txBody>
          <a:bodyPr/>
          <a:lstStyle/>
          <a:p>
            <a:r>
              <a:rPr lang="en-SG" dirty="0" smtClean="0"/>
              <a:t>Google their name and check out her profile</a:t>
            </a:r>
          </a:p>
          <a:p>
            <a:r>
              <a:rPr lang="en-SG" dirty="0" smtClean="0"/>
              <a:t>See how much feedback one’s getting on the posts</a:t>
            </a:r>
          </a:p>
          <a:p>
            <a:r>
              <a:rPr lang="en-SG" dirty="0" smtClean="0"/>
              <a:t>Google+ tools to take a closer look at the influence:</a:t>
            </a:r>
          </a:p>
          <a:p>
            <a:pPr lvl="1"/>
            <a:r>
              <a:rPr lang="en-SG" dirty="0" err="1" smtClean="0"/>
              <a:t>SocialStatistics</a:t>
            </a:r>
            <a:endParaRPr lang="en-SG" dirty="0" smtClean="0"/>
          </a:p>
          <a:p>
            <a:pPr lvl="1"/>
            <a:r>
              <a:rPr lang="en-SG" dirty="0" err="1" smtClean="0"/>
              <a:t>CircleCount</a:t>
            </a:r>
            <a:endParaRPr lang="en-SG" dirty="0" smtClean="0"/>
          </a:p>
          <a:p>
            <a:pPr lvl="1"/>
            <a:r>
              <a:rPr lang="en-SG" dirty="0" err="1" smtClean="0"/>
              <a:t>FindPeopleOnPlus</a:t>
            </a:r>
            <a:endParaRPr lang="en-S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234" y="3789040"/>
            <a:ext cx="4242048" cy="2684016"/>
          </a:xfrm>
          <a:prstGeom prst="rect">
            <a:avLst/>
          </a:prstGeom>
        </p:spPr>
      </p:pic>
    </p:spTree>
    <p:extLst>
      <p:ext uri="{BB962C8B-B14F-4D97-AF65-F5344CB8AC3E}">
        <p14:creationId xmlns:p14="http://schemas.microsoft.com/office/powerpoint/2010/main" val="329943297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Recognizing True influence</a:t>
            </a:r>
            <a:endParaRPr lang="en-SG" dirty="0"/>
          </a:p>
        </p:txBody>
      </p:sp>
      <p:sp>
        <p:nvSpPr>
          <p:cNvPr id="3" name="Text Placeholder 2"/>
          <p:cNvSpPr>
            <a:spLocks noGrp="1"/>
          </p:cNvSpPr>
          <p:nvPr>
            <p:ph type="body" sz="quarter" idx="10"/>
          </p:nvPr>
        </p:nvSpPr>
        <p:spPr>
          <a:xfrm>
            <a:off x="381000" y="1411552"/>
            <a:ext cx="8382000" cy="2252924"/>
          </a:xfrm>
        </p:spPr>
        <p:txBody>
          <a:bodyPr/>
          <a:lstStyle/>
          <a:p>
            <a:r>
              <a:rPr lang="en-SG" dirty="0" smtClean="0"/>
              <a:t>Speaking at conferences</a:t>
            </a:r>
          </a:p>
          <a:p>
            <a:pPr lvl="1"/>
            <a:r>
              <a:rPr lang="en-SG" dirty="0" smtClean="0"/>
              <a:t>Check if this person speak at any conferences within past year or two</a:t>
            </a:r>
          </a:p>
          <a:p>
            <a:pPr lvl="1"/>
            <a:r>
              <a:rPr lang="en-SG" dirty="0" smtClean="0"/>
              <a:t>Pay attention to the venues</a:t>
            </a:r>
          </a:p>
          <a:p>
            <a:pPr lvl="1"/>
            <a:r>
              <a:rPr lang="en-SG" dirty="0" smtClean="0"/>
              <a:t>Look at the kind of conference he is addressing</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789040"/>
            <a:ext cx="5256584" cy="2808312"/>
          </a:xfrm>
          <a:prstGeom prst="rect">
            <a:avLst/>
          </a:prstGeom>
        </p:spPr>
      </p:pic>
    </p:spTree>
    <p:extLst>
      <p:ext uri="{BB962C8B-B14F-4D97-AF65-F5344CB8AC3E}">
        <p14:creationId xmlns:p14="http://schemas.microsoft.com/office/powerpoint/2010/main" val="883589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Learning Objectives</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SG" dirty="0"/>
              <a:t>Hierarchy of Needs for brand </a:t>
            </a:r>
            <a:r>
              <a:rPr lang="en-SG" dirty="0" smtClean="0"/>
              <a:t>evangelists</a:t>
            </a:r>
          </a:p>
          <a:p>
            <a:r>
              <a:rPr lang="en-SG" dirty="0"/>
              <a:t>Discovering them </a:t>
            </a:r>
            <a:r>
              <a:rPr lang="en-SG" dirty="0" smtClean="0"/>
              <a:t>online</a:t>
            </a:r>
          </a:p>
          <a:p>
            <a:r>
              <a:rPr lang="en-SG" dirty="0"/>
              <a:t>Recognizing True influence</a:t>
            </a:r>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Recognizing True influence</a:t>
            </a:r>
            <a:endParaRPr lang="en-SG" dirty="0"/>
          </a:p>
        </p:txBody>
      </p:sp>
      <p:sp>
        <p:nvSpPr>
          <p:cNvPr id="3" name="Text Placeholder 2"/>
          <p:cNvSpPr>
            <a:spLocks noGrp="1"/>
          </p:cNvSpPr>
          <p:nvPr>
            <p:ph type="body" sz="quarter" idx="10"/>
          </p:nvPr>
        </p:nvSpPr>
        <p:spPr>
          <a:xfrm>
            <a:off x="381000" y="1411552"/>
            <a:ext cx="8382000" cy="2609945"/>
          </a:xfrm>
        </p:spPr>
        <p:txBody>
          <a:bodyPr/>
          <a:lstStyle/>
          <a:p>
            <a:r>
              <a:rPr lang="en-SG" dirty="0" smtClean="0"/>
              <a:t>Authoring books</a:t>
            </a:r>
          </a:p>
          <a:p>
            <a:pPr lvl="1"/>
            <a:r>
              <a:rPr lang="en-SG" dirty="0" smtClean="0"/>
              <a:t>Check if this person authored any books</a:t>
            </a:r>
          </a:p>
          <a:p>
            <a:pPr lvl="1"/>
            <a:r>
              <a:rPr lang="en-SG" dirty="0" smtClean="0"/>
              <a:t>Some of the influential authoring categories include</a:t>
            </a:r>
          </a:p>
          <a:p>
            <a:pPr lvl="2"/>
            <a:r>
              <a:rPr lang="en-SG" dirty="0" smtClean="0"/>
              <a:t>White papers</a:t>
            </a:r>
          </a:p>
          <a:p>
            <a:pPr lvl="2"/>
            <a:r>
              <a:rPr lang="en-SG" dirty="0" smtClean="0"/>
              <a:t>Podcasts</a:t>
            </a:r>
          </a:p>
          <a:p>
            <a:pPr lvl="2"/>
            <a:r>
              <a:rPr lang="en-SG" dirty="0" smtClean="0"/>
              <a:t>Video series</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3861048"/>
            <a:ext cx="4551040" cy="2676702"/>
          </a:xfrm>
          <a:prstGeom prst="rect">
            <a:avLst/>
          </a:prstGeom>
        </p:spPr>
      </p:pic>
    </p:spTree>
    <p:extLst>
      <p:ext uri="{BB962C8B-B14F-4D97-AF65-F5344CB8AC3E}">
        <p14:creationId xmlns:p14="http://schemas.microsoft.com/office/powerpoint/2010/main" val="122766268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Recognizing True influence</a:t>
            </a:r>
            <a:endParaRPr lang="en-SG" dirty="0"/>
          </a:p>
        </p:txBody>
      </p:sp>
      <p:sp>
        <p:nvSpPr>
          <p:cNvPr id="3" name="Text Placeholder 2"/>
          <p:cNvSpPr>
            <a:spLocks noGrp="1"/>
          </p:cNvSpPr>
          <p:nvPr>
            <p:ph type="body" sz="quarter" idx="10"/>
          </p:nvPr>
        </p:nvSpPr>
        <p:spPr>
          <a:xfrm>
            <a:off x="381000" y="1411552"/>
            <a:ext cx="8382000" cy="3028521"/>
          </a:xfrm>
        </p:spPr>
        <p:txBody>
          <a:bodyPr/>
          <a:lstStyle/>
          <a:p>
            <a:r>
              <a:rPr lang="en-SG" dirty="0" smtClean="0"/>
              <a:t>Participating in groups and forums</a:t>
            </a:r>
          </a:p>
          <a:p>
            <a:pPr lvl="1"/>
            <a:r>
              <a:rPr lang="en-SG" dirty="0" smtClean="0"/>
              <a:t>Lists in a number of professional organization related to your brand, group or local meet-up group</a:t>
            </a:r>
          </a:p>
          <a:p>
            <a:pPr lvl="1"/>
            <a:r>
              <a:rPr lang="en-SG" dirty="0" smtClean="0"/>
              <a:t>How active is the person in the group</a:t>
            </a:r>
          </a:p>
          <a:p>
            <a:pPr lvl="1"/>
            <a:r>
              <a:rPr lang="en-SG" dirty="0" smtClean="0"/>
              <a:t>Take note of active, insightful forums such as Wikis community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4293096"/>
            <a:ext cx="3632746" cy="2376264"/>
          </a:xfrm>
          <a:prstGeom prst="rect">
            <a:avLst/>
          </a:prstGeom>
        </p:spPr>
      </p:pic>
    </p:spTree>
    <p:extLst>
      <p:ext uri="{BB962C8B-B14F-4D97-AF65-F5344CB8AC3E}">
        <p14:creationId xmlns:p14="http://schemas.microsoft.com/office/powerpoint/2010/main" val="225447127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Recognizing True influence</a:t>
            </a:r>
            <a:endParaRPr lang="en-SG" dirty="0"/>
          </a:p>
        </p:txBody>
      </p:sp>
      <p:sp>
        <p:nvSpPr>
          <p:cNvPr id="3" name="Text Placeholder 2"/>
          <p:cNvSpPr>
            <a:spLocks noGrp="1"/>
          </p:cNvSpPr>
          <p:nvPr>
            <p:ph type="body" sz="quarter" idx="10"/>
          </p:nvPr>
        </p:nvSpPr>
        <p:spPr>
          <a:xfrm>
            <a:off x="381000" y="1411552"/>
            <a:ext cx="8382000" cy="2948499"/>
          </a:xfrm>
        </p:spPr>
        <p:txBody>
          <a:bodyPr/>
          <a:lstStyle/>
          <a:p>
            <a:r>
              <a:rPr lang="en-SG" dirty="0" smtClean="0"/>
              <a:t>Rating Influence</a:t>
            </a:r>
          </a:p>
          <a:p>
            <a:pPr lvl="1"/>
            <a:r>
              <a:rPr lang="en-SG" dirty="0" smtClean="0"/>
              <a:t>Check them online using the following tools</a:t>
            </a:r>
          </a:p>
          <a:p>
            <a:pPr lvl="2"/>
            <a:r>
              <a:rPr lang="en-SG" dirty="0" err="1" smtClean="0"/>
              <a:t>Followerwonk</a:t>
            </a:r>
            <a:endParaRPr lang="en-SG" dirty="0" smtClean="0"/>
          </a:p>
          <a:p>
            <a:pPr lvl="2"/>
            <a:r>
              <a:rPr lang="en-SG" dirty="0" err="1" smtClean="0"/>
              <a:t>Klout</a:t>
            </a:r>
            <a:endParaRPr lang="en-SG" dirty="0" smtClean="0"/>
          </a:p>
          <a:p>
            <a:pPr lvl="2"/>
            <a:r>
              <a:rPr lang="en-SG" dirty="0" err="1" smtClean="0"/>
              <a:t>Traackr</a:t>
            </a:r>
            <a:endParaRPr lang="en-SG" dirty="0" smtClean="0"/>
          </a:p>
          <a:p>
            <a:pPr lvl="2"/>
            <a:r>
              <a:rPr lang="en-SG" dirty="0" err="1" smtClean="0"/>
              <a:t>eCairn</a:t>
            </a:r>
            <a:endParaRPr lang="en-SG" dirty="0" smtClean="0"/>
          </a:p>
          <a:p>
            <a:pPr lvl="2"/>
            <a:r>
              <a:rPr lang="en-SG" dirty="0" err="1" smtClean="0"/>
              <a:t>PeekYou</a:t>
            </a:r>
            <a:endParaRPr lang="en-SG"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4149080"/>
            <a:ext cx="4839072" cy="2418540"/>
          </a:xfrm>
          <a:prstGeom prst="rect">
            <a:avLst/>
          </a:prstGeom>
        </p:spPr>
      </p:pic>
    </p:spTree>
    <p:extLst>
      <p:ext uri="{BB962C8B-B14F-4D97-AF65-F5344CB8AC3E}">
        <p14:creationId xmlns:p14="http://schemas.microsoft.com/office/powerpoint/2010/main" val="276786922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Text Placeholder 2"/>
          <p:cNvSpPr>
            <a:spLocks noGrp="1"/>
          </p:cNvSpPr>
          <p:nvPr>
            <p:ph type="body" sz="quarter" idx="10"/>
          </p:nvPr>
        </p:nvSpPr>
        <p:spPr/>
        <p:txBody>
          <a:bodyPr/>
          <a:lstStyle/>
          <a:p>
            <a:endParaRPr lang="en-SG"/>
          </a:p>
        </p:txBody>
      </p:sp>
      <p:sp>
        <p:nvSpPr>
          <p:cNvPr id="5" name="TextBox 4"/>
          <p:cNvSpPr txBox="1"/>
          <p:nvPr/>
        </p:nvSpPr>
        <p:spPr>
          <a:xfrm>
            <a:off x="3203848" y="6285347"/>
            <a:ext cx="5599033" cy="369332"/>
          </a:xfrm>
          <a:prstGeom prst="rect">
            <a:avLst/>
          </a:prstGeom>
          <a:noFill/>
        </p:spPr>
        <p:txBody>
          <a:bodyPr wrap="none" rtlCol="0">
            <a:spAutoFit/>
          </a:bodyPr>
          <a:lstStyle/>
          <a:p>
            <a:r>
              <a:rPr lang="en-SG" dirty="0" smtClean="0">
                <a:solidFill>
                  <a:schemeClr val="bg1"/>
                </a:solidFill>
              </a:rPr>
              <a:t>Youtube: The four rules of Influencer marketing by </a:t>
            </a:r>
            <a:r>
              <a:rPr lang="en-SG" dirty="0" err="1" smtClean="0">
                <a:solidFill>
                  <a:schemeClr val="bg1"/>
                </a:solidFill>
              </a:rPr>
              <a:t>mBlast</a:t>
            </a:r>
            <a:endParaRPr lang="en-SG" dirty="0">
              <a:solidFill>
                <a:schemeClr val="bg1"/>
              </a:solidFill>
            </a:endParaRPr>
          </a:p>
        </p:txBody>
      </p:sp>
      <p:pic>
        <p:nvPicPr>
          <p:cNvPr id="6" name="Picture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230189"/>
            <a:ext cx="8421881" cy="6055158"/>
          </a:xfrm>
          <a:prstGeom prst="rect">
            <a:avLst/>
          </a:prstGeom>
        </p:spPr>
      </p:pic>
    </p:spTree>
    <p:extLst>
      <p:ext uri="{BB962C8B-B14F-4D97-AF65-F5344CB8AC3E}">
        <p14:creationId xmlns:p14="http://schemas.microsoft.com/office/powerpoint/2010/main" val="9635051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Brand Evangelists</a:t>
            </a:r>
            <a:endParaRPr lang="en-SG" dirty="0"/>
          </a:p>
        </p:txBody>
      </p:sp>
      <p:sp>
        <p:nvSpPr>
          <p:cNvPr id="3" name="Text Placeholder 2"/>
          <p:cNvSpPr>
            <a:spLocks noGrp="1"/>
          </p:cNvSpPr>
          <p:nvPr>
            <p:ph type="body" sz="quarter" idx="10"/>
          </p:nvPr>
        </p:nvSpPr>
        <p:spPr>
          <a:xfrm>
            <a:off x="381000" y="1052736"/>
            <a:ext cx="8382000" cy="1865126"/>
          </a:xfrm>
        </p:spPr>
        <p:txBody>
          <a:bodyPr/>
          <a:lstStyle/>
          <a:p>
            <a:r>
              <a:rPr lang="en-SG" dirty="0" smtClean="0"/>
              <a:t>People who</a:t>
            </a:r>
          </a:p>
          <a:p>
            <a:pPr lvl="1"/>
            <a:r>
              <a:rPr lang="en-SG" dirty="0" smtClean="0"/>
              <a:t>Consistently share your blog posts</a:t>
            </a:r>
          </a:p>
          <a:p>
            <a:pPr lvl="1"/>
            <a:r>
              <a:rPr lang="en-SG" dirty="0" smtClean="0"/>
              <a:t>Comment on your updates</a:t>
            </a:r>
          </a:p>
          <a:p>
            <a:pPr lvl="1"/>
            <a:r>
              <a:rPr lang="en-SG" dirty="0" smtClean="0"/>
              <a:t>Demonstrate they really appreciate your brand</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3212976"/>
            <a:ext cx="5905500" cy="3333750"/>
          </a:xfrm>
          <a:prstGeom prst="rect">
            <a:avLst/>
          </a:prstGeom>
        </p:spPr>
      </p:pic>
    </p:spTree>
    <p:extLst>
      <p:ext uri="{BB962C8B-B14F-4D97-AF65-F5344CB8AC3E}">
        <p14:creationId xmlns:p14="http://schemas.microsoft.com/office/powerpoint/2010/main" val="17868481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SG" dirty="0" smtClean="0"/>
              <a:t>What energizes your brand evangelists?</a:t>
            </a:r>
            <a:br>
              <a:rPr lang="en-SG" dirty="0" smtClean="0"/>
            </a:br>
            <a:endParaRPr lang="en-S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083" y="1772816"/>
            <a:ext cx="4655834" cy="4725144"/>
          </a:xfrm>
          <a:prstGeom prst="rect">
            <a:avLst/>
          </a:prstGeom>
        </p:spPr>
      </p:pic>
    </p:spTree>
    <p:extLst>
      <p:ext uri="{BB962C8B-B14F-4D97-AF65-F5344CB8AC3E}">
        <p14:creationId xmlns:p14="http://schemas.microsoft.com/office/powerpoint/2010/main" val="5189085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SG" dirty="0" smtClean="0"/>
              <a:t>Hierarchy of Needs for brand evangelists</a:t>
            </a:r>
            <a:endParaRPr lang="en-SG" dirty="0"/>
          </a:p>
        </p:txBody>
      </p:sp>
      <p:graphicFrame>
        <p:nvGraphicFramePr>
          <p:cNvPr id="4" name="Diagram 3"/>
          <p:cNvGraphicFramePr/>
          <p:nvPr>
            <p:extLst>
              <p:ext uri="{D42A27DB-BD31-4B8C-83A1-F6EECF244321}">
                <p14:modId xmlns:p14="http://schemas.microsoft.com/office/powerpoint/2010/main" val="3828247531"/>
              </p:ext>
            </p:extLst>
          </p:nvPr>
        </p:nvGraphicFramePr>
        <p:xfrm>
          <a:off x="827584" y="1700808"/>
          <a:ext cx="806489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6288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Knowledge</a:t>
            </a:r>
            <a:endParaRPr lang="en-SG" dirty="0"/>
          </a:p>
        </p:txBody>
      </p:sp>
      <p:sp>
        <p:nvSpPr>
          <p:cNvPr id="3" name="Text Placeholder 2"/>
          <p:cNvSpPr>
            <a:spLocks noGrp="1"/>
          </p:cNvSpPr>
          <p:nvPr>
            <p:ph type="body" sz="quarter" idx="10"/>
          </p:nvPr>
        </p:nvSpPr>
        <p:spPr>
          <a:xfrm>
            <a:off x="381000" y="1411552"/>
            <a:ext cx="8382000" cy="2856167"/>
          </a:xfrm>
        </p:spPr>
        <p:txBody>
          <a:bodyPr/>
          <a:lstStyle/>
          <a:p>
            <a:r>
              <a:rPr lang="en-SG" dirty="0" smtClean="0"/>
              <a:t>Provide quality information specially tailored to audience</a:t>
            </a:r>
          </a:p>
          <a:p>
            <a:r>
              <a:rPr lang="en-SG" dirty="0" smtClean="0"/>
              <a:t>Give your brand ambassadors something unique, powerful and meaningful to become experts</a:t>
            </a:r>
          </a:p>
          <a:p>
            <a:endParaRPr lang="en-S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2790" y="4365104"/>
            <a:ext cx="3480210" cy="2060848"/>
          </a:xfrm>
          <a:prstGeom prst="rect">
            <a:avLst/>
          </a:prstGeom>
        </p:spPr>
      </p:pic>
    </p:spTree>
    <p:extLst>
      <p:ext uri="{BB962C8B-B14F-4D97-AF65-F5344CB8AC3E}">
        <p14:creationId xmlns:p14="http://schemas.microsoft.com/office/powerpoint/2010/main" val="40155984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Trust</a:t>
            </a:r>
            <a:endParaRPr lang="en-SG" dirty="0"/>
          </a:p>
        </p:txBody>
      </p:sp>
      <p:sp>
        <p:nvSpPr>
          <p:cNvPr id="3" name="Text Placeholder 2"/>
          <p:cNvSpPr>
            <a:spLocks noGrp="1"/>
          </p:cNvSpPr>
          <p:nvPr>
            <p:ph type="body" sz="quarter" idx="10"/>
          </p:nvPr>
        </p:nvSpPr>
        <p:spPr>
          <a:xfrm>
            <a:off x="381000" y="1052736"/>
            <a:ext cx="8382000" cy="5429179"/>
          </a:xfrm>
        </p:spPr>
        <p:txBody>
          <a:bodyPr/>
          <a:lstStyle/>
          <a:p>
            <a:r>
              <a:rPr lang="en-SG" dirty="0" smtClean="0"/>
              <a:t>Can trust your product or services</a:t>
            </a:r>
          </a:p>
          <a:p>
            <a:r>
              <a:rPr lang="en-SG" dirty="0" smtClean="0"/>
              <a:t>Foster the trust by being</a:t>
            </a:r>
          </a:p>
          <a:p>
            <a:pPr lvl="1"/>
            <a:r>
              <a:rPr lang="en-SG" dirty="0" smtClean="0"/>
              <a:t>Reliable</a:t>
            </a:r>
          </a:p>
          <a:p>
            <a:pPr lvl="1"/>
            <a:r>
              <a:rPr lang="en-SG" dirty="0" smtClean="0"/>
              <a:t>Consistent</a:t>
            </a:r>
          </a:p>
          <a:p>
            <a:pPr lvl="2"/>
            <a:r>
              <a:rPr lang="en-SG" dirty="0" smtClean="0"/>
              <a:t>E.g. Blog in routine schedule</a:t>
            </a:r>
          </a:p>
          <a:p>
            <a:pPr lvl="1"/>
            <a:r>
              <a:rPr lang="en-SG" dirty="0" smtClean="0"/>
              <a:t>Stable</a:t>
            </a:r>
          </a:p>
          <a:p>
            <a:pPr lvl="2"/>
            <a:r>
              <a:rPr lang="en-SG" dirty="0" smtClean="0"/>
              <a:t>Clarify your message</a:t>
            </a:r>
            <a:br>
              <a:rPr lang="en-SG" dirty="0" smtClean="0"/>
            </a:br>
            <a:r>
              <a:rPr lang="en-SG" dirty="0" smtClean="0"/>
              <a:t>and stick with it</a:t>
            </a:r>
          </a:p>
          <a:p>
            <a:pPr lvl="1"/>
            <a:r>
              <a:rPr lang="en-SG" dirty="0" smtClean="0"/>
              <a:t>Predictable</a:t>
            </a:r>
          </a:p>
          <a:p>
            <a:pPr lvl="2"/>
            <a:r>
              <a:rPr lang="en-SG" dirty="0" smtClean="0"/>
              <a:t>Evolvement throughout</a:t>
            </a:r>
            <a:br>
              <a:rPr lang="en-SG" dirty="0" smtClean="0"/>
            </a:br>
            <a:r>
              <a:rPr lang="en-SG" dirty="0" smtClean="0"/>
              <a:t>the years while still</a:t>
            </a:r>
            <a:br>
              <a:rPr lang="en-SG" dirty="0" smtClean="0"/>
            </a:br>
            <a:r>
              <a:rPr lang="en-SG" dirty="0" smtClean="0"/>
              <a:t>maintain it essential</a:t>
            </a:r>
            <a:br>
              <a:rPr lang="en-SG" dirty="0" smtClean="0"/>
            </a:br>
            <a:r>
              <a:rPr lang="en-SG" dirty="0" smtClean="0"/>
              <a:t>uniqueness</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4152789"/>
            <a:ext cx="3970015" cy="2562026"/>
          </a:xfrm>
          <a:prstGeom prst="rect">
            <a:avLst/>
          </a:prstGeom>
        </p:spPr>
      </p:pic>
    </p:spTree>
    <p:extLst>
      <p:ext uri="{BB962C8B-B14F-4D97-AF65-F5344CB8AC3E}">
        <p14:creationId xmlns:p14="http://schemas.microsoft.com/office/powerpoint/2010/main" val="367080545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Belonging</a:t>
            </a:r>
            <a:endParaRPr lang="en-SG" dirty="0"/>
          </a:p>
        </p:txBody>
      </p:sp>
      <p:sp>
        <p:nvSpPr>
          <p:cNvPr id="3" name="Text Placeholder 2"/>
          <p:cNvSpPr>
            <a:spLocks noGrp="1"/>
          </p:cNvSpPr>
          <p:nvPr>
            <p:ph type="body" sz="quarter" idx="10"/>
          </p:nvPr>
        </p:nvSpPr>
        <p:spPr>
          <a:xfrm>
            <a:off x="381000" y="1411552"/>
            <a:ext cx="8382000" cy="1428083"/>
          </a:xfrm>
        </p:spPr>
        <p:txBody>
          <a:bodyPr/>
          <a:lstStyle/>
          <a:p>
            <a:r>
              <a:rPr lang="en-SG" dirty="0" smtClean="0"/>
              <a:t>Create a sense of community where people belong</a:t>
            </a:r>
          </a:p>
          <a:p>
            <a:r>
              <a:rPr lang="en-SG" dirty="0" smtClean="0"/>
              <a:t>Share common interest or passion</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356202"/>
            <a:ext cx="6023976" cy="3150510"/>
          </a:xfrm>
          <a:prstGeom prst="rect">
            <a:avLst/>
          </a:prstGeom>
        </p:spPr>
      </p:pic>
    </p:spTree>
    <p:extLst>
      <p:ext uri="{BB962C8B-B14F-4D97-AF65-F5344CB8AC3E}">
        <p14:creationId xmlns:p14="http://schemas.microsoft.com/office/powerpoint/2010/main" val="259642565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Involvement</a:t>
            </a:r>
            <a:endParaRPr lang="en-SG" dirty="0"/>
          </a:p>
        </p:txBody>
      </p:sp>
      <p:sp>
        <p:nvSpPr>
          <p:cNvPr id="3" name="Text Placeholder 2"/>
          <p:cNvSpPr>
            <a:spLocks noGrp="1"/>
          </p:cNvSpPr>
          <p:nvPr>
            <p:ph type="body" sz="quarter" idx="10"/>
          </p:nvPr>
        </p:nvSpPr>
        <p:spPr>
          <a:xfrm>
            <a:off x="381000" y="1411552"/>
            <a:ext cx="8382000" cy="4918269"/>
          </a:xfrm>
        </p:spPr>
        <p:txBody>
          <a:bodyPr/>
          <a:lstStyle/>
          <a:p>
            <a:r>
              <a:rPr lang="en-SG" dirty="0" smtClean="0"/>
              <a:t>Desire to develop more relationship</a:t>
            </a:r>
          </a:p>
          <a:p>
            <a:pPr lvl="1"/>
            <a:r>
              <a:rPr lang="en-SG" dirty="0" smtClean="0"/>
              <a:t>Don’t need bribes or gimmicks</a:t>
            </a:r>
          </a:p>
          <a:p>
            <a:r>
              <a:rPr lang="en-SG" dirty="0" smtClean="0"/>
              <a:t>Foster relationships by listening to these people</a:t>
            </a:r>
          </a:p>
          <a:p>
            <a:pPr lvl="1"/>
            <a:r>
              <a:rPr lang="en-SG" dirty="0" smtClean="0"/>
              <a:t>Acknowledge them privately</a:t>
            </a:r>
          </a:p>
          <a:p>
            <a:pPr lvl="1"/>
            <a:r>
              <a:rPr lang="en-SG" dirty="0" smtClean="0"/>
              <a:t>Express genuine appreciation</a:t>
            </a:r>
          </a:p>
          <a:p>
            <a:r>
              <a:rPr lang="en-SG" dirty="0" smtClean="0"/>
              <a:t>Give them recognition to create</a:t>
            </a:r>
            <a:br>
              <a:rPr lang="en-SG" dirty="0" smtClean="0"/>
            </a:br>
            <a:r>
              <a:rPr lang="en-SG" dirty="0" smtClean="0"/>
              <a:t>and maintain a strong reputation</a:t>
            </a:r>
          </a:p>
          <a:p>
            <a:r>
              <a:rPr lang="en-SG" dirty="0" smtClean="0"/>
              <a:t>Give them a story that’s </a:t>
            </a:r>
            <a:br>
              <a:rPr lang="en-SG" dirty="0" smtClean="0"/>
            </a:br>
            <a:r>
              <a:rPr lang="en-SG" dirty="0" smtClean="0"/>
              <a:t>engaging and easy to share</a:t>
            </a:r>
          </a:p>
          <a:p>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366" y="3429000"/>
            <a:ext cx="2292350" cy="3103240"/>
          </a:xfrm>
          <a:prstGeom prst="rect">
            <a:avLst/>
          </a:prstGeom>
        </p:spPr>
      </p:pic>
    </p:spTree>
    <p:extLst>
      <p:ext uri="{BB962C8B-B14F-4D97-AF65-F5344CB8AC3E}">
        <p14:creationId xmlns:p14="http://schemas.microsoft.com/office/powerpoint/2010/main" val="38864140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with white cloud border design)</Template>
  <TotalTime>26244</TotalTime>
  <Words>779</Words>
  <Application>Microsoft Office PowerPoint</Application>
  <PresentationFormat>On-screen Show (4:3)</PresentationFormat>
  <Paragraphs>128</Paragraphs>
  <Slides>23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Wingdings</vt:lpstr>
      <vt:lpstr>7-00134_MS_Qwest_template_Segoe</vt:lpstr>
      <vt:lpstr>White with Courier font for code slides</vt:lpstr>
      <vt:lpstr>Social Media Analytics</vt:lpstr>
      <vt:lpstr>Learning Objectives</vt:lpstr>
      <vt:lpstr>Brand Evangelists</vt:lpstr>
      <vt:lpstr>What energizes your brand evangelists? </vt:lpstr>
      <vt:lpstr>Hierarchy of Needs for brand evangelists</vt:lpstr>
      <vt:lpstr>Knowledge</vt:lpstr>
      <vt:lpstr>Trust</vt:lpstr>
      <vt:lpstr>Belonging</vt:lpstr>
      <vt:lpstr>Involvement</vt:lpstr>
      <vt:lpstr>Recognition</vt:lpstr>
      <vt:lpstr>Recognition</vt:lpstr>
      <vt:lpstr>Discovering them online</vt:lpstr>
      <vt:lpstr>Discovering them online - Blog</vt:lpstr>
      <vt:lpstr>Discovering them online - Facebook</vt:lpstr>
      <vt:lpstr>Discovering them online - Facebook</vt:lpstr>
      <vt:lpstr>Discovering them online - Twitter</vt:lpstr>
      <vt:lpstr>Discovering them online - LinkedIn</vt:lpstr>
      <vt:lpstr>Discovering them online – Google+</vt:lpstr>
      <vt:lpstr>Recognizing True influence</vt:lpstr>
      <vt:lpstr>Recognizing True influence</vt:lpstr>
      <vt:lpstr>Recognizing True influence</vt:lpstr>
      <vt:lpstr>Recognizing True influence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Sophie Koh</dc:creator>
  <cp:keywords/>
  <cp:lastModifiedBy>Sophie Koh</cp:lastModifiedBy>
  <cp:revision>150</cp:revision>
  <dcterms:created xsi:type="dcterms:W3CDTF">2015-03-25T03:31:53Z</dcterms:created>
  <dcterms:modified xsi:type="dcterms:W3CDTF">2015-07-06T00:43:22Z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