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87" r:id="rId4"/>
    <p:sldId id="288" r:id="rId5"/>
    <p:sldId id="259" r:id="rId6"/>
    <p:sldId id="290" r:id="rId7"/>
    <p:sldId id="289" r:id="rId8"/>
    <p:sldId id="291" r:id="rId9"/>
    <p:sldId id="292" r:id="rId10"/>
    <p:sldId id="293" r:id="rId11"/>
    <p:sldId id="294" r:id="rId12"/>
    <p:sldId id="301" r:id="rId13"/>
    <p:sldId id="295" r:id="rId14"/>
    <p:sldId id="296" r:id="rId15"/>
    <p:sldId id="297" r:id="rId16"/>
    <p:sldId id="298" r:id="rId17"/>
    <p:sldId id="299" r:id="rId18"/>
    <p:sldId id="300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97288" autoAdjust="0"/>
  </p:normalViewPr>
  <p:slideViewPr>
    <p:cSldViewPr>
      <p:cViewPr varScale="1">
        <p:scale>
          <a:sx n="70" d="100"/>
          <a:sy n="70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8F9D-1360-4142-961B-CC50362653C3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FA99-BB03-4873-B8A0-52D1C9DC806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39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code line in PHP must end with a semicolon. 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semicolon is a separator and is used to distinguish one set of instructions from another.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basic statements to output text in the browser: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FA99-BB03-4873-B8A0-52D1C9DC806E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98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code line in PHP must end with a semicolon. 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semicolon is a separator and is used to distinguish one set of instructions from another.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basic statements to output text in the browser: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FA99-BB03-4873-B8A0-52D1C9DC806E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95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code line in PHP must end with a semicolon. 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semicolon is a separator and is used to distinguish one set of instructions from another.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basic statements to output text in the browser: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FA99-BB03-4873-B8A0-52D1C9DC806E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95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code line in PHP must end with a semicolon. 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semicolon is a separator and is used to distinguish one set of instructions from another.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basic statements to output text in the browser: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SG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FA99-BB03-4873-B8A0-52D1C9DC806E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23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FA99-BB03-4873-B8A0-52D1C9DC806E}" type="slidenum">
              <a:rPr lang="en-SG" smtClean="0"/>
              <a:pPr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62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7/10/2014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HrYi0GL6dmYaRB0StEbE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pWlaOeGZ_4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HrYi0GL6dmYaRB0StEbE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xmLNctBi10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HrYi0GL6dmYaRB0StEbE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6VR92TyDgc" TargetMode="Externa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HrYi0GL6dmYaRB0StEbE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kQpnxRkn_M" TargetMode="Externa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t4eA2f7iRM" TargetMode="External"/><Relationship Id="rId6" Type="http://schemas.openxmlformats.org/officeDocument/2006/relationships/hyperlink" Target="http://www.w3schools.com/bootstrap/bootstrap_grid_system.asp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youtube.com/channel/UCwHrYi0GL6dmYaRB0StEbE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HrYi0GL6dmYaRB0StEbE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YJUFaZMS8Q" TargetMode="External"/><Relationship Id="rId5" Type="http://schemas.openxmlformats.org/officeDocument/2006/relationships/hyperlink" Target="http://www.w3schools.com/bootstrap/bootstrap_forms.asp" TargetMode="Externa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HrYi0GL6dmYaRB0StEbE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aqn57KjDs8" TargetMode="Externa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HrYi0GL6dmYaRB0StEbE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sUuaWZi9Cg" TargetMode="Externa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wHrYi0GL6dmYaRB0StEbE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rtmSNlsE6U" TargetMode="Externa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query/default.asp" TargetMode="External"/><Relationship Id="rId4" Type="http://schemas.openxmlformats.org/officeDocument/2006/relationships/hyperlink" Target="http://www.w3schools.com/js/default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ttp/getbootstra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XVoqJEwqoQ" TargetMode="External"/><Relationship Id="rId4" Type="http://schemas.openxmlformats.org/officeDocument/2006/relationships/hyperlink" Target="https://www.youtube.com/channel/UCwHrYi0GL6dmYaRB0StEb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ST2220 WEB APPLICATION DEVELOPMENT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0" dirty="0">
                <a:effectLst/>
              </a:rPr>
              <a:t>#2 - Responsive Collapsing </a:t>
            </a:r>
            <a:r>
              <a:rPr lang="en-SG" b="0" dirty="0" err="1" smtClean="0">
                <a:effectLst/>
              </a:rPr>
              <a:t>Navbar</a:t>
            </a:r>
            <a:r>
              <a:rPr lang="en-SG" b="0" dirty="0" smtClean="0">
                <a:effectLst/>
              </a:rPr>
              <a:t> 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>
                <a:effectLst/>
                <a:hlinkClick r:id="rId3"/>
              </a:rPr>
              <a:t>Coder's Guide</a:t>
            </a:r>
            <a:r>
              <a:rPr lang="en-SG" b="0" dirty="0">
                <a:effectLst/>
              </a:rPr>
              <a:t/>
            </a:r>
            <a:br>
              <a:rPr lang="en-SG" b="0" dirty="0">
                <a:effectLst/>
              </a:rPr>
            </a:br>
            <a:endParaRPr lang="en-SG" dirty="0"/>
          </a:p>
        </p:txBody>
      </p:sp>
      <p:pic>
        <p:nvPicPr>
          <p:cNvPr id="5" name="qpWlaOeGZ_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0983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0" dirty="0">
                <a:effectLst/>
              </a:rPr>
              <a:t>#3 - Sticky Footer That Stays In The Browser </a:t>
            </a:r>
            <a:r>
              <a:rPr lang="en-SG" b="0" dirty="0" smtClean="0">
                <a:effectLst/>
              </a:rPr>
              <a:t>Viewport 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>
                <a:effectLst/>
                <a:hlinkClick r:id="rId3"/>
              </a:rPr>
              <a:t>Coder's Guide</a:t>
            </a:r>
            <a:r>
              <a:rPr lang="en-SG" b="0" dirty="0">
                <a:effectLst/>
              </a:rPr>
              <a:t/>
            </a:r>
            <a:br>
              <a:rPr lang="en-SG" b="0" dirty="0">
                <a:effectLst/>
              </a:rPr>
            </a:br>
            <a:endParaRPr lang="en-SG" dirty="0"/>
          </a:p>
        </p:txBody>
      </p:sp>
      <p:pic>
        <p:nvPicPr>
          <p:cNvPr id="2" name="KxmLNctBi1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0" dirty="0" smtClean="0">
                <a:effectLst/>
              </a:rPr>
              <a:t># 3 - </a:t>
            </a:r>
            <a:r>
              <a:rPr lang="en-SG" b="0" dirty="0" err="1" smtClean="0">
                <a:effectLst/>
              </a:rPr>
              <a:t>Addon</a:t>
            </a:r>
            <a:r>
              <a:rPr lang="en-SG" b="0" dirty="0" smtClean="0">
                <a:effectLst/>
              </a:rPr>
              <a:t/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 smtClean="0">
                <a:effectLst/>
                <a:hlinkClick r:id="rId3"/>
              </a:rPr>
              <a:t>Coder's Guide</a:t>
            </a:r>
            <a:r>
              <a:rPr lang="en-SG" b="0" dirty="0" smtClean="0">
                <a:effectLst/>
              </a:rPr>
              <a:t/>
            </a:r>
            <a:br>
              <a:rPr lang="en-SG" b="0" dirty="0" smtClean="0">
                <a:effectLst/>
              </a:rPr>
            </a:br>
            <a:endParaRPr lang="en-SG" dirty="0"/>
          </a:p>
        </p:txBody>
      </p:sp>
      <p:pic>
        <p:nvPicPr>
          <p:cNvPr id="2" name="z6VR92TyDg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0" dirty="0">
                <a:effectLst/>
              </a:rPr>
              <a:t>#4 - </a:t>
            </a:r>
            <a:r>
              <a:rPr lang="en-SG" b="0" dirty="0" err="1" smtClean="0">
                <a:effectLst/>
              </a:rPr>
              <a:t>Jumbotrons</a:t>
            </a:r>
            <a:r>
              <a:rPr lang="en-SG" b="0" dirty="0" smtClean="0">
                <a:effectLst/>
              </a:rPr>
              <a:t> 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>
                <a:effectLst/>
                <a:hlinkClick r:id="rId3"/>
              </a:rPr>
              <a:t>Coder's Guide</a:t>
            </a:r>
            <a:r>
              <a:rPr lang="en-SG" b="0" dirty="0">
                <a:effectLst/>
              </a:rPr>
              <a:t/>
            </a:r>
            <a:br>
              <a:rPr lang="en-SG" b="0" dirty="0">
                <a:effectLst/>
              </a:rPr>
            </a:br>
            <a:endParaRPr lang="en-SG" dirty="0"/>
          </a:p>
        </p:txBody>
      </p:sp>
      <p:pic>
        <p:nvPicPr>
          <p:cNvPr id="4" name="tkQpnxRkn_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0" dirty="0">
                <a:effectLst/>
              </a:rPr>
              <a:t>#5 - Responsive Grid </a:t>
            </a:r>
            <a:r>
              <a:rPr lang="en-SG" b="0" dirty="0" smtClean="0">
                <a:effectLst/>
              </a:rPr>
              <a:t>System 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>
                <a:effectLst/>
                <a:hlinkClick r:id="rId4"/>
              </a:rPr>
              <a:t>Coder's Guide</a:t>
            </a:r>
            <a:r>
              <a:rPr lang="en-SG" b="0" dirty="0">
                <a:effectLst/>
              </a:rPr>
              <a:t/>
            </a:r>
            <a:br>
              <a:rPr lang="en-SG" b="0" dirty="0">
                <a:effectLst/>
              </a:rPr>
            </a:br>
            <a:endParaRPr lang="en-SG" dirty="0"/>
          </a:p>
        </p:txBody>
      </p:sp>
      <p:pic>
        <p:nvPicPr>
          <p:cNvPr id="2" name="Yt4eA2f7iRM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4268"/>
            <a:ext cx="9144000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More on Grid System </a:t>
            </a:r>
            <a:r>
              <a:rPr lang="en-SG" dirty="0">
                <a:hlinkClick r:id="rId6"/>
              </a:rPr>
              <a:t>http://www.w3schools.com/bootstrap/bootstrap_grid_system.asp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69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0" dirty="0">
                <a:effectLst/>
              </a:rPr>
              <a:t>#6 - Modals (Popup Boxes</a:t>
            </a:r>
            <a:r>
              <a:rPr lang="en-SG" b="0" dirty="0" smtClean="0">
                <a:effectLst/>
              </a:rPr>
              <a:t>) 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>
                <a:effectLst/>
                <a:hlinkClick r:id="rId3"/>
              </a:rPr>
              <a:t>Coder's Guide</a:t>
            </a:r>
            <a:r>
              <a:rPr lang="en-SG" b="0" dirty="0">
                <a:effectLst/>
              </a:rPr>
              <a:t/>
            </a:r>
            <a:br>
              <a:rPr lang="en-SG" b="0" dirty="0">
                <a:effectLst/>
              </a:rPr>
            </a:br>
            <a:endParaRPr lang="en-SG" dirty="0"/>
          </a:p>
        </p:txBody>
      </p:sp>
      <p:pic>
        <p:nvPicPr>
          <p:cNvPr id="2" name="7YJUFaZMS8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4412" y="1340768"/>
            <a:ext cx="9148412" cy="5145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4268"/>
            <a:ext cx="9144000" cy="37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More on Form </a:t>
            </a:r>
            <a:r>
              <a:rPr lang="en-SG" dirty="0">
                <a:hlinkClick r:id="rId5"/>
              </a:rPr>
              <a:t>http://www.w3schools.com/bootstrap/bootstrap_forms.asp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23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0" dirty="0">
                <a:effectLst/>
              </a:rPr>
              <a:t>#7 - Beginning the article </a:t>
            </a:r>
            <a:r>
              <a:rPr lang="en-SG" b="0" dirty="0" smtClean="0">
                <a:effectLst/>
              </a:rPr>
              <a:t>page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 smtClean="0">
                <a:effectLst/>
                <a:hlinkClick r:id="rId3"/>
              </a:rPr>
              <a:t>Coder's Guide</a:t>
            </a:r>
            <a:r>
              <a:rPr lang="en-SG" b="0" dirty="0" smtClean="0">
                <a:effectLst/>
              </a:rPr>
              <a:t/>
            </a:r>
            <a:br>
              <a:rPr lang="en-SG" b="0" dirty="0" smtClean="0">
                <a:effectLst/>
              </a:rPr>
            </a:br>
            <a:endParaRPr lang="en-SG" dirty="0"/>
          </a:p>
        </p:txBody>
      </p:sp>
      <p:pic>
        <p:nvPicPr>
          <p:cNvPr id="4" name="Caqn57KjDs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0" dirty="0">
                <a:effectLst/>
              </a:rPr>
              <a:t>#8 - Article </a:t>
            </a:r>
            <a:r>
              <a:rPr lang="en-SG" b="0" dirty="0" smtClean="0">
                <a:effectLst/>
              </a:rPr>
              <a:t>Sidebar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 smtClean="0">
                <a:effectLst/>
                <a:hlinkClick r:id="rId3"/>
              </a:rPr>
              <a:t>Coder's Guide</a:t>
            </a:r>
            <a:r>
              <a:rPr lang="en-SG" b="0" dirty="0" smtClean="0">
                <a:effectLst/>
              </a:rPr>
              <a:t/>
            </a:r>
            <a:br>
              <a:rPr lang="en-SG" b="0" dirty="0" smtClean="0">
                <a:effectLst/>
              </a:rPr>
            </a:br>
            <a:endParaRPr lang="en-SG" dirty="0"/>
          </a:p>
        </p:txBody>
      </p:sp>
      <p:pic>
        <p:nvPicPr>
          <p:cNvPr id="2" name="isUuaWZi9C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G" b="0" dirty="0">
                <a:effectLst/>
              </a:rPr>
              <a:t># 9 - Contact Form (in modal</a:t>
            </a:r>
            <a:r>
              <a:rPr lang="en-SG" b="0" dirty="0" smtClean="0">
                <a:effectLst/>
              </a:rPr>
              <a:t>)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 smtClean="0">
                <a:effectLst/>
                <a:hlinkClick r:id="rId3"/>
              </a:rPr>
              <a:t>Coder's Guide</a:t>
            </a:r>
            <a:r>
              <a:rPr lang="en-SG" b="0" dirty="0" smtClean="0">
                <a:effectLst/>
              </a:rPr>
              <a:t/>
            </a:r>
            <a:br>
              <a:rPr lang="en-SG" b="0" dirty="0" smtClean="0">
                <a:effectLst/>
              </a:rPr>
            </a:br>
            <a:endParaRPr lang="en-SG" dirty="0"/>
          </a:p>
        </p:txBody>
      </p:sp>
      <p:pic>
        <p:nvPicPr>
          <p:cNvPr id="4" name="PrtmSNlsE6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95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609" y="1417638"/>
            <a:ext cx="6707088" cy="4525963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Bootstrap was developed by Mark Otto and Jacob Thornton at Twitter as a framework to encourage consistency across internal tools. </a:t>
            </a:r>
            <a:endParaRPr lang="en-SG" dirty="0" smtClean="0"/>
          </a:p>
          <a:p>
            <a:r>
              <a:rPr lang="en-SG" dirty="0" smtClean="0"/>
              <a:t>Before </a:t>
            </a:r>
            <a:r>
              <a:rPr lang="en-SG" dirty="0"/>
              <a:t>Bootstrap, various libraries were used for interface development, which led to inconsistencies and a high maintenance burden</a:t>
            </a:r>
            <a:r>
              <a:rPr lang="en-SG" dirty="0" smtClean="0"/>
              <a:t>.</a:t>
            </a:r>
          </a:p>
          <a:p>
            <a:r>
              <a:rPr lang="en-SG" dirty="0"/>
              <a:t>Bootstrap is a free collection of tools for creating websites and web applications</a:t>
            </a:r>
          </a:p>
          <a:p>
            <a:r>
              <a:rPr lang="en-SG" dirty="0"/>
              <a:t>Bootstrap contains HTML and CSS-based design templates for text, forms, buttons, navigation and other components</a:t>
            </a:r>
          </a:p>
          <a:p>
            <a:r>
              <a:rPr lang="en-SG" dirty="0"/>
              <a:t>Bootstrap also contains optional JavaScript extensions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Bootstrap?</a:t>
            </a:r>
            <a:endParaRPr lang="en-SG" dirty="0"/>
          </a:p>
        </p:txBody>
      </p:sp>
      <p:pic>
        <p:nvPicPr>
          <p:cNvPr id="1026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6" y="15567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609" y="1417638"/>
            <a:ext cx="6707088" cy="4525963"/>
          </a:xfrm>
        </p:spPr>
        <p:txBody>
          <a:bodyPr/>
          <a:lstStyle/>
          <a:p>
            <a:r>
              <a:rPr lang="en-SG" dirty="0" smtClean="0"/>
              <a:t>Makes </a:t>
            </a:r>
            <a:r>
              <a:rPr lang="en-SG" dirty="0"/>
              <a:t>front-end web development faster and easier.</a:t>
            </a:r>
            <a:endParaRPr lang="en-SG" dirty="0" smtClean="0"/>
          </a:p>
          <a:p>
            <a:r>
              <a:rPr lang="en-SG" dirty="0"/>
              <a:t>Easily and efficiently scales your websites and applications with a single code base, from phones to tablets to desktops with CSS media queries.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Bootstrap?</a:t>
            </a:r>
            <a:endParaRPr lang="en-SG" dirty="0"/>
          </a:p>
        </p:txBody>
      </p:sp>
      <p:pic>
        <p:nvPicPr>
          <p:cNvPr id="1026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6" y="15567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7638"/>
            <a:ext cx="8075240" cy="4525963"/>
          </a:xfrm>
        </p:spPr>
        <p:txBody>
          <a:bodyPr/>
          <a:lstStyle/>
          <a:p>
            <a:r>
              <a:rPr lang="en-SG" dirty="0"/>
              <a:t>Before you continue you should have a basic understanding of the following:</a:t>
            </a:r>
          </a:p>
          <a:p>
            <a:pPr lvl="1"/>
            <a:r>
              <a:rPr lang="en-SG" dirty="0" smtClean="0"/>
              <a:t>HTML </a:t>
            </a:r>
            <a:r>
              <a:rPr lang="en-SG" dirty="0"/>
              <a:t>(link: </a:t>
            </a:r>
            <a:r>
              <a:rPr lang="en-SG" dirty="0">
                <a:hlinkClick r:id="rId2"/>
              </a:rPr>
              <a:t>http://</a:t>
            </a:r>
            <a:r>
              <a:rPr lang="en-SG" dirty="0" smtClean="0">
                <a:hlinkClick r:id="rId2"/>
              </a:rPr>
              <a:t>www.w3schools.com/html/default.asp</a:t>
            </a:r>
            <a:r>
              <a:rPr lang="en-SG" dirty="0" smtClean="0"/>
              <a:t>)</a:t>
            </a:r>
            <a:endParaRPr lang="en-SG" dirty="0"/>
          </a:p>
          <a:p>
            <a:pPr lvl="1"/>
            <a:r>
              <a:rPr lang="en-SG" dirty="0" smtClean="0"/>
              <a:t>CSS </a:t>
            </a:r>
            <a:r>
              <a:rPr lang="en-SG" dirty="0"/>
              <a:t>(link: </a:t>
            </a:r>
            <a:r>
              <a:rPr lang="en-SG" dirty="0">
                <a:hlinkClick r:id="rId3"/>
              </a:rPr>
              <a:t>http://</a:t>
            </a:r>
            <a:r>
              <a:rPr lang="en-SG" dirty="0" smtClean="0">
                <a:hlinkClick r:id="rId3"/>
              </a:rPr>
              <a:t>www.w3schools.com/css/default.asp</a:t>
            </a:r>
            <a:r>
              <a:rPr lang="en-SG" dirty="0" smtClean="0"/>
              <a:t>)</a:t>
            </a:r>
            <a:endParaRPr lang="en-SG" dirty="0"/>
          </a:p>
          <a:p>
            <a:pPr lvl="1"/>
            <a:r>
              <a:rPr lang="en-SG" dirty="0" smtClean="0"/>
              <a:t>JavaScript </a:t>
            </a:r>
            <a:r>
              <a:rPr lang="en-SG" dirty="0"/>
              <a:t>(link: </a:t>
            </a:r>
            <a:r>
              <a:rPr lang="en-SG" dirty="0">
                <a:hlinkClick r:id="rId4"/>
              </a:rPr>
              <a:t>http://</a:t>
            </a:r>
            <a:r>
              <a:rPr lang="en-SG" dirty="0" smtClean="0">
                <a:hlinkClick r:id="rId4"/>
              </a:rPr>
              <a:t>www.w3schools.com/js/default.asp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jQuery </a:t>
            </a:r>
            <a:r>
              <a:rPr lang="en-SG" dirty="0"/>
              <a:t>(link: </a:t>
            </a:r>
            <a:r>
              <a:rPr lang="en-SG" dirty="0">
                <a:hlinkClick r:id="rId5"/>
              </a:rPr>
              <a:t>http://</a:t>
            </a:r>
            <a:r>
              <a:rPr lang="en-SG" dirty="0" smtClean="0">
                <a:hlinkClick r:id="rId5"/>
              </a:rPr>
              <a:t>www.w3schools.com/jquery/default.asp</a:t>
            </a:r>
            <a:r>
              <a:rPr lang="en-SG" dirty="0" smtClean="0"/>
              <a:t>)</a:t>
            </a:r>
          </a:p>
          <a:p>
            <a:pPr lvl="1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You Should Already Know?</a:t>
            </a:r>
          </a:p>
        </p:txBody>
      </p:sp>
    </p:spTree>
    <p:extLst>
      <p:ext uri="{BB962C8B-B14F-4D97-AF65-F5344CB8AC3E}">
        <p14:creationId xmlns:p14="http://schemas.microsoft.com/office/powerpoint/2010/main" val="23629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en-SG" dirty="0" smtClean="0"/>
              <a:t>Include </a:t>
            </a:r>
            <a:r>
              <a:rPr lang="en-SG" dirty="0"/>
              <a:t>the HTML5 </a:t>
            </a:r>
            <a:r>
              <a:rPr lang="en-SG" dirty="0" err="1"/>
              <a:t>doctype</a:t>
            </a:r>
            <a:r>
              <a:rPr lang="en-SG" dirty="0"/>
              <a:t> at the beginning of the page, along with the correct character set:</a:t>
            </a:r>
            <a:endParaRPr lang="en-S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Getting Started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476053"/>
            <a:ext cx="734481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    &lt;meta charset="utf-8"&gt; 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Getting Started</a:t>
            </a:r>
            <a:endParaRPr lang="en-SG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478499"/>
            <a:ext cx="8229600" cy="4974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SG" dirty="0"/>
              <a:t>add the viewport meta tag inside the &lt;head&gt; element</a:t>
            </a:r>
            <a:r>
              <a:rPr lang="en-SG" dirty="0" smtClean="0"/>
              <a:t>:</a:t>
            </a:r>
            <a:br>
              <a:rPr lang="en-SG" dirty="0" smtClean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width=device-width </a:t>
            </a:r>
            <a:r>
              <a:rPr lang="en-SG" dirty="0"/>
              <a:t>sets the width of the page to follow the screen-width of the </a:t>
            </a:r>
            <a:r>
              <a:rPr lang="en-SG" dirty="0" smtClean="0"/>
              <a:t>device.</a:t>
            </a:r>
            <a:br>
              <a:rPr lang="en-SG" dirty="0" smtClean="0"/>
            </a:b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The </a:t>
            </a:r>
            <a:r>
              <a:rPr lang="en-SG" dirty="0"/>
              <a:t>initial-scale=1 sets the initial zoom level when the page is first loaded by the browser.</a:t>
            </a:r>
            <a:endParaRPr lang="en-SG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3448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&lt;meta name="viewport" 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26655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two ways of starting to use Bootstrap on your own web site.</a:t>
            </a:r>
            <a:endParaRPr lang="en-SG" dirty="0" smtClean="0"/>
          </a:p>
          <a:p>
            <a:pPr lvl="1"/>
            <a:r>
              <a:rPr lang="en-SG" dirty="0"/>
              <a:t>Download Bootstrap from </a:t>
            </a:r>
            <a:r>
              <a:rPr lang="en-SG" dirty="0" smtClean="0">
                <a:hlinkClick r:id="rId3"/>
              </a:rPr>
              <a:t>getbootstrap.com</a:t>
            </a:r>
            <a:endParaRPr lang="en-SG" dirty="0"/>
          </a:p>
          <a:p>
            <a:pPr lvl="1"/>
            <a:r>
              <a:rPr lang="en-SG" dirty="0"/>
              <a:t>Include Bootstrap from a CDN, like </a:t>
            </a:r>
            <a:r>
              <a:rPr lang="en-SG" dirty="0" err="1" smtClean="0"/>
              <a:t>MaxCDN</a:t>
            </a:r>
            <a:endParaRPr lang="en-S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Adding Bootstrap to Your Web 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200777"/>
            <a:ext cx="734481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&lt;!-- Latest compiled and minified CSS --&gt;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="http://maxcdn.bootstrapcdn.com/bootstrap/3.2.0/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/bootstrap.min.css"&gt;</a:t>
            </a:r>
          </a:p>
          <a:p>
            <a:endParaRPr lang="en-SG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&lt;!-- Optional: Include the jQuery library --&gt;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="https://ajax.googleapis.com/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/libs/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/1.11.1/jquery.min.js"&gt;&lt;/script</a:t>
            </a:r>
            <a:r>
              <a:rPr lang="en-SG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SG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&lt;!-- Optional: Incorporate the Bootstrap JavaScript plugins --&gt;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="http://maxcdn.bootstrapcdn.com/bootstrap/3.2.0/</a:t>
            </a:r>
            <a:r>
              <a:rPr lang="en-SG" sz="14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SG" sz="1400" dirty="0">
                <a:latin typeface="Courier New" pitchFamily="49" charset="0"/>
                <a:cs typeface="Courier New" pitchFamily="49" charset="0"/>
              </a:rPr>
              <a:t>/bootstrap.min.js"&gt;&lt;/script&gt;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563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Bootstrap also requires a containing element to wrap site contents</a:t>
            </a:r>
            <a:r>
              <a:rPr lang="en-SG" dirty="0" smtClean="0"/>
              <a:t>.</a:t>
            </a:r>
          </a:p>
          <a:p>
            <a:r>
              <a:rPr lang="en-SG" dirty="0"/>
              <a:t>There are two containers to choose from</a:t>
            </a:r>
            <a:r>
              <a:rPr lang="en-SG" dirty="0" smtClean="0"/>
              <a:t>:</a:t>
            </a:r>
            <a:endParaRPr lang="en-SG" dirty="0"/>
          </a:p>
          <a:p>
            <a:r>
              <a:rPr lang="en-SG" dirty="0"/>
              <a:t>1. Use the .container class for a responsive fixed width container:</a:t>
            </a:r>
          </a:p>
          <a:p>
            <a:endParaRPr lang="en-SG" dirty="0" smtClean="0"/>
          </a:p>
          <a:p>
            <a:endParaRPr lang="en-SG" dirty="0"/>
          </a:p>
          <a:p>
            <a:r>
              <a:rPr lang="en-SG" dirty="0"/>
              <a:t>2. Use the .container-fluid class for a full width container, spanning the entire width of the viewport:</a:t>
            </a:r>
            <a:endParaRPr lang="en-S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Adding Bootstrap to Your Web 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3744309"/>
            <a:ext cx="734481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&lt;div class="container"&gt;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517232"/>
            <a:ext cx="734481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&lt;div class="container-fluid"&gt;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SG" sz="1400" dirty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90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YXVoqJEwqo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53" y="1313072"/>
            <a:ext cx="9138247" cy="51402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0" dirty="0" smtClean="0">
                <a:effectLst/>
              </a:rPr>
              <a:t># </a:t>
            </a:r>
            <a:r>
              <a:rPr lang="en-SG" b="0" dirty="0">
                <a:effectLst/>
              </a:rPr>
              <a:t>1 - Build a responsive Bootstrap 3 </a:t>
            </a:r>
            <a:r>
              <a:rPr lang="en-SG" b="0" dirty="0" smtClean="0">
                <a:effectLst/>
              </a:rPr>
              <a:t>site </a:t>
            </a:r>
            <a:br>
              <a:rPr lang="en-SG" b="0" dirty="0" smtClean="0">
                <a:effectLst/>
              </a:rPr>
            </a:br>
            <a:r>
              <a:rPr lang="en-SG" sz="2000" b="0" dirty="0" smtClean="0">
                <a:effectLst/>
              </a:rPr>
              <a:t>by </a:t>
            </a:r>
            <a:r>
              <a:rPr lang="en-SG" sz="2000" dirty="0">
                <a:effectLst/>
                <a:hlinkClick r:id="rId4"/>
              </a:rPr>
              <a:t>Coder's Guide</a:t>
            </a:r>
            <a:r>
              <a:rPr lang="en-SG" b="0" dirty="0">
                <a:effectLst/>
              </a:rPr>
              <a:t/>
            </a:r>
            <a:br>
              <a:rPr lang="en-SG" b="0" dirty="0">
                <a:effectLst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91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671</Words>
  <Application>Microsoft Office PowerPoint</Application>
  <PresentationFormat>On-screen Show (4:3)</PresentationFormat>
  <Paragraphs>91</Paragraphs>
  <Slides>19</Slides>
  <Notes>5</Notes>
  <HiddenSlides>0</HiddenSlides>
  <MMClips>10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Verdana</vt:lpstr>
      <vt:lpstr>Wingdings 2</vt:lpstr>
      <vt:lpstr>Wingdings 3</vt:lpstr>
      <vt:lpstr>Concourse</vt:lpstr>
      <vt:lpstr>Bootstrap</vt:lpstr>
      <vt:lpstr>What is Bootstrap?</vt:lpstr>
      <vt:lpstr>Why Bootstrap?</vt:lpstr>
      <vt:lpstr>What You Should Already Know?</vt:lpstr>
      <vt:lpstr>Getting Started</vt:lpstr>
      <vt:lpstr>Getting Started</vt:lpstr>
      <vt:lpstr>Adding Bootstrap to Your Web Pages</vt:lpstr>
      <vt:lpstr>Adding Bootstrap to Your Web Pages</vt:lpstr>
      <vt:lpstr># 1 - Build a responsive Bootstrap 3 site  by Coder's Guide </vt:lpstr>
      <vt:lpstr>#2 - Responsive Collapsing Navbar  by Coder's Guide </vt:lpstr>
      <vt:lpstr>#3 - Sticky Footer That Stays In The Browser Viewport  by Coder's Guide </vt:lpstr>
      <vt:lpstr># 3 - Addon by Coder's Guide </vt:lpstr>
      <vt:lpstr>#4 - Jumbotrons  by Coder's Guide </vt:lpstr>
      <vt:lpstr>#5 - Responsive Grid System  by Coder's Guide </vt:lpstr>
      <vt:lpstr>#6 - Modals (Popup Boxes)  by Coder's Guide </vt:lpstr>
      <vt:lpstr>#7 - Beginning the article page by Coder's Guide </vt:lpstr>
      <vt:lpstr>#8 - Article Sidebar by Coder's Guide </vt:lpstr>
      <vt:lpstr># 9 - Contact Form (in modal) by Coder's Guide </vt:lpstr>
      <vt:lpstr>End</vt:lpstr>
    </vt:vector>
  </TitlesOfParts>
  <Company>Singapore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staff</dc:creator>
  <cp:lastModifiedBy>Tan Chee Seong</cp:lastModifiedBy>
  <cp:revision>200</cp:revision>
  <dcterms:created xsi:type="dcterms:W3CDTF">2013-01-25T02:06:22Z</dcterms:created>
  <dcterms:modified xsi:type="dcterms:W3CDTF">2014-10-07T01:18:09Z</dcterms:modified>
</cp:coreProperties>
</file>