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96" autoAdjust="0"/>
    <p:restoredTop sz="54407" autoAdjust="0"/>
  </p:normalViewPr>
  <p:slideViewPr>
    <p:cSldViewPr>
      <p:cViewPr varScale="1">
        <p:scale>
          <a:sx n="78" d="100"/>
          <a:sy n="78" d="100"/>
        </p:scale>
        <p:origin x="-84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0E8F9D-1360-4142-961B-CC50362653C3}" type="datetimeFigureOut">
              <a:rPr lang="en-SG" smtClean="0"/>
              <a:pPr/>
              <a:t>17/4/2013</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7CFA99-BB03-4873-B8A0-52D1C9DC806E}" type="slidenum">
              <a:rPr lang="en-SG" smtClean="0"/>
              <a:pPr/>
              <a:t>‹#›</a:t>
            </a:fld>
            <a:endParaRPr lang="en-SG"/>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SG" dirty="0" smtClean="0"/>
              <a:t>name</a:t>
            </a:r>
          </a:p>
          <a:p>
            <a:endParaRPr lang="en-SG" dirty="0" smtClean="0"/>
          </a:p>
          <a:p>
            <a:r>
              <a:rPr lang="en-SG" dirty="0" smtClean="0"/>
              <a:t>The name of the cookie. </a:t>
            </a:r>
          </a:p>
          <a:p>
            <a:endParaRPr lang="en-SG" dirty="0" smtClean="0"/>
          </a:p>
          <a:p>
            <a:endParaRPr lang="en-SG" dirty="0" smtClean="0"/>
          </a:p>
          <a:p>
            <a:r>
              <a:rPr lang="en-SG" dirty="0" smtClean="0"/>
              <a:t>value</a:t>
            </a:r>
          </a:p>
          <a:p>
            <a:r>
              <a:rPr lang="en-SG" dirty="0" smtClean="0"/>
              <a:t> </a:t>
            </a:r>
          </a:p>
          <a:p>
            <a:r>
              <a:rPr lang="en-SG" dirty="0" smtClean="0"/>
              <a:t>The value of the cookie. This value is stored on the clients computer; do not store sensitive information. Assuming the name is '</a:t>
            </a:r>
            <a:r>
              <a:rPr lang="en-SG" dirty="0" err="1" smtClean="0"/>
              <a:t>cookiename</a:t>
            </a:r>
            <a:r>
              <a:rPr lang="en-SG" dirty="0" smtClean="0"/>
              <a:t>', this value is retrieved through $_COOKIE['</a:t>
            </a:r>
            <a:r>
              <a:rPr lang="en-SG" dirty="0" err="1" smtClean="0"/>
              <a:t>cookiename</a:t>
            </a:r>
            <a:r>
              <a:rPr lang="en-SG" dirty="0" smtClean="0"/>
              <a:t>']</a:t>
            </a:r>
          </a:p>
          <a:p>
            <a:endParaRPr lang="en-SG" dirty="0" smtClean="0"/>
          </a:p>
          <a:p>
            <a:endParaRPr lang="en-SG" dirty="0" smtClean="0"/>
          </a:p>
          <a:p>
            <a:r>
              <a:rPr lang="en-SG" dirty="0" smtClean="0"/>
              <a:t>expire</a:t>
            </a:r>
          </a:p>
          <a:p>
            <a:r>
              <a:rPr lang="en-SG" dirty="0" smtClean="0"/>
              <a:t> </a:t>
            </a:r>
          </a:p>
          <a:p>
            <a:r>
              <a:rPr lang="en-SG" dirty="0" smtClean="0"/>
              <a:t>The time the cookie expires. This is a Unix timestamp so is in number of seconds since the epoch. In other words, you'll most likely set this with the time() function plus the number of seconds before you want it to expire. Or you might use </a:t>
            </a:r>
            <a:r>
              <a:rPr lang="en-SG" dirty="0" err="1" smtClean="0"/>
              <a:t>mktime</a:t>
            </a:r>
            <a:r>
              <a:rPr lang="en-SG" dirty="0" smtClean="0"/>
              <a:t>(). time()+60*60*24*30 will set the cookie to expire in 30 days. If set to 0, or omitted, the cookie will expire at the end of the session (when the browser closes).</a:t>
            </a:r>
          </a:p>
          <a:p>
            <a:endParaRPr lang="en-SG" dirty="0" smtClean="0"/>
          </a:p>
          <a:p>
            <a:endParaRPr lang="en-SG" dirty="0" smtClean="0"/>
          </a:p>
          <a:p>
            <a:r>
              <a:rPr lang="en-SG" dirty="0" smtClean="0"/>
              <a:t>path</a:t>
            </a:r>
          </a:p>
          <a:p>
            <a:endParaRPr lang="en-SG" dirty="0" smtClean="0"/>
          </a:p>
          <a:p>
            <a:r>
              <a:rPr lang="en-SG" dirty="0" smtClean="0"/>
              <a:t>The path on the server in which the cookie will be available on. If set to '/', the cookie will be available within the entire domain. If set to '/</a:t>
            </a:r>
            <a:r>
              <a:rPr lang="en-SG" dirty="0" err="1" smtClean="0"/>
              <a:t>foo</a:t>
            </a:r>
            <a:r>
              <a:rPr lang="en-SG" dirty="0" smtClean="0"/>
              <a:t>/', the cookie will only be available within the /</a:t>
            </a:r>
            <a:r>
              <a:rPr lang="en-SG" dirty="0" err="1" smtClean="0"/>
              <a:t>foo</a:t>
            </a:r>
            <a:r>
              <a:rPr lang="en-SG" dirty="0" smtClean="0"/>
              <a:t>/ directory and all sub-directories such as /</a:t>
            </a:r>
            <a:r>
              <a:rPr lang="en-SG" dirty="0" err="1" smtClean="0"/>
              <a:t>foo</a:t>
            </a:r>
            <a:r>
              <a:rPr lang="en-SG" dirty="0" smtClean="0"/>
              <a:t>/bar/ of domain. The default value is the current directory that the cookie is being set in.</a:t>
            </a:r>
          </a:p>
          <a:p>
            <a:endParaRPr lang="en-SG" dirty="0" smtClean="0"/>
          </a:p>
          <a:p>
            <a:endParaRPr lang="en-SG" dirty="0" smtClean="0"/>
          </a:p>
          <a:p>
            <a:r>
              <a:rPr lang="en-SG" dirty="0" smtClean="0"/>
              <a:t>domain</a:t>
            </a:r>
          </a:p>
          <a:p>
            <a:r>
              <a:rPr lang="en-SG" dirty="0" smtClean="0"/>
              <a:t> </a:t>
            </a:r>
          </a:p>
          <a:p>
            <a:r>
              <a:rPr lang="en-SG" dirty="0" smtClean="0"/>
              <a:t>The domain that the cookie is available to. Setting the domain to 'www.example.com' will make the cookie available in the www </a:t>
            </a:r>
            <a:r>
              <a:rPr lang="en-SG" dirty="0" err="1" smtClean="0"/>
              <a:t>subdomain</a:t>
            </a:r>
            <a:r>
              <a:rPr lang="en-SG" dirty="0" smtClean="0"/>
              <a:t> and higher </a:t>
            </a:r>
            <a:r>
              <a:rPr lang="en-SG" dirty="0" err="1" smtClean="0"/>
              <a:t>subdomains</a:t>
            </a:r>
            <a:r>
              <a:rPr lang="en-SG" dirty="0" smtClean="0"/>
              <a:t>. Cookies available to a lower domain, such as 'example.com' will be available to higher </a:t>
            </a:r>
            <a:r>
              <a:rPr lang="en-SG" dirty="0" err="1" smtClean="0"/>
              <a:t>subdomains</a:t>
            </a:r>
            <a:r>
              <a:rPr lang="en-SG" dirty="0" smtClean="0"/>
              <a:t>, such as 'www.example.com'. Older browsers still implementing the deprecated » RFC 2109 may require a leading . to match all </a:t>
            </a:r>
            <a:r>
              <a:rPr lang="en-SG" dirty="0" err="1" smtClean="0"/>
              <a:t>subdomains</a:t>
            </a:r>
            <a:r>
              <a:rPr lang="en-SG" dirty="0" smtClean="0"/>
              <a:t>.</a:t>
            </a:r>
          </a:p>
          <a:p>
            <a:endParaRPr lang="en-SG" dirty="0" smtClean="0"/>
          </a:p>
          <a:p>
            <a:endParaRPr lang="en-SG" dirty="0" smtClean="0"/>
          </a:p>
          <a:p>
            <a:r>
              <a:rPr lang="en-SG" dirty="0" smtClean="0"/>
              <a:t>secure</a:t>
            </a:r>
          </a:p>
          <a:p>
            <a:endParaRPr lang="en-SG" dirty="0" smtClean="0"/>
          </a:p>
          <a:p>
            <a:r>
              <a:rPr lang="en-SG" dirty="0" smtClean="0"/>
              <a:t>Indicates that the cookie should only be transmitted over a secure HTTPS connection from the client. When set to TRUE, the cookie will only be set if a secure connection exists. On the server-side, it's on the programmer to send this kind of cookie only on secure connection (e.g. with respect to $_SERVER["HTTPS"]).</a:t>
            </a:r>
          </a:p>
          <a:p>
            <a:r>
              <a:rPr lang="en-SG" dirty="0" smtClean="0"/>
              <a:t>  </a:t>
            </a:r>
          </a:p>
          <a:p>
            <a:endParaRPr lang="en-SG" dirty="0" smtClean="0"/>
          </a:p>
          <a:p>
            <a:r>
              <a:rPr lang="en-SG" dirty="0" err="1" smtClean="0"/>
              <a:t>httponly</a:t>
            </a:r>
            <a:endParaRPr lang="en-SG" dirty="0" smtClean="0"/>
          </a:p>
          <a:p>
            <a:r>
              <a:rPr lang="en-SG" dirty="0" smtClean="0"/>
              <a:t> </a:t>
            </a:r>
          </a:p>
          <a:p>
            <a:r>
              <a:rPr lang="en-SG" dirty="0" smtClean="0"/>
              <a:t>When TRUE the cookie will be made accessible only through the HTTP protocol. This means that the cookie won't be accessible by scripting languages, such as JavaScript. It has been suggested that this setting can effectively help to reduce identity theft through XSS attacks (although it is not supported by all browsers), but that claim is often disputed. Added in PHP 5.2.0. TRUE or FALSE</a:t>
            </a:r>
          </a:p>
          <a:p>
            <a:r>
              <a:rPr lang="en-SG" dirty="0" smtClean="0"/>
              <a:t> </a:t>
            </a:r>
            <a:endParaRPr lang="en-SG" dirty="0"/>
          </a:p>
        </p:txBody>
      </p:sp>
      <p:sp>
        <p:nvSpPr>
          <p:cNvPr id="4" name="Slide Number Placeholder 3"/>
          <p:cNvSpPr>
            <a:spLocks noGrp="1"/>
          </p:cNvSpPr>
          <p:nvPr>
            <p:ph type="sldNum" sz="quarter" idx="10"/>
          </p:nvPr>
        </p:nvSpPr>
        <p:spPr/>
        <p:txBody>
          <a:bodyPr/>
          <a:lstStyle/>
          <a:p>
            <a:fld id="{4C7CFA99-BB03-4873-B8A0-52D1C9DC806E}" type="slidenum">
              <a:rPr lang="en-SG" smtClean="0"/>
              <a:pPr/>
              <a:t>12</a:t>
            </a:fld>
            <a:endParaRPr lang="en-SG"/>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72ABE7E-F5A5-4D62-A48E-30660896E340}" type="datetimeFigureOut">
              <a:rPr lang="en-SG" smtClean="0"/>
              <a:pPr/>
              <a:t>17/4/2013</a:t>
            </a:fld>
            <a:endParaRPr lang="en-SG"/>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SG"/>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89D858D-7805-4107-9BB2-3EE5F291DE6D}" type="slidenum">
              <a:rPr lang="en-SG" smtClean="0"/>
              <a:pPr/>
              <a:t>‹#›</a:t>
            </a:fld>
            <a:endParaRPr lang="en-S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2ABE7E-F5A5-4D62-A48E-30660896E340}" type="datetimeFigureOut">
              <a:rPr lang="en-SG" smtClean="0"/>
              <a:pPr/>
              <a:t>17/4/2013</a:t>
            </a:fld>
            <a:endParaRPr lang="en-SG"/>
          </a:p>
        </p:txBody>
      </p:sp>
      <p:sp>
        <p:nvSpPr>
          <p:cNvPr id="5" name="Footer Placeholder 4"/>
          <p:cNvSpPr>
            <a:spLocks noGrp="1"/>
          </p:cNvSpPr>
          <p:nvPr>
            <p:ph type="ftr" sz="quarter" idx="11"/>
          </p:nvPr>
        </p:nvSpPr>
        <p:spPr/>
        <p:txBody>
          <a:bodyPr/>
          <a:lstStyle>
            <a:extLst/>
          </a:lstStyle>
          <a:p>
            <a:endParaRPr lang="en-SG"/>
          </a:p>
        </p:txBody>
      </p:sp>
      <p:sp>
        <p:nvSpPr>
          <p:cNvPr id="6" name="Slide Number Placeholder 5"/>
          <p:cNvSpPr>
            <a:spLocks noGrp="1"/>
          </p:cNvSpPr>
          <p:nvPr>
            <p:ph type="sldNum" sz="quarter" idx="12"/>
          </p:nvPr>
        </p:nvSpPr>
        <p:spPr/>
        <p:txBody>
          <a:bodyPr/>
          <a:lstStyle>
            <a:extLst/>
          </a:lstStyle>
          <a:p>
            <a:fld id="{389D858D-7805-4107-9BB2-3EE5F291DE6D}" type="slidenum">
              <a:rPr lang="en-SG" smtClean="0"/>
              <a:pPr/>
              <a:t>‹#›</a:t>
            </a:fld>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2ABE7E-F5A5-4D62-A48E-30660896E340}" type="datetimeFigureOut">
              <a:rPr lang="en-SG" smtClean="0"/>
              <a:pPr/>
              <a:t>17/4/2013</a:t>
            </a:fld>
            <a:endParaRPr lang="en-SG"/>
          </a:p>
        </p:txBody>
      </p:sp>
      <p:sp>
        <p:nvSpPr>
          <p:cNvPr id="5" name="Footer Placeholder 4"/>
          <p:cNvSpPr>
            <a:spLocks noGrp="1"/>
          </p:cNvSpPr>
          <p:nvPr>
            <p:ph type="ftr" sz="quarter" idx="11"/>
          </p:nvPr>
        </p:nvSpPr>
        <p:spPr/>
        <p:txBody>
          <a:bodyPr/>
          <a:lstStyle>
            <a:extLst/>
          </a:lstStyle>
          <a:p>
            <a:endParaRPr lang="en-SG"/>
          </a:p>
        </p:txBody>
      </p:sp>
      <p:sp>
        <p:nvSpPr>
          <p:cNvPr id="6" name="Slide Number Placeholder 5"/>
          <p:cNvSpPr>
            <a:spLocks noGrp="1"/>
          </p:cNvSpPr>
          <p:nvPr>
            <p:ph type="sldNum" sz="quarter" idx="12"/>
          </p:nvPr>
        </p:nvSpPr>
        <p:spPr/>
        <p:txBody>
          <a:bodyPr/>
          <a:lstStyle>
            <a:extLst/>
          </a:lstStyle>
          <a:p>
            <a:fld id="{389D858D-7805-4107-9BB2-3EE5F291DE6D}" type="slidenum">
              <a:rPr lang="en-SG" smtClean="0"/>
              <a:pPr/>
              <a:t>‹#›</a:t>
            </a:fld>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2ABE7E-F5A5-4D62-A48E-30660896E340}" type="datetimeFigureOut">
              <a:rPr lang="en-SG" smtClean="0"/>
              <a:pPr/>
              <a:t>17/4/2013</a:t>
            </a:fld>
            <a:endParaRPr lang="en-SG"/>
          </a:p>
        </p:txBody>
      </p:sp>
      <p:sp>
        <p:nvSpPr>
          <p:cNvPr id="5" name="Footer Placeholder 4"/>
          <p:cNvSpPr>
            <a:spLocks noGrp="1"/>
          </p:cNvSpPr>
          <p:nvPr>
            <p:ph type="ftr" sz="quarter" idx="11"/>
          </p:nvPr>
        </p:nvSpPr>
        <p:spPr/>
        <p:txBody>
          <a:bodyPr/>
          <a:lstStyle>
            <a:extLst/>
          </a:lstStyle>
          <a:p>
            <a:endParaRPr lang="en-SG"/>
          </a:p>
        </p:txBody>
      </p:sp>
      <p:sp>
        <p:nvSpPr>
          <p:cNvPr id="6" name="Slide Number Placeholder 5"/>
          <p:cNvSpPr>
            <a:spLocks noGrp="1"/>
          </p:cNvSpPr>
          <p:nvPr>
            <p:ph type="sldNum" sz="quarter" idx="12"/>
          </p:nvPr>
        </p:nvSpPr>
        <p:spPr/>
        <p:txBody>
          <a:bodyPr/>
          <a:lstStyle>
            <a:extLst/>
          </a:lstStyle>
          <a:p>
            <a:fld id="{389D858D-7805-4107-9BB2-3EE5F291DE6D}" type="slidenum">
              <a:rPr lang="en-SG" smtClean="0"/>
              <a:pPr/>
              <a:t>‹#›</a:t>
            </a:fld>
            <a:endParaRPr lang="en-SG"/>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72ABE7E-F5A5-4D62-A48E-30660896E340}" type="datetimeFigureOut">
              <a:rPr lang="en-SG" smtClean="0"/>
              <a:pPr/>
              <a:t>17/4/2013</a:t>
            </a:fld>
            <a:endParaRPr lang="en-SG"/>
          </a:p>
        </p:txBody>
      </p:sp>
      <p:sp>
        <p:nvSpPr>
          <p:cNvPr id="5" name="Footer Placeholder 4"/>
          <p:cNvSpPr>
            <a:spLocks noGrp="1"/>
          </p:cNvSpPr>
          <p:nvPr>
            <p:ph type="ftr" sz="quarter" idx="11"/>
          </p:nvPr>
        </p:nvSpPr>
        <p:spPr/>
        <p:txBody>
          <a:bodyPr/>
          <a:lstStyle>
            <a:extLst/>
          </a:lstStyle>
          <a:p>
            <a:endParaRPr lang="en-SG"/>
          </a:p>
        </p:txBody>
      </p:sp>
      <p:sp>
        <p:nvSpPr>
          <p:cNvPr id="6" name="Slide Number Placeholder 5"/>
          <p:cNvSpPr>
            <a:spLocks noGrp="1"/>
          </p:cNvSpPr>
          <p:nvPr>
            <p:ph type="sldNum" sz="quarter" idx="12"/>
          </p:nvPr>
        </p:nvSpPr>
        <p:spPr/>
        <p:txBody>
          <a:bodyPr/>
          <a:lstStyle>
            <a:extLst/>
          </a:lstStyle>
          <a:p>
            <a:fld id="{389D858D-7805-4107-9BB2-3EE5F291DE6D}" type="slidenum">
              <a:rPr lang="en-SG" smtClean="0"/>
              <a:pPr/>
              <a:t>‹#›</a:t>
            </a:fld>
            <a:endParaRPr lang="en-SG"/>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72ABE7E-F5A5-4D62-A48E-30660896E340}" type="datetimeFigureOut">
              <a:rPr lang="en-SG" smtClean="0"/>
              <a:pPr/>
              <a:t>17/4/2013</a:t>
            </a:fld>
            <a:endParaRPr lang="en-SG"/>
          </a:p>
        </p:txBody>
      </p:sp>
      <p:sp>
        <p:nvSpPr>
          <p:cNvPr id="6" name="Footer Placeholder 5"/>
          <p:cNvSpPr>
            <a:spLocks noGrp="1"/>
          </p:cNvSpPr>
          <p:nvPr>
            <p:ph type="ftr" sz="quarter" idx="11"/>
          </p:nvPr>
        </p:nvSpPr>
        <p:spPr/>
        <p:txBody>
          <a:bodyPr/>
          <a:lstStyle>
            <a:extLst/>
          </a:lstStyle>
          <a:p>
            <a:endParaRPr lang="en-SG"/>
          </a:p>
        </p:txBody>
      </p:sp>
      <p:sp>
        <p:nvSpPr>
          <p:cNvPr id="7" name="Slide Number Placeholder 6"/>
          <p:cNvSpPr>
            <a:spLocks noGrp="1"/>
          </p:cNvSpPr>
          <p:nvPr>
            <p:ph type="sldNum" sz="quarter" idx="12"/>
          </p:nvPr>
        </p:nvSpPr>
        <p:spPr/>
        <p:txBody>
          <a:bodyPr/>
          <a:lstStyle>
            <a:extLst/>
          </a:lstStyle>
          <a:p>
            <a:fld id="{389D858D-7805-4107-9BB2-3EE5F291DE6D}" type="slidenum">
              <a:rPr lang="en-SG" smtClean="0"/>
              <a:pPr/>
              <a:t>‹#›</a:t>
            </a:fld>
            <a:endParaRPr lang="en-SG"/>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72ABE7E-F5A5-4D62-A48E-30660896E340}" type="datetimeFigureOut">
              <a:rPr lang="en-SG" smtClean="0"/>
              <a:pPr/>
              <a:t>17/4/2013</a:t>
            </a:fld>
            <a:endParaRPr lang="en-SG"/>
          </a:p>
        </p:txBody>
      </p:sp>
      <p:sp>
        <p:nvSpPr>
          <p:cNvPr id="8" name="Footer Placeholder 7"/>
          <p:cNvSpPr>
            <a:spLocks noGrp="1"/>
          </p:cNvSpPr>
          <p:nvPr>
            <p:ph type="ftr" sz="quarter" idx="11"/>
          </p:nvPr>
        </p:nvSpPr>
        <p:spPr/>
        <p:txBody>
          <a:bodyPr/>
          <a:lstStyle>
            <a:extLst/>
          </a:lstStyle>
          <a:p>
            <a:endParaRPr lang="en-SG"/>
          </a:p>
        </p:txBody>
      </p:sp>
      <p:sp>
        <p:nvSpPr>
          <p:cNvPr id="9" name="Slide Number Placeholder 8"/>
          <p:cNvSpPr>
            <a:spLocks noGrp="1"/>
          </p:cNvSpPr>
          <p:nvPr>
            <p:ph type="sldNum" sz="quarter" idx="12"/>
          </p:nvPr>
        </p:nvSpPr>
        <p:spPr/>
        <p:txBody>
          <a:bodyPr/>
          <a:lstStyle>
            <a:extLst/>
          </a:lstStyle>
          <a:p>
            <a:fld id="{389D858D-7805-4107-9BB2-3EE5F291DE6D}" type="slidenum">
              <a:rPr lang="en-SG" smtClean="0"/>
              <a:pPr/>
              <a:t>‹#›</a:t>
            </a:fld>
            <a:endParaRPr lang="en-SG"/>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72ABE7E-F5A5-4D62-A48E-30660896E340}" type="datetimeFigureOut">
              <a:rPr lang="en-SG" smtClean="0"/>
              <a:pPr/>
              <a:t>17/4/2013</a:t>
            </a:fld>
            <a:endParaRPr lang="en-SG"/>
          </a:p>
        </p:txBody>
      </p:sp>
      <p:sp>
        <p:nvSpPr>
          <p:cNvPr id="4" name="Footer Placeholder 3"/>
          <p:cNvSpPr>
            <a:spLocks noGrp="1"/>
          </p:cNvSpPr>
          <p:nvPr>
            <p:ph type="ftr" sz="quarter" idx="11"/>
          </p:nvPr>
        </p:nvSpPr>
        <p:spPr/>
        <p:txBody>
          <a:bodyPr/>
          <a:lstStyle>
            <a:extLst/>
          </a:lstStyle>
          <a:p>
            <a:endParaRPr lang="en-SG"/>
          </a:p>
        </p:txBody>
      </p:sp>
      <p:sp>
        <p:nvSpPr>
          <p:cNvPr id="5" name="Slide Number Placeholder 4"/>
          <p:cNvSpPr>
            <a:spLocks noGrp="1"/>
          </p:cNvSpPr>
          <p:nvPr>
            <p:ph type="sldNum" sz="quarter" idx="12"/>
          </p:nvPr>
        </p:nvSpPr>
        <p:spPr/>
        <p:txBody>
          <a:bodyPr/>
          <a:lstStyle>
            <a:extLst/>
          </a:lstStyle>
          <a:p>
            <a:fld id="{389D858D-7805-4107-9BB2-3EE5F291DE6D}" type="slidenum">
              <a:rPr lang="en-SG" smtClean="0"/>
              <a:pPr/>
              <a:t>‹#›</a:t>
            </a:fld>
            <a:endParaRPr lang="en-SG"/>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72ABE7E-F5A5-4D62-A48E-30660896E340}" type="datetimeFigureOut">
              <a:rPr lang="en-SG" smtClean="0"/>
              <a:pPr/>
              <a:t>17/4/2013</a:t>
            </a:fld>
            <a:endParaRPr lang="en-SG"/>
          </a:p>
        </p:txBody>
      </p:sp>
      <p:sp>
        <p:nvSpPr>
          <p:cNvPr id="3" name="Footer Placeholder 2"/>
          <p:cNvSpPr>
            <a:spLocks noGrp="1"/>
          </p:cNvSpPr>
          <p:nvPr>
            <p:ph type="ftr" sz="quarter" idx="11"/>
          </p:nvPr>
        </p:nvSpPr>
        <p:spPr/>
        <p:txBody>
          <a:bodyPr/>
          <a:lstStyle>
            <a:extLst/>
          </a:lstStyle>
          <a:p>
            <a:endParaRPr lang="en-SG"/>
          </a:p>
        </p:txBody>
      </p:sp>
      <p:sp>
        <p:nvSpPr>
          <p:cNvPr id="4" name="Slide Number Placeholder 3"/>
          <p:cNvSpPr>
            <a:spLocks noGrp="1"/>
          </p:cNvSpPr>
          <p:nvPr>
            <p:ph type="sldNum" sz="quarter" idx="12"/>
          </p:nvPr>
        </p:nvSpPr>
        <p:spPr/>
        <p:txBody>
          <a:bodyPr/>
          <a:lstStyle>
            <a:extLst/>
          </a:lstStyle>
          <a:p>
            <a:fld id="{389D858D-7805-4107-9BB2-3EE5F291DE6D}" type="slidenum">
              <a:rPr lang="en-SG" smtClean="0"/>
              <a:pPr/>
              <a:t>‹#›</a:t>
            </a:fld>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72ABE7E-F5A5-4D62-A48E-30660896E340}" type="datetimeFigureOut">
              <a:rPr lang="en-SG" smtClean="0"/>
              <a:pPr/>
              <a:t>17/4/2013</a:t>
            </a:fld>
            <a:endParaRPr lang="en-SG"/>
          </a:p>
        </p:txBody>
      </p:sp>
      <p:sp>
        <p:nvSpPr>
          <p:cNvPr id="6" name="Footer Placeholder 5"/>
          <p:cNvSpPr>
            <a:spLocks noGrp="1"/>
          </p:cNvSpPr>
          <p:nvPr>
            <p:ph type="ftr" sz="quarter" idx="11"/>
          </p:nvPr>
        </p:nvSpPr>
        <p:spPr/>
        <p:txBody>
          <a:bodyPr/>
          <a:lstStyle>
            <a:extLst/>
          </a:lstStyle>
          <a:p>
            <a:endParaRPr lang="en-SG"/>
          </a:p>
        </p:txBody>
      </p:sp>
      <p:sp>
        <p:nvSpPr>
          <p:cNvPr id="7" name="Slide Number Placeholder 6"/>
          <p:cNvSpPr>
            <a:spLocks noGrp="1"/>
          </p:cNvSpPr>
          <p:nvPr>
            <p:ph type="sldNum" sz="quarter" idx="12"/>
          </p:nvPr>
        </p:nvSpPr>
        <p:spPr/>
        <p:txBody>
          <a:bodyPr/>
          <a:lstStyle>
            <a:extLst/>
          </a:lstStyle>
          <a:p>
            <a:fld id="{389D858D-7805-4107-9BB2-3EE5F291DE6D}" type="slidenum">
              <a:rPr lang="en-SG" smtClean="0"/>
              <a:pPr/>
              <a:t>‹#›</a:t>
            </a:fld>
            <a:endParaRPr lang="en-SG"/>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72ABE7E-F5A5-4D62-A48E-30660896E340}" type="datetimeFigureOut">
              <a:rPr lang="en-SG" smtClean="0"/>
              <a:pPr/>
              <a:t>17/4/2013</a:t>
            </a:fld>
            <a:endParaRPr lang="en-SG"/>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SG"/>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89D858D-7805-4107-9BB2-3EE5F291DE6D}" type="slidenum">
              <a:rPr lang="en-SG" smtClean="0"/>
              <a:pPr/>
              <a:t>‹#›</a:t>
            </a:fld>
            <a:endParaRPr lang="en-SG"/>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72ABE7E-F5A5-4D62-A48E-30660896E340}" type="datetimeFigureOut">
              <a:rPr lang="en-SG" smtClean="0"/>
              <a:pPr/>
              <a:t>17/4/2013</a:t>
            </a:fld>
            <a:endParaRPr lang="en-SG"/>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SG"/>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89D858D-7805-4107-9BB2-3EE5F291DE6D}" type="slidenum">
              <a:rPr lang="en-SG" smtClean="0"/>
              <a:pPr/>
              <a:t>‹#›</a:t>
            </a:fld>
            <a:endParaRPr lang="en-SG"/>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w3schools.com/php/php_ref_mail.as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PHP Advance</a:t>
            </a:r>
            <a:endParaRPr lang="en-SG" dirty="0"/>
          </a:p>
        </p:txBody>
      </p:sp>
      <p:sp>
        <p:nvSpPr>
          <p:cNvPr id="4" name="Subtitle 3"/>
          <p:cNvSpPr>
            <a:spLocks noGrp="1"/>
          </p:cNvSpPr>
          <p:nvPr>
            <p:ph type="subTitle" idx="1"/>
          </p:nvPr>
        </p:nvSpPr>
        <p:spPr/>
        <p:txBody>
          <a:bodyPr/>
          <a:lstStyle/>
          <a:p>
            <a:r>
              <a:rPr lang="en-US" dirty="0" smtClean="0"/>
              <a:t>ST2220 WEB APPLICATION DEVELOPMENT</a:t>
            </a:r>
            <a:endParaRPr lang="en-SG"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52736"/>
            <a:ext cx="8229600" cy="579519"/>
          </a:xfrm>
        </p:spPr>
        <p:txBody>
          <a:bodyPr>
            <a:normAutofit fontScale="92500"/>
          </a:bodyPr>
          <a:lstStyle/>
          <a:p>
            <a:r>
              <a:rPr lang="en-US" dirty="0" smtClean="0"/>
              <a:t>Restricting the file type and size, moving it to a directory.</a:t>
            </a:r>
            <a:endParaRPr lang="en-SG" dirty="0"/>
          </a:p>
        </p:txBody>
      </p:sp>
      <p:sp>
        <p:nvSpPr>
          <p:cNvPr id="3" name="Title 2"/>
          <p:cNvSpPr>
            <a:spLocks noGrp="1"/>
          </p:cNvSpPr>
          <p:nvPr>
            <p:ph type="title"/>
          </p:nvPr>
        </p:nvSpPr>
        <p:spPr/>
        <p:txBody>
          <a:bodyPr/>
          <a:lstStyle/>
          <a:p>
            <a:r>
              <a:rPr lang="en-SG" dirty="0" smtClean="0"/>
              <a:t>PHP File Upload Script</a:t>
            </a:r>
            <a:endParaRPr lang="en-SG" dirty="0"/>
          </a:p>
        </p:txBody>
      </p:sp>
      <p:sp>
        <p:nvSpPr>
          <p:cNvPr id="4" name="TextBox 3"/>
          <p:cNvSpPr txBox="1"/>
          <p:nvPr/>
        </p:nvSpPr>
        <p:spPr>
          <a:xfrm>
            <a:off x="683568" y="1498714"/>
            <a:ext cx="7200800" cy="5170646"/>
          </a:xfrm>
          <a:prstGeom prst="rect">
            <a:avLst/>
          </a:prstGeom>
          <a:solidFill>
            <a:schemeClr val="bg1">
              <a:lumMod val="95000"/>
            </a:schemeClr>
          </a:solidFill>
          <a:ln>
            <a:solidFill>
              <a:srgbClr val="92D050"/>
            </a:solidFill>
          </a:ln>
        </p:spPr>
        <p:txBody>
          <a:bodyPr wrap="square" rtlCol="0">
            <a:spAutoFit/>
          </a:bodyPr>
          <a:lstStyle/>
          <a:p>
            <a:r>
              <a:rPr lang="en-SG" sz="1100" dirty="0" smtClean="0">
                <a:latin typeface="Courier New" pitchFamily="49" charset="0"/>
                <a:cs typeface="Courier New" pitchFamily="49" charset="0"/>
              </a:rPr>
              <a:t>&lt;?</a:t>
            </a:r>
            <a:r>
              <a:rPr lang="en-SG" sz="1100" dirty="0" err="1" smtClean="0">
                <a:latin typeface="Courier New" pitchFamily="49" charset="0"/>
                <a:cs typeface="Courier New" pitchFamily="49" charset="0"/>
              </a:rPr>
              <a:t>php</a:t>
            </a:r>
            <a:endParaRPr lang="en-SG" sz="1100" dirty="0" smtClean="0">
              <a:latin typeface="Courier New" pitchFamily="49" charset="0"/>
              <a:cs typeface="Courier New" pitchFamily="49" charset="0"/>
            </a:endParaRPr>
          </a:p>
          <a:p>
            <a:r>
              <a:rPr lang="en-SG" sz="1100" dirty="0" smtClean="0">
                <a:latin typeface="Courier New" pitchFamily="49" charset="0"/>
                <a:cs typeface="Courier New" pitchFamily="49" charset="0"/>
              </a:rPr>
              <a:t>  $</a:t>
            </a:r>
            <a:r>
              <a:rPr lang="en-SG" sz="1100" dirty="0" err="1" smtClean="0">
                <a:latin typeface="Courier New" pitchFamily="49" charset="0"/>
                <a:cs typeface="Courier New" pitchFamily="49" charset="0"/>
              </a:rPr>
              <a:t>allowedExts</a:t>
            </a:r>
            <a:r>
              <a:rPr lang="en-SG" sz="1100" dirty="0" smtClean="0">
                <a:latin typeface="Courier New" pitchFamily="49" charset="0"/>
                <a:cs typeface="Courier New" pitchFamily="49" charset="0"/>
              </a:rPr>
              <a:t>    = array("jpg", "jpeg", "gif", "</a:t>
            </a:r>
            <a:r>
              <a:rPr lang="en-SG" sz="1100" dirty="0" err="1" smtClean="0">
                <a:latin typeface="Courier New" pitchFamily="49" charset="0"/>
                <a:cs typeface="Courier New" pitchFamily="49" charset="0"/>
              </a:rPr>
              <a:t>png</a:t>
            </a:r>
            <a:r>
              <a:rPr lang="en-SG" sz="1100" dirty="0" smtClean="0">
                <a:latin typeface="Courier New" pitchFamily="49" charset="0"/>
                <a:cs typeface="Courier New" pitchFamily="49" charset="0"/>
              </a:rPr>
              <a:t>");</a:t>
            </a:r>
          </a:p>
          <a:p>
            <a:r>
              <a:rPr lang="en-SG" sz="1100" dirty="0" smtClean="0">
                <a:latin typeface="Courier New" pitchFamily="49" charset="0"/>
                <a:cs typeface="Courier New" pitchFamily="49" charset="0"/>
              </a:rPr>
              <a:t>  $</a:t>
            </a:r>
            <a:r>
              <a:rPr lang="en-SG" sz="1100" dirty="0" err="1" smtClean="0">
                <a:latin typeface="Courier New" pitchFamily="49" charset="0"/>
                <a:cs typeface="Courier New" pitchFamily="49" charset="0"/>
              </a:rPr>
              <a:t>filenameStrArr</a:t>
            </a:r>
            <a:r>
              <a:rPr lang="en-SG" sz="1100" dirty="0" smtClean="0">
                <a:latin typeface="Courier New" pitchFamily="49" charset="0"/>
                <a:cs typeface="Courier New" pitchFamily="49" charset="0"/>
              </a:rPr>
              <a:t> = explode(".", $_FILES["myFile3"]["name"]);</a:t>
            </a:r>
          </a:p>
          <a:p>
            <a:r>
              <a:rPr lang="en-SG" sz="1100" dirty="0" smtClean="0">
                <a:latin typeface="Courier New" pitchFamily="49" charset="0"/>
                <a:cs typeface="Courier New" pitchFamily="49" charset="0"/>
              </a:rPr>
              <a:t>  $extension      = end($</a:t>
            </a:r>
            <a:r>
              <a:rPr lang="en-SG" sz="1100" dirty="0" err="1" smtClean="0">
                <a:latin typeface="Courier New" pitchFamily="49" charset="0"/>
                <a:cs typeface="Courier New" pitchFamily="49" charset="0"/>
              </a:rPr>
              <a:t>filenameStrArr</a:t>
            </a:r>
            <a:r>
              <a:rPr lang="en-SG" sz="1100" dirty="0" smtClean="0">
                <a:latin typeface="Courier New" pitchFamily="49" charset="0"/>
                <a:cs typeface="Courier New" pitchFamily="49" charset="0"/>
              </a:rPr>
              <a:t>);</a:t>
            </a:r>
          </a:p>
          <a:p>
            <a:r>
              <a:rPr lang="en-SG" sz="1100" dirty="0" smtClean="0">
                <a:latin typeface="Courier New" pitchFamily="49" charset="0"/>
                <a:cs typeface="Courier New" pitchFamily="49" charset="0"/>
              </a:rPr>
              <a:t>  if ((($_FILES["myFile3"]["type"] == "image/gif")</a:t>
            </a:r>
          </a:p>
          <a:p>
            <a:r>
              <a:rPr lang="en-SG" sz="1100" dirty="0" smtClean="0">
                <a:latin typeface="Courier New" pitchFamily="49" charset="0"/>
                <a:cs typeface="Courier New" pitchFamily="49" charset="0"/>
              </a:rPr>
              <a:t>          || ($_FILES["myFile3"]["type"] == "image/jpeg")</a:t>
            </a:r>
          </a:p>
          <a:p>
            <a:r>
              <a:rPr lang="en-SG" sz="1100" dirty="0" smtClean="0">
                <a:latin typeface="Courier New" pitchFamily="49" charset="0"/>
                <a:cs typeface="Courier New" pitchFamily="49" charset="0"/>
              </a:rPr>
              <a:t>          || ($_FILES["myFile3"]["type"] == "image/</a:t>
            </a:r>
            <a:r>
              <a:rPr lang="en-SG" sz="1100" dirty="0" err="1" smtClean="0">
                <a:latin typeface="Courier New" pitchFamily="49" charset="0"/>
                <a:cs typeface="Courier New" pitchFamily="49" charset="0"/>
              </a:rPr>
              <a:t>png</a:t>
            </a:r>
            <a:r>
              <a:rPr lang="en-SG" sz="1100" dirty="0" smtClean="0">
                <a:latin typeface="Courier New" pitchFamily="49" charset="0"/>
                <a:cs typeface="Courier New" pitchFamily="49" charset="0"/>
              </a:rPr>
              <a:t>")</a:t>
            </a:r>
          </a:p>
          <a:p>
            <a:r>
              <a:rPr lang="en-SG" sz="1100" dirty="0" smtClean="0">
                <a:latin typeface="Courier New" pitchFamily="49" charset="0"/>
                <a:cs typeface="Courier New" pitchFamily="49" charset="0"/>
              </a:rPr>
              <a:t>          || ($_FILES["myFile3"]["type"] == "image/</a:t>
            </a:r>
            <a:r>
              <a:rPr lang="en-SG" sz="1100" dirty="0" err="1" smtClean="0">
                <a:latin typeface="Courier New" pitchFamily="49" charset="0"/>
                <a:cs typeface="Courier New" pitchFamily="49" charset="0"/>
              </a:rPr>
              <a:t>pjpeg</a:t>
            </a:r>
            <a:r>
              <a:rPr lang="en-SG" sz="1100" dirty="0" smtClean="0">
                <a:latin typeface="Courier New" pitchFamily="49" charset="0"/>
                <a:cs typeface="Courier New" pitchFamily="49" charset="0"/>
              </a:rPr>
              <a:t>"))</a:t>
            </a:r>
          </a:p>
          <a:p>
            <a:r>
              <a:rPr lang="en-SG" sz="1100" dirty="0" smtClean="0">
                <a:latin typeface="Courier New" pitchFamily="49" charset="0"/>
                <a:cs typeface="Courier New" pitchFamily="49" charset="0"/>
              </a:rPr>
              <a:t>          &amp;&amp; ($_FILES["myFile3"]["size"] &lt; 2000000)</a:t>
            </a:r>
          </a:p>
          <a:p>
            <a:r>
              <a:rPr lang="en-SG" sz="1100" dirty="0" smtClean="0">
                <a:latin typeface="Courier New" pitchFamily="49" charset="0"/>
                <a:cs typeface="Courier New" pitchFamily="49" charset="0"/>
              </a:rPr>
              <a:t>          &amp;&amp; </a:t>
            </a:r>
            <a:r>
              <a:rPr lang="en-SG" sz="1100" dirty="0" err="1" smtClean="0">
                <a:latin typeface="Courier New" pitchFamily="49" charset="0"/>
                <a:cs typeface="Courier New" pitchFamily="49" charset="0"/>
              </a:rPr>
              <a:t>in_array</a:t>
            </a:r>
            <a:r>
              <a:rPr lang="en-SG" sz="1100" dirty="0" smtClean="0">
                <a:latin typeface="Courier New" pitchFamily="49" charset="0"/>
                <a:cs typeface="Courier New" pitchFamily="49" charset="0"/>
              </a:rPr>
              <a:t>($extension, $</a:t>
            </a:r>
            <a:r>
              <a:rPr lang="en-SG" sz="1100" dirty="0" err="1" smtClean="0">
                <a:latin typeface="Courier New" pitchFamily="49" charset="0"/>
                <a:cs typeface="Courier New" pitchFamily="49" charset="0"/>
              </a:rPr>
              <a:t>allowedExts</a:t>
            </a:r>
            <a:r>
              <a:rPr lang="en-SG" sz="1100" dirty="0" smtClean="0">
                <a:latin typeface="Courier New" pitchFamily="49" charset="0"/>
                <a:cs typeface="Courier New" pitchFamily="49" charset="0"/>
              </a:rPr>
              <a:t>)) {</a:t>
            </a:r>
          </a:p>
          <a:p>
            <a:r>
              <a:rPr lang="en-SG" sz="1100" dirty="0" smtClean="0">
                <a:latin typeface="Courier New" pitchFamily="49" charset="0"/>
                <a:cs typeface="Courier New" pitchFamily="49" charset="0"/>
              </a:rPr>
              <a:t>      if ($_FILES["myFile3"]["error"] &gt; 0) {</a:t>
            </a:r>
          </a:p>
          <a:p>
            <a:r>
              <a:rPr lang="en-SG" sz="1100" dirty="0" smtClean="0">
                <a:latin typeface="Courier New" pitchFamily="49" charset="0"/>
                <a:cs typeface="Courier New" pitchFamily="49" charset="0"/>
              </a:rPr>
              <a:t>          echo "Return Code: " . $_FILES["myFile3"]["error"] . "&lt;</a:t>
            </a:r>
            <a:r>
              <a:rPr lang="en-SG" sz="1100" dirty="0" err="1" smtClean="0">
                <a:latin typeface="Courier New" pitchFamily="49" charset="0"/>
                <a:cs typeface="Courier New" pitchFamily="49" charset="0"/>
              </a:rPr>
              <a:t>br</a:t>
            </a:r>
            <a:r>
              <a:rPr lang="en-SG" sz="1100" dirty="0" smtClean="0">
                <a:latin typeface="Courier New" pitchFamily="49" charset="0"/>
                <a:cs typeface="Courier New" pitchFamily="49" charset="0"/>
              </a:rPr>
              <a:t>&gt;";</a:t>
            </a:r>
          </a:p>
          <a:p>
            <a:r>
              <a:rPr lang="en-SG" sz="1100" dirty="0" smtClean="0">
                <a:latin typeface="Courier New" pitchFamily="49" charset="0"/>
                <a:cs typeface="Courier New" pitchFamily="49" charset="0"/>
              </a:rPr>
              <a:t>      } else {</a:t>
            </a:r>
          </a:p>
          <a:p>
            <a:r>
              <a:rPr lang="en-SG" sz="1100" dirty="0" smtClean="0">
                <a:latin typeface="Courier New" pitchFamily="49" charset="0"/>
                <a:cs typeface="Courier New" pitchFamily="49" charset="0"/>
              </a:rPr>
              <a:t>          echo "Upload: ".$_FILES["myFile3"]["name"]."&lt;</a:t>
            </a:r>
            <a:r>
              <a:rPr lang="en-SG" sz="1100" dirty="0" err="1" smtClean="0">
                <a:latin typeface="Courier New" pitchFamily="49" charset="0"/>
                <a:cs typeface="Courier New" pitchFamily="49" charset="0"/>
              </a:rPr>
              <a:t>br</a:t>
            </a:r>
            <a:r>
              <a:rPr lang="en-SG" sz="1100" dirty="0" smtClean="0">
                <a:latin typeface="Courier New" pitchFamily="49" charset="0"/>
                <a:cs typeface="Courier New" pitchFamily="49" charset="0"/>
              </a:rPr>
              <a:t>&gt;";</a:t>
            </a:r>
          </a:p>
          <a:p>
            <a:r>
              <a:rPr lang="en-SG" sz="1100" dirty="0" smtClean="0">
                <a:latin typeface="Courier New" pitchFamily="49" charset="0"/>
                <a:cs typeface="Courier New" pitchFamily="49" charset="0"/>
              </a:rPr>
              <a:t>          echo "Type: ".$_FILES["myFile3"]["type"]."&lt;</a:t>
            </a:r>
            <a:r>
              <a:rPr lang="en-SG" sz="1100" dirty="0" err="1" smtClean="0">
                <a:latin typeface="Courier New" pitchFamily="49" charset="0"/>
                <a:cs typeface="Courier New" pitchFamily="49" charset="0"/>
              </a:rPr>
              <a:t>br</a:t>
            </a:r>
            <a:r>
              <a:rPr lang="en-SG" sz="1100" dirty="0" smtClean="0">
                <a:latin typeface="Courier New" pitchFamily="49" charset="0"/>
                <a:cs typeface="Courier New" pitchFamily="49" charset="0"/>
              </a:rPr>
              <a:t>&gt;";</a:t>
            </a:r>
          </a:p>
          <a:p>
            <a:r>
              <a:rPr lang="en-SG" sz="1100" dirty="0" smtClean="0">
                <a:latin typeface="Courier New" pitchFamily="49" charset="0"/>
                <a:cs typeface="Courier New" pitchFamily="49" charset="0"/>
              </a:rPr>
              <a:t>          echo "Size: ".($_FILES["myFile3"]["size"] / 1024)." </a:t>
            </a:r>
            <a:r>
              <a:rPr lang="en-SG" sz="1100" dirty="0" err="1" smtClean="0">
                <a:latin typeface="Courier New" pitchFamily="49" charset="0"/>
                <a:cs typeface="Courier New" pitchFamily="49" charset="0"/>
              </a:rPr>
              <a:t>kB</a:t>
            </a:r>
            <a:r>
              <a:rPr lang="en-SG" sz="1100" dirty="0" smtClean="0">
                <a:latin typeface="Courier New" pitchFamily="49" charset="0"/>
                <a:cs typeface="Courier New" pitchFamily="49" charset="0"/>
              </a:rPr>
              <a:t>&lt;</a:t>
            </a:r>
            <a:r>
              <a:rPr lang="en-SG" sz="1100" dirty="0" err="1" smtClean="0">
                <a:latin typeface="Courier New" pitchFamily="49" charset="0"/>
                <a:cs typeface="Courier New" pitchFamily="49" charset="0"/>
              </a:rPr>
              <a:t>br</a:t>
            </a:r>
            <a:r>
              <a:rPr lang="en-SG" sz="1100" dirty="0" smtClean="0">
                <a:latin typeface="Courier New" pitchFamily="49" charset="0"/>
                <a:cs typeface="Courier New" pitchFamily="49" charset="0"/>
              </a:rPr>
              <a:t>&gt;";</a:t>
            </a:r>
          </a:p>
          <a:p>
            <a:r>
              <a:rPr lang="en-SG" sz="1100" dirty="0" smtClean="0">
                <a:latin typeface="Courier New" pitchFamily="49" charset="0"/>
                <a:cs typeface="Courier New" pitchFamily="49" charset="0"/>
              </a:rPr>
              <a:t>          echo "Temp file: ".$_FILES["myFile3"]["</a:t>
            </a:r>
            <a:r>
              <a:rPr lang="en-SG" sz="1100" dirty="0" err="1" smtClean="0">
                <a:latin typeface="Courier New" pitchFamily="49" charset="0"/>
                <a:cs typeface="Courier New" pitchFamily="49" charset="0"/>
              </a:rPr>
              <a:t>tmp_name</a:t>
            </a:r>
            <a:r>
              <a:rPr lang="en-SG" sz="1100" dirty="0" smtClean="0">
                <a:latin typeface="Courier New" pitchFamily="49" charset="0"/>
                <a:cs typeface="Courier New" pitchFamily="49" charset="0"/>
              </a:rPr>
              <a:t>"]."&lt;</a:t>
            </a:r>
            <a:r>
              <a:rPr lang="en-SG" sz="1100" dirty="0" err="1" smtClean="0">
                <a:latin typeface="Courier New" pitchFamily="49" charset="0"/>
                <a:cs typeface="Courier New" pitchFamily="49" charset="0"/>
              </a:rPr>
              <a:t>br</a:t>
            </a:r>
            <a:r>
              <a:rPr lang="en-SG" sz="1100" dirty="0" smtClean="0">
                <a:latin typeface="Courier New" pitchFamily="49" charset="0"/>
                <a:cs typeface="Courier New" pitchFamily="49" charset="0"/>
              </a:rPr>
              <a:t>&gt;";</a:t>
            </a:r>
          </a:p>
          <a:p>
            <a:r>
              <a:rPr lang="en-SG" sz="1100" dirty="0" smtClean="0">
                <a:latin typeface="Courier New" pitchFamily="49" charset="0"/>
                <a:cs typeface="Courier New" pitchFamily="49" charset="0"/>
              </a:rPr>
              <a:t>          if (</a:t>
            </a:r>
            <a:r>
              <a:rPr lang="en-SG" sz="1100" dirty="0" err="1" smtClean="0">
                <a:latin typeface="Courier New" pitchFamily="49" charset="0"/>
                <a:cs typeface="Courier New" pitchFamily="49" charset="0"/>
              </a:rPr>
              <a:t>file_exists</a:t>
            </a:r>
            <a:r>
              <a:rPr lang="en-SG" sz="1100" dirty="0" smtClean="0">
                <a:latin typeface="Courier New" pitchFamily="49" charset="0"/>
                <a:cs typeface="Courier New" pitchFamily="49" charset="0"/>
              </a:rPr>
              <a:t>("upload/" . $_FILES["myFile3"]["name"])) {</a:t>
            </a:r>
          </a:p>
          <a:p>
            <a:r>
              <a:rPr lang="en-SG" sz="1100" dirty="0" smtClean="0">
                <a:latin typeface="Courier New" pitchFamily="49" charset="0"/>
                <a:cs typeface="Courier New" pitchFamily="49" charset="0"/>
              </a:rPr>
              <a:t>              echo $_FILES["myFile3"]["name"] . " already exists. ";</a:t>
            </a:r>
          </a:p>
          <a:p>
            <a:r>
              <a:rPr lang="en-SG" sz="1100" dirty="0" smtClean="0">
                <a:latin typeface="Courier New" pitchFamily="49" charset="0"/>
                <a:cs typeface="Courier New" pitchFamily="49" charset="0"/>
              </a:rPr>
              <a:t>          } else {</a:t>
            </a:r>
          </a:p>
          <a:p>
            <a:r>
              <a:rPr lang="en-SG" sz="1100" dirty="0" smtClean="0">
                <a:latin typeface="Courier New" pitchFamily="49" charset="0"/>
                <a:cs typeface="Courier New" pitchFamily="49" charset="0"/>
              </a:rPr>
              <a:t>              </a:t>
            </a:r>
            <a:r>
              <a:rPr lang="en-SG" sz="1100" dirty="0" err="1" smtClean="0">
                <a:latin typeface="Courier New" pitchFamily="49" charset="0"/>
                <a:cs typeface="Courier New" pitchFamily="49" charset="0"/>
              </a:rPr>
              <a:t>move_uploaded_file</a:t>
            </a:r>
            <a:r>
              <a:rPr lang="en-SG" sz="1100" dirty="0" smtClean="0">
                <a:latin typeface="Courier New" pitchFamily="49" charset="0"/>
                <a:cs typeface="Courier New" pitchFamily="49" charset="0"/>
              </a:rPr>
              <a:t>($_FILES["myFile3"]["</a:t>
            </a:r>
            <a:r>
              <a:rPr lang="en-SG" sz="1100" dirty="0" err="1" smtClean="0">
                <a:latin typeface="Courier New" pitchFamily="49" charset="0"/>
                <a:cs typeface="Courier New" pitchFamily="49" charset="0"/>
              </a:rPr>
              <a:t>tmp_name</a:t>
            </a:r>
            <a:r>
              <a:rPr lang="en-SG" sz="1100" dirty="0" smtClean="0">
                <a:latin typeface="Courier New" pitchFamily="49" charset="0"/>
                <a:cs typeface="Courier New" pitchFamily="49" charset="0"/>
              </a:rPr>
              <a:t>"],</a:t>
            </a:r>
          </a:p>
          <a:p>
            <a:r>
              <a:rPr lang="en-SG" sz="1100" dirty="0" smtClean="0">
                <a:latin typeface="Courier New" pitchFamily="49" charset="0"/>
                <a:cs typeface="Courier New" pitchFamily="49" charset="0"/>
              </a:rPr>
              <a:t>              "upload/" . $_FILES["myFile3"]["name"]);</a:t>
            </a:r>
          </a:p>
          <a:p>
            <a:r>
              <a:rPr lang="en-SG" sz="1100" dirty="0" smtClean="0">
                <a:latin typeface="Courier New" pitchFamily="49" charset="0"/>
                <a:cs typeface="Courier New" pitchFamily="49" charset="0"/>
              </a:rPr>
              <a:t>              echo "Stored in: " . "upload/" . </a:t>
            </a:r>
          </a:p>
          <a:p>
            <a:r>
              <a:rPr lang="en-SG" sz="1100" dirty="0" smtClean="0">
                <a:latin typeface="Courier New" pitchFamily="49" charset="0"/>
                <a:cs typeface="Courier New" pitchFamily="49" charset="0"/>
              </a:rPr>
              <a:t>              $_FILES["myFile3"]["name"];</a:t>
            </a:r>
          </a:p>
          <a:p>
            <a:r>
              <a:rPr lang="en-SG" sz="1100" dirty="0" smtClean="0">
                <a:latin typeface="Courier New" pitchFamily="49" charset="0"/>
                <a:cs typeface="Courier New" pitchFamily="49" charset="0"/>
              </a:rPr>
              <a:t>          }</a:t>
            </a:r>
          </a:p>
          <a:p>
            <a:r>
              <a:rPr lang="en-SG" sz="1100" dirty="0" smtClean="0">
                <a:latin typeface="Courier New" pitchFamily="49" charset="0"/>
                <a:cs typeface="Courier New" pitchFamily="49" charset="0"/>
              </a:rPr>
              <a:t>      }</a:t>
            </a:r>
          </a:p>
          <a:p>
            <a:r>
              <a:rPr lang="en-SG" sz="1100" dirty="0" smtClean="0">
                <a:latin typeface="Courier New" pitchFamily="49" charset="0"/>
                <a:cs typeface="Courier New" pitchFamily="49" charset="0"/>
              </a:rPr>
              <a:t>  } else {</a:t>
            </a:r>
          </a:p>
          <a:p>
            <a:r>
              <a:rPr lang="en-SG" sz="1100" dirty="0" smtClean="0">
                <a:latin typeface="Courier New" pitchFamily="49" charset="0"/>
                <a:cs typeface="Courier New" pitchFamily="49" charset="0"/>
              </a:rPr>
              <a:t>      echo "Invalid file";</a:t>
            </a:r>
          </a:p>
          <a:p>
            <a:r>
              <a:rPr lang="en-SG" sz="1100" dirty="0" smtClean="0">
                <a:latin typeface="Courier New" pitchFamily="49" charset="0"/>
                <a:cs typeface="Courier New" pitchFamily="49" charset="0"/>
              </a:rPr>
              <a:t>  }</a:t>
            </a:r>
          </a:p>
          <a:p>
            <a:r>
              <a:rPr lang="en-SG" sz="1100" dirty="0" smtClean="0">
                <a:latin typeface="Courier New" pitchFamily="49" charset="0"/>
                <a:cs typeface="Courier New" pitchFamily="49" charset="0"/>
              </a:rPr>
              <a:t>?&gt;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SG" dirty="0" smtClean="0"/>
              <a:t>A cookie is a small file that the server embeds on the user's computer.</a:t>
            </a:r>
          </a:p>
          <a:p>
            <a:r>
              <a:rPr lang="en-SG" dirty="0" smtClean="0"/>
              <a:t>With PHP, you can both create and retrieve cookie values.</a:t>
            </a:r>
          </a:p>
        </p:txBody>
      </p:sp>
      <p:sp>
        <p:nvSpPr>
          <p:cNvPr id="3" name="Title 2"/>
          <p:cNvSpPr>
            <a:spLocks noGrp="1"/>
          </p:cNvSpPr>
          <p:nvPr>
            <p:ph type="title"/>
          </p:nvPr>
        </p:nvSpPr>
        <p:spPr/>
        <p:txBody>
          <a:bodyPr/>
          <a:lstStyle/>
          <a:p>
            <a:r>
              <a:rPr lang="en-US" dirty="0" smtClean="0"/>
              <a:t>PHP Cookie</a:t>
            </a:r>
            <a:endParaRPr lang="en-SG"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731648"/>
          </a:xfrm>
        </p:spPr>
        <p:txBody>
          <a:bodyPr/>
          <a:lstStyle/>
          <a:p>
            <a:r>
              <a:rPr lang="en-SG" dirty="0" err="1" smtClean="0"/>
              <a:t>setcookie</a:t>
            </a:r>
            <a:r>
              <a:rPr lang="en-SG" dirty="0" smtClean="0"/>
              <a:t>() function is used to set a cookie.</a:t>
            </a:r>
          </a:p>
          <a:p>
            <a:pPr lvl="1"/>
            <a:r>
              <a:rPr lang="en-SG" b="1" dirty="0" smtClean="0"/>
              <a:t>Note:</a:t>
            </a:r>
            <a:r>
              <a:rPr lang="en-SG" dirty="0" smtClean="0"/>
              <a:t> The </a:t>
            </a:r>
            <a:r>
              <a:rPr lang="en-SG" dirty="0" err="1" smtClean="0"/>
              <a:t>setcookie</a:t>
            </a:r>
            <a:r>
              <a:rPr lang="en-SG" dirty="0" smtClean="0"/>
              <a:t>() function must appear BEFORE the &lt;html&gt; tag. </a:t>
            </a:r>
          </a:p>
          <a:p>
            <a:r>
              <a:rPr lang="en-SG" dirty="0" err="1" smtClean="0"/>
              <a:t>setcookie</a:t>
            </a:r>
            <a:r>
              <a:rPr lang="en-SG" dirty="0" smtClean="0"/>
              <a:t>(name, value, expire, path, domain);</a:t>
            </a:r>
          </a:p>
          <a:p>
            <a:endParaRPr lang="en-SG" dirty="0"/>
          </a:p>
        </p:txBody>
      </p:sp>
      <p:sp>
        <p:nvSpPr>
          <p:cNvPr id="3" name="Title 2"/>
          <p:cNvSpPr>
            <a:spLocks noGrp="1"/>
          </p:cNvSpPr>
          <p:nvPr>
            <p:ph type="title"/>
          </p:nvPr>
        </p:nvSpPr>
        <p:spPr/>
        <p:txBody>
          <a:bodyPr/>
          <a:lstStyle/>
          <a:p>
            <a:r>
              <a:rPr lang="en-US" dirty="0" smtClean="0"/>
              <a:t>PHP </a:t>
            </a:r>
            <a:r>
              <a:rPr lang="en-SG" dirty="0" smtClean="0"/>
              <a:t>Create a Cookie</a:t>
            </a:r>
            <a:endParaRPr lang="en-SG" dirty="0"/>
          </a:p>
        </p:txBody>
      </p:sp>
      <p:sp>
        <p:nvSpPr>
          <p:cNvPr id="4" name="TextBox 3"/>
          <p:cNvSpPr txBox="1"/>
          <p:nvPr/>
        </p:nvSpPr>
        <p:spPr>
          <a:xfrm>
            <a:off x="899592" y="3195553"/>
            <a:ext cx="7920880" cy="954107"/>
          </a:xfrm>
          <a:prstGeom prst="rect">
            <a:avLst/>
          </a:prstGeom>
          <a:solidFill>
            <a:schemeClr val="bg1">
              <a:lumMod val="95000"/>
            </a:schemeClr>
          </a:solidFill>
          <a:ln>
            <a:solidFill>
              <a:srgbClr val="92D050"/>
            </a:solidFill>
          </a:ln>
        </p:spPr>
        <p:txBody>
          <a:bodyPr wrap="square" rtlCol="0">
            <a:spAutoFit/>
          </a:bodyPr>
          <a:lstStyle/>
          <a:p>
            <a:r>
              <a:rPr lang="en-SG" sz="1400" dirty="0" smtClean="0">
                <a:latin typeface="Courier New" pitchFamily="49" charset="0"/>
                <a:cs typeface="Courier New" pitchFamily="49" charset="0"/>
              </a:rPr>
              <a:t>&lt;?</a:t>
            </a:r>
            <a:r>
              <a:rPr lang="en-SG" sz="1400" dirty="0" err="1" smtClean="0">
                <a:latin typeface="Courier New" pitchFamily="49" charset="0"/>
                <a:cs typeface="Courier New" pitchFamily="49" charset="0"/>
              </a:rPr>
              <a:t>php</a:t>
            </a:r>
            <a:r>
              <a:rPr lang="en-SG" sz="1400" dirty="0" smtClean="0">
                <a:latin typeface="Courier New" pitchFamily="49" charset="0"/>
                <a:cs typeface="Courier New" pitchFamily="49" charset="0"/>
              </a:rPr>
              <a:t/>
            </a:r>
            <a:br>
              <a:rPr lang="en-SG" sz="1400" dirty="0" smtClean="0">
                <a:latin typeface="Courier New" pitchFamily="49" charset="0"/>
                <a:cs typeface="Courier New" pitchFamily="49" charset="0"/>
              </a:rPr>
            </a:br>
            <a:r>
              <a:rPr lang="en-SG" sz="1400" dirty="0" smtClean="0">
                <a:latin typeface="Courier New" pitchFamily="49" charset="0"/>
                <a:cs typeface="Courier New" pitchFamily="49" charset="0"/>
              </a:rPr>
              <a:t>    </a:t>
            </a:r>
            <a:r>
              <a:rPr lang="en-SG" sz="1400" dirty="0" err="1" smtClean="0">
                <a:latin typeface="Courier New" pitchFamily="49" charset="0"/>
                <a:cs typeface="Courier New" pitchFamily="49" charset="0"/>
              </a:rPr>
              <a:t>setcookie</a:t>
            </a:r>
            <a:r>
              <a:rPr lang="en-SG" sz="1400" dirty="0" smtClean="0">
                <a:latin typeface="Courier New" pitchFamily="49" charset="0"/>
                <a:cs typeface="Courier New" pitchFamily="49" charset="0"/>
              </a:rPr>
              <a:t>("user", "Alex Porter", time()+3600);</a:t>
            </a:r>
            <a:br>
              <a:rPr lang="en-SG" sz="1400" dirty="0" smtClean="0">
                <a:latin typeface="Courier New" pitchFamily="49" charset="0"/>
                <a:cs typeface="Courier New" pitchFamily="49" charset="0"/>
              </a:rPr>
            </a:br>
            <a:r>
              <a:rPr lang="en-SG" sz="1400" dirty="0" smtClean="0">
                <a:latin typeface="Courier New" pitchFamily="49" charset="0"/>
                <a:cs typeface="Courier New" pitchFamily="49" charset="0"/>
              </a:rPr>
              <a:t>?&gt;</a:t>
            </a:r>
            <a:br>
              <a:rPr lang="en-SG" sz="1400" dirty="0" smtClean="0">
                <a:latin typeface="Courier New" pitchFamily="49" charset="0"/>
                <a:cs typeface="Courier New" pitchFamily="49" charset="0"/>
              </a:rPr>
            </a:br>
            <a:r>
              <a:rPr lang="en-SG" sz="1400" dirty="0" smtClean="0">
                <a:latin typeface="Courier New" pitchFamily="49" charset="0"/>
                <a:cs typeface="Courier New" pitchFamily="49" charset="0"/>
              </a:rPr>
              <a:t>&lt;html&gt; ……</a:t>
            </a:r>
            <a:endParaRPr lang="en-SG" sz="1400" dirty="0">
              <a:latin typeface="Courier New" pitchFamily="49" charset="0"/>
              <a:cs typeface="Courier New" pitchFamily="49" charset="0"/>
            </a:endParaRPr>
          </a:p>
        </p:txBody>
      </p:sp>
      <p:sp>
        <p:nvSpPr>
          <p:cNvPr id="5" name="Content Placeholder 1"/>
          <p:cNvSpPr txBox="1">
            <a:spLocks/>
          </p:cNvSpPr>
          <p:nvPr/>
        </p:nvSpPr>
        <p:spPr>
          <a:xfrm>
            <a:off x="446856" y="5733256"/>
            <a:ext cx="8229600" cy="504056"/>
          </a:xfrm>
          <a:prstGeom prst="rect">
            <a:avLst/>
          </a:prstGeom>
          <a:solidFill>
            <a:schemeClr val="bg1"/>
          </a:solidFill>
        </p:spPr>
        <p:txBody>
          <a:bodyPr vert="horz">
            <a:normAutofit lnSpcReduction="10000"/>
          </a:bodyPr>
          <a:lstStyle/>
          <a:p>
            <a:pPr marL="365760" lvl="0" indent="-256032">
              <a:spcBef>
                <a:spcPts val="400"/>
              </a:spcBef>
              <a:buClr>
                <a:schemeClr val="accent1"/>
              </a:buClr>
              <a:buSzPct val="68000"/>
              <a:buFont typeface="Wingdings 3"/>
              <a:buChar char=""/>
            </a:pPr>
            <a:r>
              <a:rPr lang="en-SG" sz="2800" dirty="0" smtClean="0"/>
              <a:t>cookie is automatically </a:t>
            </a:r>
            <a:r>
              <a:rPr lang="en-SG" sz="2800" dirty="0" err="1" smtClean="0"/>
              <a:t>URLencoded</a:t>
            </a:r>
            <a:endParaRPr lang="en-SG" sz="2800" dirty="0" smtClean="0"/>
          </a:p>
          <a:p>
            <a:pPr marL="365760" lvl="0" indent="-256032">
              <a:spcBef>
                <a:spcPts val="400"/>
              </a:spcBef>
              <a:buClr>
                <a:schemeClr val="accent1"/>
              </a:buClr>
              <a:buSzPct val="68000"/>
              <a:buFont typeface="Wingdings 3"/>
              <a:buChar char=""/>
            </a:pPr>
            <a:endParaRPr kumimoji="0" lang="en-SG" sz="27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899592" y="4437112"/>
            <a:ext cx="7920880" cy="1169551"/>
          </a:xfrm>
          <a:prstGeom prst="rect">
            <a:avLst/>
          </a:prstGeom>
          <a:solidFill>
            <a:schemeClr val="bg1">
              <a:lumMod val="95000"/>
            </a:schemeClr>
          </a:solidFill>
          <a:ln>
            <a:solidFill>
              <a:srgbClr val="92D050"/>
            </a:solidFill>
          </a:ln>
        </p:spPr>
        <p:txBody>
          <a:bodyPr wrap="square" rtlCol="0">
            <a:spAutoFit/>
          </a:bodyPr>
          <a:lstStyle/>
          <a:p>
            <a:r>
              <a:rPr lang="en-SG" sz="1400" dirty="0" smtClean="0">
                <a:latin typeface="Courier New" pitchFamily="49" charset="0"/>
                <a:cs typeface="Courier New" pitchFamily="49" charset="0"/>
              </a:rPr>
              <a:t>&lt;?</a:t>
            </a:r>
            <a:r>
              <a:rPr lang="en-SG" sz="1400" dirty="0" err="1" smtClean="0">
                <a:latin typeface="Courier New" pitchFamily="49" charset="0"/>
                <a:cs typeface="Courier New" pitchFamily="49" charset="0"/>
              </a:rPr>
              <a:t>php</a:t>
            </a:r>
            <a:r>
              <a:rPr lang="en-SG" sz="1400" dirty="0" smtClean="0">
                <a:latin typeface="Courier New" pitchFamily="49" charset="0"/>
                <a:cs typeface="Courier New" pitchFamily="49" charset="0"/>
              </a:rPr>
              <a:t/>
            </a:r>
            <a:br>
              <a:rPr lang="en-SG" sz="1400" dirty="0" smtClean="0">
                <a:latin typeface="Courier New" pitchFamily="49" charset="0"/>
                <a:cs typeface="Courier New" pitchFamily="49" charset="0"/>
              </a:rPr>
            </a:br>
            <a:r>
              <a:rPr lang="en-SG" sz="1400" dirty="0" smtClean="0">
                <a:latin typeface="Courier New" pitchFamily="49" charset="0"/>
                <a:cs typeface="Courier New" pitchFamily="49" charset="0"/>
              </a:rPr>
              <a:t>    $expire = time()+ 60*60*24*30; // a month </a:t>
            </a:r>
            <a:r>
              <a:rPr lang="en-SG" sz="1400" dirty="0" smtClean="0"/>
              <a:t>(</a:t>
            </a:r>
            <a:r>
              <a:rPr lang="en-SG" sz="1400" i="1" dirty="0" smtClean="0"/>
              <a:t>60 sec * 60 min * 24 hours * 30 days</a:t>
            </a:r>
            <a:r>
              <a:rPr lang="en-SG" sz="1400" dirty="0" smtClean="0"/>
              <a:t>). </a:t>
            </a:r>
            <a:r>
              <a:rPr lang="en-SG" sz="1400" dirty="0" smtClean="0">
                <a:latin typeface="Courier New" pitchFamily="49" charset="0"/>
                <a:cs typeface="Courier New" pitchFamily="49" charset="0"/>
              </a:rPr>
              <a:t/>
            </a:r>
            <a:br>
              <a:rPr lang="en-SG" sz="1400" dirty="0" smtClean="0">
                <a:latin typeface="Courier New" pitchFamily="49" charset="0"/>
                <a:cs typeface="Courier New" pitchFamily="49" charset="0"/>
              </a:rPr>
            </a:br>
            <a:r>
              <a:rPr lang="en-SG" sz="1400" dirty="0" smtClean="0">
                <a:latin typeface="Courier New" pitchFamily="49" charset="0"/>
                <a:cs typeface="Courier New" pitchFamily="49" charset="0"/>
              </a:rPr>
              <a:t>    </a:t>
            </a:r>
            <a:r>
              <a:rPr lang="en-SG" sz="1400" dirty="0" err="1" smtClean="0">
                <a:latin typeface="Courier New" pitchFamily="49" charset="0"/>
                <a:cs typeface="Courier New" pitchFamily="49" charset="0"/>
              </a:rPr>
              <a:t>setcookie</a:t>
            </a:r>
            <a:r>
              <a:rPr lang="en-SG" sz="1400" dirty="0" smtClean="0">
                <a:latin typeface="Courier New" pitchFamily="49" charset="0"/>
                <a:cs typeface="Courier New" pitchFamily="49" charset="0"/>
              </a:rPr>
              <a:t>("user", "Alex Porter", $expire);</a:t>
            </a:r>
            <a:br>
              <a:rPr lang="en-SG" sz="1400" dirty="0" smtClean="0">
                <a:latin typeface="Courier New" pitchFamily="49" charset="0"/>
                <a:cs typeface="Courier New" pitchFamily="49" charset="0"/>
              </a:rPr>
            </a:br>
            <a:r>
              <a:rPr lang="en-SG" sz="1400" dirty="0" smtClean="0">
                <a:latin typeface="Courier New" pitchFamily="49" charset="0"/>
                <a:cs typeface="Courier New" pitchFamily="49" charset="0"/>
              </a:rPr>
              <a:t>?&gt;</a:t>
            </a:r>
            <a:br>
              <a:rPr lang="en-SG" sz="1400" dirty="0" smtClean="0">
                <a:latin typeface="Courier New" pitchFamily="49" charset="0"/>
                <a:cs typeface="Courier New" pitchFamily="49" charset="0"/>
              </a:rPr>
            </a:br>
            <a:r>
              <a:rPr lang="en-SG" sz="1400" dirty="0" smtClean="0">
                <a:latin typeface="Courier New" pitchFamily="49" charset="0"/>
                <a:cs typeface="Courier New" pitchFamily="49" charset="0"/>
              </a:rPr>
              <a:t>&lt;html&gt;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SG" dirty="0" smtClean="0"/>
              <a:t>The PHP $_COOKIE variable is used to retrieve a cookie value.</a:t>
            </a:r>
          </a:p>
          <a:p>
            <a:r>
              <a:rPr lang="en-US" dirty="0" smtClean="0"/>
              <a:t>Retrieve cookie</a:t>
            </a:r>
          </a:p>
          <a:p>
            <a:endParaRPr lang="en-US" dirty="0" smtClean="0"/>
          </a:p>
          <a:p>
            <a:endParaRPr lang="en-US" dirty="0" smtClean="0"/>
          </a:p>
          <a:p>
            <a:endParaRPr lang="en-US" dirty="0" smtClean="0"/>
          </a:p>
          <a:p>
            <a:endParaRPr lang="en-US" dirty="0" smtClean="0"/>
          </a:p>
          <a:p>
            <a:endParaRPr lang="en-US" dirty="0" smtClean="0"/>
          </a:p>
          <a:p>
            <a:r>
              <a:rPr lang="en-US" dirty="0" smtClean="0"/>
              <a:t>Delete cookie</a:t>
            </a:r>
            <a:endParaRPr lang="en-SG" dirty="0"/>
          </a:p>
        </p:txBody>
      </p:sp>
      <p:sp>
        <p:nvSpPr>
          <p:cNvPr id="3" name="Title 2"/>
          <p:cNvSpPr>
            <a:spLocks noGrp="1"/>
          </p:cNvSpPr>
          <p:nvPr>
            <p:ph type="title"/>
          </p:nvPr>
        </p:nvSpPr>
        <p:spPr/>
        <p:txBody>
          <a:bodyPr/>
          <a:lstStyle/>
          <a:p>
            <a:r>
              <a:rPr lang="en-US" dirty="0" smtClean="0"/>
              <a:t>PHP Retrieve/Delete a Cookie</a:t>
            </a:r>
            <a:endParaRPr lang="en-SG" dirty="0"/>
          </a:p>
        </p:txBody>
      </p:sp>
      <p:sp>
        <p:nvSpPr>
          <p:cNvPr id="4" name="TextBox 3"/>
          <p:cNvSpPr txBox="1"/>
          <p:nvPr/>
        </p:nvSpPr>
        <p:spPr>
          <a:xfrm>
            <a:off x="899592" y="2780928"/>
            <a:ext cx="7920880" cy="2031325"/>
          </a:xfrm>
          <a:prstGeom prst="rect">
            <a:avLst/>
          </a:prstGeom>
          <a:solidFill>
            <a:schemeClr val="bg1">
              <a:lumMod val="95000"/>
            </a:schemeClr>
          </a:solidFill>
          <a:ln>
            <a:solidFill>
              <a:srgbClr val="92D050"/>
            </a:solidFill>
          </a:ln>
        </p:spPr>
        <p:txBody>
          <a:bodyPr wrap="square" rtlCol="0">
            <a:spAutoFit/>
          </a:bodyPr>
          <a:lstStyle/>
          <a:p>
            <a:r>
              <a:rPr lang="en-SG" sz="1400" dirty="0" smtClean="0">
                <a:latin typeface="Courier New" pitchFamily="49" charset="0"/>
                <a:cs typeface="Courier New" pitchFamily="49" charset="0"/>
              </a:rPr>
              <a:t>&lt;?</a:t>
            </a:r>
            <a:r>
              <a:rPr lang="en-SG" sz="1400" dirty="0" err="1" smtClean="0">
                <a:latin typeface="Courier New" pitchFamily="49" charset="0"/>
                <a:cs typeface="Courier New" pitchFamily="49" charset="0"/>
              </a:rPr>
              <a:t>php</a:t>
            </a:r>
            <a:r>
              <a:rPr lang="en-SG" sz="1400" dirty="0" smtClean="0">
                <a:latin typeface="Courier New" pitchFamily="49" charset="0"/>
                <a:cs typeface="Courier New" pitchFamily="49" charset="0"/>
              </a:rPr>
              <a:t/>
            </a:r>
            <a:br>
              <a:rPr lang="en-SG" sz="1400" dirty="0" smtClean="0">
                <a:latin typeface="Courier New" pitchFamily="49" charset="0"/>
                <a:cs typeface="Courier New" pitchFamily="49" charset="0"/>
              </a:rPr>
            </a:br>
            <a:r>
              <a:rPr lang="en-SG" sz="1400" dirty="0" smtClean="0">
                <a:latin typeface="Courier New" pitchFamily="49" charset="0"/>
                <a:cs typeface="Courier New" pitchFamily="49" charset="0"/>
              </a:rPr>
              <a:t>    if (</a:t>
            </a:r>
            <a:r>
              <a:rPr lang="en-SG" sz="1400" dirty="0" err="1" smtClean="0">
                <a:latin typeface="Courier New" pitchFamily="49" charset="0"/>
                <a:cs typeface="Courier New" pitchFamily="49" charset="0"/>
              </a:rPr>
              <a:t>isset</a:t>
            </a:r>
            <a:r>
              <a:rPr lang="en-SG" sz="1400" dirty="0" smtClean="0">
                <a:latin typeface="Courier New" pitchFamily="49" charset="0"/>
                <a:cs typeface="Courier New" pitchFamily="49" charset="0"/>
              </a:rPr>
              <a:t>($_COOKIE["user"]))</a:t>
            </a:r>
            <a:br>
              <a:rPr lang="en-SG" sz="1400" dirty="0" smtClean="0">
                <a:latin typeface="Courier New" pitchFamily="49" charset="0"/>
                <a:cs typeface="Courier New" pitchFamily="49" charset="0"/>
              </a:rPr>
            </a:br>
            <a:r>
              <a:rPr lang="en-SG" sz="1400" dirty="0" smtClean="0">
                <a:latin typeface="Courier New" pitchFamily="49" charset="0"/>
                <a:cs typeface="Courier New" pitchFamily="49" charset="0"/>
              </a:rPr>
              <a:t>        echo "Welcome " . $_COOKIE["user"] . "!&lt;</a:t>
            </a:r>
            <a:r>
              <a:rPr lang="en-SG" sz="1400" dirty="0" err="1" smtClean="0">
                <a:latin typeface="Courier New" pitchFamily="49" charset="0"/>
                <a:cs typeface="Courier New" pitchFamily="49" charset="0"/>
              </a:rPr>
              <a:t>br</a:t>
            </a:r>
            <a:r>
              <a:rPr lang="en-SG" sz="1400" dirty="0" smtClean="0">
                <a:latin typeface="Courier New" pitchFamily="49" charset="0"/>
                <a:cs typeface="Courier New" pitchFamily="49" charset="0"/>
              </a:rPr>
              <a:t>&gt;";</a:t>
            </a:r>
            <a:br>
              <a:rPr lang="en-SG" sz="1400" dirty="0" smtClean="0">
                <a:latin typeface="Courier New" pitchFamily="49" charset="0"/>
                <a:cs typeface="Courier New" pitchFamily="49" charset="0"/>
              </a:rPr>
            </a:br>
            <a:r>
              <a:rPr lang="en-SG" sz="1400" dirty="0" smtClean="0">
                <a:latin typeface="Courier New" pitchFamily="49" charset="0"/>
                <a:cs typeface="Courier New" pitchFamily="49" charset="0"/>
              </a:rPr>
              <a:t>    else</a:t>
            </a:r>
            <a:br>
              <a:rPr lang="en-SG" sz="1400" dirty="0" smtClean="0">
                <a:latin typeface="Courier New" pitchFamily="49" charset="0"/>
                <a:cs typeface="Courier New" pitchFamily="49" charset="0"/>
              </a:rPr>
            </a:br>
            <a:r>
              <a:rPr lang="en-SG" sz="1400" dirty="0" smtClean="0">
                <a:latin typeface="Courier New" pitchFamily="49" charset="0"/>
                <a:cs typeface="Courier New" pitchFamily="49" charset="0"/>
              </a:rPr>
              <a:t>        echo "Welcome guest!&lt;</a:t>
            </a:r>
            <a:r>
              <a:rPr lang="en-SG" sz="1400" dirty="0" err="1" smtClean="0">
                <a:latin typeface="Courier New" pitchFamily="49" charset="0"/>
                <a:cs typeface="Courier New" pitchFamily="49" charset="0"/>
              </a:rPr>
              <a:t>br</a:t>
            </a:r>
            <a:r>
              <a:rPr lang="en-SG" sz="1400" dirty="0" smtClean="0">
                <a:latin typeface="Courier New" pitchFamily="49" charset="0"/>
                <a:cs typeface="Courier New" pitchFamily="49" charset="0"/>
              </a:rPr>
              <a:t>&gt;";</a:t>
            </a:r>
          </a:p>
          <a:p>
            <a:endParaRPr lang="en-SG" sz="1400" dirty="0" smtClean="0">
              <a:latin typeface="Courier New" pitchFamily="49" charset="0"/>
              <a:cs typeface="Courier New" pitchFamily="49" charset="0"/>
            </a:endParaRPr>
          </a:p>
          <a:p>
            <a:r>
              <a:rPr lang="en-SG" sz="1400" dirty="0" smtClean="0">
                <a:latin typeface="Courier New" pitchFamily="49" charset="0"/>
                <a:cs typeface="Courier New" pitchFamily="49" charset="0"/>
              </a:rPr>
              <a:t>    // A way to view all cookies</a:t>
            </a:r>
            <a:br>
              <a:rPr lang="en-SG" sz="1400" dirty="0" smtClean="0">
                <a:latin typeface="Courier New" pitchFamily="49" charset="0"/>
                <a:cs typeface="Courier New" pitchFamily="49" charset="0"/>
              </a:rPr>
            </a:br>
            <a:r>
              <a:rPr lang="en-SG" sz="1400" dirty="0" smtClean="0">
                <a:latin typeface="Courier New" pitchFamily="49" charset="0"/>
                <a:cs typeface="Courier New" pitchFamily="49" charset="0"/>
              </a:rPr>
              <a:t>    </a:t>
            </a:r>
            <a:r>
              <a:rPr lang="en-SG" sz="1400" dirty="0" err="1" smtClean="0">
                <a:latin typeface="Courier New" pitchFamily="49" charset="0"/>
                <a:cs typeface="Courier New" pitchFamily="49" charset="0"/>
              </a:rPr>
              <a:t>print_r</a:t>
            </a:r>
            <a:r>
              <a:rPr lang="en-SG" sz="1400" dirty="0" smtClean="0">
                <a:latin typeface="Courier New" pitchFamily="49" charset="0"/>
                <a:cs typeface="Courier New" pitchFamily="49" charset="0"/>
              </a:rPr>
              <a:t>($_COOKIE);</a:t>
            </a:r>
            <a:br>
              <a:rPr lang="en-SG" sz="1400" dirty="0" smtClean="0">
                <a:latin typeface="Courier New" pitchFamily="49" charset="0"/>
                <a:cs typeface="Courier New" pitchFamily="49" charset="0"/>
              </a:rPr>
            </a:br>
            <a:r>
              <a:rPr lang="en-SG" sz="1400" dirty="0" smtClean="0">
                <a:latin typeface="Courier New" pitchFamily="49" charset="0"/>
                <a:cs typeface="Courier New" pitchFamily="49" charset="0"/>
              </a:rPr>
              <a:t>?&gt;</a:t>
            </a:r>
          </a:p>
        </p:txBody>
      </p:sp>
      <p:sp>
        <p:nvSpPr>
          <p:cNvPr id="5" name="TextBox 4"/>
          <p:cNvSpPr txBox="1"/>
          <p:nvPr/>
        </p:nvSpPr>
        <p:spPr>
          <a:xfrm>
            <a:off x="899592" y="5517232"/>
            <a:ext cx="7920880" cy="954107"/>
          </a:xfrm>
          <a:prstGeom prst="rect">
            <a:avLst/>
          </a:prstGeom>
          <a:solidFill>
            <a:schemeClr val="bg1">
              <a:lumMod val="95000"/>
            </a:schemeClr>
          </a:solidFill>
          <a:ln>
            <a:solidFill>
              <a:srgbClr val="92D050"/>
            </a:solidFill>
          </a:ln>
        </p:spPr>
        <p:txBody>
          <a:bodyPr wrap="square" rtlCol="0">
            <a:spAutoFit/>
          </a:bodyPr>
          <a:lstStyle/>
          <a:p>
            <a:r>
              <a:rPr lang="en-SG" sz="1400" dirty="0" smtClean="0">
                <a:latin typeface="Courier New" pitchFamily="49" charset="0"/>
                <a:cs typeface="Courier New" pitchFamily="49" charset="0"/>
              </a:rPr>
              <a:t>&lt;?</a:t>
            </a:r>
            <a:r>
              <a:rPr lang="en-SG" sz="1400" dirty="0" err="1" smtClean="0">
                <a:latin typeface="Courier New" pitchFamily="49" charset="0"/>
                <a:cs typeface="Courier New" pitchFamily="49" charset="0"/>
              </a:rPr>
              <a:t>php</a:t>
            </a:r>
            <a:r>
              <a:rPr lang="en-SG" sz="1400" dirty="0" smtClean="0">
                <a:latin typeface="Courier New" pitchFamily="49" charset="0"/>
                <a:cs typeface="Courier New" pitchFamily="49" charset="0"/>
              </a:rPr>
              <a:t/>
            </a:r>
            <a:br>
              <a:rPr lang="en-SG" sz="1400" dirty="0" smtClean="0">
                <a:latin typeface="Courier New" pitchFamily="49" charset="0"/>
                <a:cs typeface="Courier New" pitchFamily="49" charset="0"/>
              </a:rPr>
            </a:br>
            <a:r>
              <a:rPr lang="en-SG" sz="1400" dirty="0" smtClean="0">
                <a:latin typeface="Courier New" pitchFamily="49" charset="0"/>
                <a:cs typeface="Courier New" pitchFamily="49" charset="0"/>
              </a:rPr>
              <a:t>    // set the expiration date to one hour ago</a:t>
            </a:r>
            <a:br>
              <a:rPr lang="en-SG" sz="1400" dirty="0" smtClean="0">
                <a:latin typeface="Courier New" pitchFamily="49" charset="0"/>
                <a:cs typeface="Courier New" pitchFamily="49" charset="0"/>
              </a:rPr>
            </a:br>
            <a:r>
              <a:rPr lang="en-SG" sz="1400" dirty="0" smtClean="0">
                <a:latin typeface="Courier New" pitchFamily="49" charset="0"/>
                <a:cs typeface="Courier New" pitchFamily="49" charset="0"/>
              </a:rPr>
              <a:t>    </a:t>
            </a:r>
            <a:r>
              <a:rPr lang="en-SG" sz="1400" dirty="0" err="1" smtClean="0">
                <a:latin typeface="Courier New" pitchFamily="49" charset="0"/>
                <a:cs typeface="Courier New" pitchFamily="49" charset="0"/>
              </a:rPr>
              <a:t>setcookie</a:t>
            </a:r>
            <a:r>
              <a:rPr lang="en-SG" sz="1400" dirty="0" smtClean="0">
                <a:latin typeface="Courier New" pitchFamily="49" charset="0"/>
                <a:cs typeface="Courier New" pitchFamily="49" charset="0"/>
              </a:rPr>
              <a:t>("user", "", time()-3600);</a:t>
            </a:r>
            <a:br>
              <a:rPr lang="en-SG" sz="1400" dirty="0" smtClean="0">
                <a:latin typeface="Courier New" pitchFamily="49" charset="0"/>
                <a:cs typeface="Courier New" pitchFamily="49" charset="0"/>
              </a:rPr>
            </a:br>
            <a:r>
              <a:rPr lang="en-SG" sz="1400" dirty="0" smtClean="0">
                <a:latin typeface="Courier New" pitchFamily="49" charset="0"/>
                <a:cs typeface="Courier New" pitchFamily="49" charset="0"/>
              </a:rPr>
              <a:t>?&gt;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SG" dirty="0" smtClean="0"/>
              <a:t>What if a Browser Does NOT Support Cookies?</a:t>
            </a:r>
          </a:p>
          <a:p>
            <a:r>
              <a:rPr lang="en-SG" dirty="0" smtClean="0"/>
              <a:t>use other methods to pass information from one page to another in your application. </a:t>
            </a:r>
          </a:p>
          <a:p>
            <a:r>
              <a:rPr lang="en-SG" dirty="0" smtClean="0"/>
              <a:t>One method is to pass the data through forms.</a:t>
            </a:r>
          </a:p>
        </p:txBody>
      </p:sp>
      <p:sp>
        <p:nvSpPr>
          <p:cNvPr id="3" name="Title 2"/>
          <p:cNvSpPr>
            <a:spLocks noGrp="1"/>
          </p:cNvSpPr>
          <p:nvPr>
            <p:ph type="title"/>
          </p:nvPr>
        </p:nvSpPr>
        <p:spPr/>
        <p:txBody>
          <a:bodyPr>
            <a:normAutofit/>
          </a:bodyPr>
          <a:lstStyle/>
          <a:p>
            <a:r>
              <a:rPr lang="en-US" dirty="0" smtClean="0"/>
              <a:t>PHP </a:t>
            </a:r>
            <a:r>
              <a:rPr lang="en-SG" dirty="0" smtClean="0"/>
              <a:t>Browser Support Cookies?</a:t>
            </a:r>
            <a:endParaRPr lang="en-SG"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SG" dirty="0" smtClean="0"/>
              <a:t>The web server does not know who you are and what you do because the HTTP address doesn't maintain state.</a:t>
            </a:r>
          </a:p>
          <a:p>
            <a:r>
              <a:rPr lang="en-SG" dirty="0" smtClean="0"/>
              <a:t>Session variable is used to store information about, or change settings for a user session.</a:t>
            </a:r>
          </a:p>
          <a:p>
            <a:r>
              <a:rPr lang="en-SG" dirty="0" smtClean="0"/>
              <a:t>Session variables are available to all pages in one application.</a:t>
            </a:r>
          </a:p>
          <a:p>
            <a:r>
              <a:rPr lang="en-SG" dirty="0" smtClean="0"/>
              <a:t>Session information is temporary and will be deleted after the user has left the website.</a:t>
            </a:r>
            <a:endParaRPr lang="en-SG" dirty="0"/>
          </a:p>
        </p:txBody>
      </p:sp>
      <p:sp>
        <p:nvSpPr>
          <p:cNvPr id="3" name="Title 2"/>
          <p:cNvSpPr>
            <a:spLocks noGrp="1"/>
          </p:cNvSpPr>
          <p:nvPr>
            <p:ph type="title"/>
          </p:nvPr>
        </p:nvSpPr>
        <p:spPr/>
        <p:txBody>
          <a:bodyPr>
            <a:normAutofit/>
          </a:bodyPr>
          <a:lstStyle/>
          <a:p>
            <a:r>
              <a:rPr lang="en-US" dirty="0" smtClean="0"/>
              <a:t>PHP Session</a:t>
            </a:r>
            <a:endParaRPr lang="en-SG"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SG" dirty="0" smtClean="0"/>
              <a:t>First start up the session before you can store user information in your PHP session.</a:t>
            </a:r>
          </a:p>
          <a:p>
            <a:r>
              <a:rPr lang="en-SG" dirty="0" smtClean="0"/>
              <a:t>The </a:t>
            </a:r>
            <a:r>
              <a:rPr lang="en-SG" dirty="0" err="1" smtClean="0"/>
              <a:t>session_start</a:t>
            </a:r>
            <a:r>
              <a:rPr lang="en-SG" dirty="0" smtClean="0"/>
              <a:t>() function must appear BEFORE the &lt;html&gt; tag.</a:t>
            </a:r>
            <a:endParaRPr lang="en-SG" dirty="0"/>
          </a:p>
        </p:txBody>
      </p:sp>
      <p:sp>
        <p:nvSpPr>
          <p:cNvPr id="3" name="Title 2"/>
          <p:cNvSpPr>
            <a:spLocks noGrp="1"/>
          </p:cNvSpPr>
          <p:nvPr>
            <p:ph type="title"/>
          </p:nvPr>
        </p:nvSpPr>
        <p:spPr/>
        <p:txBody>
          <a:bodyPr/>
          <a:lstStyle/>
          <a:p>
            <a:r>
              <a:rPr lang="en-US" dirty="0" smtClean="0"/>
              <a:t>PHP </a:t>
            </a:r>
            <a:r>
              <a:rPr lang="en-SG" dirty="0" smtClean="0"/>
              <a:t>Starting a PHP Session</a:t>
            </a:r>
            <a:endParaRPr lang="en-SG" dirty="0"/>
          </a:p>
        </p:txBody>
      </p:sp>
      <p:sp>
        <p:nvSpPr>
          <p:cNvPr id="4" name="TextBox 3"/>
          <p:cNvSpPr txBox="1"/>
          <p:nvPr/>
        </p:nvSpPr>
        <p:spPr>
          <a:xfrm>
            <a:off x="827584" y="3338408"/>
            <a:ext cx="7920880" cy="738664"/>
          </a:xfrm>
          <a:prstGeom prst="rect">
            <a:avLst/>
          </a:prstGeom>
          <a:solidFill>
            <a:schemeClr val="bg1">
              <a:lumMod val="95000"/>
            </a:schemeClr>
          </a:solidFill>
          <a:ln>
            <a:solidFill>
              <a:srgbClr val="92D050"/>
            </a:solidFill>
          </a:ln>
        </p:spPr>
        <p:txBody>
          <a:bodyPr wrap="square" rtlCol="0">
            <a:spAutoFit/>
          </a:bodyPr>
          <a:lstStyle/>
          <a:p>
            <a:r>
              <a:rPr lang="en-SG" sz="1400" dirty="0" smtClean="0">
                <a:latin typeface="Courier New" pitchFamily="49" charset="0"/>
                <a:cs typeface="Courier New" pitchFamily="49" charset="0"/>
              </a:rPr>
              <a:t>&lt;?</a:t>
            </a:r>
            <a:r>
              <a:rPr lang="en-SG" sz="1400" dirty="0" err="1" smtClean="0">
                <a:latin typeface="Courier New" pitchFamily="49" charset="0"/>
                <a:cs typeface="Courier New" pitchFamily="49" charset="0"/>
              </a:rPr>
              <a:t>php</a:t>
            </a:r>
            <a:r>
              <a:rPr lang="en-SG" sz="1400" dirty="0" smtClean="0">
                <a:latin typeface="Courier New" pitchFamily="49" charset="0"/>
                <a:cs typeface="Courier New" pitchFamily="49" charset="0"/>
              </a:rPr>
              <a:t> </a:t>
            </a:r>
            <a:r>
              <a:rPr lang="en-SG" sz="1400" dirty="0" err="1" smtClean="0">
                <a:latin typeface="Courier New" pitchFamily="49" charset="0"/>
                <a:cs typeface="Courier New" pitchFamily="49" charset="0"/>
              </a:rPr>
              <a:t>session_start</a:t>
            </a:r>
            <a:r>
              <a:rPr lang="en-SG" sz="1400" dirty="0" smtClean="0">
                <a:latin typeface="Courier New" pitchFamily="49" charset="0"/>
                <a:cs typeface="Courier New" pitchFamily="49" charset="0"/>
              </a:rPr>
              <a:t>(); ?&gt;</a:t>
            </a:r>
            <a:br>
              <a:rPr lang="en-SG" sz="1400" dirty="0" smtClean="0">
                <a:latin typeface="Courier New" pitchFamily="49" charset="0"/>
                <a:cs typeface="Courier New" pitchFamily="49" charset="0"/>
              </a:rPr>
            </a:br>
            <a:r>
              <a:rPr lang="en-SG" sz="1400" dirty="0" smtClean="0">
                <a:latin typeface="Courier New" pitchFamily="49" charset="0"/>
                <a:cs typeface="Courier New" pitchFamily="49" charset="0"/>
              </a:rPr>
              <a:t>&lt;html&gt;</a:t>
            </a:r>
          </a:p>
          <a:p>
            <a:r>
              <a:rPr lang="en-US" sz="1400" dirty="0" smtClean="0">
                <a:latin typeface="Courier New" pitchFamily="49" charset="0"/>
                <a:cs typeface="Courier New" pitchFamily="49" charset="0"/>
              </a:rPr>
              <a:t>……</a:t>
            </a:r>
            <a:endParaRPr lang="en-SG" sz="1400" dirty="0" smtClean="0">
              <a:latin typeface="Courier New" pitchFamily="49" charset="0"/>
              <a:cs typeface="Courier New"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651528"/>
          </a:xfrm>
        </p:spPr>
        <p:txBody>
          <a:bodyPr/>
          <a:lstStyle/>
          <a:p>
            <a:r>
              <a:rPr lang="en-US" dirty="0" smtClean="0"/>
              <a:t>Using the </a:t>
            </a:r>
            <a:r>
              <a:rPr lang="en-SG" dirty="0" smtClean="0"/>
              <a:t>use the PHP $_SESSION variable.</a:t>
            </a:r>
            <a:endParaRPr lang="en-SG" dirty="0"/>
          </a:p>
        </p:txBody>
      </p:sp>
      <p:sp>
        <p:nvSpPr>
          <p:cNvPr id="3" name="Title 2"/>
          <p:cNvSpPr>
            <a:spLocks noGrp="1"/>
          </p:cNvSpPr>
          <p:nvPr>
            <p:ph type="title"/>
          </p:nvPr>
        </p:nvSpPr>
        <p:spPr/>
        <p:txBody>
          <a:bodyPr/>
          <a:lstStyle/>
          <a:p>
            <a:r>
              <a:rPr lang="en-US" dirty="0" smtClean="0"/>
              <a:t>PHP </a:t>
            </a:r>
            <a:r>
              <a:rPr lang="en-SG" dirty="0" smtClean="0"/>
              <a:t>Storing a Session Variable</a:t>
            </a:r>
            <a:endParaRPr lang="en-SG" dirty="0"/>
          </a:p>
        </p:txBody>
      </p:sp>
      <p:sp>
        <p:nvSpPr>
          <p:cNvPr id="4" name="TextBox 3"/>
          <p:cNvSpPr txBox="1"/>
          <p:nvPr/>
        </p:nvSpPr>
        <p:spPr>
          <a:xfrm>
            <a:off x="683568" y="1988840"/>
            <a:ext cx="7920880" cy="2893100"/>
          </a:xfrm>
          <a:prstGeom prst="rect">
            <a:avLst/>
          </a:prstGeom>
          <a:solidFill>
            <a:schemeClr val="bg1">
              <a:lumMod val="95000"/>
            </a:schemeClr>
          </a:solidFill>
          <a:ln>
            <a:solidFill>
              <a:srgbClr val="92D050"/>
            </a:solidFill>
          </a:ln>
        </p:spPr>
        <p:txBody>
          <a:bodyPr wrap="square" rtlCol="0">
            <a:spAutoFit/>
          </a:bodyPr>
          <a:lstStyle/>
          <a:p>
            <a:r>
              <a:rPr lang="en-SG" sz="1400" dirty="0" smtClean="0">
                <a:latin typeface="Courier New" pitchFamily="49" charset="0"/>
                <a:cs typeface="Courier New" pitchFamily="49" charset="0"/>
              </a:rPr>
              <a:t>&lt;?</a:t>
            </a:r>
            <a:r>
              <a:rPr lang="en-SG" sz="1400" dirty="0" err="1" smtClean="0">
                <a:latin typeface="Courier New" pitchFamily="49" charset="0"/>
                <a:cs typeface="Courier New" pitchFamily="49" charset="0"/>
              </a:rPr>
              <a:t>php</a:t>
            </a:r>
            <a:r>
              <a:rPr lang="en-SG" sz="1400" dirty="0" smtClean="0">
                <a:latin typeface="Courier New" pitchFamily="49" charset="0"/>
                <a:cs typeface="Courier New" pitchFamily="49" charset="0"/>
              </a:rPr>
              <a:t/>
            </a:r>
            <a:br>
              <a:rPr lang="en-SG" sz="1400" dirty="0" smtClean="0">
                <a:latin typeface="Courier New" pitchFamily="49" charset="0"/>
                <a:cs typeface="Courier New" pitchFamily="49" charset="0"/>
              </a:rPr>
            </a:br>
            <a:r>
              <a:rPr lang="en-SG" sz="1400" dirty="0" smtClean="0">
                <a:latin typeface="Courier New" pitchFamily="49" charset="0"/>
                <a:cs typeface="Courier New" pitchFamily="49" charset="0"/>
              </a:rPr>
              <a:t>    </a:t>
            </a:r>
            <a:r>
              <a:rPr lang="en-SG" sz="1400" dirty="0" err="1" smtClean="0">
                <a:latin typeface="Courier New" pitchFamily="49" charset="0"/>
                <a:cs typeface="Courier New" pitchFamily="49" charset="0"/>
              </a:rPr>
              <a:t>session_start</a:t>
            </a:r>
            <a:r>
              <a:rPr lang="en-SG" sz="1400" dirty="0" smtClean="0">
                <a:latin typeface="Courier New" pitchFamily="49" charset="0"/>
                <a:cs typeface="Courier New" pitchFamily="49" charset="0"/>
              </a:rPr>
              <a:t>();</a:t>
            </a:r>
            <a:br>
              <a:rPr lang="en-SG" sz="1400" dirty="0" smtClean="0">
                <a:latin typeface="Courier New" pitchFamily="49" charset="0"/>
                <a:cs typeface="Courier New" pitchFamily="49" charset="0"/>
              </a:rPr>
            </a:br>
            <a:r>
              <a:rPr lang="en-SG" sz="1400" dirty="0" smtClean="0">
                <a:latin typeface="Courier New" pitchFamily="49" charset="0"/>
                <a:cs typeface="Courier New" pitchFamily="49" charset="0"/>
              </a:rPr>
              <a:t>    // store session data</a:t>
            </a:r>
            <a:br>
              <a:rPr lang="en-SG" sz="1400" dirty="0" smtClean="0">
                <a:latin typeface="Courier New" pitchFamily="49" charset="0"/>
                <a:cs typeface="Courier New" pitchFamily="49" charset="0"/>
              </a:rPr>
            </a:br>
            <a:r>
              <a:rPr lang="en-SG" sz="1400" dirty="0" smtClean="0">
                <a:latin typeface="Courier New" pitchFamily="49" charset="0"/>
                <a:cs typeface="Courier New" pitchFamily="49" charset="0"/>
              </a:rPr>
              <a:t>    $_SESSION['count'] = 3;</a:t>
            </a:r>
            <a:br>
              <a:rPr lang="en-SG" sz="1400" dirty="0" smtClean="0">
                <a:latin typeface="Courier New" pitchFamily="49" charset="0"/>
                <a:cs typeface="Courier New" pitchFamily="49" charset="0"/>
              </a:rPr>
            </a:br>
            <a:r>
              <a:rPr lang="en-SG" sz="1400" dirty="0" smtClean="0">
                <a:latin typeface="Courier New" pitchFamily="49" charset="0"/>
                <a:cs typeface="Courier New" pitchFamily="49" charset="0"/>
              </a:rPr>
              <a:t>?&gt;</a:t>
            </a:r>
            <a:br>
              <a:rPr lang="en-SG" sz="1400" dirty="0" smtClean="0">
                <a:latin typeface="Courier New" pitchFamily="49" charset="0"/>
                <a:cs typeface="Courier New" pitchFamily="49" charset="0"/>
              </a:rPr>
            </a:br>
            <a:r>
              <a:rPr lang="en-SG" sz="1400" dirty="0" smtClean="0">
                <a:latin typeface="Courier New" pitchFamily="49" charset="0"/>
                <a:cs typeface="Courier New" pitchFamily="49" charset="0"/>
              </a:rPr>
              <a:t>&lt;html&gt;</a:t>
            </a:r>
            <a:br>
              <a:rPr lang="en-SG" sz="1400" dirty="0" smtClean="0">
                <a:latin typeface="Courier New" pitchFamily="49" charset="0"/>
                <a:cs typeface="Courier New" pitchFamily="49" charset="0"/>
              </a:rPr>
            </a:br>
            <a:r>
              <a:rPr lang="en-SG" sz="1400" dirty="0" smtClean="0">
                <a:latin typeface="Courier New" pitchFamily="49" charset="0"/>
                <a:cs typeface="Courier New" pitchFamily="49" charset="0"/>
              </a:rPr>
              <a:t>&lt;body&gt;</a:t>
            </a:r>
            <a:br>
              <a:rPr lang="en-SG" sz="1400" dirty="0" smtClean="0">
                <a:latin typeface="Courier New" pitchFamily="49" charset="0"/>
                <a:cs typeface="Courier New" pitchFamily="49" charset="0"/>
              </a:rPr>
            </a:br>
            <a:r>
              <a:rPr lang="en-SG" sz="1400" dirty="0" smtClean="0">
                <a:latin typeface="Courier New" pitchFamily="49" charset="0"/>
                <a:cs typeface="Courier New" pitchFamily="49" charset="0"/>
              </a:rPr>
              <a:t>&lt;?</a:t>
            </a:r>
            <a:r>
              <a:rPr lang="en-SG" sz="1400" dirty="0" err="1" smtClean="0">
                <a:latin typeface="Courier New" pitchFamily="49" charset="0"/>
                <a:cs typeface="Courier New" pitchFamily="49" charset="0"/>
              </a:rPr>
              <a:t>php</a:t>
            </a:r>
            <a:r>
              <a:rPr lang="en-SG" sz="1400" dirty="0" smtClean="0">
                <a:latin typeface="Courier New" pitchFamily="49" charset="0"/>
                <a:cs typeface="Courier New" pitchFamily="49" charset="0"/>
              </a:rPr>
              <a:t/>
            </a:r>
            <a:br>
              <a:rPr lang="en-SG" sz="1400" dirty="0" smtClean="0">
                <a:latin typeface="Courier New" pitchFamily="49" charset="0"/>
                <a:cs typeface="Courier New" pitchFamily="49" charset="0"/>
              </a:rPr>
            </a:br>
            <a:r>
              <a:rPr lang="en-SG" sz="1400" dirty="0" smtClean="0">
                <a:latin typeface="Courier New" pitchFamily="49" charset="0"/>
                <a:cs typeface="Courier New" pitchFamily="49" charset="0"/>
              </a:rPr>
              <a:t>    //retrieve session data</a:t>
            </a:r>
            <a:br>
              <a:rPr lang="en-SG" sz="1400" dirty="0" smtClean="0">
                <a:latin typeface="Courier New" pitchFamily="49" charset="0"/>
                <a:cs typeface="Courier New" pitchFamily="49" charset="0"/>
              </a:rPr>
            </a:br>
            <a:r>
              <a:rPr lang="en-SG" sz="1400" dirty="0" smtClean="0">
                <a:latin typeface="Courier New" pitchFamily="49" charset="0"/>
                <a:cs typeface="Courier New" pitchFamily="49" charset="0"/>
              </a:rPr>
              <a:t>    echo "Count = ". $_SESSION['count'];</a:t>
            </a:r>
            <a:br>
              <a:rPr lang="en-SG" sz="1400" dirty="0" smtClean="0">
                <a:latin typeface="Courier New" pitchFamily="49" charset="0"/>
                <a:cs typeface="Courier New" pitchFamily="49" charset="0"/>
              </a:rPr>
            </a:br>
            <a:r>
              <a:rPr lang="en-SG" sz="1400" dirty="0" smtClean="0">
                <a:latin typeface="Courier New" pitchFamily="49" charset="0"/>
                <a:cs typeface="Courier New" pitchFamily="49" charset="0"/>
              </a:rPr>
              <a:t>?&gt;</a:t>
            </a:r>
            <a:br>
              <a:rPr lang="en-SG" sz="1400" dirty="0" smtClean="0">
                <a:latin typeface="Courier New" pitchFamily="49" charset="0"/>
                <a:cs typeface="Courier New" pitchFamily="49" charset="0"/>
              </a:rPr>
            </a:br>
            <a:r>
              <a:rPr lang="en-SG" sz="1400" dirty="0" smtClean="0">
                <a:latin typeface="Courier New" pitchFamily="49" charset="0"/>
                <a:cs typeface="Courier New" pitchFamily="49" charset="0"/>
              </a:rPr>
              <a:t>&lt; /body&gt;</a:t>
            </a:r>
            <a:br>
              <a:rPr lang="en-SG" sz="1400" dirty="0" smtClean="0">
                <a:latin typeface="Courier New" pitchFamily="49" charset="0"/>
                <a:cs typeface="Courier New" pitchFamily="49" charset="0"/>
              </a:rPr>
            </a:br>
            <a:r>
              <a:rPr lang="en-SG" sz="1400" dirty="0" smtClean="0">
                <a:latin typeface="Courier New" pitchFamily="49" charset="0"/>
                <a:cs typeface="Courier New" pitchFamily="49" charset="0"/>
              </a:rPr>
              <a:t>&lt; /html&gt;</a:t>
            </a:r>
          </a:p>
        </p:txBody>
      </p:sp>
      <p:sp>
        <p:nvSpPr>
          <p:cNvPr id="5" name="Content Placeholder 1"/>
          <p:cNvSpPr txBox="1">
            <a:spLocks/>
          </p:cNvSpPr>
          <p:nvPr/>
        </p:nvSpPr>
        <p:spPr>
          <a:xfrm>
            <a:off x="467544" y="4869160"/>
            <a:ext cx="8229600" cy="651528"/>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Output</a:t>
            </a:r>
            <a:r>
              <a:rPr kumimoji="0" lang="en-SG" sz="2700" b="0" i="0" u="none" strike="noStrike" kern="1200" cap="none" spc="0" normalizeH="0" baseline="0" noProof="0" dirty="0" smtClean="0">
                <a:ln>
                  <a:noFill/>
                </a:ln>
                <a:solidFill>
                  <a:schemeClr val="tx1"/>
                </a:solidFill>
                <a:effectLst/>
                <a:uLnTx/>
                <a:uFillTx/>
                <a:latin typeface="+mn-lt"/>
                <a:ea typeface="+mn-ea"/>
                <a:cs typeface="+mn-cs"/>
              </a:rPr>
              <a:t>.</a:t>
            </a:r>
            <a:endParaRPr kumimoji="0" lang="en-SG" sz="27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683568" y="5301208"/>
            <a:ext cx="7920880" cy="307777"/>
          </a:xfrm>
          <a:prstGeom prst="rect">
            <a:avLst/>
          </a:prstGeom>
          <a:solidFill>
            <a:schemeClr val="bg1">
              <a:lumMod val="95000"/>
            </a:schemeClr>
          </a:solidFill>
          <a:ln>
            <a:solidFill>
              <a:srgbClr val="92D050"/>
            </a:solidFill>
          </a:ln>
        </p:spPr>
        <p:txBody>
          <a:bodyPr wrap="square" rtlCol="0">
            <a:spAutoFit/>
          </a:bodyPr>
          <a:lstStyle/>
          <a:p>
            <a:r>
              <a:rPr lang="en-US" sz="1400" dirty="0" smtClean="0">
                <a:latin typeface="Courier New" pitchFamily="49" charset="0"/>
                <a:cs typeface="Courier New" pitchFamily="49" charset="0"/>
              </a:rPr>
              <a:t>Count 3</a:t>
            </a:r>
            <a:endParaRPr lang="en-SG" sz="1400" dirty="0" smtClean="0">
              <a:latin typeface="Courier New" pitchFamily="49" charset="0"/>
              <a:cs typeface="Courier New"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803656"/>
          </a:xfrm>
        </p:spPr>
        <p:txBody>
          <a:bodyPr>
            <a:normAutofit/>
          </a:bodyPr>
          <a:lstStyle/>
          <a:p>
            <a:r>
              <a:rPr lang="en-SG" dirty="0" smtClean="0"/>
              <a:t>The </a:t>
            </a:r>
            <a:r>
              <a:rPr lang="en-SG" dirty="0" err="1" smtClean="0"/>
              <a:t>isset</a:t>
            </a:r>
            <a:r>
              <a:rPr lang="en-SG" dirty="0" smtClean="0"/>
              <a:t>() function checks if the "visit" variable has already been set. If "visit" has been set, we can increment our counter. If "visit" doesn't exist, we create a "visit" variable, and set it to 1:</a:t>
            </a:r>
          </a:p>
        </p:txBody>
      </p:sp>
      <p:sp>
        <p:nvSpPr>
          <p:cNvPr id="3" name="Title 2"/>
          <p:cNvSpPr>
            <a:spLocks noGrp="1"/>
          </p:cNvSpPr>
          <p:nvPr>
            <p:ph type="title"/>
          </p:nvPr>
        </p:nvSpPr>
        <p:spPr/>
        <p:txBody>
          <a:bodyPr/>
          <a:lstStyle/>
          <a:p>
            <a:r>
              <a:rPr lang="en-US" dirty="0" smtClean="0"/>
              <a:t>PHP </a:t>
            </a:r>
            <a:r>
              <a:rPr lang="en-SG" dirty="0" smtClean="0"/>
              <a:t>Checking a Session Variable</a:t>
            </a:r>
            <a:endParaRPr lang="en-SG" dirty="0"/>
          </a:p>
        </p:txBody>
      </p:sp>
      <p:sp>
        <p:nvSpPr>
          <p:cNvPr id="4" name="TextBox 3"/>
          <p:cNvSpPr txBox="1"/>
          <p:nvPr/>
        </p:nvSpPr>
        <p:spPr>
          <a:xfrm>
            <a:off x="683568" y="3269883"/>
            <a:ext cx="7920880" cy="2246769"/>
          </a:xfrm>
          <a:prstGeom prst="rect">
            <a:avLst/>
          </a:prstGeom>
          <a:solidFill>
            <a:schemeClr val="bg1">
              <a:lumMod val="95000"/>
            </a:schemeClr>
          </a:solidFill>
          <a:ln>
            <a:solidFill>
              <a:srgbClr val="92D050"/>
            </a:solidFill>
          </a:ln>
        </p:spPr>
        <p:txBody>
          <a:bodyPr wrap="square" rtlCol="0">
            <a:spAutoFit/>
          </a:bodyPr>
          <a:lstStyle/>
          <a:p>
            <a:r>
              <a:rPr lang="en-SG" sz="1400" dirty="0" smtClean="0">
                <a:latin typeface="Courier New" pitchFamily="49" charset="0"/>
                <a:cs typeface="Courier New" pitchFamily="49" charset="0"/>
              </a:rPr>
              <a:t>&lt;?</a:t>
            </a:r>
            <a:r>
              <a:rPr lang="en-SG" sz="1400" dirty="0" err="1" smtClean="0">
                <a:latin typeface="Courier New" pitchFamily="49" charset="0"/>
                <a:cs typeface="Courier New" pitchFamily="49" charset="0"/>
              </a:rPr>
              <a:t>php</a:t>
            </a:r>
            <a:r>
              <a:rPr lang="en-SG" sz="1400" dirty="0" smtClean="0">
                <a:latin typeface="Courier New" pitchFamily="49" charset="0"/>
                <a:cs typeface="Courier New" pitchFamily="49" charset="0"/>
              </a:rPr>
              <a:t/>
            </a:r>
            <a:br>
              <a:rPr lang="en-SG" sz="1400" dirty="0" smtClean="0">
                <a:latin typeface="Courier New" pitchFamily="49" charset="0"/>
                <a:cs typeface="Courier New" pitchFamily="49" charset="0"/>
              </a:rPr>
            </a:br>
            <a:r>
              <a:rPr lang="en-SG" sz="1400" dirty="0" smtClean="0">
                <a:latin typeface="Courier New" pitchFamily="49" charset="0"/>
                <a:cs typeface="Courier New" pitchFamily="49" charset="0"/>
              </a:rPr>
              <a:t>    </a:t>
            </a:r>
            <a:r>
              <a:rPr lang="en-SG" sz="1400" dirty="0" err="1" smtClean="0">
                <a:latin typeface="Courier New" pitchFamily="49" charset="0"/>
                <a:cs typeface="Courier New" pitchFamily="49" charset="0"/>
              </a:rPr>
              <a:t>session_start</a:t>
            </a:r>
            <a:r>
              <a:rPr lang="en-SG" sz="1400" dirty="0" smtClean="0">
                <a:latin typeface="Courier New" pitchFamily="49" charset="0"/>
                <a:cs typeface="Courier New" pitchFamily="49" charset="0"/>
              </a:rPr>
              <a:t>();</a:t>
            </a:r>
            <a:br>
              <a:rPr lang="en-SG" sz="1400" dirty="0" smtClean="0">
                <a:latin typeface="Courier New" pitchFamily="49" charset="0"/>
                <a:cs typeface="Courier New" pitchFamily="49" charset="0"/>
              </a:rPr>
            </a:br>
            <a:r>
              <a:rPr lang="en-SG" sz="1400" dirty="0" smtClean="0">
                <a:latin typeface="Courier New" pitchFamily="49" charset="0"/>
                <a:cs typeface="Courier New" pitchFamily="49" charset="0"/>
              </a:rPr>
              <a:t/>
            </a:r>
            <a:br>
              <a:rPr lang="en-SG" sz="1400" dirty="0" smtClean="0">
                <a:latin typeface="Courier New" pitchFamily="49" charset="0"/>
                <a:cs typeface="Courier New" pitchFamily="49" charset="0"/>
              </a:rPr>
            </a:br>
            <a:r>
              <a:rPr lang="en-SG" sz="1400" dirty="0" smtClean="0">
                <a:latin typeface="Courier New" pitchFamily="49" charset="0"/>
                <a:cs typeface="Courier New" pitchFamily="49" charset="0"/>
              </a:rPr>
              <a:t>    if(</a:t>
            </a:r>
            <a:r>
              <a:rPr lang="en-SG" sz="1400" dirty="0" err="1" smtClean="0">
                <a:latin typeface="Courier New" pitchFamily="49" charset="0"/>
                <a:cs typeface="Courier New" pitchFamily="49" charset="0"/>
              </a:rPr>
              <a:t>isset</a:t>
            </a:r>
            <a:r>
              <a:rPr lang="en-SG" sz="1400" dirty="0" smtClean="0">
                <a:latin typeface="Courier New" pitchFamily="49" charset="0"/>
                <a:cs typeface="Courier New" pitchFamily="49" charset="0"/>
              </a:rPr>
              <a:t>($_SESSION['count']))</a:t>
            </a:r>
            <a:br>
              <a:rPr lang="en-SG" sz="1400" dirty="0" smtClean="0">
                <a:latin typeface="Courier New" pitchFamily="49" charset="0"/>
                <a:cs typeface="Courier New" pitchFamily="49" charset="0"/>
              </a:rPr>
            </a:br>
            <a:r>
              <a:rPr lang="en-SG" sz="1400" dirty="0" smtClean="0">
                <a:latin typeface="Courier New" pitchFamily="49" charset="0"/>
                <a:cs typeface="Courier New" pitchFamily="49" charset="0"/>
              </a:rPr>
              <a:t>        $_SESSION['count'] = $_SESSION['count']+1;</a:t>
            </a:r>
            <a:br>
              <a:rPr lang="en-SG" sz="1400" dirty="0" smtClean="0">
                <a:latin typeface="Courier New" pitchFamily="49" charset="0"/>
                <a:cs typeface="Courier New" pitchFamily="49" charset="0"/>
              </a:rPr>
            </a:br>
            <a:r>
              <a:rPr lang="en-SG" sz="1400" dirty="0" smtClean="0">
                <a:latin typeface="Courier New" pitchFamily="49" charset="0"/>
                <a:cs typeface="Courier New" pitchFamily="49" charset="0"/>
              </a:rPr>
              <a:t>    else</a:t>
            </a:r>
            <a:br>
              <a:rPr lang="en-SG" sz="1400" dirty="0" smtClean="0">
                <a:latin typeface="Courier New" pitchFamily="49" charset="0"/>
                <a:cs typeface="Courier New" pitchFamily="49" charset="0"/>
              </a:rPr>
            </a:br>
            <a:r>
              <a:rPr lang="en-SG" sz="1400" dirty="0" smtClean="0">
                <a:latin typeface="Courier New" pitchFamily="49" charset="0"/>
                <a:cs typeface="Courier New" pitchFamily="49" charset="0"/>
              </a:rPr>
              <a:t>        $_SESSION['count'] = 1;</a:t>
            </a:r>
            <a:br>
              <a:rPr lang="en-SG" sz="1400" dirty="0" smtClean="0">
                <a:latin typeface="Courier New" pitchFamily="49" charset="0"/>
                <a:cs typeface="Courier New" pitchFamily="49" charset="0"/>
              </a:rPr>
            </a:br>
            <a:r>
              <a:rPr lang="en-SG" sz="1400" dirty="0" smtClean="0">
                <a:latin typeface="Courier New" pitchFamily="49" charset="0"/>
                <a:cs typeface="Courier New" pitchFamily="49" charset="0"/>
              </a:rPr>
              <a:t>    </a:t>
            </a:r>
          </a:p>
          <a:p>
            <a:r>
              <a:rPr lang="en-SG" sz="1400" dirty="0" smtClean="0">
                <a:latin typeface="Courier New" pitchFamily="49" charset="0"/>
                <a:cs typeface="Courier New" pitchFamily="49" charset="0"/>
              </a:rPr>
              <a:t>    echo "Views = ". $_SESSION['count'];</a:t>
            </a:r>
            <a:br>
              <a:rPr lang="en-SG" sz="1400" dirty="0" smtClean="0">
                <a:latin typeface="Courier New" pitchFamily="49" charset="0"/>
                <a:cs typeface="Courier New" pitchFamily="49" charset="0"/>
              </a:rPr>
            </a:br>
            <a:r>
              <a:rPr lang="en-SG" sz="1400" dirty="0" smtClean="0">
                <a:latin typeface="Courier New" pitchFamily="49" charset="0"/>
                <a:cs typeface="Courier New" pitchFamily="49" charset="0"/>
              </a:rPr>
              <a:t>?&gt;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803656"/>
          </a:xfrm>
        </p:spPr>
        <p:txBody>
          <a:bodyPr/>
          <a:lstStyle/>
          <a:p>
            <a:r>
              <a:rPr lang="en-SG" dirty="0" smtClean="0"/>
              <a:t>The unset() function is used to free the specified session variable.</a:t>
            </a:r>
          </a:p>
          <a:p>
            <a:r>
              <a:rPr lang="en-SG" dirty="0" smtClean="0"/>
              <a:t>To completely destroy the session use the </a:t>
            </a:r>
            <a:r>
              <a:rPr lang="en-SG" dirty="0" err="1" smtClean="0"/>
              <a:t>session_destroy</a:t>
            </a:r>
            <a:r>
              <a:rPr lang="en-SG" dirty="0" smtClean="0"/>
              <a:t>() function.</a:t>
            </a:r>
            <a:endParaRPr lang="en-SG" dirty="0"/>
          </a:p>
        </p:txBody>
      </p:sp>
      <p:sp>
        <p:nvSpPr>
          <p:cNvPr id="3" name="Title 2"/>
          <p:cNvSpPr>
            <a:spLocks noGrp="1"/>
          </p:cNvSpPr>
          <p:nvPr>
            <p:ph type="title"/>
          </p:nvPr>
        </p:nvSpPr>
        <p:spPr/>
        <p:txBody>
          <a:bodyPr/>
          <a:lstStyle/>
          <a:p>
            <a:r>
              <a:rPr lang="en-US" dirty="0" smtClean="0"/>
              <a:t>PHP </a:t>
            </a:r>
            <a:r>
              <a:rPr lang="en-SG" dirty="0" smtClean="0"/>
              <a:t>Destroying a Session</a:t>
            </a:r>
            <a:endParaRPr lang="en-SG" dirty="0"/>
          </a:p>
        </p:txBody>
      </p:sp>
      <p:sp>
        <p:nvSpPr>
          <p:cNvPr id="4" name="TextBox 3"/>
          <p:cNvSpPr txBox="1"/>
          <p:nvPr/>
        </p:nvSpPr>
        <p:spPr>
          <a:xfrm>
            <a:off x="683568" y="3412738"/>
            <a:ext cx="7920880" cy="1169551"/>
          </a:xfrm>
          <a:prstGeom prst="rect">
            <a:avLst/>
          </a:prstGeom>
          <a:solidFill>
            <a:schemeClr val="bg1">
              <a:lumMod val="95000"/>
            </a:schemeClr>
          </a:solidFill>
          <a:ln>
            <a:solidFill>
              <a:srgbClr val="92D050"/>
            </a:solidFill>
          </a:ln>
        </p:spPr>
        <p:txBody>
          <a:bodyPr wrap="square" rtlCol="0">
            <a:spAutoFit/>
          </a:bodyPr>
          <a:lstStyle/>
          <a:p>
            <a:r>
              <a:rPr lang="en-SG" sz="1400" dirty="0" smtClean="0">
                <a:latin typeface="Courier New" pitchFamily="49" charset="0"/>
                <a:cs typeface="Courier New" pitchFamily="49" charset="0"/>
              </a:rPr>
              <a:t>&lt;?</a:t>
            </a:r>
            <a:r>
              <a:rPr lang="en-SG" sz="1400" dirty="0" err="1" smtClean="0">
                <a:latin typeface="Courier New" pitchFamily="49" charset="0"/>
                <a:cs typeface="Courier New" pitchFamily="49" charset="0"/>
              </a:rPr>
              <a:t>php</a:t>
            </a:r>
            <a:r>
              <a:rPr lang="en-SG" sz="1400" dirty="0" smtClean="0">
                <a:latin typeface="Courier New" pitchFamily="49" charset="0"/>
                <a:cs typeface="Courier New" pitchFamily="49" charset="0"/>
              </a:rPr>
              <a:t/>
            </a:r>
            <a:br>
              <a:rPr lang="en-SG" sz="1400" dirty="0" smtClean="0">
                <a:latin typeface="Courier New" pitchFamily="49" charset="0"/>
                <a:cs typeface="Courier New" pitchFamily="49" charset="0"/>
              </a:rPr>
            </a:br>
            <a:r>
              <a:rPr lang="en-SG" sz="1400" dirty="0" smtClean="0">
                <a:latin typeface="Courier New" pitchFamily="49" charset="0"/>
                <a:cs typeface="Courier New" pitchFamily="49" charset="0"/>
              </a:rPr>
              <a:t>    </a:t>
            </a:r>
            <a:r>
              <a:rPr lang="en-SG" sz="1400" dirty="0" err="1" smtClean="0">
                <a:latin typeface="Courier New" pitchFamily="49" charset="0"/>
                <a:cs typeface="Courier New" pitchFamily="49" charset="0"/>
              </a:rPr>
              <a:t>session_start</a:t>
            </a:r>
            <a:r>
              <a:rPr lang="en-SG" sz="1400" dirty="0" smtClean="0">
                <a:latin typeface="Courier New" pitchFamily="49" charset="0"/>
                <a:cs typeface="Courier New" pitchFamily="49" charset="0"/>
              </a:rPr>
              <a:t>();</a:t>
            </a:r>
            <a:br>
              <a:rPr lang="en-SG" sz="1400" dirty="0" smtClean="0">
                <a:latin typeface="Courier New" pitchFamily="49" charset="0"/>
                <a:cs typeface="Courier New" pitchFamily="49" charset="0"/>
              </a:rPr>
            </a:br>
            <a:r>
              <a:rPr lang="en-SG" sz="1400" dirty="0" smtClean="0">
                <a:latin typeface="Courier New" pitchFamily="49" charset="0"/>
                <a:cs typeface="Courier New" pitchFamily="49" charset="0"/>
              </a:rPr>
              <a:t>    if(</a:t>
            </a:r>
            <a:r>
              <a:rPr lang="en-SG" sz="1400" dirty="0" err="1" smtClean="0">
                <a:latin typeface="Courier New" pitchFamily="49" charset="0"/>
                <a:cs typeface="Courier New" pitchFamily="49" charset="0"/>
              </a:rPr>
              <a:t>isset</a:t>
            </a:r>
            <a:r>
              <a:rPr lang="en-SG" sz="1400" dirty="0" smtClean="0">
                <a:latin typeface="Courier New" pitchFamily="49" charset="0"/>
                <a:cs typeface="Courier New" pitchFamily="49" charset="0"/>
              </a:rPr>
              <a:t>($_SESSION['count']))</a:t>
            </a:r>
            <a:br>
              <a:rPr lang="en-SG" sz="1400" dirty="0" smtClean="0">
                <a:latin typeface="Courier New" pitchFamily="49" charset="0"/>
                <a:cs typeface="Courier New" pitchFamily="49" charset="0"/>
              </a:rPr>
            </a:br>
            <a:r>
              <a:rPr lang="en-SG" sz="1400" dirty="0" smtClean="0">
                <a:latin typeface="Courier New" pitchFamily="49" charset="0"/>
                <a:cs typeface="Courier New" pitchFamily="49" charset="0"/>
              </a:rPr>
              <a:t>        unset($_SESSION['count']);</a:t>
            </a:r>
            <a:br>
              <a:rPr lang="en-SG" sz="1400" dirty="0" smtClean="0">
                <a:latin typeface="Courier New" pitchFamily="49" charset="0"/>
                <a:cs typeface="Courier New" pitchFamily="49" charset="0"/>
              </a:rPr>
            </a:br>
            <a:r>
              <a:rPr lang="en-SG" sz="1400" dirty="0" smtClean="0">
                <a:latin typeface="Courier New" pitchFamily="49" charset="0"/>
                <a:cs typeface="Courier New" pitchFamily="49" charset="0"/>
              </a:rPr>
              <a:t>?&gt;</a:t>
            </a:r>
          </a:p>
        </p:txBody>
      </p:sp>
      <p:sp>
        <p:nvSpPr>
          <p:cNvPr id="5" name="TextBox 4"/>
          <p:cNvSpPr txBox="1"/>
          <p:nvPr/>
        </p:nvSpPr>
        <p:spPr>
          <a:xfrm>
            <a:off x="683568" y="4778568"/>
            <a:ext cx="7920880" cy="738664"/>
          </a:xfrm>
          <a:prstGeom prst="rect">
            <a:avLst/>
          </a:prstGeom>
          <a:solidFill>
            <a:schemeClr val="bg1">
              <a:lumMod val="95000"/>
            </a:schemeClr>
          </a:solidFill>
          <a:ln>
            <a:solidFill>
              <a:srgbClr val="92D050"/>
            </a:solidFill>
          </a:ln>
        </p:spPr>
        <p:txBody>
          <a:bodyPr wrap="square" rtlCol="0">
            <a:spAutoFit/>
          </a:bodyPr>
          <a:lstStyle/>
          <a:p>
            <a:r>
              <a:rPr lang="en-SG" sz="1400" dirty="0" smtClean="0">
                <a:latin typeface="Courier New" pitchFamily="49" charset="0"/>
                <a:cs typeface="Courier New" pitchFamily="49" charset="0"/>
              </a:rPr>
              <a:t>&lt;?</a:t>
            </a:r>
            <a:r>
              <a:rPr lang="en-SG" sz="1400" dirty="0" err="1" smtClean="0">
                <a:latin typeface="Courier New" pitchFamily="49" charset="0"/>
                <a:cs typeface="Courier New" pitchFamily="49" charset="0"/>
              </a:rPr>
              <a:t>php</a:t>
            </a:r>
            <a:r>
              <a:rPr lang="en-SG" sz="1400" dirty="0" smtClean="0">
                <a:latin typeface="Courier New" pitchFamily="49" charset="0"/>
                <a:cs typeface="Courier New" pitchFamily="49" charset="0"/>
              </a:rPr>
              <a:t/>
            </a:r>
            <a:br>
              <a:rPr lang="en-SG" sz="1400" dirty="0" smtClean="0">
                <a:latin typeface="Courier New" pitchFamily="49" charset="0"/>
                <a:cs typeface="Courier New" pitchFamily="49" charset="0"/>
              </a:rPr>
            </a:br>
            <a:r>
              <a:rPr lang="en-SG" sz="1400" dirty="0" smtClean="0">
                <a:latin typeface="Courier New" pitchFamily="49" charset="0"/>
                <a:cs typeface="Courier New" pitchFamily="49" charset="0"/>
              </a:rPr>
              <a:t>    </a:t>
            </a:r>
            <a:r>
              <a:rPr lang="en-SG" sz="1400" dirty="0" err="1" smtClean="0">
                <a:latin typeface="Courier New" pitchFamily="49" charset="0"/>
                <a:cs typeface="Courier New" pitchFamily="49" charset="0"/>
              </a:rPr>
              <a:t>session_destroy</a:t>
            </a:r>
            <a:r>
              <a:rPr lang="en-SG" sz="1400" dirty="0" smtClean="0">
                <a:latin typeface="Courier New" pitchFamily="49" charset="0"/>
                <a:cs typeface="Courier New" pitchFamily="49" charset="0"/>
              </a:rPr>
              <a:t>();</a:t>
            </a:r>
            <a:br>
              <a:rPr lang="en-SG" sz="1400" dirty="0" smtClean="0">
                <a:latin typeface="Courier New" pitchFamily="49" charset="0"/>
                <a:cs typeface="Courier New" pitchFamily="49" charset="0"/>
              </a:rPr>
            </a:br>
            <a:r>
              <a:rPr lang="en-SG" sz="1400" dirty="0" smtClean="0">
                <a:latin typeface="Courier New" pitchFamily="49" charset="0"/>
                <a:cs typeface="Courier New" pitchFamily="49" charset="0"/>
              </a:rPr>
              <a:t>?&gt;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803656"/>
          </a:xfrm>
        </p:spPr>
        <p:txBody>
          <a:bodyPr/>
          <a:lstStyle/>
          <a:p>
            <a:r>
              <a:rPr lang="en-SG" dirty="0" smtClean="0"/>
              <a:t>An array containing another array as a value, which in turn can hold other arrays as well.</a:t>
            </a:r>
          </a:p>
          <a:p>
            <a:r>
              <a:rPr lang="en-SG" dirty="0" smtClean="0"/>
              <a:t>We can create two- or three-dimensional arrays, etc.</a:t>
            </a:r>
          </a:p>
          <a:p>
            <a:endParaRPr lang="en-SG" dirty="0" smtClean="0"/>
          </a:p>
          <a:p>
            <a:endParaRPr lang="en-SG" dirty="0"/>
          </a:p>
        </p:txBody>
      </p:sp>
      <p:sp>
        <p:nvSpPr>
          <p:cNvPr id="3" name="Title 2"/>
          <p:cNvSpPr>
            <a:spLocks noGrp="1"/>
          </p:cNvSpPr>
          <p:nvPr>
            <p:ph type="title"/>
          </p:nvPr>
        </p:nvSpPr>
        <p:spPr/>
        <p:txBody>
          <a:bodyPr/>
          <a:lstStyle/>
          <a:p>
            <a:r>
              <a:rPr lang="en-US" dirty="0" smtClean="0"/>
              <a:t>PHP Multidimensional Arrays</a:t>
            </a:r>
            <a:endParaRPr lang="en-SG" dirty="0"/>
          </a:p>
        </p:txBody>
      </p:sp>
      <p:sp>
        <p:nvSpPr>
          <p:cNvPr id="4" name="TextBox 3"/>
          <p:cNvSpPr txBox="1"/>
          <p:nvPr/>
        </p:nvSpPr>
        <p:spPr>
          <a:xfrm>
            <a:off x="899592" y="2836674"/>
            <a:ext cx="7416824" cy="1600438"/>
          </a:xfrm>
          <a:prstGeom prst="rect">
            <a:avLst/>
          </a:prstGeom>
          <a:solidFill>
            <a:schemeClr val="bg1">
              <a:lumMod val="95000"/>
            </a:schemeClr>
          </a:solidFill>
          <a:ln>
            <a:solidFill>
              <a:srgbClr val="92D050"/>
            </a:solidFill>
          </a:ln>
        </p:spPr>
        <p:txBody>
          <a:bodyPr wrap="square" rtlCol="0">
            <a:spAutoFit/>
          </a:bodyPr>
          <a:lstStyle/>
          <a:p>
            <a:r>
              <a:rPr lang="en-SG" sz="1400" dirty="0" smtClean="0">
                <a:latin typeface="Courier New" pitchFamily="49" charset="0"/>
                <a:cs typeface="Courier New" pitchFamily="49" charset="0"/>
              </a:rPr>
              <a:t>&lt;?</a:t>
            </a:r>
            <a:r>
              <a:rPr lang="en-SG" sz="1400" dirty="0" err="1" smtClean="0">
                <a:latin typeface="Courier New" pitchFamily="49" charset="0"/>
                <a:cs typeface="Courier New" pitchFamily="49" charset="0"/>
              </a:rPr>
              <a:t>php</a:t>
            </a:r>
            <a:endParaRPr lang="en-SG" sz="1400" dirty="0" smtClean="0">
              <a:latin typeface="Courier New" pitchFamily="49" charset="0"/>
              <a:cs typeface="Courier New" pitchFamily="49" charset="0"/>
            </a:endParaRPr>
          </a:p>
          <a:p>
            <a:r>
              <a:rPr lang="en-SG" sz="1400" dirty="0" smtClean="0">
                <a:latin typeface="Courier New" pitchFamily="49" charset="0"/>
                <a:cs typeface="Courier New" pitchFamily="49" charset="0"/>
              </a:rPr>
              <a:t>    $friends = array(</a:t>
            </a:r>
          </a:p>
          <a:p>
            <a:r>
              <a:rPr lang="en-SG" sz="1400" dirty="0" smtClean="0">
                <a:latin typeface="Courier New" pitchFamily="49" charset="0"/>
                <a:cs typeface="Courier New" pitchFamily="49" charset="0"/>
              </a:rPr>
              <a:t>                 array("John" ,24, 9611123),</a:t>
            </a:r>
          </a:p>
          <a:p>
            <a:r>
              <a:rPr lang="en-SG" sz="1400" dirty="0" smtClean="0">
                <a:latin typeface="Courier New" pitchFamily="49" charset="0"/>
                <a:cs typeface="Courier New" pitchFamily="49" charset="0"/>
              </a:rPr>
              <a:t>                 array("Mary" ,31, 5084652),</a:t>
            </a:r>
          </a:p>
          <a:p>
            <a:r>
              <a:rPr lang="en-SG" sz="1400" dirty="0" smtClean="0">
                <a:latin typeface="Courier New" pitchFamily="49" charset="0"/>
                <a:cs typeface="Courier New" pitchFamily="49" charset="0"/>
              </a:rPr>
              <a:t>                 array("Peter",55, 9004673)</a:t>
            </a:r>
          </a:p>
          <a:p>
            <a:r>
              <a:rPr lang="en-SG" sz="1400" dirty="0" smtClean="0">
                <a:latin typeface="Courier New" pitchFamily="49" charset="0"/>
                <a:cs typeface="Courier New" pitchFamily="49" charset="0"/>
              </a:rPr>
              <a:t>               );</a:t>
            </a:r>
          </a:p>
          <a:p>
            <a:r>
              <a:rPr lang="en-SG" sz="1400" dirty="0" smtClean="0">
                <a:latin typeface="Courier New" pitchFamily="49" charset="0"/>
                <a:cs typeface="Courier New" pitchFamily="49" charset="0"/>
              </a:rPr>
              <a:t>?&gt;</a:t>
            </a:r>
            <a:endParaRPr lang="en-SG" sz="1400" dirty="0">
              <a:latin typeface="Courier New" pitchFamily="49" charset="0"/>
              <a:cs typeface="Courier New" pitchFamily="49" charset="0"/>
            </a:endParaRPr>
          </a:p>
        </p:txBody>
      </p:sp>
      <p:sp>
        <p:nvSpPr>
          <p:cNvPr id="5" name="TextBox 4"/>
          <p:cNvSpPr txBox="1"/>
          <p:nvPr/>
        </p:nvSpPr>
        <p:spPr>
          <a:xfrm>
            <a:off x="899592" y="4653136"/>
            <a:ext cx="7416824" cy="1600438"/>
          </a:xfrm>
          <a:prstGeom prst="rect">
            <a:avLst/>
          </a:prstGeom>
          <a:solidFill>
            <a:schemeClr val="bg1">
              <a:lumMod val="95000"/>
            </a:schemeClr>
          </a:solidFill>
          <a:ln>
            <a:solidFill>
              <a:srgbClr val="92D050"/>
            </a:solidFill>
          </a:ln>
        </p:spPr>
        <p:txBody>
          <a:bodyPr wrap="square" rtlCol="0">
            <a:spAutoFit/>
          </a:bodyPr>
          <a:lstStyle/>
          <a:p>
            <a:r>
              <a:rPr lang="en-SG" sz="1400" dirty="0" smtClean="0">
                <a:latin typeface="Courier New" pitchFamily="49" charset="0"/>
                <a:cs typeface="Courier New" pitchFamily="49" charset="0"/>
              </a:rPr>
              <a:t>&lt;?</a:t>
            </a:r>
            <a:r>
              <a:rPr lang="en-SG" sz="1400" dirty="0" err="1" smtClean="0">
                <a:latin typeface="Courier New" pitchFamily="49" charset="0"/>
                <a:cs typeface="Courier New" pitchFamily="49" charset="0"/>
              </a:rPr>
              <a:t>php</a:t>
            </a:r>
            <a:endParaRPr lang="en-SG" sz="1400" dirty="0" smtClean="0">
              <a:latin typeface="Courier New" pitchFamily="49" charset="0"/>
              <a:cs typeface="Courier New" pitchFamily="49" charset="0"/>
            </a:endParaRPr>
          </a:p>
          <a:p>
            <a:r>
              <a:rPr lang="en-SG" sz="1400" dirty="0" smtClean="0">
                <a:latin typeface="Courier New" pitchFamily="49" charset="0"/>
                <a:cs typeface="Courier New" pitchFamily="49" charset="0"/>
              </a:rPr>
              <a:t>    $families = array(</a:t>
            </a:r>
          </a:p>
          <a:p>
            <a:r>
              <a:rPr lang="en-SG" sz="1400" dirty="0" smtClean="0">
                <a:latin typeface="Courier New" pitchFamily="49" charset="0"/>
                <a:cs typeface="Courier New" pitchFamily="49" charset="0"/>
              </a:rPr>
              <a:t>                  "Griffin" =&gt;array("Peter", "Lois", "Megan"),</a:t>
            </a:r>
          </a:p>
          <a:p>
            <a:r>
              <a:rPr lang="en-SG" sz="1400" dirty="0" smtClean="0">
                <a:latin typeface="Courier New" pitchFamily="49" charset="0"/>
                <a:cs typeface="Courier New" pitchFamily="49" charset="0"/>
              </a:rPr>
              <a:t>                  "Quagmire"=&gt;array("Glenn"),</a:t>
            </a:r>
          </a:p>
          <a:p>
            <a:r>
              <a:rPr lang="en-SG" sz="1400" dirty="0" smtClean="0">
                <a:latin typeface="Courier New" pitchFamily="49" charset="0"/>
                <a:cs typeface="Courier New" pitchFamily="49" charset="0"/>
              </a:rPr>
              <a:t>                  "Brown"   =&gt;array("</a:t>
            </a:r>
            <a:r>
              <a:rPr lang="en-SG" sz="1400" dirty="0" err="1" smtClean="0">
                <a:latin typeface="Courier New" pitchFamily="49" charset="0"/>
                <a:cs typeface="Courier New" pitchFamily="49" charset="0"/>
              </a:rPr>
              <a:t>Cleveland","Loretta","Junior</a:t>
            </a:r>
            <a:r>
              <a:rPr lang="en-SG" sz="1400" dirty="0" smtClean="0">
                <a:latin typeface="Courier New" pitchFamily="49" charset="0"/>
                <a:cs typeface="Courier New" pitchFamily="49" charset="0"/>
              </a:rPr>
              <a:t>")</a:t>
            </a:r>
          </a:p>
          <a:p>
            <a:r>
              <a:rPr lang="en-SG" sz="1400" dirty="0" smtClean="0">
                <a:latin typeface="Courier New" pitchFamily="49" charset="0"/>
                <a:cs typeface="Courier New" pitchFamily="49" charset="0"/>
              </a:rPr>
              <a:t>                );</a:t>
            </a:r>
          </a:p>
          <a:p>
            <a:r>
              <a:rPr lang="en-SG" sz="1400" dirty="0" smtClean="0">
                <a:latin typeface="Courier New" pitchFamily="49" charset="0"/>
                <a:cs typeface="Courier New" pitchFamily="49" charset="0"/>
              </a:rPr>
              <a:t>?&gt; </a:t>
            </a:r>
            <a:endParaRPr lang="en-SG" sz="1400" dirty="0">
              <a:latin typeface="Courier New" pitchFamily="49" charset="0"/>
              <a:cs typeface="Courier New" pitchFamily="49"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SG" dirty="0" smtClean="0"/>
              <a:t>You can use the </a:t>
            </a:r>
            <a:r>
              <a:rPr lang="en-SG" dirty="0" smtClean="0"/>
              <a:t>PHP mail() function is </a:t>
            </a:r>
            <a:r>
              <a:rPr lang="en-SG" dirty="0" smtClean="0"/>
              <a:t>to </a:t>
            </a:r>
            <a:r>
              <a:rPr lang="en-SG" dirty="0" smtClean="0"/>
              <a:t>send emails from inside a script.</a:t>
            </a:r>
            <a:endParaRPr lang="en-SG" dirty="0"/>
          </a:p>
        </p:txBody>
      </p:sp>
      <p:sp>
        <p:nvSpPr>
          <p:cNvPr id="3" name="Title 2"/>
          <p:cNvSpPr>
            <a:spLocks noGrp="1"/>
          </p:cNvSpPr>
          <p:nvPr>
            <p:ph type="title"/>
          </p:nvPr>
        </p:nvSpPr>
        <p:spPr/>
        <p:txBody>
          <a:bodyPr/>
          <a:lstStyle/>
          <a:p>
            <a:r>
              <a:rPr lang="en-US" dirty="0" smtClean="0"/>
              <a:t>PHP Sending email</a:t>
            </a:r>
            <a:endParaRPr lang="en-SG" dirty="0"/>
          </a:p>
        </p:txBody>
      </p:sp>
      <p:sp>
        <p:nvSpPr>
          <p:cNvPr id="5" name="TextBox 4"/>
          <p:cNvSpPr txBox="1"/>
          <p:nvPr/>
        </p:nvSpPr>
        <p:spPr>
          <a:xfrm>
            <a:off x="899592" y="2761183"/>
            <a:ext cx="7344816" cy="307777"/>
          </a:xfrm>
          <a:prstGeom prst="rect">
            <a:avLst/>
          </a:prstGeom>
          <a:solidFill>
            <a:schemeClr val="bg1">
              <a:lumMod val="95000"/>
            </a:schemeClr>
          </a:solidFill>
          <a:ln>
            <a:solidFill>
              <a:srgbClr val="92D050"/>
            </a:solidFill>
          </a:ln>
        </p:spPr>
        <p:txBody>
          <a:bodyPr wrap="square" rtlCol="0">
            <a:spAutoFit/>
          </a:bodyPr>
          <a:lstStyle/>
          <a:p>
            <a:r>
              <a:rPr lang="en-SG" sz="1400" dirty="0" smtClean="0">
                <a:latin typeface="Courier New" pitchFamily="49" charset="0"/>
                <a:cs typeface="Courier New" pitchFamily="49" charset="0"/>
              </a:rPr>
              <a:t>mail(</a:t>
            </a:r>
            <a:r>
              <a:rPr lang="en-SG" sz="1400" dirty="0" err="1" smtClean="0">
                <a:latin typeface="Courier New" pitchFamily="49" charset="0"/>
                <a:cs typeface="Courier New" pitchFamily="49" charset="0"/>
              </a:rPr>
              <a:t>to,subject,message,headers,parameters</a:t>
            </a:r>
            <a:r>
              <a:rPr lang="en-SG" sz="1400" dirty="0" smtClean="0">
                <a:latin typeface="Courier New" pitchFamily="49" charset="0"/>
                <a:cs typeface="Courier New" pitchFamily="49" charset="0"/>
              </a:rPr>
              <a:t>)</a:t>
            </a:r>
          </a:p>
        </p:txBody>
      </p:sp>
      <p:sp>
        <p:nvSpPr>
          <p:cNvPr id="6" name="TextBox 5"/>
          <p:cNvSpPr txBox="1"/>
          <p:nvPr/>
        </p:nvSpPr>
        <p:spPr>
          <a:xfrm>
            <a:off x="899592" y="2348880"/>
            <a:ext cx="1728192" cy="369332"/>
          </a:xfrm>
          <a:prstGeom prst="rect">
            <a:avLst/>
          </a:prstGeom>
          <a:noFill/>
        </p:spPr>
        <p:txBody>
          <a:bodyPr wrap="square" rtlCol="0">
            <a:spAutoFit/>
          </a:bodyPr>
          <a:lstStyle/>
          <a:p>
            <a:r>
              <a:rPr lang="en-US" dirty="0" smtClean="0"/>
              <a:t>Syntax:</a:t>
            </a:r>
            <a:endParaRPr lang="en-SG" dirty="0" smtClean="0"/>
          </a:p>
        </p:txBody>
      </p:sp>
      <p:sp>
        <p:nvSpPr>
          <p:cNvPr id="7" name="TextBox 6"/>
          <p:cNvSpPr txBox="1"/>
          <p:nvPr/>
        </p:nvSpPr>
        <p:spPr>
          <a:xfrm>
            <a:off x="899592" y="3488809"/>
            <a:ext cx="7920880" cy="2462213"/>
          </a:xfrm>
          <a:prstGeom prst="rect">
            <a:avLst/>
          </a:prstGeom>
          <a:solidFill>
            <a:schemeClr val="bg1">
              <a:lumMod val="95000"/>
            </a:schemeClr>
          </a:solidFill>
          <a:ln>
            <a:solidFill>
              <a:srgbClr val="92D050"/>
            </a:solidFill>
          </a:ln>
        </p:spPr>
        <p:txBody>
          <a:bodyPr wrap="square" rtlCol="0">
            <a:spAutoFit/>
          </a:bodyPr>
          <a:lstStyle/>
          <a:p>
            <a:r>
              <a:rPr lang="en-SG" sz="1400" dirty="0" smtClean="0">
                <a:latin typeface="Courier New" pitchFamily="49" charset="0"/>
                <a:cs typeface="Courier New" pitchFamily="49" charset="0"/>
              </a:rPr>
              <a:t>&lt;?</a:t>
            </a:r>
            <a:r>
              <a:rPr lang="en-SG" sz="1400" dirty="0" err="1" smtClean="0">
                <a:latin typeface="Courier New" pitchFamily="49" charset="0"/>
                <a:cs typeface="Courier New" pitchFamily="49" charset="0"/>
              </a:rPr>
              <a:t>php</a:t>
            </a:r>
            <a:endParaRPr lang="en-SG" sz="1400" dirty="0" smtClean="0">
              <a:latin typeface="Courier New" pitchFamily="49" charset="0"/>
              <a:cs typeface="Courier New" pitchFamily="49" charset="0"/>
            </a:endParaRPr>
          </a:p>
          <a:p>
            <a:r>
              <a:rPr lang="en-SG" sz="1400" dirty="0" smtClean="0">
                <a:latin typeface="Courier New" pitchFamily="49" charset="0"/>
                <a:cs typeface="Courier New" pitchFamily="49" charset="0"/>
              </a:rPr>
              <a:t>    </a:t>
            </a:r>
            <a:r>
              <a:rPr lang="en-SG" sz="1400" dirty="0" smtClean="0">
                <a:latin typeface="Courier New" pitchFamily="49" charset="0"/>
                <a:cs typeface="Courier New" pitchFamily="49" charset="0"/>
              </a:rPr>
              <a:t>$</a:t>
            </a:r>
            <a:r>
              <a:rPr lang="en-SG" sz="1400" dirty="0" smtClean="0">
                <a:latin typeface="Courier New" pitchFamily="49" charset="0"/>
                <a:cs typeface="Courier New" pitchFamily="49" charset="0"/>
              </a:rPr>
              <a:t>to </a:t>
            </a:r>
            <a:r>
              <a:rPr lang="en-SG" sz="1400" dirty="0" smtClean="0">
                <a:latin typeface="Courier New" pitchFamily="49" charset="0"/>
                <a:cs typeface="Courier New" pitchFamily="49" charset="0"/>
              </a:rPr>
              <a:t>     = </a:t>
            </a:r>
            <a:r>
              <a:rPr lang="en-SG" sz="1400" dirty="0" smtClean="0">
                <a:latin typeface="Courier New" pitchFamily="49" charset="0"/>
                <a:cs typeface="Courier New" pitchFamily="49" charset="0"/>
              </a:rPr>
              <a:t>"someToEmailAddress@sp.edu.sg";</a:t>
            </a:r>
          </a:p>
          <a:p>
            <a:r>
              <a:rPr lang="en-SG" sz="1400" dirty="0" smtClean="0">
                <a:latin typeface="Courier New" pitchFamily="49" charset="0"/>
                <a:cs typeface="Courier New" pitchFamily="49" charset="0"/>
              </a:rPr>
              <a:t>    $subject = "Test mail";</a:t>
            </a:r>
          </a:p>
          <a:p>
            <a:r>
              <a:rPr lang="en-SG" sz="1400" dirty="0" smtClean="0">
                <a:latin typeface="Courier New" pitchFamily="49" charset="0"/>
                <a:cs typeface="Courier New" pitchFamily="49" charset="0"/>
              </a:rPr>
              <a:t>    $message = "Hello! This is a simple email message.";</a:t>
            </a:r>
          </a:p>
          <a:p>
            <a:r>
              <a:rPr lang="en-SG" sz="1400" dirty="0" smtClean="0">
                <a:latin typeface="Courier New" pitchFamily="49" charset="0"/>
                <a:cs typeface="Courier New" pitchFamily="49" charset="0"/>
              </a:rPr>
              <a:t>    $from </a:t>
            </a:r>
            <a:r>
              <a:rPr lang="en-SG" sz="1400" dirty="0" smtClean="0">
                <a:latin typeface="Courier New" pitchFamily="49" charset="0"/>
                <a:cs typeface="Courier New" pitchFamily="49" charset="0"/>
              </a:rPr>
              <a:t>   = </a:t>
            </a:r>
            <a:r>
              <a:rPr lang="en-SG" sz="1400" dirty="0" smtClean="0">
                <a:latin typeface="Courier New" pitchFamily="49" charset="0"/>
                <a:cs typeface="Courier New" pitchFamily="49" charset="0"/>
              </a:rPr>
              <a:t>"omeFromoEmailAddress@sp.edu.sg";</a:t>
            </a:r>
          </a:p>
          <a:p>
            <a:r>
              <a:rPr lang="en-SG" sz="1400" dirty="0" smtClean="0">
                <a:latin typeface="Courier New" pitchFamily="49" charset="0"/>
                <a:cs typeface="Courier New" pitchFamily="49" charset="0"/>
              </a:rPr>
              <a:t>    $headers = "From:" . $from</a:t>
            </a:r>
            <a:r>
              <a:rPr lang="en-SG" sz="1400" dirty="0" smtClean="0">
                <a:latin typeface="Courier New" pitchFamily="49" charset="0"/>
                <a:cs typeface="Courier New" pitchFamily="49" charset="0"/>
              </a:rPr>
              <a:t>;</a:t>
            </a:r>
          </a:p>
          <a:p>
            <a:endParaRPr lang="en-SG" sz="1400" dirty="0" smtClean="0">
              <a:latin typeface="Courier New" pitchFamily="49" charset="0"/>
              <a:cs typeface="Courier New" pitchFamily="49" charset="0"/>
            </a:endParaRPr>
          </a:p>
          <a:p>
            <a:r>
              <a:rPr lang="en-SG" sz="1400" dirty="0" smtClean="0">
                <a:latin typeface="Courier New" pitchFamily="49" charset="0"/>
                <a:cs typeface="Courier New" pitchFamily="49" charset="0"/>
              </a:rPr>
              <a:t>    mail($to, $subject, $message, $headers);</a:t>
            </a:r>
          </a:p>
          <a:p>
            <a:r>
              <a:rPr lang="en-SG" sz="1400" dirty="0" smtClean="0">
                <a:latin typeface="Courier New" pitchFamily="49" charset="0"/>
                <a:cs typeface="Courier New" pitchFamily="49" charset="0"/>
              </a:rPr>
              <a:t>    </a:t>
            </a:r>
            <a:endParaRPr lang="en-SG" sz="1400" dirty="0" smtClean="0">
              <a:latin typeface="Courier New" pitchFamily="49" charset="0"/>
              <a:cs typeface="Courier New" pitchFamily="49" charset="0"/>
            </a:endParaRPr>
          </a:p>
          <a:p>
            <a:r>
              <a:rPr lang="en-SG" sz="1400" dirty="0" smtClean="0">
                <a:latin typeface="Courier New" pitchFamily="49" charset="0"/>
                <a:cs typeface="Courier New" pitchFamily="49" charset="0"/>
              </a:rPr>
              <a:t> </a:t>
            </a:r>
            <a:r>
              <a:rPr lang="en-SG" sz="1400" dirty="0" smtClean="0">
                <a:latin typeface="Courier New" pitchFamily="49" charset="0"/>
                <a:cs typeface="Courier New" pitchFamily="49" charset="0"/>
              </a:rPr>
              <a:t>   echo </a:t>
            </a:r>
            <a:r>
              <a:rPr lang="en-SG" sz="1400" dirty="0" smtClean="0">
                <a:latin typeface="Courier New" pitchFamily="49" charset="0"/>
                <a:cs typeface="Courier New" pitchFamily="49" charset="0"/>
              </a:rPr>
              <a:t>"Mail Sent</a:t>
            </a:r>
            <a:r>
              <a:rPr lang="en-SG" sz="1400" dirty="0" smtClean="0">
                <a:latin typeface="Courier New" pitchFamily="49" charset="0"/>
                <a:cs typeface="Courier New" pitchFamily="49" charset="0"/>
              </a:rPr>
              <a:t>.";   </a:t>
            </a:r>
            <a:endParaRPr lang="en-SG" sz="1400" dirty="0" smtClean="0">
              <a:latin typeface="Courier New" pitchFamily="49" charset="0"/>
              <a:cs typeface="Courier New" pitchFamily="49" charset="0"/>
            </a:endParaRPr>
          </a:p>
          <a:p>
            <a:r>
              <a:rPr lang="en-SG" sz="1400" dirty="0" smtClean="0">
                <a:latin typeface="Courier New" pitchFamily="49" charset="0"/>
                <a:cs typeface="Courier New" pitchFamily="49" charset="0"/>
              </a:rPr>
              <a:t>?&gt;</a:t>
            </a:r>
            <a:endParaRPr lang="en-SG" sz="1400" dirty="0" smtClean="0">
              <a:latin typeface="Courier New" pitchFamily="49" charset="0"/>
              <a:cs typeface="Courier New" pitchFamily="49" charset="0"/>
            </a:endParaRPr>
          </a:p>
        </p:txBody>
      </p:sp>
      <p:sp>
        <p:nvSpPr>
          <p:cNvPr id="8" name="TextBox 7"/>
          <p:cNvSpPr txBox="1"/>
          <p:nvPr/>
        </p:nvSpPr>
        <p:spPr>
          <a:xfrm>
            <a:off x="899592" y="3131676"/>
            <a:ext cx="1728192" cy="369332"/>
          </a:xfrm>
          <a:prstGeom prst="rect">
            <a:avLst/>
          </a:prstGeom>
          <a:noFill/>
        </p:spPr>
        <p:txBody>
          <a:bodyPr wrap="square" rtlCol="0">
            <a:spAutoFit/>
          </a:bodyPr>
          <a:lstStyle/>
          <a:p>
            <a:r>
              <a:rPr lang="en-US" dirty="0" smtClean="0"/>
              <a:t>Example:</a:t>
            </a:r>
            <a:endParaRPr lang="en-SG"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PHP Sending </a:t>
            </a:r>
            <a:r>
              <a:rPr lang="en-US" dirty="0" smtClean="0"/>
              <a:t>email</a:t>
            </a:r>
            <a:endParaRPr lang="en-SG" dirty="0"/>
          </a:p>
        </p:txBody>
      </p:sp>
      <p:graphicFrame>
        <p:nvGraphicFramePr>
          <p:cNvPr id="4" name="Table 3"/>
          <p:cNvGraphicFramePr>
            <a:graphicFrameLocks noGrp="1"/>
          </p:cNvGraphicFramePr>
          <p:nvPr/>
        </p:nvGraphicFramePr>
        <p:xfrm>
          <a:off x="539552" y="2204864"/>
          <a:ext cx="8136904" cy="3302000"/>
        </p:xfrm>
        <a:graphic>
          <a:graphicData uri="http://schemas.openxmlformats.org/drawingml/2006/table">
            <a:tbl>
              <a:tblPr firstRow="1" bandRow="1">
                <a:tableStyleId>{5C22544A-7EE6-4342-B048-85BDC9FD1C3A}</a:tableStyleId>
              </a:tblPr>
              <a:tblGrid>
                <a:gridCol w="1761672"/>
                <a:gridCol w="6375232"/>
              </a:tblGrid>
              <a:tr h="370840">
                <a:tc>
                  <a:txBody>
                    <a:bodyPr/>
                    <a:lstStyle/>
                    <a:p>
                      <a:r>
                        <a:rPr lang="en-SG" dirty="0" smtClean="0"/>
                        <a:t>Parameter</a:t>
                      </a:r>
                      <a:endParaRPr lang="en-SG" dirty="0"/>
                    </a:p>
                  </a:txBody>
                  <a:tcPr/>
                </a:tc>
                <a:tc>
                  <a:txBody>
                    <a:bodyPr/>
                    <a:lstStyle/>
                    <a:p>
                      <a:r>
                        <a:rPr lang="en-SG" dirty="0" smtClean="0"/>
                        <a:t>Description</a:t>
                      </a:r>
                      <a:endParaRPr lang="en-SG" dirty="0"/>
                    </a:p>
                  </a:txBody>
                  <a:tcPr/>
                </a:tc>
              </a:tr>
              <a:tr h="370840">
                <a:tc>
                  <a:txBody>
                    <a:bodyPr/>
                    <a:lstStyle/>
                    <a:p>
                      <a:r>
                        <a:rPr lang="en-US" dirty="0" smtClean="0"/>
                        <a:t>to</a:t>
                      </a:r>
                      <a:endParaRPr lang="en-SG" dirty="0"/>
                    </a:p>
                  </a:txBody>
                  <a:tcPr/>
                </a:tc>
                <a:tc>
                  <a:txBody>
                    <a:bodyPr/>
                    <a:lstStyle/>
                    <a:p>
                      <a:r>
                        <a:rPr lang="en-SG" dirty="0" smtClean="0">
                          <a:solidFill>
                            <a:srgbClr val="FF0000"/>
                          </a:solidFill>
                        </a:rPr>
                        <a:t>Required</a:t>
                      </a:r>
                      <a:r>
                        <a:rPr lang="en-SG" dirty="0" smtClean="0"/>
                        <a:t>. Specifies the receiver / receivers of the email</a:t>
                      </a:r>
                      <a:endParaRPr lang="en-SG" dirty="0"/>
                    </a:p>
                  </a:txBody>
                  <a:tcPr/>
                </a:tc>
              </a:tr>
              <a:tr h="370840">
                <a:tc>
                  <a:txBody>
                    <a:bodyPr/>
                    <a:lstStyle/>
                    <a:p>
                      <a:r>
                        <a:rPr lang="en-US" dirty="0" smtClean="0"/>
                        <a:t>subject</a:t>
                      </a:r>
                      <a:endParaRPr lang="en-SG" dirty="0"/>
                    </a:p>
                  </a:txBody>
                  <a:tcPr/>
                </a:tc>
                <a:tc>
                  <a:txBody>
                    <a:bodyPr/>
                    <a:lstStyle/>
                    <a:p>
                      <a:r>
                        <a:rPr lang="en-SG" dirty="0" smtClean="0">
                          <a:solidFill>
                            <a:srgbClr val="FF0000"/>
                          </a:solidFill>
                        </a:rPr>
                        <a:t>Required</a:t>
                      </a:r>
                      <a:r>
                        <a:rPr lang="en-SG" dirty="0" smtClean="0"/>
                        <a:t>. Specifies the subject of the email. Note: This parameter cannot contain any newline characters</a:t>
                      </a:r>
                      <a:endParaRPr lang="en-SG" dirty="0"/>
                    </a:p>
                  </a:txBody>
                  <a:tcPr/>
                </a:tc>
              </a:tr>
              <a:tr h="370840">
                <a:tc>
                  <a:txBody>
                    <a:bodyPr/>
                    <a:lstStyle/>
                    <a:p>
                      <a:r>
                        <a:rPr lang="en-US" dirty="0" smtClean="0"/>
                        <a:t>message</a:t>
                      </a:r>
                      <a:endParaRPr lang="en-SG" dirty="0"/>
                    </a:p>
                  </a:txBody>
                  <a:tcPr/>
                </a:tc>
                <a:tc>
                  <a:txBody>
                    <a:bodyPr/>
                    <a:lstStyle/>
                    <a:p>
                      <a:r>
                        <a:rPr lang="en-SG" dirty="0" smtClean="0">
                          <a:solidFill>
                            <a:srgbClr val="FF0000"/>
                          </a:solidFill>
                        </a:rPr>
                        <a:t>Required</a:t>
                      </a:r>
                      <a:r>
                        <a:rPr lang="en-SG" dirty="0" smtClean="0"/>
                        <a:t>. Defines the message to be sent. Each line should be separated with a LF (\n). </a:t>
                      </a:r>
                      <a:endParaRPr lang="en-SG" dirty="0"/>
                    </a:p>
                  </a:txBody>
                  <a:tcPr/>
                </a:tc>
              </a:tr>
              <a:tr h="370840">
                <a:tc>
                  <a:txBody>
                    <a:bodyPr/>
                    <a:lstStyle/>
                    <a:p>
                      <a:r>
                        <a:rPr lang="en-US" dirty="0" smtClean="0"/>
                        <a:t>headers</a:t>
                      </a:r>
                      <a:endParaRPr lang="en-SG" dirty="0"/>
                    </a:p>
                  </a:txBody>
                  <a:tcPr/>
                </a:tc>
                <a:tc>
                  <a:txBody>
                    <a:bodyPr/>
                    <a:lstStyle/>
                    <a:p>
                      <a:r>
                        <a:rPr lang="en-SG" dirty="0" smtClean="0">
                          <a:solidFill>
                            <a:srgbClr val="00B050"/>
                          </a:solidFill>
                        </a:rPr>
                        <a:t>Optional</a:t>
                      </a:r>
                      <a:r>
                        <a:rPr lang="en-SG" dirty="0" smtClean="0"/>
                        <a:t>. Specifies additional headers, like From, Cc, and Bcc. The additional headers should be separated with a CRLF (\r\n)</a:t>
                      </a:r>
                      <a:endParaRPr lang="en-SG" dirty="0"/>
                    </a:p>
                  </a:txBody>
                  <a:tcPr/>
                </a:tc>
              </a:tr>
              <a:tr h="370840">
                <a:tc>
                  <a:txBody>
                    <a:bodyPr/>
                    <a:lstStyle/>
                    <a:p>
                      <a:r>
                        <a:rPr lang="en-US" dirty="0" smtClean="0"/>
                        <a:t>parameters</a:t>
                      </a:r>
                      <a:endParaRPr lang="en-SG" dirty="0"/>
                    </a:p>
                  </a:txBody>
                  <a:tcPr/>
                </a:tc>
                <a:tc>
                  <a:txBody>
                    <a:bodyPr/>
                    <a:lstStyle/>
                    <a:p>
                      <a:r>
                        <a:rPr lang="en-SG" dirty="0" smtClean="0">
                          <a:solidFill>
                            <a:srgbClr val="00B050"/>
                          </a:solidFill>
                        </a:rPr>
                        <a:t>Optional</a:t>
                      </a:r>
                      <a:r>
                        <a:rPr lang="en-SG" dirty="0" smtClean="0"/>
                        <a:t>. Specifies an additional parameter to the </a:t>
                      </a:r>
                      <a:r>
                        <a:rPr lang="en-SG" dirty="0" err="1" smtClean="0"/>
                        <a:t>sendmail</a:t>
                      </a:r>
                      <a:r>
                        <a:rPr lang="en-SG" dirty="0" smtClean="0"/>
                        <a:t> program</a:t>
                      </a:r>
                      <a:endParaRPr lang="en-SG" dirty="0"/>
                    </a:p>
                  </a:txBody>
                  <a:tcPr/>
                </a:tc>
              </a:tr>
            </a:tbl>
          </a:graphicData>
        </a:graphic>
      </p:graphicFrame>
      <p:sp>
        <p:nvSpPr>
          <p:cNvPr id="5" name="TextBox 4"/>
          <p:cNvSpPr txBox="1"/>
          <p:nvPr/>
        </p:nvSpPr>
        <p:spPr>
          <a:xfrm>
            <a:off x="611560" y="1609055"/>
            <a:ext cx="7344816" cy="307777"/>
          </a:xfrm>
          <a:prstGeom prst="rect">
            <a:avLst/>
          </a:prstGeom>
          <a:solidFill>
            <a:schemeClr val="bg1">
              <a:lumMod val="95000"/>
            </a:schemeClr>
          </a:solidFill>
          <a:ln>
            <a:solidFill>
              <a:srgbClr val="92D050"/>
            </a:solidFill>
          </a:ln>
        </p:spPr>
        <p:txBody>
          <a:bodyPr wrap="square" rtlCol="0">
            <a:spAutoFit/>
          </a:bodyPr>
          <a:lstStyle/>
          <a:p>
            <a:r>
              <a:rPr lang="en-SG" sz="1400" dirty="0" smtClean="0">
                <a:latin typeface="Courier New" pitchFamily="49" charset="0"/>
                <a:cs typeface="Courier New" pitchFamily="49" charset="0"/>
              </a:rPr>
              <a:t>mail(</a:t>
            </a:r>
            <a:r>
              <a:rPr lang="en-SG" sz="1400" dirty="0" err="1" smtClean="0">
                <a:latin typeface="Courier New" pitchFamily="49" charset="0"/>
                <a:cs typeface="Courier New" pitchFamily="49" charset="0"/>
              </a:rPr>
              <a:t>to,subject,message,headers,parameters</a:t>
            </a:r>
            <a:r>
              <a:rPr lang="en-SG" sz="1400" dirty="0" smtClean="0">
                <a:latin typeface="Courier New" pitchFamily="49" charset="0"/>
                <a:cs typeface="Courier New" pitchFamily="49" charset="0"/>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72007"/>
          </a:xfrm>
        </p:spPr>
        <p:txBody>
          <a:bodyPr>
            <a:normAutofit/>
          </a:bodyPr>
          <a:lstStyle/>
          <a:p>
            <a:r>
              <a:rPr lang="en-US" dirty="0" smtClean="0"/>
              <a:t>Setting the SMTP server - </a:t>
            </a:r>
            <a:r>
              <a:rPr lang="en-SG" dirty="0" smtClean="0"/>
              <a:t>Simple Mail Transfer </a:t>
            </a:r>
            <a:r>
              <a:rPr lang="en-SG" dirty="0" smtClean="0"/>
              <a:t>Protocol and port.</a:t>
            </a:r>
            <a:r>
              <a:rPr lang="en-US" dirty="0" smtClean="0"/>
              <a:t> </a:t>
            </a:r>
          </a:p>
          <a:p>
            <a:endParaRPr lang="en-US" dirty="0" smtClean="0"/>
          </a:p>
          <a:p>
            <a:endParaRPr lang="en-US" dirty="0" smtClean="0"/>
          </a:p>
          <a:p>
            <a:endParaRPr lang="en-US" dirty="0" smtClean="0"/>
          </a:p>
          <a:p>
            <a:r>
              <a:rPr lang="en-US" dirty="0" smtClean="0"/>
              <a:t>The </a:t>
            </a:r>
            <a:r>
              <a:rPr lang="en-US" dirty="0" smtClean="0"/>
              <a:t>mail reference: </a:t>
            </a:r>
            <a:r>
              <a:rPr lang="en-US" dirty="0" smtClean="0">
                <a:hlinkClick r:id="rId2"/>
              </a:rPr>
              <a:t>http://www.w3schools.com/php/php_ref_mail.asp</a:t>
            </a:r>
            <a:endParaRPr lang="en-US" dirty="0" smtClean="0"/>
          </a:p>
        </p:txBody>
      </p:sp>
      <p:sp>
        <p:nvSpPr>
          <p:cNvPr id="3" name="Title 2"/>
          <p:cNvSpPr>
            <a:spLocks noGrp="1"/>
          </p:cNvSpPr>
          <p:nvPr>
            <p:ph type="title"/>
          </p:nvPr>
        </p:nvSpPr>
        <p:spPr/>
        <p:txBody>
          <a:bodyPr/>
          <a:lstStyle/>
          <a:p>
            <a:r>
              <a:rPr lang="en-US" dirty="0" smtClean="0"/>
              <a:t>PHP Sending email</a:t>
            </a:r>
            <a:endParaRPr lang="en-SG" dirty="0"/>
          </a:p>
        </p:txBody>
      </p:sp>
      <p:sp>
        <p:nvSpPr>
          <p:cNvPr id="4" name="TextBox 3"/>
          <p:cNvSpPr txBox="1"/>
          <p:nvPr/>
        </p:nvSpPr>
        <p:spPr>
          <a:xfrm>
            <a:off x="899592" y="2420888"/>
            <a:ext cx="7920880" cy="954107"/>
          </a:xfrm>
          <a:prstGeom prst="rect">
            <a:avLst/>
          </a:prstGeom>
          <a:solidFill>
            <a:schemeClr val="bg1">
              <a:lumMod val="95000"/>
            </a:schemeClr>
          </a:solidFill>
          <a:ln>
            <a:solidFill>
              <a:srgbClr val="92D050"/>
            </a:solidFill>
          </a:ln>
        </p:spPr>
        <p:txBody>
          <a:bodyPr wrap="square" rtlCol="0">
            <a:spAutoFit/>
          </a:bodyPr>
          <a:lstStyle/>
          <a:p>
            <a:r>
              <a:rPr lang="en-SG" sz="1400" dirty="0" smtClean="0">
                <a:latin typeface="Courier New" pitchFamily="49" charset="0"/>
                <a:cs typeface="Courier New" pitchFamily="49" charset="0"/>
              </a:rPr>
              <a:t>&lt;?</a:t>
            </a:r>
            <a:r>
              <a:rPr lang="en-SG" sz="1400" dirty="0" err="1" smtClean="0">
                <a:latin typeface="Courier New" pitchFamily="49" charset="0"/>
                <a:cs typeface="Courier New" pitchFamily="49" charset="0"/>
              </a:rPr>
              <a:t>php</a:t>
            </a:r>
            <a:endParaRPr lang="en-SG" sz="1400" dirty="0" smtClean="0">
              <a:latin typeface="Courier New" pitchFamily="49" charset="0"/>
              <a:cs typeface="Courier New" pitchFamily="49" charset="0"/>
            </a:endParaRPr>
          </a:p>
          <a:p>
            <a:r>
              <a:rPr lang="en-SG" sz="1400" dirty="0" smtClean="0">
                <a:latin typeface="Courier New" pitchFamily="49" charset="0"/>
                <a:cs typeface="Courier New" pitchFamily="49" charset="0"/>
              </a:rPr>
              <a:t> </a:t>
            </a:r>
            <a:r>
              <a:rPr lang="en-SG" sz="1400" dirty="0" smtClean="0">
                <a:latin typeface="Courier New" pitchFamily="49" charset="0"/>
                <a:cs typeface="Courier New" pitchFamily="49" charset="0"/>
              </a:rPr>
              <a:t>   </a:t>
            </a:r>
            <a:r>
              <a:rPr lang="en-SG" sz="1400" dirty="0" err="1" smtClean="0">
                <a:latin typeface="Courier New" pitchFamily="49" charset="0"/>
                <a:cs typeface="Courier New" pitchFamily="49" charset="0"/>
              </a:rPr>
              <a:t>ini_set</a:t>
            </a:r>
            <a:r>
              <a:rPr lang="en-SG" sz="1400" dirty="0" smtClean="0">
                <a:latin typeface="Courier New" pitchFamily="49" charset="0"/>
                <a:cs typeface="Courier New" pitchFamily="49" charset="0"/>
              </a:rPr>
              <a:t> </a:t>
            </a:r>
            <a:r>
              <a:rPr lang="en-SG" sz="1400" dirty="0" smtClean="0">
                <a:latin typeface="Courier New" pitchFamily="49" charset="0"/>
                <a:cs typeface="Courier New" pitchFamily="49" charset="0"/>
              </a:rPr>
              <a:t>('SMTP', </a:t>
            </a:r>
            <a:r>
              <a:rPr lang="en-SG" sz="1400" dirty="0" smtClean="0">
                <a:latin typeface="Courier New" pitchFamily="49" charset="0"/>
                <a:cs typeface="Courier New" pitchFamily="49" charset="0"/>
              </a:rPr>
              <a:t>'smtp.somesite.com.sg'); </a:t>
            </a:r>
            <a:endParaRPr lang="en-SG" sz="1400" dirty="0" smtClean="0">
              <a:latin typeface="Courier New" pitchFamily="49" charset="0"/>
              <a:cs typeface="Courier New" pitchFamily="49" charset="0"/>
            </a:endParaRPr>
          </a:p>
          <a:p>
            <a:r>
              <a:rPr lang="en-SG" sz="1400" dirty="0" smtClean="0">
                <a:latin typeface="Courier New" pitchFamily="49" charset="0"/>
                <a:cs typeface="Courier New" pitchFamily="49" charset="0"/>
              </a:rPr>
              <a:t>    </a:t>
            </a:r>
            <a:r>
              <a:rPr lang="en-SG" sz="1400" dirty="0" err="1" smtClean="0">
                <a:latin typeface="Courier New" pitchFamily="49" charset="0"/>
                <a:cs typeface="Courier New" pitchFamily="49" charset="0"/>
              </a:rPr>
              <a:t>ini_set</a:t>
            </a:r>
            <a:r>
              <a:rPr lang="en-SG" sz="1400" dirty="0" smtClean="0">
                <a:latin typeface="Courier New" pitchFamily="49" charset="0"/>
                <a:cs typeface="Courier New" pitchFamily="49" charset="0"/>
              </a:rPr>
              <a:t> ('SMTP_PORT', 25);   </a:t>
            </a:r>
          </a:p>
          <a:p>
            <a:r>
              <a:rPr lang="en-SG" sz="1400" dirty="0" smtClean="0">
                <a:latin typeface="Courier New" pitchFamily="49" charset="0"/>
                <a:cs typeface="Courier New" pitchFamily="49" charset="0"/>
              </a:rPr>
              <a:t>?&gt;</a:t>
            </a:r>
            <a:endParaRPr lang="en-SG" sz="1400" dirty="0" smtClean="0">
              <a:latin typeface="Courier New" pitchFamily="49" charset="0"/>
              <a:cs typeface="Courier New"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2739760"/>
          </a:xfrm>
        </p:spPr>
        <p:txBody>
          <a:bodyPr>
            <a:normAutofit fontScale="92500" lnSpcReduction="20000"/>
          </a:bodyPr>
          <a:lstStyle/>
          <a:p>
            <a:r>
              <a:rPr lang="en-SG" dirty="0" smtClean="0"/>
              <a:t>If your code lacks error checking code, your program may look very unprofessional and you may be open to security risks</a:t>
            </a:r>
            <a:r>
              <a:rPr lang="en-SG" dirty="0" smtClean="0"/>
              <a:t>.</a:t>
            </a:r>
          </a:p>
          <a:p>
            <a:r>
              <a:rPr lang="en-SG" dirty="0" smtClean="0"/>
              <a:t>The default error handling in PHP is very simple. An error message with filename, line number and a message describing the error is sent to the browser</a:t>
            </a:r>
            <a:r>
              <a:rPr lang="en-SG" dirty="0" smtClean="0"/>
              <a:t>. </a:t>
            </a:r>
          </a:p>
          <a:p>
            <a:r>
              <a:rPr lang="en-SG" dirty="0" smtClean="0"/>
              <a:t>For example the following code produce an error when the file the </a:t>
            </a:r>
            <a:r>
              <a:rPr lang="en-SG" dirty="0" err="1" smtClean="0"/>
              <a:t>php</a:t>
            </a:r>
            <a:r>
              <a:rPr lang="en-SG" dirty="0" smtClean="0"/>
              <a:t> code trying to open does not exist.</a:t>
            </a:r>
            <a:endParaRPr lang="en-SG" dirty="0"/>
          </a:p>
        </p:txBody>
      </p:sp>
      <p:sp>
        <p:nvSpPr>
          <p:cNvPr id="3" name="Title 2"/>
          <p:cNvSpPr>
            <a:spLocks noGrp="1"/>
          </p:cNvSpPr>
          <p:nvPr>
            <p:ph type="title"/>
          </p:nvPr>
        </p:nvSpPr>
        <p:spPr/>
        <p:txBody>
          <a:bodyPr/>
          <a:lstStyle/>
          <a:p>
            <a:r>
              <a:rPr lang="en-SG" dirty="0" smtClean="0"/>
              <a:t>PHP Error Handling</a:t>
            </a:r>
            <a:endParaRPr lang="en-SG" dirty="0"/>
          </a:p>
        </p:txBody>
      </p:sp>
      <p:pic>
        <p:nvPicPr>
          <p:cNvPr id="1026" name="Picture 2"/>
          <p:cNvPicPr>
            <a:picLocks noChangeAspect="1" noChangeArrowheads="1"/>
          </p:cNvPicPr>
          <p:nvPr/>
        </p:nvPicPr>
        <p:blipFill>
          <a:blip r:embed="rId2" cstate="print"/>
          <a:srcRect/>
          <a:stretch>
            <a:fillRect/>
          </a:stretch>
        </p:blipFill>
        <p:spPr bwMode="auto">
          <a:xfrm>
            <a:off x="2691358" y="4304878"/>
            <a:ext cx="3752850" cy="207645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515624"/>
          </a:xfrm>
        </p:spPr>
        <p:txBody>
          <a:bodyPr/>
          <a:lstStyle/>
          <a:p>
            <a:r>
              <a:rPr lang="en-SG" dirty="0" smtClean="0"/>
              <a:t>To prevent the user from getting an error message like the one </a:t>
            </a:r>
            <a:r>
              <a:rPr lang="en-SG" dirty="0" smtClean="0"/>
              <a:t>in the previous slide, </a:t>
            </a:r>
            <a:r>
              <a:rPr lang="en-SG" dirty="0" smtClean="0"/>
              <a:t>we test whether the file exist before we try to access it:</a:t>
            </a:r>
            <a:endParaRPr lang="en-SG" dirty="0"/>
          </a:p>
        </p:txBody>
      </p:sp>
      <p:sp>
        <p:nvSpPr>
          <p:cNvPr id="3" name="Title 2"/>
          <p:cNvSpPr>
            <a:spLocks noGrp="1"/>
          </p:cNvSpPr>
          <p:nvPr>
            <p:ph type="title"/>
          </p:nvPr>
        </p:nvSpPr>
        <p:spPr/>
        <p:txBody>
          <a:bodyPr/>
          <a:lstStyle/>
          <a:p>
            <a:r>
              <a:rPr lang="en-SG" dirty="0" smtClean="0"/>
              <a:t>PHP Error Handling</a:t>
            </a:r>
            <a:endParaRPr lang="en-SG" dirty="0"/>
          </a:p>
        </p:txBody>
      </p:sp>
      <p:sp>
        <p:nvSpPr>
          <p:cNvPr id="4" name="TextBox 3"/>
          <p:cNvSpPr txBox="1"/>
          <p:nvPr/>
        </p:nvSpPr>
        <p:spPr>
          <a:xfrm>
            <a:off x="899592" y="2834933"/>
            <a:ext cx="7920880" cy="1600438"/>
          </a:xfrm>
          <a:prstGeom prst="rect">
            <a:avLst/>
          </a:prstGeom>
          <a:solidFill>
            <a:schemeClr val="bg1">
              <a:lumMod val="95000"/>
            </a:schemeClr>
          </a:solidFill>
          <a:ln>
            <a:solidFill>
              <a:srgbClr val="92D050"/>
            </a:solidFill>
          </a:ln>
        </p:spPr>
        <p:txBody>
          <a:bodyPr wrap="square" rtlCol="0">
            <a:spAutoFit/>
          </a:bodyPr>
          <a:lstStyle/>
          <a:p>
            <a:r>
              <a:rPr lang="en-SG" sz="1400" dirty="0" smtClean="0">
                <a:latin typeface="Courier New" pitchFamily="49" charset="0"/>
                <a:cs typeface="Courier New" pitchFamily="49" charset="0"/>
              </a:rPr>
              <a:t>&lt;?</a:t>
            </a:r>
            <a:r>
              <a:rPr lang="en-SG" sz="1400" dirty="0" err="1" smtClean="0">
                <a:latin typeface="Courier New" pitchFamily="49" charset="0"/>
                <a:cs typeface="Courier New" pitchFamily="49" charset="0"/>
              </a:rPr>
              <a:t>php</a:t>
            </a:r>
            <a:endParaRPr lang="en-SG" sz="1400" dirty="0" smtClean="0">
              <a:latin typeface="Courier New" pitchFamily="49" charset="0"/>
              <a:cs typeface="Courier New" pitchFamily="49" charset="0"/>
            </a:endParaRPr>
          </a:p>
          <a:p>
            <a:r>
              <a:rPr lang="en-SG" sz="1400" dirty="0" smtClean="0">
                <a:latin typeface="Courier New" pitchFamily="49" charset="0"/>
                <a:cs typeface="Courier New" pitchFamily="49" charset="0"/>
              </a:rPr>
              <a:t>    </a:t>
            </a:r>
            <a:r>
              <a:rPr lang="en-SG" sz="1400" dirty="0" smtClean="0">
                <a:latin typeface="Courier New" pitchFamily="49" charset="0"/>
                <a:cs typeface="Courier New" pitchFamily="49" charset="0"/>
              </a:rPr>
              <a:t>if</a:t>
            </a:r>
            <a:r>
              <a:rPr lang="en-SG" sz="1400" dirty="0" smtClean="0">
                <a:latin typeface="Courier New" pitchFamily="49" charset="0"/>
                <a:cs typeface="Courier New" pitchFamily="49" charset="0"/>
              </a:rPr>
              <a:t>(!</a:t>
            </a:r>
            <a:r>
              <a:rPr lang="en-SG" sz="1400" dirty="0" err="1" smtClean="0">
                <a:latin typeface="Courier New" pitchFamily="49" charset="0"/>
                <a:cs typeface="Courier New" pitchFamily="49" charset="0"/>
              </a:rPr>
              <a:t>file_exists</a:t>
            </a:r>
            <a:r>
              <a:rPr lang="en-SG" sz="1400" dirty="0" smtClean="0">
                <a:latin typeface="Courier New" pitchFamily="49" charset="0"/>
                <a:cs typeface="Courier New" pitchFamily="49" charset="0"/>
              </a:rPr>
              <a:t>("somefile.txt")) {</a:t>
            </a:r>
          </a:p>
          <a:p>
            <a:r>
              <a:rPr lang="en-SG" sz="1400" dirty="0" smtClean="0">
                <a:latin typeface="Courier New" pitchFamily="49" charset="0"/>
                <a:cs typeface="Courier New" pitchFamily="49" charset="0"/>
              </a:rPr>
              <a:t>    </a:t>
            </a:r>
            <a:r>
              <a:rPr lang="en-SG" sz="1400" dirty="0" smtClean="0">
                <a:latin typeface="Courier New" pitchFamily="49" charset="0"/>
                <a:cs typeface="Courier New" pitchFamily="49" charset="0"/>
              </a:rPr>
              <a:t>    </a:t>
            </a:r>
            <a:r>
              <a:rPr lang="en-SG" sz="1400" dirty="0" smtClean="0">
                <a:latin typeface="Courier New" pitchFamily="49" charset="0"/>
                <a:cs typeface="Courier New" pitchFamily="49" charset="0"/>
              </a:rPr>
              <a:t>die("File not found");</a:t>
            </a:r>
          </a:p>
          <a:p>
            <a:r>
              <a:rPr lang="en-SG" sz="1400" dirty="0" smtClean="0">
                <a:latin typeface="Courier New" pitchFamily="49" charset="0"/>
                <a:cs typeface="Courier New" pitchFamily="49" charset="0"/>
              </a:rPr>
              <a:t>    </a:t>
            </a:r>
            <a:r>
              <a:rPr lang="en-SG" sz="1400" dirty="0" smtClean="0">
                <a:latin typeface="Courier New" pitchFamily="49" charset="0"/>
                <a:cs typeface="Courier New" pitchFamily="49" charset="0"/>
              </a:rPr>
              <a:t>} </a:t>
            </a:r>
            <a:r>
              <a:rPr lang="en-SG" sz="1400" dirty="0" smtClean="0">
                <a:latin typeface="Courier New" pitchFamily="49" charset="0"/>
                <a:cs typeface="Courier New" pitchFamily="49" charset="0"/>
              </a:rPr>
              <a:t>else {</a:t>
            </a:r>
          </a:p>
          <a:p>
            <a:r>
              <a:rPr lang="en-SG" sz="1400" dirty="0" smtClean="0">
                <a:latin typeface="Courier New" pitchFamily="49" charset="0"/>
                <a:cs typeface="Courier New" pitchFamily="49" charset="0"/>
              </a:rPr>
              <a:t>    </a:t>
            </a:r>
            <a:r>
              <a:rPr lang="en-SG" sz="1400" dirty="0" smtClean="0">
                <a:latin typeface="Courier New" pitchFamily="49" charset="0"/>
                <a:cs typeface="Courier New" pitchFamily="49" charset="0"/>
              </a:rPr>
              <a:t>    </a:t>
            </a:r>
            <a:r>
              <a:rPr lang="en-SG" sz="1400" dirty="0" smtClean="0">
                <a:latin typeface="Courier New" pitchFamily="49" charset="0"/>
                <a:cs typeface="Courier New" pitchFamily="49" charset="0"/>
              </a:rPr>
              <a:t>$file=</a:t>
            </a:r>
            <a:r>
              <a:rPr lang="en-SG" sz="1400" dirty="0" err="1" smtClean="0">
                <a:latin typeface="Courier New" pitchFamily="49" charset="0"/>
                <a:cs typeface="Courier New" pitchFamily="49" charset="0"/>
              </a:rPr>
              <a:t>fopen</a:t>
            </a:r>
            <a:r>
              <a:rPr lang="en-SG" sz="1400" dirty="0" smtClean="0">
                <a:latin typeface="Courier New" pitchFamily="49" charset="0"/>
                <a:cs typeface="Courier New" pitchFamily="49" charset="0"/>
              </a:rPr>
              <a:t>("</a:t>
            </a:r>
            <a:r>
              <a:rPr lang="en-SG" sz="1400" dirty="0" err="1" smtClean="0">
                <a:latin typeface="Courier New" pitchFamily="49" charset="0"/>
                <a:cs typeface="Courier New" pitchFamily="49" charset="0"/>
              </a:rPr>
              <a:t>somefile.txt","r</a:t>
            </a:r>
            <a:r>
              <a:rPr lang="en-SG" sz="1400" dirty="0" smtClean="0">
                <a:latin typeface="Courier New" pitchFamily="49" charset="0"/>
                <a:cs typeface="Courier New" pitchFamily="49" charset="0"/>
              </a:rPr>
              <a:t>");</a:t>
            </a:r>
          </a:p>
          <a:p>
            <a:r>
              <a:rPr lang="en-SG" sz="1400" dirty="0" smtClean="0">
                <a:latin typeface="Courier New" pitchFamily="49" charset="0"/>
                <a:cs typeface="Courier New" pitchFamily="49" charset="0"/>
              </a:rPr>
              <a:t>    </a:t>
            </a:r>
            <a:r>
              <a:rPr lang="en-SG" sz="1400" dirty="0" smtClean="0">
                <a:latin typeface="Courier New" pitchFamily="49" charset="0"/>
                <a:cs typeface="Courier New" pitchFamily="49" charset="0"/>
              </a:rPr>
              <a:t>}</a:t>
            </a:r>
            <a:endParaRPr lang="en-SG" sz="1400" dirty="0" smtClean="0">
              <a:latin typeface="Courier New" pitchFamily="49" charset="0"/>
              <a:cs typeface="Courier New" pitchFamily="49" charset="0"/>
            </a:endParaRPr>
          </a:p>
          <a:p>
            <a:r>
              <a:rPr lang="en-SG" sz="1400" dirty="0" smtClean="0">
                <a:latin typeface="Courier New" pitchFamily="49" charset="0"/>
                <a:cs typeface="Courier New" pitchFamily="49" charset="0"/>
              </a:rPr>
              <a:t>?&gt;</a:t>
            </a:r>
            <a:endParaRPr lang="en-SG" sz="1400" dirty="0" smtClean="0">
              <a:latin typeface="Courier New" pitchFamily="49" charset="0"/>
              <a:cs typeface="Courier New" pitchFamily="49" charset="0"/>
            </a:endParaRPr>
          </a:p>
        </p:txBody>
      </p:sp>
      <p:pic>
        <p:nvPicPr>
          <p:cNvPr id="2050" name="Picture 2"/>
          <p:cNvPicPr>
            <a:picLocks noChangeAspect="1" noChangeArrowheads="1"/>
          </p:cNvPicPr>
          <p:nvPr/>
        </p:nvPicPr>
        <p:blipFill>
          <a:blip r:embed="rId2" cstate="print"/>
          <a:srcRect/>
          <a:stretch>
            <a:fillRect/>
          </a:stretch>
        </p:blipFill>
        <p:spPr bwMode="auto">
          <a:xfrm>
            <a:off x="899592" y="4797152"/>
            <a:ext cx="2724150" cy="1514475"/>
          </a:xfrm>
          <a:prstGeom prst="rect">
            <a:avLst/>
          </a:prstGeom>
          <a:noFill/>
          <a:ln w="9525">
            <a:noFill/>
            <a:miter lim="800000"/>
            <a:headEnd/>
            <a:tailEnd/>
          </a:ln>
        </p:spPr>
      </p:pic>
      <p:sp>
        <p:nvSpPr>
          <p:cNvPr id="6" name="Content Placeholder 1"/>
          <p:cNvSpPr txBox="1">
            <a:spLocks/>
          </p:cNvSpPr>
          <p:nvPr/>
        </p:nvSpPr>
        <p:spPr>
          <a:xfrm>
            <a:off x="3851920" y="4721688"/>
            <a:ext cx="4968552" cy="1515624"/>
          </a:xfrm>
          <a:prstGeom prst="rect">
            <a:avLst/>
          </a:prstGeom>
        </p:spPr>
        <p:txBody>
          <a:bodyPr vert="horz">
            <a:normAutofit/>
          </a:bodyPr>
          <a:lstStyle/>
          <a:p>
            <a:pPr marL="365760" lvl="0" indent="-256032">
              <a:spcBef>
                <a:spcPts val="400"/>
              </a:spcBef>
              <a:buClr>
                <a:schemeClr val="accent1"/>
              </a:buClr>
              <a:buSzPct val="68000"/>
              <a:buFont typeface="Wingdings 3"/>
              <a:buChar char=""/>
            </a:pPr>
            <a:r>
              <a:rPr kumimoji="0" lang="en-SG" sz="2700" b="0" i="0" u="none" strike="noStrike" kern="1200" cap="none" spc="0" normalizeH="0" baseline="0" noProof="0" dirty="0" smtClean="0">
                <a:ln>
                  <a:noFill/>
                </a:ln>
                <a:solidFill>
                  <a:schemeClr val="tx1"/>
                </a:solidFill>
                <a:effectLst/>
                <a:uLnTx/>
                <a:uFillTx/>
                <a:latin typeface="+mn-lt"/>
                <a:ea typeface="+mn-ea"/>
                <a:cs typeface="+mn-cs"/>
              </a:rPr>
              <a:t>The die() function </a:t>
            </a:r>
            <a:r>
              <a:rPr lang="en-SG" sz="2800" dirty="0" smtClean="0"/>
              <a:t>simply stopping the </a:t>
            </a:r>
            <a:r>
              <a:rPr lang="en-SG" sz="2800" dirty="0" smtClean="0"/>
              <a:t>script and display the error message.</a:t>
            </a:r>
            <a:endParaRPr kumimoji="0" lang="en-SG" sz="27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What is the output of the following code, assuming the arrays in slide 2 had being declared.</a:t>
            </a:r>
            <a:endParaRPr lang="en-SG" dirty="0"/>
          </a:p>
        </p:txBody>
      </p:sp>
      <p:sp>
        <p:nvSpPr>
          <p:cNvPr id="3" name="Title 2"/>
          <p:cNvSpPr>
            <a:spLocks noGrp="1"/>
          </p:cNvSpPr>
          <p:nvPr>
            <p:ph type="title"/>
          </p:nvPr>
        </p:nvSpPr>
        <p:spPr/>
        <p:txBody>
          <a:bodyPr/>
          <a:lstStyle/>
          <a:p>
            <a:r>
              <a:rPr lang="en-US" dirty="0" smtClean="0"/>
              <a:t>PHP Multidimensional Arrays</a:t>
            </a:r>
            <a:endParaRPr lang="en-SG" dirty="0"/>
          </a:p>
        </p:txBody>
      </p:sp>
      <p:sp>
        <p:nvSpPr>
          <p:cNvPr id="4" name="TextBox 3"/>
          <p:cNvSpPr txBox="1"/>
          <p:nvPr/>
        </p:nvSpPr>
        <p:spPr>
          <a:xfrm>
            <a:off x="539552" y="2546901"/>
            <a:ext cx="8208912" cy="1169551"/>
          </a:xfrm>
          <a:prstGeom prst="rect">
            <a:avLst/>
          </a:prstGeom>
          <a:solidFill>
            <a:schemeClr val="bg1">
              <a:lumMod val="95000"/>
            </a:schemeClr>
          </a:solidFill>
          <a:ln>
            <a:solidFill>
              <a:srgbClr val="92D050"/>
            </a:solidFill>
          </a:ln>
        </p:spPr>
        <p:txBody>
          <a:bodyPr wrap="square" rtlCol="0">
            <a:spAutoFit/>
          </a:bodyPr>
          <a:lstStyle/>
          <a:p>
            <a:endParaRPr lang="en-SG" sz="1400" dirty="0" smtClean="0">
              <a:latin typeface="Courier New" pitchFamily="49" charset="0"/>
              <a:cs typeface="Courier New" pitchFamily="49" charset="0"/>
            </a:endParaRPr>
          </a:p>
          <a:p>
            <a:r>
              <a:rPr lang="en-SG" sz="1400" dirty="0" smtClean="0">
                <a:latin typeface="Courier New" pitchFamily="49" charset="0"/>
                <a:cs typeface="Courier New" pitchFamily="49" charset="0"/>
              </a:rPr>
              <a:t>echo 'My friend ' . $friends[0][0] . ' is '. $friends[0][1] . ' years old';</a:t>
            </a:r>
          </a:p>
          <a:p>
            <a:r>
              <a:rPr lang="en-SG" sz="1400" dirty="0" smtClean="0">
                <a:latin typeface="Courier New" pitchFamily="49" charset="0"/>
                <a:cs typeface="Courier New" pitchFamily="49" charset="0"/>
              </a:rPr>
              <a:t>        </a:t>
            </a:r>
          </a:p>
          <a:p>
            <a:r>
              <a:rPr lang="en-SG" sz="1400" dirty="0" smtClean="0">
                <a:latin typeface="Courier New" pitchFamily="49" charset="0"/>
                <a:cs typeface="Courier New" pitchFamily="49" charset="0"/>
              </a:rPr>
              <a:t>echo '&lt;</a:t>
            </a:r>
            <a:r>
              <a:rPr lang="en-SG" sz="1400" dirty="0" err="1" smtClean="0">
                <a:latin typeface="Courier New" pitchFamily="49" charset="0"/>
                <a:cs typeface="Courier New" pitchFamily="49" charset="0"/>
              </a:rPr>
              <a:t>br</a:t>
            </a:r>
            <a:r>
              <a:rPr lang="en-SG" sz="1400" dirty="0" smtClean="0">
                <a:latin typeface="Courier New" pitchFamily="49" charset="0"/>
                <a:cs typeface="Courier New" pitchFamily="49" charset="0"/>
              </a:rPr>
              <a:t>/&gt;' . $families['Griffin'][1] . ' is part of the Griffin family.';</a:t>
            </a:r>
          </a:p>
          <a:p>
            <a:endParaRPr lang="en-SG" sz="1400" dirty="0">
              <a:latin typeface="Courier New" pitchFamily="49" charset="0"/>
              <a:cs typeface="Courier New"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3747872"/>
          </a:xfrm>
        </p:spPr>
        <p:txBody>
          <a:bodyPr/>
          <a:lstStyle/>
          <a:p>
            <a:r>
              <a:rPr lang="en-SG" dirty="0" smtClean="0"/>
              <a:t>To insert the content of one PHP file into another PHP file before the server executes it.</a:t>
            </a:r>
          </a:p>
          <a:p>
            <a:r>
              <a:rPr lang="en-SG" dirty="0" smtClean="0"/>
              <a:t>Include and require are identical, except upon failure:</a:t>
            </a:r>
          </a:p>
          <a:p>
            <a:pPr lvl="1"/>
            <a:r>
              <a:rPr lang="en-SG" dirty="0" smtClean="0"/>
              <a:t>require will produce a fatal error (E_COMPILE_ERROR) and terminates the script.</a:t>
            </a:r>
          </a:p>
          <a:p>
            <a:pPr lvl="1"/>
            <a:r>
              <a:rPr lang="en-SG" dirty="0" smtClean="0"/>
              <a:t>include will produce a warning (E_WARNING) and the script will continue.</a:t>
            </a:r>
          </a:p>
          <a:p>
            <a:r>
              <a:rPr lang="en-SG" dirty="0" smtClean="0"/>
              <a:t>you can create a standard header, footer, or menu file for all your web pages.</a:t>
            </a:r>
            <a:endParaRPr lang="en-SG" dirty="0"/>
          </a:p>
        </p:txBody>
      </p:sp>
      <p:sp>
        <p:nvSpPr>
          <p:cNvPr id="3" name="Title 2"/>
          <p:cNvSpPr>
            <a:spLocks noGrp="1"/>
          </p:cNvSpPr>
          <p:nvPr>
            <p:ph type="title"/>
          </p:nvPr>
        </p:nvSpPr>
        <p:spPr/>
        <p:txBody>
          <a:bodyPr/>
          <a:lstStyle/>
          <a:p>
            <a:r>
              <a:rPr lang="en-SG" dirty="0" smtClean="0"/>
              <a:t>PHP include and require </a:t>
            </a:r>
            <a:endParaRPr lang="en-SG" dirty="0"/>
          </a:p>
        </p:txBody>
      </p:sp>
      <p:sp>
        <p:nvSpPr>
          <p:cNvPr id="4" name="TextBox 3"/>
          <p:cNvSpPr txBox="1"/>
          <p:nvPr/>
        </p:nvSpPr>
        <p:spPr>
          <a:xfrm>
            <a:off x="899592" y="5229200"/>
            <a:ext cx="7416824" cy="738664"/>
          </a:xfrm>
          <a:prstGeom prst="rect">
            <a:avLst/>
          </a:prstGeom>
          <a:solidFill>
            <a:schemeClr val="bg1">
              <a:lumMod val="95000"/>
            </a:schemeClr>
          </a:solidFill>
          <a:ln>
            <a:solidFill>
              <a:srgbClr val="92D050"/>
            </a:solidFill>
          </a:ln>
        </p:spPr>
        <p:txBody>
          <a:bodyPr wrap="square" rtlCol="0">
            <a:spAutoFit/>
          </a:bodyPr>
          <a:lstStyle/>
          <a:p>
            <a:r>
              <a:rPr lang="en-SG" sz="1400" dirty="0" smtClean="0">
                <a:latin typeface="Courier New" pitchFamily="49" charset="0"/>
                <a:cs typeface="Courier New" pitchFamily="49" charset="0"/>
              </a:rPr>
              <a:t>include 'filename';</a:t>
            </a:r>
            <a:br>
              <a:rPr lang="en-SG" sz="1400" dirty="0" smtClean="0">
                <a:latin typeface="Courier New" pitchFamily="49" charset="0"/>
                <a:cs typeface="Courier New" pitchFamily="49" charset="0"/>
              </a:rPr>
            </a:br>
            <a:r>
              <a:rPr lang="en-SG" sz="1400" dirty="0" smtClean="0">
                <a:latin typeface="Courier New" pitchFamily="49" charset="0"/>
                <a:cs typeface="Courier New" pitchFamily="49" charset="0"/>
              </a:rPr>
              <a:t>or</a:t>
            </a:r>
            <a:br>
              <a:rPr lang="en-SG" sz="1400" dirty="0" smtClean="0">
                <a:latin typeface="Courier New" pitchFamily="49" charset="0"/>
                <a:cs typeface="Courier New" pitchFamily="49" charset="0"/>
              </a:rPr>
            </a:br>
            <a:r>
              <a:rPr lang="en-SG" sz="1400" dirty="0" smtClean="0">
                <a:latin typeface="Courier New" pitchFamily="49" charset="0"/>
                <a:cs typeface="Courier New" pitchFamily="49" charset="0"/>
              </a:rPr>
              <a:t>require 'filename';</a:t>
            </a:r>
            <a:endParaRPr lang="en-SG" sz="1400" dirty="0">
              <a:latin typeface="Courier New" pitchFamily="49" charset="0"/>
              <a:cs typeface="Courier New"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579520"/>
          </a:xfrm>
        </p:spPr>
        <p:txBody>
          <a:bodyPr/>
          <a:lstStyle/>
          <a:p>
            <a:r>
              <a:rPr lang="en-SG" dirty="0" smtClean="0"/>
              <a:t>The file may be opened in one of the following modes:</a:t>
            </a:r>
            <a:endParaRPr lang="en-SG" dirty="0"/>
          </a:p>
        </p:txBody>
      </p:sp>
      <p:sp>
        <p:nvSpPr>
          <p:cNvPr id="3" name="Title 2"/>
          <p:cNvSpPr>
            <a:spLocks noGrp="1"/>
          </p:cNvSpPr>
          <p:nvPr>
            <p:ph type="title"/>
          </p:nvPr>
        </p:nvSpPr>
        <p:spPr/>
        <p:txBody>
          <a:bodyPr/>
          <a:lstStyle/>
          <a:p>
            <a:r>
              <a:rPr lang="en-SG" dirty="0" smtClean="0"/>
              <a:t>PHP File Handling</a:t>
            </a:r>
            <a:endParaRPr lang="en-SG" dirty="0"/>
          </a:p>
        </p:txBody>
      </p:sp>
      <p:graphicFrame>
        <p:nvGraphicFramePr>
          <p:cNvPr id="5" name="Table 4"/>
          <p:cNvGraphicFramePr>
            <a:graphicFrameLocks noGrp="1"/>
          </p:cNvGraphicFramePr>
          <p:nvPr/>
        </p:nvGraphicFramePr>
        <p:xfrm>
          <a:off x="683568" y="1988841"/>
          <a:ext cx="7776864" cy="3945606"/>
        </p:xfrm>
        <a:graphic>
          <a:graphicData uri="http://schemas.openxmlformats.org/drawingml/2006/table">
            <a:tbl>
              <a:tblPr firstRow="1" bandRow="1">
                <a:tableStyleId>{5C22544A-7EE6-4342-B048-85BDC9FD1C3A}</a:tableStyleId>
              </a:tblPr>
              <a:tblGrid>
                <a:gridCol w="1008112"/>
                <a:gridCol w="6768752"/>
              </a:tblGrid>
              <a:tr h="368041">
                <a:tc>
                  <a:txBody>
                    <a:bodyPr/>
                    <a:lstStyle/>
                    <a:p>
                      <a:r>
                        <a:rPr lang="en-US" sz="1600" dirty="0" smtClean="0"/>
                        <a:t>Modes</a:t>
                      </a:r>
                      <a:endParaRPr lang="en-SG" sz="1600" dirty="0"/>
                    </a:p>
                  </a:txBody>
                  <a:tcPr/>
                </a:tc>
                <a:tc>
                  <a:txBody>
                    <a:bodyPr/>
                    <a:lstStyle/>
                    <a:p>
                      <a:r>
                        <a:rPr lang="en-US" sz="1600" dirty="0" smtClean="0"/>
                        <a:t>Description</a:t>
                      </a:r>
                      <a:endParaRPr lang="en-SG" sz="1600" dirty="0"/>
                    </a:p>
                  </a:txBody>
                  <a:tcPr/>
                </a:tc>
              </a:tr>
              <a:tr h="368041">
                <a:tc>
                  <a:txBody>
                    <a:bodyPr/>
                    <a:lstStyle/>
                    <a:p>
                      <a:r>
                        <a:rPr lang="en-US" sz="1600" dirty="0" smtClean="0"/>
                        <a:t>r</a:t>
                      </a:r>
                      <a:endParaRPr lang="en-SG" sz="1600" dirty="0"/>
                    </a:p>
                  </a:txBody>
                  <a:tcPr/>
                </a:tc>
                <a:tc>
                  <a:txBody>
                    <a:bodyPr/>
                    <a:lstStyle/>
                    <a:p>
                      <a:r>
                        <a:rPr lang="en-SG" sz="1600" dirty="0" smtClean="0"/>
                        <a:t>Read only. Starts at the beginning of the file</a:t>
                      </a:r>
                      <a:endParaRPr lang="en-SG" sz="1600" dirty="0"/>
                    </a:p>
                  </a:txBody>
                  <a:tcPr/>
                </a:tc>
              </a:tr>
              <a:tr h="368041">
                <a:tc>
                  <a:txBody>
                    <a:bodyPr/>
                    <a:lstStyle/>
                    <a:p>
                      <a:r>
                        <a:rPr lang="en-US" sz="1600" dirty="0" smtClean="0"/>
                        <a:t>r+</a:t>
                      </a:r>
                      <a:endParaRPr lang="en-SG" sz="1600" dirty="0"/>
                    </a:p>
                  </a:txBody>
                  <a:tcPr/>
                </a:tc>
                <a:tc>
                  <a:txBody>
                    <a:bodyPr/>
                    <a:lstStyle/>
                    <a:p>
                      <a:r>
                        <a:rPr lang="en-SG" sz="1600" dirty="0" smtClean="0"/>
                        <a:t>Read/Write. Starts at the beginning of the file</a:t>
                      </a:r>
                      <a:endParaRPr lang="en-SG" sz="1600" dirty="0"/>
                    </a:p>
                  </a:txBody>
                  <a:tcPr/>
                </a:tc>
              </a:tr>
              <a:tr h="368041">
                <a:tc>
                  <a:txBody>
                    <a:bodyPr/>
                    <a:lstStyle/>
                    <a:p>
                      <a:r>
                        <a:rPr lang="en-US" sz="1600" dirty="0" smtClean="0"/>
                        <a:t>w</a:t>
                      </a:r>
                      <a:endParaRPr lang="en-SG" sz="1600" dirty="0"/>
                    </a:p>
                  </a:txBody>
                  <a:tcPr/>
                </a:tc>
                <a:tc>
                  <a:txBody>
                    <a:bodyPr/>
                    <a:lstStyle/>
                    <a:p>
                      <a:r>
                        <a:rPr lang="en-SG" sz="1600" dirty="0" smtClean="0"/>
                        <a:t>Write only. Opens and clears the contents of file; or creates a new file if it doesn't exist</a:t>
                      </a:r>
                      <a:endParaRPr lang="en-SG" sz="1600" dirty="0"/>
                    </a:p>
                  </a:txBody>
                  <a:tcPr/>
                </a:tc>
              </a:tr>
              <a:tr h="368041">
                <a:tc>
                  <a:txBody>
                    <a:bodyPr/>
                    <a:lstStyle/>
                    <a:p>
                      <a:r>
                        <a:rPr lang="en-US" sz="1600" dirty="0" smtClean="0"/>
                        <a:t>w+</a:t>
                      </a:r>
                      <a:endParaRPr lang="en-SG" sz="1600" dirty="0"/>
                    </a:p>
                  </a:txBody>
                  <a:tcPr/>
                </a:tc>
                <a:tc>
                  <a:txBody>
                    <a:bodyPr/>
                    <a:lstStyle/>
                    <a:p>
                      <a:r>
                        <a:rPr lang="en-SG" sz="1600" dirty="0" smtClean="0"/>
                        <a:t>Read/Write. Opens and clears the contents of file; or creates a new file if it doesn't exist</a:t>
                      </a:r>
                      <a:endParaRPr lang="en-SG" sz="1600" dirty="0"/>
                    </a:p>
                  </a:txBody>
                  <a:tcPr/>
                </a:tc>
              </a:tr>
              <a:tr h="368041">
                <a:tc>
                  <a:txBody>
                    <a:bodyPr/>
                    <a:lstStyle/>
                    <a:p>
                      <a:r>
                        <a:rPr lang="en-US" sz="1600" dirty="0" smtClean="0"/>
                        <a:t>a</a:t>
                      </a:r>
                      <a:endParaRPr lang="en-SG" sz="1600" dirty="0"/>
                    </a:p>
                  </a:txBody>
                  <a:tcPr/>
                </a:tc>
                <a:tc>
                  <a:txBody>
                    <a:bodyPr/>
                    <a:lstStyle/>
                    <a:p>
                      <a:r>
                        <a:rPr lang="en-SG" sz="1600" dirty="0" smtClean="0"/>
                        <a:t>Append. Opens and writes to the end of the file or creates a new file if it doesn't exist</a:t>
                      </a:r>
                      <a:endParaRPr lang="en-SG" sz="1600" dirty="0"/>
                    </a:p>
                  </a:txBody>
                  <a:tcPr/>
                </a:tc>
              </a:tr>
              <a:tr h="368041">
                <a:tc>
                  <a:txBody>
                    <a:bodyPr/>
                    <a:lstStyle/>
                    <a:p>
                      <a:r>
                        <a:rPr lang="en-US" sz="1600" dirty="0" smtClean="0"/>
                        <a:t>a+</a:t>
                      </a:r>
                      <a:endParaRPr lang="en-SG" sz="1600" dirty="0"/>
                    </a:p>
                  </a:txBody>
                  <a:tcPr/>
                </a:tc>
                <a:tc>
                  <a:txBody>
                    <a:bodyPr/>
                    <a:lstStyle/>
                    <a:p>
                      <a:r>
                        <a:rPr lang="en-SG" sz="1600" dirty="0" smtClean="0"/>
                        <a:t>Read/Append. Preserves file content by writing to the end of the file</a:t>
                      </a:r>
                      <a:endParaRPr lang="en-SG" sz="1600" dirty="0"/>
                    </a:p>
                  </a:txBody>
                  <a:tcPr/>
                </a:tc>
              </a:tr>
              <a:tr h="368041">
                <a:tc>
                  <a:txBody>
                    <a:bodyPr/>
                    <a:lstStyle/>
                    <a:p>
                      <a:r>
                        <a:rPr lang="en-US" sz="1600" dirty="0" smtClean="0"/>
                        <a:t>x</a:t>
                      </a:r>
                      <a:endParaRPr lang="en-SG" sz="1600" dirty="0"/>
                    </a:p>
                  </a:txBody>
                  <a:tcPr/>
                </a:tc>
                <a:tc>
                  <a:txBody>
                    <a:bodyPr/>
                    <a:lstStyle/>
                    <a:p>
                      <a:r>
                        <a:rPr lang="en-SG" sz="1600" dirty="0" smtClean="0"/>
                        <a:t>Write only. Creates a new file. Returns FALSE and an error if file already exists</a:t>
                      </a:r>
                      <a:endParaRPr lang="en-SG" sz="1600" dirty="0"/>
                    </a:p>
                  </a:txBody>
                  <a:tcPr/>
                </a:tc>
              </a:tr>
              <a:tr h="368041">
                <a:tc>
                  <a:txBody>
                    <a:bodyPr/>
                    <a:lstStyle/>
                    <a:p>
                      <a:r>
                        <a:rPr lang="en-US" sz="1600" dirty="0" smtClean="0"/>
                        <a:t>x+</a:t>
                      </a:r>
                      <a:endParaRPr lang="en-SG" sz="1600" dirty="0"/>
                    </a:p>
                  </a:txBody>
                  <a:tcPr/>
                </a:tc>
                <a:tc>
                  <a:txBody>
                    <a:bodyPr/>
                    <a:lstStyle/>
                    <a:p>
                      <a:r>
                        <a:rPr lang="en-SG" sz="1600" dirty="0" smtClean="0"/>
                        <a:t>Read/Write. Creates a new file. Returns FALSE and an error if file already exists</a:t>
                      </a:r>
                      <a:endParaRPr lang="en-SG" sz="1600"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140969"/>
            <a:ext cx="8229600" cy="3240360"/>
          </a:xfrm>
          <a:solidFill>
            <a:schemeClr val="bg1"/>
          </a:solidFill>
        </p:spPr>
        <p:txBody>
          <a:bodyPr>
            <a:normAutofit/>
          </a:bodyPr>
          <a:lstStyle/>
          <a:p>
            <a:r>
              <a:rPr lang="en-SG" dirty="0" err="1" smtClean="0"/>
              <a:t>fopen</a:t>
            </a:r>
            <a:r>
              <a:rPr lang="en-SG" dirty="0" smtClean="0"/>
              <a:t>() function is used to open files in PHP.</a:t>
            </a:r>
          </a:p>
          <a:p>
            <a:r>
              <a:rPr lang="en-SG" dirty="0" err="1" smtClean="0"/>
              <a:t>fclose</a:t>
            </a:r>
            <a:r>
              <a:rPr lang="en-SG" dirty="0" smtClean="0"/>
              <a:t>() function is used to close an open file.</a:t>
            </a:r>
          </a:p>
          <a:p>
            <a:r>
              <a:rPr lang="en-SG" dirty="0" err="1" smtClean="0"/>
              <a:t>feof</a:t>
            </a:r>
            <a:r>
              <a:rPr lang="en-SG" dirty="0" smtClean="0"/>
              <a:t>() function checks if the "end-of-file" (EOF) has been reached.</a:t>
            </a:r>
          </a:p>
          <a:p>
            <a:r>
              <a:rPr lang="en-SG" dirty="0" err="1" smtClean="0"/>
              <a:t>fgets</a:t>
            </a:r>
            <a:r>
              <a:rPr lang="en-SG" dirty="0" smtClean="0"/>
              <a:t>() function is used to read a single line from a file.</a:t>
            </a:r>
          </a:p>
          <a:p>
            <a:r>
              <a:rPr lang="en-SG" dirty="0" smtClean="0"/>
              <a:t>To read character by character use </a:t>
            </a:r>
            <a:r>
              <a:rPr lang="en-SG" dirty="0" err="1" smtClean="0"/>
              <a:t>fgetc</a:t>
            </a:r>
            <a:r>
              <a:rPr lang="en-SG" dirty="0" smtClean="0"/>
              <a:t>() function.</a:t>
            </a:r>
          </a:p>
        </p:txBody>
      </p:sp>
      <p:sp>
        <p:nvSpPr>
          <p:cNvPr id="3" name="Title 2"/>
          <p:cNvSpPr>
            <a:spLocks noGrp="1"/>
          </p:cNvSpPr>
          <p:nvPr>
            <p:ph type="title"/>
          </p:nvPr>
        </p:nvSpPr>
        <p:spPr/>
        <p:txBody>
          <a:bodyPr/>
          <a:lstStyle/>
          <a:p>
            <a:r>
              <a:rPr lang="en-SG" dirty="0" smtClean="0"/>
              <a:t>PHP Reading a File Line by Line</a:t>
            </a:r>
            <a:endParaRPr lang="en-SG" dirty="0"/>
          </a:p>
        </p:txBody>
      </p:sp>
      <p:sp>
        <p:nvSpPr>
          <p:cNvPr id="4" name="TextBox 3"/>
          <p:cNvSpPr txBox="1"/>
          <p:nvPr/>
        </p:nvSpPr>
        <p:spPr>
          <a:xfrm>
            <a:off x="467544" y="1196752"/>
            <a:ext cx="8208912" cy="1815882"/>
          </a:xfrm>
          <a:prstGeom prst="rect">
            <a:avLst/>
          </a:prstGeom>
          <a:solidFill>
            <a:schemeClr val="bg1">
              <a:lumMod val="95000"/>
            </a:schemeClr>
          </a:solidFill>
          <a:ln>
            <a:solidFill>
              <a:srgbClr val="92D050"/>
            </a:solidFill>
          </a:ln>
        </p:spPr>
        <p:txBody>
          <a:bodyPr wrap="square" rtlCol="0">
            <a:spAutoFit/>
          </a:bodyPr>
          <a:lstStyle/>
          <a:p>
            <a:r>
              <a:rPr lang="en-SG" sz="1400" dirty="0" smtClean="0">
                <a:latin typeface="Courier New" pitchFamily="49" charset="0"/>
                <a:cs typeface="Courier New" pitchFamily="49" charset="0"/>
              </a:rPr>
              <a:t>&lt;?</a:t>
            </a:r>
            <a:r>
              <a:rPr lang="en-SG" sz="1400" dirty="0" err="1" smtClean="0">
                <a:latin typeface="Courier New" pitchFamily="49" charset="0"/>
                <a:cs typeface="Courier New" pitchFamily="49" charset="0"/>
              </a:rPr>
              <a:t>php</a:t>
            </a:r>
            <a:endParaRPr lang="en-SG" sz="1400" dirty="0" smtClean="0">
              <a:latin typeface="Courier New" pitchFamily="49" charset="0"/>
              <a:cs typeface="Courier New" pitchFamily="49" charset="0"/>
            </a:endParaRPr>
          </a:p>
          <a:p>
            <a:r>
              <a:rPr lang="en-SG" sz="1400" dirty="0" smtClean="0">
                <a:latin typeface="Courier New" pitchFamily="49" charset="0"/>
                <a:cs typeface="Courier New" pitchFamily="49" charset="0"/>
              </a:rPr>
              <a:t>    $</a:t>
            </a:r>
            <a:r>
              <a:rPr lang="en-SG" sz="1400" dirty="0" err="1" smtClean="0">
                <a:latin typeface="Courier New" pitchFamily="49" charset="0"/>
                <a:cs typeface="Courier New" pitchFamily="49" charset="0"/>
              </a:rPr>
              <a:t>infile</a:t>
            </a:r>
            <a:r>
              <a:rPr lang="en-SG" sz="1400" dirty="0" smtClean="0">
                <a:latin typeface="Courier New" pitchFamily="49" charset="0"/>
                <a:cs typeface="Courier New" pitchFamily="49" charset="0"/>
              </a:rPr>
              <a:t> = </a:t>
            </a:r>
            <a:r>
              <a:rPr lang="en-SG" sz="1400" dirty="0" err="1" smtClean="0">
                <a:latin typeface="Courier New" pitchFamily="49" charset="0"/>
                <a:cs typeface="Courier New" pitchFamily="49" charset="0"/>
              </a:rPr>
              <a:t>fopen</a:t>
            </a:r>
            <a:r>
              <a:rPr lang="en-SG" sz="1400" dirty="0" smtClean="0">
                <a:latin typeface="Courier New" pitchFamily="49" charset="0"/>
                <a:cs typeface="Courier New" pitchFamily="49" charset="0"/>
              </a:rPr>
              <a:t>("welcome.txt", "r") or exit("Unable to open file!");</a:t>
            </a:r>
          </a:p>
          <a:p>
            <a:r>
              <a:rPr lang="en-SG" sz="1400" dirty="0" smtClean="0">
                <a:latin typeface="Courier New" pitchFamily="49" charset="0"/>
                <a:cs typeface="Courier New" pitchFamily="49" charset="0"/>
              </a:rPr>
              <a:t>    //Output a line of the file until the end is reached</a:t>
            </a:r>
          </a:p>
          <a:p>
            <a:r>
              <a:rPr lang="en-SG" sz="1400" dirty="0" smtClean="0">
                <a:latin typeface="Courier New" pitchFamily="49" charset="0"/>
                <a:cs typeface="Courier New" pitchFamily="49" charset="0"/>
              </a:rPr>
              <a:t>    while (!</a:t>
            </a:r>
            <a:r>
              <a:rPr lang="en-SG" sz="1400" dirty="0" err="1" smtClean="0">
                <a:latin typeface="Courier New" pitchFamily="49" charset="0"/>
                <a:cs typeface="Courier New" pitchFamily="49" charset="0"/>
              </a:rPr>
              <a:t>feof</a:t>
            </a:r>
            <a:r>
              <a:rPr lang="en-SG" sz="1400" dirty="0" smtClean="0">
                <a:latin typeface="Courier New" pitchFamily="49" charset="0"/>
                <a:cs typeface="Courier New" pitchFamily="49" charset="0"/>
              </a:rPr>
              <a:t>($</a:t>
            </a:r>
            <a:r>
              <a:rPr lang="en-SG" sz="1400" dirty="0" err="1" smtClean="0">
                <a:latin typeface="Courier New" pitchFamily="49" charset="0"/>
                <a:cs typeface="Courier New" pitchFamily="49" charset="0"/>
              </a:rPr>
              <a:t>infile</a:t>
            </a:r>
            <a:r>
              <a:rPr lang="en-SG" sz="1400" dirty="0" smtClean="0">
                <a:latin typeface="Courier New" pitchFamily="49" charset="0"/>
                <a:cs typeface="Courier New" pitchFamily="49" charset="0"/>
              </a:rPr>
              <a:t>)) {</a:t>
            </a:r>
          </a:p>
          <a:p>
            <a:r>
              <a:rPr lang="en-SG" sz="1400" dirty="0" smtClean="0">
                <a:latin typeface="Courier New" pitchFamily="49" charset="0"/>
                <a:cs typeface="Courier New" pitchFamily="49" charset="0"/>
              </a:rPr>
              <a:t>        echo </a:t>
            </a:r>
            <a:r>
              <a:rPr lang="en-SG" sz="1400" dirty="0" err="1" smtClean="0">
                <a:latin typeface="Courier New" pitchFamily="49" charset="0"/>
                <a:cs typeface="Courier New" pitchFamily="49" charset="0"/>
              </a:rPr>
              <a:t>fgets</a:t>
            </a:r>
            <a:r>
              <a:rPr lang="en-SG" sz="1400" dirty="0" smtClean="0">
                <a:latin typeface="Courier New" pitchFamily="49" charset="0"/>
                <a:cs typeface="Courier New" pitchFamily="49" charset="0"/>
              </a:rPr>
              <a:t>($</a:t>
            </a:r>
            <a:r>
              <a:rPr lang="en-SG" sz="1400" dirty="0" err="1" smtClean="0">
                <a:latin typeface="Courier New" pitchFamily="49" charset="0"/>
                <a:cs typeface="Courier New" pitchFamily="49" charset="0"/>
              </a:rPr>
              <a:t>infile</a:t>
            </a:r>
            <a:r>
              <a:rPr lang="en-SG" sz="1400" dirty="0" smtClean="0">
                <a:latin typeface="Courier New" pitchFamily="49" charset="0"/>
                <a:cs typeface="Courier New" pitchFamily="49" charset="0"/>
              </a:rPr>
              <a:t>) . "&lt;</a:t>
            </a:r>
            <a:r>
              <a:rPr lang="en-SG" sz="1400" dirty="0" err="1" smtClean="0">
                <a:latin typeface="Courier New" pitchFamily="49" charset="0"/>
                <a:cs typeface="Courier New" pitchFamily="49" charset="0"/>
              </a:rPr>
              <a:t>br</a:t>
            </a:r>
            <a:r>
              <a:rPr lang="en-SG" sz="1400" dirty="0" smtClean="0">
                <a:latin typeface="Courier New" pitchFamily="49" charset="0"/>
                <a:cs typeface="Courier New" pitchFamily="49" charset="0"/>
              </a:rPr>
              <a:t>&gt;";</a:t>
            </a:r>
          </a:p>
          <a:p>
            <a:r>
              <a:rPr lang="en-SG" sz="1400" dirty="0" smtClean="0">
                <a:latin typeface="Courier New" pitchFamily="49" charset="0"/>
                <a:cs typeface="Courier New" pitchFamily="49" charset="0"/>
              </a:rPr>
              <a:t>    }</a:t>
            </a:r>
          </a:p>
          <a:p>
            <a:r>
              <a:rPr lang="en-SG" sz="1400" dirty="0" smtClean="0">
                <a:latin typeface="Courier New" pitchFamily="49" charset="0"/>
                <a:cs typeface="Courier New" pitchFamily="49" charset="0"/>
              </a:rPr>
              <a:t>    </a:t>
            </a:r>
            <a:r>
              <a:rPr lang="en-SG" sz="1400" dirty="0" err="1" smtClean="0">
                <a:latin typeface="Courier New" pitchFamily="49" charset="0"/>
                <a:cs typeface="Courier New" pitchFamily="49" charset="0"/>
              </a:rPr>
              <a:t>fclose</a:t>
            </a:r>
            <a:r>
              <a:rPr lang="en-SG" sz="1400" dirty="0" smtClean="0">
                <a:latin typeface="Courier New" pitchFamily="49" charset="0"/>
                <a:cs typeface="Courier New" pitchFamily="49" charset="0"/>
              </a:rPr>
              <a:t>($</a:t>
            </a:r>
            <a:r>
              <a:rPr lang="en-SG" sz="1400" dirty="0" err="1" smtClean="0">
                <a:latin typeface="Courier New" pitchFamily="49" charset="0"/>
                <a:cs typeface="Courier New" pitchFamily="49" charset="0"/>
              </a:rPr>
              <a:t>infile</a:t>
            </a:r>
            <a:r>
              <a:rPr lang="en-SG" sz="1400" dirty="0" smtClean="0">
                <a:latin typeface="Courier New" pitchFamily="49" charset="0"/>
                <a:cs typeface="Courier New" pitchFamily="49" charset="0"/>
              </a:rPr>
              <a:t>);</a:t>
            </a:r>
          </a:p>
          <a:p>
            <a:r>
              <a:rPr lang="en-SG" sz="1400" dirty="0" smtClean="0">
                <a:latin typeface="Courier New" pitchFamily="49" charset="0"/>
                <a:cs typeface="Courier New" pitchFamily="49" charset="0"/>
              </a:rPr>
              <a:t>?&gt;</a:t>
            </a:r>
            <a:endParaRPr lang="en-SG" sz="1400" dirty="0">
              <a:latin typeface="Courier New" pitchFamily="49" charset="0"/>
              <a:cs typeface="Courier New"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651528"/>
          </a:xfrm>
        </p:spPr>
        <p:txBody>
          <a:bodyPr/>
          <a:lstStyle/>
          <a:p>
            <a:r>
              <a:rPr lang="en-US" dirty="0" smtClean="0"/>
              <a:t>First create a </a:t>
            </a:r>
            <a:r>
              <a:rPr lang="en-SG" dirty="0" smtClean="0"/>
              <a:t>Upload-File Form</a:t>
            </a:r>
          </a:p>
        </p:txBody>
      </p:sp>
      <p:sp>
        <p:nvSpPr>
          <p:cNvPr id="3" name="Title 2"/>
          <p:cNvSpPr>
            <a:spLocks noGrp="1"/>
          </p:cNvSpPr>
          <p:nvPr>
            <p:ph type="title"/>
          </p:nvPr>
        </p:nvSpPr>
        <p:spPr/>
        <p:txBody>
          <a:bodyPr/>
          <a:lstStyle/>
          <a:p>
            <a:r>
              <a:rPr lang="en-SG" dirty="0" smtClean="0"/>
              <a:t>PHP File Upload Form</a:t>
            </a:r>
            <a:endParaRPr lang="en-SG" dirty="0"/>
          </a:p>
        </p:txBody>
      </p:sp>
      <p:sp>
        <p:nvSpPr>
          <p:cNvPr id="4" name="TextBox 3"/>
          <p:cNvSpPr txBox="1"/>
          <p:nvPr/>
        </p:nvSpPr>
        <p:spPr>
          <a:xfrm>
            <a:off x="611560" y="1976641"/>
            <a:ext cx="8208912" cy="3108543"/>
          </a:xfrm>
          <a:prstGeom prst="rect">
            <a:avLst/>
          </a:prstGeom>
          <a:solidFill>
            <a:schemeClr val="bg1">
              <a:lumMod val="95000"/>
            </a:schemeClr>
          </a:solidFill>
          <a:ln>
            <a:solidFill>
              <a:srgbClr val="92D050"/>
            </a:solidFill>
          </a:ln>
        </p:spPr>
        <p:txBody>
          <a:bodyPr wrap="square" rtlCol="0">
            <a:spAutoFit/>
          </a:bodyPr>
          <a:lstStyle/>
          <a:p>
            <a:r>
              <a:rPr lang="en-SG" sz="1400" dirty="0" smtClean="0">
                <a:latin typeface="Courier New" pitchFamily="49" charset="0"/>
                <a:cs typeface="Courier New" pitchFamily="49" charset="0"/>
              </a:rPr>
              <a:t>&lt;html&gt;</a:t>
            </a:r>
          </a:p>
          <a:p>
            <a:r>
              <a:rPr lang="en-SG" sz="1400" dirty="0" smtClean="0">
                <a:latin typeface="Courier New" pitchFamily="49" charset="0"/>
                <a:cs typeface="Courier New" pitchFamily="49" charset="0"/>
              </a:rPr>
              <a:t>    &lt;head&gt;</a:t>
            </a:r>
          </a:p>
          <a:p>
            <a:r>
              <a:rPr lang="en-SG" sz="1400" dirty="0" smtClean="0">
                <a:latin typeface="Courier New" pitchFamily="49" charset="0"/>
                <a:cs typeface="Courier New" pitchFamily="49" charset="0"/>
              </a:rPr>
              <a:t>        &lt;title&gt;upload file html&lt;/title&gt;</a:t>
            </a:r>
          </a:p>
          <a:p>
            <a:r>
              <a:rPr lang="en-SG" sz="1400" dirty="0" smtClean="0">
                <a:latin typeface="Courier New" pitchFamily="49" charset="0"/>
                <a:cs typeface="Courier New" pitchFamily="49" charset="0"/>
              </a:rPr>
              <a:t>        &lt;meta http-equiv="Content-Type" content="text/html; </a:t>
            </a:r>
            <a:r>
              <a:rPr lang="en-SG" sz="1400" dirty="0" err="1" smtClean="0">
                <a:latin typeface="Courier New" pitchFamily="49" charset="0"/>
                <a:cs typeface="Courier New" pitchFamily="49" charset="0"/>
              </a:rPr>
              <a:t>charset</a:t>
            </a:r>
            <a:r>
              <a:rPr lang="en-SG" sz="1400" dirty="0" smtClean="0">
                <a:latin typeface="Courier New" pitchFamily="49" charset="0"/>
                <a:cs typeface="Courier New" pitchFamily="49" charset="0"/>
              </a:rPr>
              <a:t>=UTF-8"&gt;</a:t>
            </a:r>
          </a:p>
          <a:p>
            <a:r>
              <a:rPr lang="en-SG" sz="1400" dirty="0" smtClean="0">
                <a:latin typeface="Courier New" pitchFamily="49" charset="0"/>
                <a:cs typeface="Courier New" pitchFamily="49" charset="0"/>
              </a:rPr>
              <a:t>    &lt;/head&gt;</a:t>
            </a:r>
          </a:p>
          <a:p>
            <a:r>
              <a:rPr lang="en-SG" sz="1400" dirty="0" smtClean="0">
                <a:latin typeface="Courier New" pitchFamily="49" charset="0"/>
                <a:cs typeface="Courier New" pitchFamily="49" charset="0"/>
              </a:rPr>
              <a:t>    &lt;body&gt;</a:t>
            </a:r>
          </a:p>
          <a:p>
            <a:r>
              <a:rPr lang="en-SG" sz="1400" dirty="0" smtClean="0">
                <a:latin typeface="Courier New" pitchFamily="49" charset="0"/>
                <a:cs typeface="Courier New" pitchFamily="49" charset="0"/>
              </a:rPr>
              <a:t>        &lt;form action="handleUploadfile.php" method="post"</a:t>
            </a:r>
          </a:p>
          <a:p>
            <a:r>
              <a:rPr lang="en-SG" sz="1400" dirty="0" smtClean="0">
                <a:latin typeface="Courier New" pitchFamily="49" charset="0"/>
                <a:cs typeface="Courier New" pitchFamily="49" charset="0"/>
              </a:rPr>
              <a:t>              </a:t>
            </a:r>
            <a:r>
              <a:rPr lang="en-SG" sz="1400" b="1" dirty="0" err="1" smtClean="0">
                <a:solidFill>
                  <a:srgbClr val="FF0000"/>
                </a:solidFill>
                <a:latin typeface="Courier New" pitchFamily="49" charset="0"/>
                <a:cs typeface="Courier New" pitchFamily="49" charset="0"/>
              </a:rPr>
              <a:t>enctype</a:t>
            </a:r>
            <a:r>
              <a:rPr lang="en-SG" sz="1400" b="1" dirty="0" smtClean="0">
                <a:solidFill>
                  <a:srgbClr val="FF0000"/>
                </a:solidFill>
                <a:latin typeface="Courier New" pitchFamily="49" charset="0"/>
                <a:cs typeface="Courier New" pitchFamily="49" charset="0"/>
              </a:rPr>
              <a:t>="multipart/form-data"</a:t>
            </a:r>
            <a:r>
              <a:rPr lang="en-SG" sz="1400" dirty="0" smtClean="0">
                <a:latin typeface="Courier New" pitchFamily="49" charset="0"/>
                <a:cs typeface="Courier New" pitchFamily="49" charset="0"/>
              </a:rPr>
              <a:t>&gt;</a:t>
            </a:r>
          </a:p>
          <a:p>
            <a:r>
              <a:rPr lang="en-SG" sz="1400" dirty="0" smtClean="0">
                <a:latin typeface="Courier New" pitchFamily="49" charset="0"/>
                <a:cs typeface="Courier New" pitchFamily="49" charset="0"/>
              </a:rPr>
              <a:t>            &lt;label for="file"&gt;Upload File:&lt;/label&gt;</a:t>
            </a:r>
          </a:p>
          <a:p>
            <a:r>
              <a:rPr lang="en-SG" sz="1400" dirty="0" smtClean="0">
                <a:latin typeface="Courier New" pitchFamily="49" charset="0"/>
                <a:cs typeface="Courier New" pitchFamily="49" charset="0"/>
              </a:rPr>
              <a:t>            &lt;input </a:t>
            </a:r>
            <a:r>
              <a:rPr lang="en-SG" sz="1400" b="1" dirty="0" smtClean="0">
                <a:solidFill>
                  <a:srgbClr val="FF0000"/>
                </a:solidFill>
                <a:latin typeface="Courier New" pitchFamily="49" charset="0"/>
                <a:cs typeface="Courier New" pitchFamily="49" charset="0"/>
              </a:rPr>
              <a:t>type="file" </a:t>
            </a:r>
            <a:r>
              <a:rPr lang="en-SG" sz="1400" dirty="0" smtClean="0">
                <a:latin typeface="Courier New" pitchFamily="49" charset="0"/>
                <a:cs typeface="Courier New" pitchFamily="49" charset="0"/>
              </a:rPr>
              <a:t>name="</a:t>
            </a:r>
            <a:r>
              <a:rPr lang="en-SG" sz="1400" dirty="0" err="1" smtClean="0">
                <a:latin typeface="Courier New" pitchFamily="49" charset="0"/>
                <a:cs typeface="Courier New" pitchFamily="49" charset="0"/>
              </a:rPr>
              <a:t>myFile</a:t>
            </a:r>
            <a:r>
              <a:rPr lang="en-SG" sz="1400" dirty="0" smtClean="0">
                <a:latin typeface="Courier New" pitchFamily="49" charset="0"/>
                <a:cs typeface="Courier New" pitchFamily="49" charset="0"/>
              </a:rPr>
              <a:t>" id="</a:t>
            </a:r>
            <a:r>
              <a:rPr lang="en-SG" sz="1400" dirty="0" err="1" smtClean="0">
                <a:latin typeface="Courier New" pitchFamily="49" charset="0"/>
                <a:cs typeface="Courier New" pitchFamily="49" charset="0"/>
              </a:rPr>
              <a:t>myFile</a:t>
            </a:r>
            <a:r>
              <a:rPr lang="en-SG" sz="1400" dirty="0" smtClean="0">
                <a:latin typeface="Courier New" pitchFamily="49" charset="0"/>
                <a:cs typeface="Courier New" pitchFamily="49" charset="0"/>
              </a:rPr>
              <a:t>"&gt;&lt;</a:t>
            </a:r>
            <a:r>
              <a:rPr lang="en-SG" sz="1400" dirty="0" err="1" smtClean="0">
                <a:latin typeface="Courier New" pitchFamily="49" charset="0"/>
                <a:cs typeface="Courier New" pitchFamily="49" charset="0"/>
              </a:rPr>
              <a:t>br</a:t>
            </a:r>
            <a:r>
              <a:rPr lang="en-SG" sz="1400" dirty="0" smtClean="0">
                <a:latin typeface="Courier New" pitchFamily="49" charset="0"/>
                <a:cs typeface="Courier New" pitchFamily="49" charset="0"/>
              </a:rPr>
              <a:t>&gt;</a:t>
            </a:r>
          </a:p>
          <a:p>
            <a:r>
              <a:rPr lang="en-SG" sz="1400" dirty="0" smtClean="0">
                <a:latin typeface="Courier New" pitchFamily="49" charset="0"/>
                <a:cs typeface="Courier New" pitchFamily="49" charset="0"/>
              </a:rPr>
              <a:t>            &lt;input type="submit" name="submit" value="Submit"&gt;</a:t>
            </a:r>
          </a:p>
          <a:p>
            <a:r>
              <a:rPr lang="en-SG" sz="1400" dirty="0" smtClean="0">
                <a:latin typeface="Courier New" pitchFamily="49" charset="0"/>
                <a:cs typeface="Courier New" pitchFamily="49" charset="0"/>
              </a:rPr>
              <a:t>        &lt;/form&gt;</a:t>
            </a:r>
          </a:p>
          <a:p>
            <a:r>
              <a:rPr lang="en-SG" sz="1400" dirty="0" smtClean="0">
                <a:latin typeface="Courier New" pitchFamily="49" charset="0"/>
                <a:cs typeface="Courier New" pitchFamily="49" charset="0"/>
              </a:rPr>
              <a:t>    &lt;/body&gt;</a:t>
            </a:r>
          </a:p>
          <a:p>
            <a:r>
              <a:rPr lang="en-SG" sz="1400" dirty="0" smtClean="0">
                <a:latin typeface="Courier New" pitchFamily="49" charset="0"/>
                <a:cs typeface="Courier New" pitchFamily="49" charset="0"/>
              </a:rPr>
              <a:t>&lt;/html&gt;</a:t>
            </a:r>
            <a:endParaRPr lang="en-SG" sz="1400" dirty="0">
              <a:latin typeface="Courier New" pitchFamily="49" charset="0"/>
              <a:cs typeface="Courier New" pitchFamily="49" charset="0"/>
            </a:endParaRPr>
          </a:p>
        </p:txBody>
      </p:sp>
      <p:sp>
        <p:nvSpPr>
          <p:cNvPr id="5" name="Content Placeholder 1"/>
          <p:cNvSpPr txBox="1">
            <a:spLocks/>
          </p:cNvSpPr>
          <p:nvPr/>
        </p:nvSpPr>
        <p:spPr>
          <a:xfrm>
            <a:off x="446856" y="5157192"/>
            <a:ext cx="8229600" cy="1700808"/>
          </a:xfrm>
          <a:prstGeom prst="rect">
            <a:avLst/>
          </a:prstGeom>
          <a:solidFill>
            <a:schemeClr val="bg1"/>
          </a:solidFill>
        </p:spPr>
        <p:txBody>
          <a:bodyPr vert="horz">
            <a:normAutofit lnSpcReduction="10000"/>
          </a:bodyPr>
          <a:lstStyle/>
          <a:p>
            <a:pPr marL="365760" lvl="0" indent="-256032">
              <a:spcBef>
                <a:spcPts val="400"/>
              </a:spcBef>
              <a:buClr>
                <a:schemeClr val="accent1"/>
              </a:buClr>
              <a:buSzPct val="68000"/>
              <a:buFont typeface="Wingdings 3"/>
              <a:buChar char=""/>
            </a:pPr>
            <a:r>
              <a:rPr lang="en-SG" sz="2800" dirty="0" smtClean="0"/>
              <a:t>"multipart/form-data" is used when a form requires binary data.</a:t>
            </a:r>
          </a:p>
          <a:p>
            <a:pPr marL="365760" lvl="0" indent="-256032">
              <a:spcBef>
                <a:spcPts val="400"/>
              </a:spcBef>
              <a:buClr>
                <a:schemeClr val="accent1"/>
              </a:buClr>
              <a:buSzPct val="68000"/>
              <a:buFont typeface="Wingdings 3"/>
              <a:buChar char=""/>
            </a:pPr>
            <a:r>
              <a:rPr lang="en-SG" sz="2800" dirty="0" smtClean="0"/>
              <a:t>The type="file" attribute of the &lt;input&gt; tag specifies that the input should be processed as a file.</a:t>
            </a:r>
            <a:endParaRPr kumimoji="0" lang="en-SG" sz="27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4611967"/>
          </a:xfrm>
        </p:spPr>
        <p:txBody>
          <a:bodyPr>
            <a:normAutofit lnSpcReduction="10000"/>
          </a:bodyPr>
          <a:lstStyle/>
          <a:p>
            <a:r>
              <a:rPr lang="en-US" dirty="0" smtClean="0"/>
              <a:t>The </a:t>
            </a:r>
            <a:r>
              <a:rPr lang="en-SG" dirty="0" smtClean="0"/>
              <a:t>global PHP $_FILES array.</a:t>
            </a:r>
          </a:p>
          <a:p>
            <a:r>
              <a:rPr lang="en-SG" dirty="0" smtClean="0"/>
              <a:t>The first parameter is the form's input name and the second index can be either "name", "type", "size", "</a:t>
            </a:r>
            <a:r>
              <a:rPr lang="en-SG" dirty="0" err="1" smtClean="0"/>
              <a:t>tmp_name</a:t>
            </a:r>
            <a:r>
              <a:rPr lang="en-SG" dirty="0" smtClean="0"/>
              <a:t>" or "error". Like this:</a:t>
            </a:r>
          </a:p>
          <a:p>
            <a:pPr lvl="1"/>
            <a:r>
              <a:rPr lang="en-SG" sz="1800" b="1" dirty="0" smtClean="0">
                <a:latin typeface="Courier New" pitchFamily="49" charset="0"/>
                <a:cs typeface="Courier New" pitchFamily="49" charset="0"/>
              </a:rPr>
              <a:t>$_FILES["file"]["name"] </a:t>
            </a:r>
            <a:r>
              <a:rPr lang="en-SG" sz="1800" dirty="0" smtClean="0">
                <a:latin typeface="Courier New" pitchFamily="49" charset="0"/>
                <a:cs typeface="Courier New" pitchFamily="49" charset="0"/>
              </a:rPr>
              <a:t>- the name of the uploaded file</a:t>
            </a:r>
          </a:p>
          <a:p>
            <a:pPr lvl="1"/>
            <a:r>
              <a:rPr lang="en-SG" sz="1800" b="1" dirty="0" smtClean="0">
                <a:latin typeface="Courier New" pitchFamily="49" charset="0"/>
                <a:cs typeface="Courier New" pitchFamily="49" charset="0"/>
              </a:rPr>
              <a:t>$_FILES["file"]["type"] </a:t>
            </a:r>
            <a:r>
              <a:rPr lang="en-SG" sz="1800" dirty="0" smtClean="0">
                <a:latin typeface="Courier New" pitchFamily="49" charset="0"/>
                <a:cs typeface="Courier New" pitchFamily="49" charset="0"/>
              </a:rPr>
              <a:t>- the type of the uploaded file</a:t>
            </a:r>
          </a:p>
          <a:p>
            <a:pPr lvl="1"/>
            <a:r>
              <a:rPr lang="en-SG" sz="1800" b="1" dirty="0" smtClean="0">
                <a:latin typeface="Courier New" pitchFamily="49" charset="0"/>
                <a:cs typeface="Courier New" pitchFamily="49" charset="0"/>
              </a:rPr>
              <a:t>$_FILES["file"]["size"] </a:t>
            </a:r>
            <a:r>
              <a:rPr lang="en-SG" sz="1800" dirty="0" smtClean="0">
                <a:latin typeface="Courier New" pitchFamily="49" charset="0"/>
                <a:cs typeface="Courier New" pitchFamily="49" charset="0"/>
              </a:rPr>
              <a:t>- the size in kilobytes of the uploaded file</a:t>
            </a:r>
          </a:p>
          <a:p>
            <a:pPr lvl="1"/>
            <a:r>
              <a:rPr lang="en-SG" sz="1800" b="1" dirty="0" smtClean="0">
                <a:latin typeface="Courier New" pitchFamily="49" charset="0"/>
                <a:cs typeface="Courier New" pitchFamily="49" charset="0"/>
              </a:rPr>
              <a:t>$_FILES["file"]["</a:t>
            </a:r>
            <a:r>
              <a:rPr lang="en-SG" sz="1800" b="1" dirty="0" err="1" smtClean="0">
                <a:latin typeface="Courier New" pitchFamily="49" charset="0"/>
                <a:cs typeface="Courier New" pitchFamily="49" charset="0"/>
              </a:rPr>
              <a:t>tmp_name</a:t>
            </a:r>
            <a:r>
              <a:rPr lang="en-SG" sz="1800" b="1" dirty="0" smtClean="0">
                <a:latin typeface="Courier New" pitchFamily="49" charset="0"/>
                <a:cs typeface="Courier New" pitchFamily="49" charset="0"/>
              </a:rPr>
              <a:t>"] </a:t>
            </a:r>
            <a:r>
              <a:rPr lang="en-SG" sz="1800" dirty="0" smtClean="0">
                <a:latin typeface="Courier New" pitchFamily="49" charset="0"/>
                <a:cs typeface="Courier New" pitchFamily="49" charset="0"/>
              </a:rPr>
              <a:t>- the name of the temporary copy of the file stored on the server</a:t>
            </a:r>
          </a:p>
          <a:p>
            <a:pPr lvl="1"/>
            <a:r>
              <a:rPr lang="en-SG" sz="1800" b="1" dirty="0" smtClean="0">
                <a:latin typeface="Courier New" pitchFamily="49" charset="0"/>
                <a:cs typeface="Courier New" pitchFamily="49" charset="0"/>
              </a:rPr>
              <a:t>$_FILES["file"]["error"] </a:t>
            </a:r>
            <a:r>
              <a:rPr lang="en-SG" sz="1800" dirty="0" smtClean="0">
                <a:latin typeface="Courier New" pitchFamily="49" charset="0"/>
                <a:cs typeface="Courier New" pitchFamily="49" charset="0"/>
              </a:rPr>
              <a:t>- the error code resulting from the file upload</a:t>
            </a:r>
          </a:p>
          <a:p>
            <a:endParaRPr lang="en-SG" dirty="0"/>
          </a:p>
        </p:txBody>
      </p:sp>
      <p:sp>
        <p:nvSpPr>
          <p:cNvPr id="3" name="Title 2"/>
          <p:cNvSpPr>
            <a:spLocks noGrp="1"/>
          </p:cNvSpPr>
          <p:nvPr>
            <p:ph type="title"/>
          </p:nvPr>
        </p:nvSpPr>
        <p:spPr/>
        <p:txBody>
          <a:bodyPr/>
          <a:lstStyle/>
          <a:p>
            <a:r>
              <a:rPr lang="en-SG" dirty="0" smtClean="0"/>
              <a:t>PHP File Upload Script</a:t>
            </a:r>
            <a:endParaRPr lang="en-SG"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52736"/>
            <a:ext cx="8229600" cy="579519"/>
          </a:xfrm>
        </p:spPr>
        <p:txBody>
          <a:bodyPr/>
          <a:lstStyle/>
          <a:p>
            <a:r>
              <a:rPr lang="en-US" dirty="0" smtClean="0"/>
              <a:t>Example of getting information of the uploaded file.</a:t>
            </a:r>
            <a:endParaRPr lang="en-SG" dirty="0"/>
          </a:p>
        </p:txBody>
      </p:sp>
      <p:sp>
        <p:nvSpPr>
          <p:cNvPr id="3" name="Title 2"/>
          <p:cNvSpPr>
            <a:spLocks noGrp="1"/>
          </p:cNvSpPr>
          <p:nvPr>
            <p:ph type="title"/>
          </p:nvPr>
        </p:nvSpPr>
        <p:spPr/>
        <p:txBody>
          <a:bodyPr/>
          <a:lstStyle/>
          <a:p>
            <a:r>
              <a:rPr lang="en-SG" dirty="0" smtClean="0"/>
              <a:t>PHP File Upload Script</a:t>
            </a:r>
            <a:endParaRPr lang="en-SG" dirty="0"/>
          </a:p>
        </p:txBody>
      </p:sp>
      <p:sp>
        <p:nvSpPr>
          <p:cNvPr id="4" name="TextBox 3"/>
          <p:cNvSpPr txBox="1"/>
          <p:nvPr/>
        </p:nvSpPr>
        <p:spPr>
          <a:xfrm>
            <a:off x="611560" y="1542271"/>
            <a:ext cx="8208912" cy="2246769"/>
          </a:xfrm>
          <a:prstGeom prst="rect">
            <a:avLst/>
          </a:prstGeom>
          <a:solidFill>
            <a:schemeClr val="bg1">
              <a:lumMod val="95000"/>
            </a:schemeClr>
          </a:solidFill>
          <a:ln>
            <a:solidFill>
              <a:srgbClr val="92D050"/>
            </a:solidFill>
          </a:ln>
        </p:spPr>
        <p:txBody>
          <a:bodyPr wrap="square" rtlCol="0">
            <a:spAutoFit/>
          </a:bodyPr>
          <a:lstStyle/>
          <a:p>
            <a:r>
              <a:rPr lang="en-SG" sz="1400" dirty="0" smtClean="0">
                <a:latin typeface="Courier New" pitchFamily="49" charset="0"/>
                <a:cs typeface="Courier New" pitchFamily="49" charset="0"/>
              </a:rPr>
              <a:t>&lt;?</a:t>
            </a:r>
            <a:r>
              <a:rPr lang="en-SG" sz="1400" dirty="0" err="1" smtClean="0">
                <a:latin typeface="Courier New" pitchFamily="49" charset="0"/>
                <a:cs typeface="Courier New" pitchFamily="49" charset="0"/>
              </a:rPr>
              <a:t>php</a:t>
            </a:r>
            <a:endParaRPr lang="en-SG" sz="1400" dirty="0" smtClean="0">
              <a:latin typeface="Courier New" pitchFamily="49" charset="0"/>
              <a:cs typeface="Courier New" pitchFamily="49" charset="0"/>
            </a:endParaRPr>
          </a:p>
          <a:p>
            <a:r>
              <a:rPr lang="en-SG" sz="1400" dirty="0" smtClean="0">
                <a:latin typeface="Courier New" pitchFamily="49" charset="0"/>
                <a:cs typeface="Courier New" pitchFamily="49" charset="0"/>
              </a:rPr>
              <a:t>if ($_FILES["</a:t>
            </a:r>
            <a:r>
              <a:rPr lang="en-SG" sz="1400" dirty="0" err="1" smtClean="0">
                <a:latin typeface="Courier New" pitchFamily="49" charset="0"/>
                <a:cs typeface="Courier New" pitchFamily="49" charset="0"/>
              </a:rPr>
              <a:t>myFile</a:t>
            </a:r>
            <a:r>
              <a:rPr lang="en-SG" sz="1400" dirty="0" smtClean="0">
                <a:latin typeface="Courier New" pitchFamily="49" charset="0"/>
                <a:cs typeface="Courier New" pitchFamily="49" charset="0"/>
              </a:rPr>
              <a:t>"]["error"] &gt; 0) {</a:t>
            </a:r>
          </a:p>
          <a:p>
            <a:r>
              <a:rPr lang="en-SG" sz="1400" dirty="0" smtClean="0">
                <a:latin typeface="Courier New" pitchFamily="49" charset="0"/>
                <a:cs typeface="Courier New" pitchFamily="49" charset="0"/>
              </a:rPr>
              <a:t>    echo "Error: " . $_FILES["</a:t>
            </a:r>
            <a:r>
              <a:rPr lang="en-SG" sz="1400" dirty="0" err="1" smtClean="0">
                <a:latin typeface="Courier New" pitchFamily="49" charset="0"/>
                <a:cs typeface="Courier New" pitchFamily="49" charset="0"/>
              </a:rPr>
              <a:t>myFile</a:t>
            </a:r>
            <a:r>
              <a:rPr lang="en-SG" sz="1400" dirty="0" smtClean="0">
                <a:latin typeface="Courier New" pitchFamily="49" charset="0"/>
                <a:cs typeface="Courier New" pitchFamily="49" charset="0"/>
              </a:rPr>
              <a:t>"]["error"] . "&lt;</a:t>
            </a:r>
            <a:r>
              <a:rPr lang="en-SG" sz="1400" dirty="0" err="1" smtClean="0">
                <a:latin typeface="Courier New" pitchFamily="49" charset="0"/>
                <a:cs typeface="Courier New" pitchFamily="49" charset="0"/>
              </a:rPr>
              <a:t>br</a:t>
            </a:r>
            <a:r>
              <a:rPr lang="en-SG" sz="1400" dirty="0" smtClean="0">
                <a:latin typeface="Courier New" pitchFamily="49" charset="0"/>
                <a:cs typeface="Courier New" pitchFamily="49" charset="0"/>
              </a:rPr>
              <a:t>&gt;";</a:t>
            </a:r>
          </a:p>
          <a:p>
            <a:r>
              <a:rPr lang="en-SG" sz="1400" dirty="0" smtClean="0">
                <a:latin typeface="Courier New" pitchFamily="49" charset="0"/>
                <a:cs typeface="Courier New" pitchFamily="49" charset="0"/>
              </a:rPr>
              <a:t>} else {</a:t>
            </a:r>
          </a:p>
          <a:p>
            <a:r>
              <a:rPr lang="en-SG" sz="1400" dirty="0" smtClean="0">
                <a:latin typeface="Courier New" pitchFamily="49" charset="0"/>
                <a:cs typeface="Courier New" pitchFamily="49" charset="0"/>
              </a:rPr>
              <a:t>    echo "Upload: " . $_FILES["</a:t>
            </a:r>
            <a:r>
              <a:rPr lang="en-SG" sz="1400" dirty="0" err="1" smtClean="0">
                <a:latin typeface="Courier New" pitchFamily="49" charset="0"/>
                <a:cs typeface="Courier New" pitchFamily="49" charset="0"/>
              </a:rPr>
              <a:t>myFile</a:t>
            </a:r>
            <a:r>
              <a:rPr lang="en-SG" sz="1400" dirty="0" smtClean="0">
                <a:latin typeface="Courier New" pitchFamily="49" charset="0"/>
                <a:cs typeface="Courier New" pitchFamily="49" charset="0"/>
              </a:rPr>
              <a:t>"]["name"] . "&lt;</a:t>
            </a:r>
            <a:r>
              <a:rPr lang="en-SG" sz="1400" dirty="0" err="1" smtClean="0">
                <a:latin typeface="Courier New" pitchFamily="49" charset="0"/>
                <a:cs typeface="Courier New" pitchFamily="49" charset="0"/>
              </a:rPr>
              <a:t>br</a:t>
            </a:r>
            <a:r>
              <a:rPr lang="en-SG" sz="1400" dirty="0" smtClean="0">
                <a:latin typeface="Courier New" pitchFamily="49" charset="0"/>
                <a:cs typeface="Courier New" pitchFamily="49" charset="0"/>
              </a:rPr>
              <a:t>&gt;";</a:t>
            </a:r>
          </a:p>
          <a:p>
            <a:r>
              <a:rPr lang="en-SG" sz="1400" dirty="0" smtClean="0">
                <a:latin typeface="Courier New" pitchFamily="49" charset="0"/>
                <a:cs typeface="Courier New" pitchFamily="49" charset="0"/>
              </a:rPr>
              <a:t>    echo "Type: " . $_FILES["</a:t>
            </a:r>
            <a:r>
              <a:rPr lang="en-SG" sz="1400" dirty="0" err="1" smtClean="0">
                <a:latin typeface="Courier New" pitchFamily="49" charset="0"/>
                <a:cs typeface="Courier New" pitchFamily="49" charset="0"/>
              </a:rPr>
              <a:t>myFile</a:t>
            </a:r>
            <a:r>
              <a:rPr lang="en-SG" sz="1400" dirty="0" smtClean="0">
                <a:latin typeface="Courier New" pitchFamily="49" charset="0"/>
                <a:cs typeface="Courier New" pitchFamily="49" charset="0"/>
              </a:rPr>
              <a:t>"]["type"] . "&lt;</a:t>
            </a:r>
            <a:r>
              <a:rPr lang="en-SG" sz="1400" dirty="0" err="1" smtClean="0">
                <a:latin typeface="Courier New" pitchFamily="49" charset="0"/>
                <a:cs typeface="Courier New" pitchFamily="49" charset="0"/>
              </a:rPr>
              <a:t>br</a:t>
            </a:r>
            <a:r>
              <a:rPr lang="en-SG" sz="1400" dirty="0" smtClean="0">
                <a:latin typeface="Courier New" pitchFamily="49" charset="0"/>
                <a:cs typeface="Courier New" pitchFamily="49" charset="0"/>
              </a:rPr>
              <a:t>&gt;";</a:t>
            </a:r>
          </a:p>
          <a:p>
            <a:r>
              <a:rPr lang="en-SG" sz="1400" dirty="0" smtClean="0">
                <a:latin typeface="Courier New" pitchFamily="49" charset="0"/>
                <a:cs typeface="Courier New" pitchFamily="49" charset="0"/>
              </a:rPr>
              <a:t>    echo "Size: " . ($_FILES["</a:t>
            </a:r>
            <a:r>
              <a:rPr lang="en-SG" sz="1400" dirty="0" err="1" smtClean="0">
                <a:latin typeface="Courier New" pitchFamily="49" charset="0"/>
                <a:cs typeface="Courier New" pitchFamily="49" charset="0"/>
              </a:rPr>
              <a:t>myFile</a:t>
            </a:r>
            <a:r>
              <a:rPr lang="en-SG" sz="1400" dirty="0" smtClean="0">
                <a:latin typeface="Courier New" pitchFamily="49" charset="0"/>
                <a:cs typeface="Courier New" pitchFamily="49" charset="0"/>
              </a:rPr>
              <a:t>"]["size"] / 1024) . " </a:t>
            </a:r>
            <a:r>
              <a:rPr lang="en-SG" sz="1400" dirty="0" err="1" smtClean="0">
                <a:latin typeface="Courier New" pitchFamily="49" charset="0"/>
                <a:cs typeface="Courier New" pitchFamily="49" charset="0"/>
              </a:rPr>
              <a:t>kB</a:t>
            </a:r>
            <a:r>
              <a:rPr lang="en-SG" sz="1400" dirty="0" smtClean="0">
                <a:latin typeface="Courier New" pitchFamily="49" charset="0"/>
                <a:cs typeface="Courier New" pitchFamily="49" charset="0"/>
              </a:rPr>
              <a:t>&lt;</a:t>
            </a:r>
            <a:r>
              <a:rPr lang="en-SG" sz="1400" dirty="0" err="1" smtClean="0">
                <a:latin typeface="Courier New" pitchFamily="49" charset="0"/>
                <a:cs typeface="Courier New" pitchFamily="49" charset="0"/>
              </a:rPr>
              <a:t>br</a:t>
            </a:r>
            <a:r>
              <a:rPr lang="en-SG" sz="1400" dirty="0" smtClean="0">
                <a:latin typeface="Courier New" pitchFamily="49" charset="0"/>
                <a:cs typeface="Courier New" pitchFamily="49" charset="0"/>
              </a:rPr>
              <a:t>&gt;";</a:t>
            </a:r>
          </a:p>
          <a:p>
            <a:r>
              <a:rPr lang="en-SG" sz="1400" dirty="0" smtClean="0">
                <a:latin typeface="Courier New" pitchFamily="49" charset="0"/>
                <a:cs typeface="Courier New" pitchFamily="49" charset="0"/>
              </a:rPr>
              <a:t>    echo "Stored in: " . $_FILES["</a:t>
            </a:r>
            <a:r>
              <a:rPr lang="en-SG" sz="1400" dirty="0" err="1" smtClean="0">
                <a:latin typeface="Courier New" pitchFamily="49" charset="0"/>
                <a:cs typeface="Courier New" pitchFamily="49" charset="0"/>
              </a:rPr>
              <a:t>myFile</a:t>
            </a:r>
            <a:r>
              <a:rPr lang="en-SG" sz="1400" dirty="0" smtClean="0">
                <a:latin typeface="Courier New" pitchFamily="49" charset="0"/>
                <a:cs typeface="Courier New" pitchFamily="49" charset="0"/>
              </a:rPr>
              <a:t>"]["</a:t>
            </a:r>
            <a:r>
              <a:rPr lang="en-SG" sz="1400" dirty="0" err="1" smtClean="0">
                <a:latin typeface="Courier New" pitchFamily="49" charset="0"/>
                <a:cs typeface="Courier New" pitchFamily="49" charset="0"/>
              </a:rPr>
              <a:t>tmp_name</a:t>
            </a:r>
            <a:r>
              <a:rPr lang="en-SG" sz="1400" dirty="0" smtClean="0">
                <a:latin typeface="Courier New" pitchFamily="49" charset="0"/>
                <a:cs typeface="Courier New" pitchFamily="49" charset="0"/>
              </a:rPr>
              <a:t>"];</a:t>
            </a:r>
          </a:p>
          <a:p>
            <a:r>
              <a:rPr lang="en-SG" sz="1400" dirty="0" smtClean="0">
                <a:latin typeface="Courier New" pitchFamily="49" charset="0"/>
                <a:cs typeface="Courier New" pitchFamily="49" charset="0"/>
              </a:rPr>
              <a:t>}</a:t>
            </a:r>
          </a:p>
          <a:p>
            <a:r>
              <a:rPr lang="en-SG" sz="1400" dirty="0" smtClean="0">
                <a:latin typeface="Courier New" pitchFamily="49" charset="0"/>
                <a:cs typeface="Courier New" pitchFamily="49" charset="0"/>
              </a:rPr>
              <a:t>?&gt;</a:t>
            </a:r>
            <a:endParaRPr lang="en-SG" sz="14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1018</TotalTime>
  <Words>2442</Words>
  <Application>Microsoft Office PowerPoint</Application>
  <PresentationFormat>On-screen Show (4:3)</PresentationFormat>
  <Paragraphs>276</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Concourse</vt:lpstr>
      <vt:lpstr>PHP Advance</vt:lpstr>
      <vt:lpstr>PHP Multidimensional Arrays</vt:lpstr>
      <vt:lpstr>PHP Multidimensional Arrays</vt:lpstr>
      <vt:lpstr>PHP include and require </vt:lpstr>
      <vt:lpstr>PHP File Handling</vt:lpstr>
      <vt:lpstr>PHP Reading a File Line by Line</vt:lpstr>
      <vt:lpstr>PHP File Upload Form</vt:lpstr>
      <vt:lpstr>PHP File Upload Script</vt:lpstr>
      <vt:lpstr>PHP File Upload Script</vt:lpstr>
      <vt:lpstr>PHP File Upload Script</vt:lpstr>
      <vt:lpstr>PHP Cookie</vt:lpstr>
      <vt:lpstr>PHP Create a Cookie</vt:lpstr>
      <vt:lpstr>PHP Retrieve/Delete a Cookie</vt:lpstr>
      <vt:lpstr>PHP Browser Support Cookies?</vt:lpstr>
      <vt:lpstr>PHP Session</vt:lpstr>
      <vt:lpstr>PHP Starting a PHP Session</vt:lpstr>
      <vt:lpstr>PHP Storing a Session Variable</vt:lpstr>
      <vt:lpstr>PHP Checking a Session Variable</vt:lpstr>
      <vt:lpstr>PHP Destroying a Session</vt:lpstr>
      <vt:lpstr>PHP Sending email</vt:lpstr>
      <vt:lpstr>PHP Sending email</vt:lpstr>
      <vt:lpstr>PHP Sending email</vt:lpstr>
      <vt:lpstr>PHP Error Handling</vt:lpstr>
      <vt:lpstr>PHP Error Handling</vt:lpstr>
    </vt:vector>
  </TitlesOfParts>
  <Company>Singapore Polytechnic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Representation</dc:title>
  <dc:creator>staff</dc:creator>
  <cp:lastModifiedBy>staff</cp:lastModifiedBy>
  <cp:revision>223</cp:revision>
  <dcterms:created xsi:type="dcterms:W3CDTF">2013-01-25T02:06:22Z</dcterms:created>
  <dcterms:modified xsi:type="dcterms:W3CDTF">2013-04-17T05:50:11Z</dcterms:modified>
</cp:coreProperties>
</file>