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7288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8F9D-1360-4142-961B-CC50362653C3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CFA99-BB03-4873-B8A0-52D1C9DC80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72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code line in PHP must end with a semicolon. 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semicolon is a separator and is used to distinguish one set of instructions from another.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basic statements to output text in the browser: </a:t>
            </a:r>
            <a:r>
              <a:rPr lang="en-SG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SG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FA99-BB03-4873-B8A0-52D1C9DC806E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40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16/10/2015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ref_string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func_date_date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func_date_date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func_date_date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ref_array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Basic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ST2220 WEB APPLICATION DEVELOPMENT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String variables are used for values that contain characters.</a:t>
            </a:r>
          </a:p>
          <a:p>
            <a:r>
              <a:rPr lang="en-SG" dirty="0" smtClean="0"/>
              <a:t>The concatenation operator  </a:t>
            </a:r>
            <a:r>
              <a:rPr lang="en-SG" b="1" dirty="0" smtClean="0">
                <a:solidFill>
                  <a:srgbClr val="FFC000"/>
                </a:solidFill>
              </a:rPr>
              <a:t>.</a:t>
            </a:r>
            <a:r>
              <a:rPr lang="en-SG" dirty="0" smtClean="0"/>
              <a:t>  is used to join two string values together. This is the only string operator in PHP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SG" dirty="0" smtClean="0"/>
          </a:p>
          <a:p>
            <a:r>
              <a:rPr lang="en-SG" dirty="0" smtClean="0"/>
              <a:t>Manipulate of string can be achieved via functions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String Variables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699609"/>
            <a:ext cx="309634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SG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$txt1="Hello";</a:t>
            </a:r>
            <a:br>
              <a:rPr lang="en-SG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$txt2=“World!";</a:t>
            </a:r>
            <a:br>
              <a:rPr lang="en-SG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echo $txt1 . " " . $txt2;</a:t>
            </a:r>
            <a:br>
              <a:rPr lang="en-SG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SG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3717032"/>
            <a:ext cx="309634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SG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28498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Code: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The </a:t>
            </a:r>
            <a:r>
              <a:rPr lang="en-SG" b="1" dirty="0" smtClean="0">
                <a:solidFill>
                  <a:srgbClr val="FFC000"/>
                </a:solidFill>
              </a:rPr>
              <a:t>strlen() </a:t>
            </a:r>
            <a:r>
              <a:rPr lang="en-SG" dirty="0" smtClean="0"/>
              <a:t>function returns the length of a string, in characters.</a:t>
            </a:r>
          </a:p>
          <a:p>
            <a:pPr lvl="2">
              <a:buNone/>
            </a:pP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echo strlen("Hello");// returns the value 5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dirty="0" smtClean="0"/>
              <a:t>The </a:t>
            </a:r>
            <a:r>
              <a:rPr lang="en-SG" b="1" dirty="0" smtClean="0">
                <a:solidFill>
                  <a:srgbClr val="FFC000"/>
                </a:solidFill>
              </a:rPr>
              <a:t>strpos() </a:t>
            </a:r>
            <a:r>
              <a:rPr lang="en-SG" dirty="0" smtClean="0"/>
              <a:t>function is used to search for a character or a specific text within a string</a:t>
            </a:r>
          </a:p>
          <a:p>
            <a:pPr lvl="2">
              <a:buNone/>
            </a:pP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echo strpos("Hello world!","world"); // returns 6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SG" dirty="0" smtClean="0"/>
              <a:t>If a match is found, it will return the character position of the first match. If no match is found, it will return FALSE.</a:t>
            </a:r>
          </a:p>
          <a:p>
            <a:r>
              <a:rPr lang="en-SG" dirty="0" smtClean="0"/>
              <a:t>For a complete reference of all string functions, go to our complete </a:t>
            </a:r>
            <a:r>
              <a:rPr lang="en-SG" dirty="0" smtClean="0">
                <a:hlinkClick r:id="rId2" action="ppaction://hlinkfile"/>
              </a:rPr>
              <a:t>PHP String Reference</a:t>
            </a:r>
            <a:endParaRPr lang="en-US" dirty="0" smtClean="0"/>
          </a:p>
          <a:p>
            <a:endParaRPr lang="en-S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String Variables: Useful Function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Operators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1484788"/>
          <a:ext cx="3672408" cy="2736300"/>
        </p:xfrm>
        <a:graphic>
          <a:graphicData uri="http://schemas.openxmlformats.org/drawingml/2006/table">
            <a:tbl>
              <a:tblPr/>
              <a:tblGrid>
                <a:gridCol w="848264"/>
                <a:gridCol w="1240034"/>
                <a:gridCol w="970906"/>
                <a:gridCol w="613204"/>
              </a:tblGrid>
              <a:tr h="273630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Operator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Example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+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Addition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+ 3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-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Subtraction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7 - 4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*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Multiplication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* 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/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Division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/ 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%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Modulus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5 % 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10 % 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3 % 10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 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Negation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. b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Concatenation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"Ya" . "Ho"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YaHo</a:t>
                      </a:r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1484784"/>
          <a:ext cx="4176464" cy="2376264"/>
        </p:xfrm>
        <a:graphic>
          <a:graphicData uri="http://schemas.openxmlformats.org/drawingml/2006/table">
            <a:tbl>
              <a:tblPr/>
              <a:tblGrid>
                <a:gridCol w="1110875"/>
                <a:gridCol w="939972"/>
                <a:gridCol w="2125617"/>
              </a:tblGrid>
              <a:tr h="2970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Assignment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Same as...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assign y to 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+=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+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Increase x by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-=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-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Subtract x by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*=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*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Multiply x by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/=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/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Divide x by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%=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 x %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Modulus x by 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0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.= b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= a . </a:t>
                      </a:r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Concatenate two strings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1247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Arithmetic Operators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1247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Assignment Operators</a:t>
            </a:r>
            <a:endParaRPr lang="en-S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7544" y="4758654"/>
          <a:ext cx="5328592" cy="1550665"/>
        </p:xfrm>
        <a:graphic>
          <a:graphicData uri="http://schemas.openxmlformats.org/drawingml/2006/table">
            <a:tbl>
              <a:tblPr/>
              <a:tblGrid>
                <a:gridCol w="862691"/>
                <a:gridCol w="1399708"/>
                <a:gridCol w="3066193"/>
              </a:tblGrid>
              <a:tr h="3101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Operator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101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++x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Pre-increment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Increments x by one, then returns 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x++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Post-increment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x, then increments x by one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--x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Pre-decrement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Decrements x by one, then returns 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133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x--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Post-decrement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Returns x, then decrements x by one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4398615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Incrementing/Decrementing Operators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Operators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494074"/>
          <a:ext cx="8208912" cy="4032450"/>
        </p:xfrm>
        <a:graphic>
          <a:graphicData uri="http://schemas.openxmlformats.org/drawingml/2006/table">
            <a:tbl>
              <a:tblPr/>
              <a:tblGrid>
                <a:gridCol w="726280"/>
                <a:gridCol w="1836570"/>
                <a:gridCol w="4051585"/>
                <a:gridCol w="1594477"/>
              </a:tblGrid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Operator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Example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==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Equal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x is equal to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5==8 returns false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===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Identical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x is equal to y, and they are of same type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5==="5" returns false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!=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equal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x is not equal to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5!=8 returns true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 </a:t>
                      </a:r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&lt;&gt; </a:t>
                      </a:r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equal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x is not equal to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5&lt;&gt;8 returns true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!==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identical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x is not equal to y, or they are not of same type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5!=="5" returns true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&gt;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Greater than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x is greater than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5&gt;8 returns false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&lt;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x is less than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5&lt;8 returns true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&gt;=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Greater than or equal to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x is greater than or equal to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5&gt;=8 returns false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 &lt;=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 or equal to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 if x is less than or equal to y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5&lt;=8 returns true 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247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PHP Comparison Operators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Operators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494074"/>
          <a:ext cx="8208912" cy="4280949"/>
        </p:xfrm>
        <a:graphic>
          <a:graphicData uri="http://schemas.openxmlformats.org/drawingml/2006/table">
            <a:tbl>
              <a:tblPr/>
              <a:tblGrid>
                <a:gridCol w="726280"/>
                <a:gridCol w="1836570"/>
                <a:gridCol w="3269798"/>
                <a:gridCol w="2376264"/>
              </a:tblGrid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Operator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Example</a:t>
                      </a: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 and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True if both x and y are true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x=6</a:t>
                      </a:r>
                      <a:br>
                        <a:rPr lang="en-SG" sz="1400" dirty="0" smtClean="0"/>
                      </a:br>
                      <a:r>
                        <a:rPr lang="en-SG" sz="1400" dirty="0" smtClean="0"/>
                        <a:t>y=3</a:t>
                      </a:r>
                      <a:br>
                        <a:rPr lang="en-SG" sz="1400" dirty="0" smtClean="0"/>
                      </a:br>
                      <a:r>
                        <a:rPr lang="en-SG" sz="1400" dirty="0" smtClean="0"/>
                        <a:t>(x &lt; 10 and y &gt; 1) returns true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x or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True if either or both x and y are true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x=6</a:t>
                      </a:r>
                      <a:br>
                        <a:rPr lang="en-SG" sz="1400" dirty="0" smtClean="0"/>
                      </a:br>
                      <a:r>
                        <a:rPr lang="en-SG" sz="1400" dirty="0" smtClean="0"/>
                        <a:t>y=3</a:t>
                      </a:r>
                      <a:br>
                        <a:rPr lang="en-SG" sz="1400" dirty="0" smtClean="0"/>
                      </a:br>
                      <a:r>
                        <a:rPr lang="en-SG" sz="1400" dirty="0" smtClean="0"/>
                        <a:t>(x==6 or y==5) returns true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x </a:t>
                      </a:r>
                      <a:r>
                        <a:rPr lang="en-SG" sz="1400" dirty="0" err="1" smtClean="0"/>
                        <a:t>xor</a:t>
                      </a:r>
                      <a:r>
                        <a:rPr lang="en-SG" sz="1400" dirty="0" smtClean="0"/>
                        <a:t>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err="1" smtClean="0"/>
                        <a:t>Xor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True if either x or y is true, but not both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/>
                        <a:t>x=6</a:t>
                      </a:r>
                      <a:br>
                        <a:rPr lang="es-ES" sz="1400" dirty="0" smtClean="0"/>
                      </a:br>
                      <a:r>
                        <a:rPr lang="es-ES" sz="1400" dirty="0" smtClean="0"/>
                        <a:t>y=3</a:t>
                      </a:r>
                      <a:br>
                        <a:rPr lang="es-ES" sz="1400" dirty="0" smtClean="0"/>
                      </a:br>
                      <a:r>
                        <a:rPr lang="es-ES" sz="1400" dirty="0" smtClean="0"/>
                        <a:t>(x==6 </a:t>
                      </a:r>
                      <a:r>
                        <a:rPr lang="es-ES" sz="1400" dirty="0" err="1" smtClean="0"/>
                        <a:t>xor</a:t>
                      </a:r>
                      <a:r>
                        <a:rPr lang="es-ES" sz="1400" dirty="0" smtClean="0"/>
                        <a:t> y==3) </a:t>
                      </a:r>
                      <a:r>
                        <a:rPr lang="es-ES" sz="1400" dirty="0" err="1" smtClean="0"/>
                        <a:t>returns</a:t>
                      </a:r>
                      <a:r>
                        <a:rPr lang="es-ES" sz="1400" dirty="0" smtClean="0"/>
                        <a:t> false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x &amp;&amp;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And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True if both x and y are true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x=6</a:t>
                      </a:r>
                      <a:br>
                        <a:rPr lang="en-SG" sz="1400" dirty="0" smtClean="0"/>
                      </a:br>
                      <a:r>
                        <a:rPr lang="en-SG" sz="1400" dirty="0" smtClean="0"/>
                        <a:t>y=3</a:t>
                      </a:r>
                      <a:br>
                        <a:rPr lang="en-SG" sz="1400" dirty="0" smtClean="0"/>
                      </a:br>
                      <a:r>
                        <a:rPr lang="en-SG" sz="1400" dirty="0" smtClean="0"/>
                        <a:t>(x &lt; 10 &amp;&amp; y &gt; 1) returns true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x || y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True if either or both x and y are true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smtClean="0"/>
                        <a:t>x=6</a:t>
                      </a:r>
                      <a:br>
                        <a:rPr lang="es-ES" sz="1400" dirty="0" smtClean="0"/>
                      </a:br>
                      <a:r>
                        <a:rPr lang="es-ES" sz="1400" dirty="0" smtClean="0"/>
                        <a:t>y=3</a:t>
                      </a:r>
                      <a:br>
                        <a:rPr lang="es-ES" sz="1400" dirty="0" smtClean="0"/>
                      </a:br>
                      <a:r>
                        <a:rPr lang="es-ES" sz="1400" dirty="0" smtClean="0"/>
                        <a:t>(x==5 || y==5) </a:t>
                      </a:r>
                      <a:r>
                        <a:rPr lang="es-ES" sz="1400" dirty="0" err="1" smtClean="0"/>
                        <a:t>returns</a:t>
                      </a:r>
                      <a:r>
                        <a:rPr lang="es-ES" sz="1400" dirty="0" smtClean="0"/>
                        <a:t> false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245"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! x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True if x is not true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400" dirty="0" smtClean="0"/>
                        <a:t>x=6</a:t>
                      </a:r>
                      <a:br>
                        <a:rPr lang="en-SG" sz="1400" dirty="0" smtClean="0"/>
                      </a:br>
                      <a:r>
                        <a:rPr lang="en-SG" sz="1400" dirty="0" smtClean="0"/>
                        <a:t>y=3</a:t>
                      </a:r>
                      <a:br>
                        <a:rPr lang="en-SG" sz="1400" dirty="0" smtClean="0"/>
                      </a:br>
                      <a:r>
                        <a:rPr lang="en-SG" sz="1400" dirty="0" smtClean="0"/>
                        <a:t>!(x==y) returns true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04" marR="6204" marT="62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247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PHP Logical Operators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 PHP we have the following conditional statements to perform different actions for different decisions.</a:t>
            </a:r>
          </a:p>
          <a:p>
            <a:r>
              <a:rPr lang="en-SG" b="1" dirty="0" smtClean="0">
                <a:solidFill>
                  <a:srgbClr val="FFC000"/>
                </a:solidFill>
              </a:rPr>
              <a:t>if</a:t>
            </a:r>
            <a:r>
              <a:rPr lang="en-SG" dirty="0" smtClean="0"/>
              <a:t> statement - executes some code only if a specified condition is true</a:t>
            </a:r>
          </a:p>
          <a:p>
            <a:r>
              <a:rPr lang="en-SG" b="1" dirty="0" smtClean="0">
                <a:solidFill>
                  <a:srgbClr val="FFC000"/>
                </a:solidFill>
              </a:rPr>
              <a:t>if...else </a:t>
            </a:r>
            <a:r>
              <a:rPr lang="en-SG" dirty="0" smtClean="0"/>
              <a:t>statement - executes some code if a condition is true and another code if the condition is false</a:t>
            </a:r>
          </a:p>
          <a:p>
            <a:r>
              <a:rPr lang="en-SG" b="1" dirty="0" smtClean="0">
                <a:solidFill>
                  <a:srgbClr val="FFC000"/>
                </a:solidFill>
              </a:rPr>
              <a:t>if...else if....else </a:t>
            </a:r>
            <a:r>
              <a:rPr lang="en-SG" dirty="0" smtClean="0"/>
              <a:t>statement - selects one of several blocks of code to be executed</a:t>
            </a:r>
          </a:p>
          <a:p>
            <a:r>
              <a:rPr lang="en-SG" b="1" dirty="0" smtClean="0">
                <a:solidFill>
                  <a:srgbClr val="FFC000"/>
                </a:solidFill>
              </a:rPr>
              <a:t>switch</a:t>
            </a:r>
            <a:r>
              <a:rPr lang="en-SG" dirty="0" smtClean="0"/>
              <a:t> statement - selects one of many blocks of code to be executed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Conditional Statements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if statement syntax  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40639"/>
            <a:ext cx="331236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if (condition) {</a:t>
            </a:r>
            <a:br>
              <a:rPr lang="en-SG" dirty="0" smtClean="0"/>
            </a:br>
            <a:r>
              <a:rPr lang="en-SG" dirty="0" smtClean="0"/>
              <a:t>      code to be executed if </a:t>
            </a:r>
          </a:p>
          <a:p>
            <a:r>
              <a:rPr lang="en-SG" dirty="0" smtClean="0"/>
              <a:t>      condition is true;</a:t>
            </a:r>
            <a:br>
              <a:rPr lang="en-SG" dirty="0" smtClean="0"/>
            </a:br>
            <a:r>
              <a:rPr lang="en-SG" dirty="0" smtClean="0"/>
              <a:t>}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412776"/>
            <a:ext cx="107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Syntax: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1940639"/>
            <a:ext cx="489654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endParaRPr lang="en-SG" dirty="0" smtClean="0"/>
          </a:p>
          <a:p>
            <a:r>
              <a:rPr lang="en-SG" dirty="0" smtClean="0"/>
              <a:t>      date_default_timezone_set("Asia/Singapore"); </a:t>
            </a:r>
            <a:br>
              <a:rPr lang="en-SG" dirty="0" smtClean="0"/>
            </a:br>
            <a:r>
              <a:rPr lang="en-SG" dirty="0" smtClean="0"/>
              <a:t>      $hour = date(“H”);</a:t>
            </a:r>
            <a:br>
              <a:rPr lang="en-SG" dirty="0" smtClean="0"/>
            </a:br>
            <a:r>
              <a:rPr lang="en-SG" dirty="0" smtClean="0"/>
              <a:t>      if ($hour &lt; “12”) {</a:t>
            </a:r>
            <a:br>
              <a:rPr lang="en-SG" dirty="0" smtClean="0"/>
            </a:br>
            <a:r>
              <a:rPr lang="en-SG" dirty="0" smtClean="0"/>
              <a:t>            echo “Good Morning!";</a:t>
            </a:r>
            <a:br>
              <a:rPr lang="en-SG" dirty="0" smtClean="0"/>
            </a:br>
            <a:r>
              <a:rPr lang="en-SG" dirty="0" smtClean="0"/>
              <a:t>      }</a:t>
            </a:r>
            <a:br>
              <a:rPr lang="en-SG" dirty="0" smtClean="0"/>
            </a:br>
            <a:r>
              <a:rPr lang="en-SG" dirty="0" smtClean="0"/>
              <a:t>?&gt;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1412776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077072"/>
            <a:ext cx="33123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date() function documentation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if…else statement syntax  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40639"/>
            <a:ext cx="33123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if (condition) {</a:t>
            </a:r>
          </a:p>
          <a:p>
            <a:r>
              <a:rPr lang="en-SG" dirty="0" smtClean="0"/>
              <a:t>      code to be executed if </a:t>
            </a:r>
          </a:p>
          <a:p>
            <a:r>
              <a:rPr lang="en-SG" dirty="0" smtClean="0"/>
              <a:t>      condition is true;</a:t>
            </a:r>
          </a:p>
          <a:p>
            <a:r>
              <a:rPr lang="en-SG" dirty="0" smtClean="0"/>
              <a:t>} else {</a:t>
            </a:r>
          </a:p>
          <a:p>
            <a:r>
              <a:rPr lang="en-SG" dirty="0" smtClean="0"/>
              <a:t>      code to be executed if </a:t>
            </a:r>
          </a:p>
          <a:p>
            <a:r>
              <a:rPr lang="en-SG" dirty="0" smtClean="0"/>
              <a:t>      condition is false;</a:t>
            </a:r>
          </a:p>
          <a:p>
            <a:r>
              <a:rPr lang="en-SG" dirty="0" smtClean="0"/>
              <a:t>}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412776"/>
            <a:ext cx="107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Syntax: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1940639"/>
            <a:ext cx="4896544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endParaRPr lang="en-SG" dirty="0" smtClean="0"/>
          </a:p>
          <a:p>
            <a:r>
              <a:rPr lang="en-SG" dirty="0" smtClean="0"/>
              <a:t>      date_default_timezone_set("Asia/Singapore"); </a:t>
            </a:r>
            <a:br>
              <a:rPr lang="en-SG" dirty="0" smtClean="0"/>
            </a:br>
            <a:r>
              <a:rPr lang="en-SG" dirty="0" smtClean="0"/>
              <a:t>      $hour = date(“H”);</a:t>
            </a:r>
            <a:br>
              <a:rPr lang="en-SG" dirty="0" smtClean="0"/>
            </a:br>
            <a:r>
              <a:rPr lang="en-SG" dirty="0" smtClean="0"/>
              <a:t>      if ($hour &lt; “12”) {</a:t>
            </a:r>
            <a:br>
              <a:rPr lang="en-SG" dirty="0" smtClean="0"/>
            </a:br>
            <a:r>
              <a:rPr lang="en-SG" dirty="0" smtClean="0"/>
              <a:t>            echo “Good Morning!";</a:t>
            </a:r>
            <a:br>
              <a:rPr lang="en-SG" dirty="0" smtClean="0"/>
            </a:br>
            <a:r>
              <a:rPr lang="en-SG" dirty="0" smtClean="0"/>
              <a:t>      } else {</a:t>
            </a:r>
          </a:p>
          <a:p>
            <a:r>
              <a:rPr lang="en-SG" dirty="0" smtClean="0"/>
              <a:t>            echo “Good Afternoon!";</a:t>
            </a:r>
            <a:br>
              <a:rPr lang="en-SG" dirty="0" smtClean="0"/>
            </a:br>
            <a:r>
              <a:rPr lang="en-SG" dirty="0" smtClean="0"/>
              <a:t>      }</a:t>
            </a:r>
            <a:br>
              <a:rPr lang="en-SG" dirty="0" smtClean="0"/>
            </a:br>
            <a:r>
              <a:rPr lang="en-SG" dirty="0" smtClean="0"/>
              <a:t>?&gt;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1412776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571836"/>
            <a:ext cx="33123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date() function documentation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if…else if…else statement syntax  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40639"/>
            <a:ext cx="331236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if (condition) {</a:t>
            </a:r>
          </a:p>
          <a:p>
            <a:r>
              <a:rPr lang="en-SG" dirty="0" smtClean="0"/>
              <a:t>      code to be executed if </a:t>
            </a:r>
          </a:p>
          <a:p>
            <a:r>
              <a:rPr lang="en-SG" dirty="0" smtClean="0"/>
              <a:t>      condition is true;</a:t>
            </a:r>
          </a:p>
          <a:p>
            <a:r>
              <a:rPr lang="en-SG" dirty="0" smtClean="0"/>
              <a:t>} else if (condition) {</a:t>
            </a:r>
          </a:p>
          <a:p>
            <a:r>
              <a:rPr lang="en-SG" dirty="0" smtClean="0"/>
              <a:t>      code to be executed if </a:t>
            </a:r>
          </a:p>
          <a:p>
            <a:r>
              <a:rPr lang="en-SG" dirty="0" smtClean="0"/>
              <a:t>      condition is true;</a:t>
            </a:r>
          </a:p>
          <a:p>
            <a:r>
              <a:rPr lang="en-SG" dirty="0" smtClean="0"/>
              <a:t>} else {</a:t>
            </a:r>
          </a:p>
          <a:p>
            <a:r>
              <a:rPr lang="en-SG" dirty="0" smtClean="0"/>
              <a:t>      code to be executed if </a:t>
            </a:r>
          </a:p>
          <a:p>
            <a:r>
              <a:rPr lang="en-SG" dirty="0" smtClean="0"/>
              <a:t>      condition is false;</a:t>
            </a:r>
          </a:p>
          <a:p>
            <a:r>
              <a:rPr lang="en-SG" dirty="0" smtClean="0"/>
              <a:t>}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412776"/>
            <a:ext cx="107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Syntax: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1940639"/>
            <a:ext cx="496855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endParaRPr lang="en-SG" dirty="0" smtClean="0"/>
          </a:p>
          <a:p>
            <a:r>
              <a:rPr lang="en-SG" dirty="0" smtClean="0"/>
              <a:t>      date_default_timezone_set("Asia/Singapore"); </a:t>
            </a:r>
            <a:br>
              <a:rPr lang="en-SG" dirty="0" smtClean="0"/>
            </a:br>
            <a:r>
              <a:rPr lang="en-SG" dirty="0" smtClean="0"/>
              <a:t>      $hour = date(“H”);</a:t>
            </a:r>
            <a:br>
              <a:rPr lang="en-SG" dirty="0" smtClean="0"/>
            </a:br>
            <a:r>
              <a:rPr lang="en-SG" dirty="0" smtClean="0"/>
              <a:t>      if ($hour &lt; “12”) {</a:t>
            </a:r>
            <a:br>
              <a:rPr lang="en-SG" dirty="0" smtClean="0"/>
            </a:br>
            <a:r>
              <a:rPr lang="en-SG" dirty="0" smtClean="0"/>
              <a:t>            echo “Good Morning!";</a:t>
            </a:r>
            <a:br>
              <a:rPr lang="en-SG" dirty="0" smtClean="0"/>
            </a:br>
            <a:r>
              <a:rPr lang="en-SG" dirty="0" smtClean="0"/>
              <a:t>      } else if ($hour &lt; “20”) {</a:t>
            </a:r>
          </a:p>
          <a:p>
            <a:r>
              <a:rPr lang="en-SG" dirty="0" smtClean="0"/>
              <a:t>            echo “Good Afternoon!";</a:t>
            </a:r>
            <a:br>
              <a:rPr lang="en-SG" dirty="0" smtClean="0"/>
            </a:br>
            <a:r>
              <a:rPr lang="en-SG" dirty="0" smtClean="0"/>
              <a:t>      } else {</a:t>
            </a:r>
          </a:p>
          <a:p>
            <a:r>
              <a:rPr lang="en-SG" dirty="0" smtClean="0"/>
              <a:t>            echo “Good Night!";</a:t>
            </a:r>
            <a:br>
              <a:rPr lang="en-SG" dirty="0" smtClean="0"/>
            </a:br>
            <a:r>
              <a:rPr lang="en-SG" dirty="0" smtClean="0"/>
              <a:t>      } </a:t>
            </a:r>
            <a:br>
              <a:rPr lang="en-SG" dirty="0" smtClean="0"/>
            </a:br>
            <a:r>
              <a:rPr lang="en-SG" dirty="0" smtClean="0"/>
              <a:t>?&gt;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1412776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5229200"/>
            <a:ext cx="33123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date() function documentation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switch statement syntax  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40639"/>
            <a:ext cx="331236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switch (n) {</a:t>
            </a:r>
          </a:p>
          <a:p>
            <a:r>
              <a:rPr lang="en-SG" dirty="0" smtClean="0"/>
              <a:t>   case label1:</a:t>
            </a:r>
          </a:p>
          <a:p>
            <a:r>
              <a:rPr lang="en-SG" dirty="0" smtClean="0"/>
              <a:t>      code to be executed if </a:t>
            </a:r>
          </a:p>
          <a:p>
            <a:r>
              <a:rPr lang="en-SG" dirty="0" smtClean="0"/>
              <a:t>      n=label1;</a:t>
            </a:r>
          </a:p>
          <a:p>
            <a:r>
              <a:rPr lang="en-SG" dirty="0" smtClean="0"/>
              <a:t>      break;</a:t>
            </a:r>
          </a:p>
          <a:p>
            <a:r>
              <a:rPr lang="en-SG" dirty="0" smtClean="0"/>
              <a:t>   case label2:</a:t>
            </a:r>
          </a:p>
          <a:p>
            <a:r>
              <a:rPr lang="en-SG" dirty="0" smtClean="0"/>
              <a:t>      code to be executed if </a:t>
            </a:r>
          </a:p>
          <a:p>
            <a:r>
              <a:rPr lang="en-SG" dirty="0" smtClean="0"/>
              <a:t>      n=label2;</a:t>
            </a:r>
          </a:p>
          <a:p>
            <a:r>
              <a:rPr lang="en-SG" dirty="0" smtClean="0"/>
              <a:t>      break;</a:t>
            </a:r>
          </a:p>
          <a:p>
            <a:r>
              <a:rPr lang="en-SG" dirty="0" smtClean="0"/>
              <a:t>   default:</a:t>
            </a:r>
          </a:p>
          <a:p>
            <a:r>
              <a:rPr lang="en-SG" dirty="0" smtClean="0"/>
              <a:t>      code to be executed if n is </a:t>
            </a:r>
          </a:p>
          <a:p>
            <a:r>
              <a:rPr lang="en-SG" dirty="0" smtClean="0"/>
              <a:t>      different from both label1 </a:t>
            </a:r>
          </a:p>
          <a:p>
            <a:r>
              <a:rPr lang="en-SG" dirty="0" smtClean="0"/>
              <a:t>      and label2;</a:t>
            </a:r>
          </a:p>
          <a:p>
            <a:r>
              <a:rPr lang="en-SG" dirty="0" smtClean="0"/>
              <a:t>}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412776"/>
            <a:ext cx="107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Syntax: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1940639"/>
            <a:ext cx="49685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endParaRPr lang="en-SG" dirty="0" smtClean="0"/>
          </a:p>
          <a:p>
            <a:r>
              <a:rPr lang="en-SG" dirty="0" smtClean="0"/>
              <a:t>        </a:t>
            </a:r>
            <a:r>
              <a:rPr lang="en-SG" dirty="0" err="1" smtClean="0"/>
              <a:t>date_default_timezone_set</a:t>
            </a:r>
            <a:r>
              <a:rPr lang="en-SG" dirty="0" smtClean="0"/>
              <a:t>("Asia/Singapore");</a:t>
            </a:r>
          </a:p>
          <a:p>
            <a:r>
              <a:rPr lang="en-SG" dirty="0" smtClean="0"/>
              <a:t>        $day = date("D");</a:t>
            </a:r>
          </a:p>
          <a:p>
            <a:r>
              <a:rPr lang="en-SG" dirty="0" smtClean="0"/>
              <a:t>        </a:t>
            </a:r>
          </a:p>
          <a:p>
            <a:r>
              <a:rPr lang="en-SG" dirty="0" smtClean="0"/>
              <a:t>        switch ($day) {</a:t>
            </a:r>
          </a:p>
          <a:p>
            <a:r>
              <a:rPr lang="en-SG" dirty="0" smtClean="0"/>
              <a:t>            case "Mon":</a:t>
            </a:r>
          </a:p>
          <a:p>
            <a:r>
              <a:rPr lang="en-SG" dirty="0" smtClean="0"/>
              <a:t>                echo 'Monday blues';</a:t>
            </a:r>
          </a:p>
          <a:p>
            <a:r>
              <a:rPr lang="en-SG" dirty="0" smtClean="0"/>
              <a:t>                break;</a:t>
            </a:r>
          </a:p>
          <a:p>
            <a:r>
              <a:rPr lang="en-SG" dirty="0" smtClean="0"/>
              <a:t>            case "Tue":</a:t>
            </a:r>
          </a:p>
          <a:p>
            <a:r>
              <a:rPr lang="en-SG" dirty="0" smtClean="0"/>
              <a:t>                echo 'Tuesday greens ';</a:t>
            </a:r>
          </a:p>
          <a:p>
            <a:r>
              <a:rPr lang="en-SG" dirty="0" smtClean="0"/>
              <a:t>                break;</a:t>
            </a:r>
          </a:p>
          <a:p>
            <a:r>
              <a:rPr lang="en-US" dirty="0" smtClean="0"/>
              <a:t>            // rest of the codes ……..</a:t>
            </a:r>
            <a:endParaRPr lang="en-SG" dirty="0" smtClean="0"/>
          </a:p>
          <a:p>
            <a:r>
              <a:rPr lang="en-SG" dirty="0" smtClean="0"/>
              <a:t>        }</a:t>
            </a:r>
          </a:p>
          <a:p>
            <a:r>
              <a:rPr lang="en-SG" dirty="0" smtClean="0"/>
              <a:t>?&gt;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1412776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PHP: Hypertext </a:t>
            </a:r>
            <a:r>
              <a:rPr lang="en-SG" dirty="0" err="1" smtClean="0"/>
              <a:t>Preprocessor</a:t>
            </a:r>
            <a:endParaRPr lang="en-SG" dirty="0" smtClean="0"/>
          </a:p>
          <a:p>
            <a:r>
              <a:rPr lang="en-SG" dirty="0" smtClean="0"/>
              <a:t>open source scripting language</a:t>
            </a:r>
          </a:p>
          <a:p>
            <a:r>
              <a:rPr lang="en-SG" dirty="0" smtClean="0"/>
              <a:t>executed on the server</a:t>
            </a:r>
          </a:p>
          <a:p>
            <a:r>
              <a:rPr lang="en-SG" dirty="0" smtClean="0"/>
              <a:t>PHP files can contain text, HTML, JavaScript code, and PHP code</a:t>
            </a:r>
          </a:p>
          <a:p>
            <a:r>
              <a:rPr lang="en-SG" dirty="0" smtClean="0"/>
              <a:t>default file extension of ".php"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PHP?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An array is a special variable, which holds a collection of values at a time.</a:t>
            </a:r>
          </a:p>
          <a:p>
            <a:r>
              <a:rPr lang="en-SG" dirty="0" smtClean="0"/>
              <a:t>In PHP, there are three types of arrays:</a:t>
            </a:r>
          </a:p>
          <a:p>
            <a:pPr lvl="1"/>
            <a:r>
              <a:rPr lang="en-SG" b="1" dirty="0" smtClean="0"/>
              <a:t>Indexed </a:t>
            </a:r>
            <a:r>
              <a:rPr lang="en-SG" dirty="0" smtClean="0"/>
              <a:t>- Arrays with numeric index</a:t>
            </a:r>
          </a:p>
          <a:p>
            <a:pPr lvl="1"/>
            <a:r>
              <a:rPr lang="en-SG" b="1" dirty="0" smtClean="0"/>
              <a:t>Associative </a:t>
            </a:r>
            <a:r>
              <a:rPr lang="en-SG" dirty="0" smtClean="0"/>
              <a:t>- Arrays with named keys</a:t>
            </a:r>
          </a:p>
          <a:p>
            <a:pPr lvl="1"/>
            <a:r>
              <a:rPr lang="en-SG" b="1" dirty="0" smtClean="0"/>
              <a:t>Multidimensional </a:t>
            </a:r>
            <a:r>
              <a:rPr lang="en-SG" dirty="0" smtClean="0"/>
              <a:t>- Arrays containing one or more arrays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Arrays 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r>
              <a:rPr lang="en-SG" dirty="0" smtClean="0"/>
              <a:t>two ways to create indexed arrays: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SG" dirty="0" smtClean="0"/>
              <a:t>Indexed Arrays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40639"/>
            <a:ext cx="734481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$names = array(“John Hu”, “Mary Lim”, “Robert Goh”);</a:t>
            </a:r>
            <a:endParaRPr lang="en-US" dirty="0" smtClean="0"/>
          </a:p>
          <a:p>
            <a:r>
              <a:rPr lang="en-SG" dirty="0" smtClean="0">
                <a:solidFill>
                  <a:srgbClr val="00B050"/>
                </a:solidFill>
              </a:rPr>
              <a:t>// The index can be assigned automatically (index always starts at 0)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$names[0] = </a:t>
            </a:r>
            <a:r>
              <a:rPr lang="en-SG" dirty="0" smtClean="0"/>
              <a:t>“John Hu”;</a:t>
            </a:r>
          </a:p>
          <a:p>
            <a:r>
              <a:rPr lang="en-US" dirty="0" smtClean="0"/>
              <a:t>$names[1] = </a:t>
            </a:r>
            <a:r>
              <a:rPr lang="en-SG" dirty="0" smtClean="0"/>
              <a:t>“Mary Lim”;</a:t>
            </a:r>
          </a:p>
          <a:p>
            <a:r>
              <a:rPr lang="en-US" dirty="0" smtClean="0"/>
              <a:t>$names[2] = </a:t>
            </a:r>
            <a:r>
              <a:rPr lang="en-SG" dirty="0" smtClean="0"/>
              <a:t>“Robert Goh”;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SG" dirty="0" smtClean="0">
                <a:solidFill>
                  <a:srgbClr val="00B050"/>
                </a:solidFill>
              </a:rPr>
              <a:t>the index can be assigned manually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6856" y="4505664"/>
            <a:ext cx="8229600" cy="6515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SG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following prints out the contents of the array.</a:t>
            </a:r>
            <a:endParaRPr kumimoji="0" lang="en-SG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014917"/>
            <a:ext cx="734481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echo $names[0] . ", " . $names [1] . " and " . $names [2] . “ are my friends”;</a:t>
            </a:r>
            <a:br>
              <a:rPr lang="en-SG" dirty="0" smtClean="0"/>
            </a:br>
            <a:endParaRPr lang="en-SG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376264"/>
          </a:xfrm>
        </p:spPr>
        <p:txBody>
          <a:bodyPr>
            <a:normAutofit/>
          </a:bodyPr>
          <a:lstStyle/>
          <a:p>
            <a:r>
              <a:rPr lang="en-SG" dirty="0" smtClean="0"/>
              <a:t>The above code uses the for loop to loop through and print all the values of an indexed array.</a:t>
            </a:r>
          </a:p>
          <a:p>
            <a:r>
              <a:rPr lang="en-SG" dirty="0" smtClean="0"/>
              <a:t>The count() function is used to return the length (the number of elements) of an array.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SG" dirty="0" smtClean="0"/>
              <a:t>Loop Through an Indexed Array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34481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$names = array(“John Hu”, “Mary Lim”, “Robert Goh”);</a:t>
            </a:r>
          </a:p>
          <a:p>
            <a:r>
              <a:rPr lang="en-SG" dirty="0" smtClean="0"/>
              <a:t>    $</a:t>
            </a:r>
            <a:r>
              <a:rPr lang="en-SG" dirty="0" err="1" smtClean="0"/>
              <a:t>arrlength</a:t>
            </a:r>
            <a:r>
              <a:rPr lang="en-SG" dirty="0" smtClean="0"/>
              <a:t> =count($names);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for($x = 0; $x &lt; $</a:t>
            </a:r>
            <a:r>
              <a:rPr lang="en-SG" dirty="0" err="1" smtClean="0"/>
              <a:t>arrlength</a:t>
            </a:r>
            <a:r>
              <a:rPr lang="en-SG" dirty="0" smtClean="0"/>
              <a:t>; $x++) {</a:t>
            </a:r>
            <a:br>
              <a:rPr lang="en-SG" dirty="0" smtClean="0"/>
            </a:br>
            <a:r>
              <a:rPr lang="en-SG" dirty="0" smtClean="0"/>
              <a:t>        echo $names[$x];</a:t>
            </a:r>
            <a:br>
              <a:rPr lang="en-SG" dirty="0" smtClean="0"/>
            </a:br>
            <a:r>
              <a:rPr lang="en-SG" dirty="0" smtClean="0"/>
              <a:t>        echo "&lt;</a:t>
            </a:r>
            <a:r>
              <a:rPr lang="en-SG" dirty="0" err="1" smtClean="0"/>
              <a:t>br</a:t>
            </a:r>
            <a:r>
              <a:rPr lang="en-SG" dirty="0" smtClean="0"/>
              <a:t>&gt;";</a:t>
            </a:r>
            <a:br>
              <a:rPr lang="en-SG" dirty="0" smtClean="0"/>
            </a:br>
            <a:r>
              <a:rPr lang="en-SG" dirty="0" smtClean="0"/>
              <a:t>    }</a:t>
            </a:r>
            <a:br>
              <a:rPr lang="en-SG" dirty="0" smtClean="0"/>
            </a:br>
            <a:r>
              <a:rPr lang="en-SG" dirty="0" smtClean="0"/>
              <a:t>?&gt;</a:t>
            </a:r>
            <a:endParaRPr lang="en-SG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7"/>
          </a:xfrm>
        </p:spPr>
        <p:txBody>
          <a:bodyPr/>
          <a:lstStyle/>
          <a:p>
            <a:r>
              <a:rPr lang="en-SG" dirty="0" smtClean="0"/>
              <a:t>There are two ways to create an associative array: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SG" dirty="0" smtClean="0"/>
              <a:t>Associative Arrays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40639"/>
            <a:ext cx="734481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$age = array(“John Hu” =&gt; “54”, “Mary Lim” =&gt; “27”, “Robert Goh” =&gt; “38”); 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$age[‘</a:t>
            </a:r>
            <a:r>
              <a:rPr lang="en-SG" dirty="0" smtClean="0"/>
              <a:t>John Hu’</a:t>
            </a:r>
            <a:r>
              <a:rPr lang="en-US" dirty="0" smtClean="0"/>
              <a:t>] = </a:t>
            </a:r>
            <a:r>
              <a:rPr lang="en-SG" dirty="0" smtClean="0"/>
              <a:t>54;</a:t>
            </a:r>
          </a:p>
          <a:p>
            <a:r>
              <a:rPr lang="en-US" dirty="0" smtClean="0"/>
              <a:t>$ age[‘</a:t>
            </a:r>
            <a:r>
              <a:rPr lang="en-SG" dirty="0" smtClean="0"/>
              <a:t>Mary Lim’</a:t>
            </a:r>
            <a:r>
              <a:rPr lang="en-US" dirty="0" smtClean="0"/>
              <a:t>] = </a:t>
            </a:r>
            <a:r>
              <a:rPr lang="en-SG" dirty="0" smtClean="0"/>
              <a:t>27</a:t>
            </a:r>
          </a:p>
          <a:p>
            <a:r>
              <a:rPr lang="en-US" dirty="0" smtClean="0"/>
              <a:t>$ age[‘</a:t>
            </a:r>
            <a:r>
              <a:rPr lang="en-SG" dirty="0" smtClean="0"/>
              <a:t>Robert Goh’</a:t>
            </a:r>
            <a:r>
              <a:rPr lang="en-US" dirty="0" smtClean="0"/>
              <a:t>] = </a:t>
            </a:r>
            <a:r>
              <a:rPr lang="en-SG" dirty="0" smtClean="0"/>
              <a:t>38;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SG" dirty="0" smtClean="0">
                <a:solidFill>
                  <a:srgbClr val="00B050"/>
                </a:solidFill>
              </a:rPr>
              <a:t>the index can be assigned manually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6856" y="4505664"/>
            <a:ext cx="8229600" cy="6515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SG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following prints out the age of Mary.</a:t>
            </a:r>
            <a:endParaRPr kumimoji="0" lang="en-SG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014917"/>
            <a:ext cx="734481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echo " Mary Lim is " . $age[' Mary Lim '] . " years old."; </a:t>
            </a:r>
            <a:br>
              <a:rPr lang="en-SG" dirty="0" smtClean="0"/>
            </a:br>
            <a:endParaRPr lang="en-SG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PHP Loop Through an Associative Array</a:t>
            </a:r>
            <a:endParaRPr lang="en-SG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376264"/>
          </a:xfrm>
        </p:spPr>
        <p:txBody>
          <a:bodyPr>
            <a:normAutofit/>
          </a:bodyPr>
          <a:lstStyle/>
          <a:p>
            <a:r>
              <a:rPr lang="en-SG" dirty="0" smtClean="0"/>
              <a:t>The above code uses the </a:t>
            </a:r>
            <a:r>
              <a:rPr lang="en-SG" dirty="0" err="1" smtClean="0"/>
              <a:t>foreach</a:t>
            </a:r>
            <a:r>
              <a:rPr lang="en-SG" dirty="0" smtClean="0"/>
              <a:t> loop to loop through and print all the associative keys and its value of the array.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799288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$age = array(“John Hu” =&gt; “54”, “Mary Lim” =&gt; “27”, “Robert Goh” =&gt; “38”); </a:t>
            </a:r>
          </a:p>
          <a:p>
            <a:endParaRPr lang="en-SG" dirty="0" smtClean="0"/>
          </a:p>
          <a:p>
            <a:r>
              <a:rPr lang="en-SG" dirty="0" smtClean="0"/>
              <a:t>    </a:t>
            </a:r>
            <a:r>
              <a:rPr lang="en-SG" dirty="0" err="1" smtClean="0"/>
              <a:t>foreach</a:t>
            </a:r>
            <a:r>
              <a:rPr lang="en-SG" dirty="0" smtClean="0"/>
              <a:t>($age as $name =&gt; $</a:t>
            </a:r>
            <a:r>
              <a:rPr lang="en-SG" dirty="0" err="1" smtClean="0"/>
              <a:t>age_value</a:t>
            </a:r>
            <a:r>
              <a:rPr lang="en-SG" dirty="0" smtClean="0"/>
              <a:t>) {</a:t>
            </a:r>
            <a:br>
              <a:rPr lang="en-SG" dirty="0" smtClean="0"/>
            </a:br>
            <a:r>
              <a:rPr lang="en-SG" dirty="0" smtClean="0"/>
              <a:t>        echo $ name . “ is ” . $</a:t>
            </a:r>
            <a:r>
              <a:rPr lang="en-SG" dirty="0" err="1" smtClean="0"/>
              <a:t>age_value</a:t>
            </a:r>
            <a:r>
              <a:rPr lang="en-SG" dirty="0" smtClean="0"/>
              <a:t>. “years old.”;</a:t>
            </a:r>
            <a:br>
              <a:rPr lang="en-SG" dirty="0" smtClean="0"/>
            </a:br>
            <a:r>
              <a:rPr lang="en-SG" dirty="0" smtClean="0"/>
              <a:t>        echo "&lt;</a:t>
            </a:r>
            <a:r>
              <a:rPr lang="en-SG" dirty="0" err="1" smtClean="0"/>
              <a:t>br</a:t>
            </a:r>
            <a:r>
              <a:rPr lang="en-SG" dirty="0" smtClean="0"/>
              <a:t>&gt;";</a:t>
            </a:r>
            <a:br>
              <a:rPr lang="en-SG" dirty="0" smtClean="0"/>
            </a:br>
            <a:r>
              <a:rPr lang="en-SG" dirty="0" smtClean="0"/>
              <a:t>    }</a:t>
            </a:r>
            <a:br>
              <a:rPr lang="en-SG" dirty="0" smtClean="0"/>
            </a:br>
            <a:r>
              <a:rPr lang="en-SG" dirty="0" smtClean="0"/>
              <a:t>?&gt;</a:t>
            </a:r>
            <a:endParaRPr lang="en-SG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Arrays can be easily sorted using the following functions:</a:t>
            </a:r>
          </a:p>
          <a:p>
            <a:pPr lvl="1"/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sort() </a:t>
            </a:r>
            <a:r>
              <a:rPr lang="en-SG" sz="2000" dirty="0" smtClean="0">
                <a:latin typeface="Courier New" pitchFamily="49" charset="0"/>
                <a:cs typeface="Courier New" pitchFamily="49" charset="0"/>
              </a:rPr>
              <a:t>  - sort arrays in ascending order</a:t>
            </a:r>
          </a:p>
          <a:p>
            <a:pPr lvl="1"/>
            <a:endParaRPr lang="en-SG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SG" sz="2000" b="1" dirty="0" err="1" smtClean="0">
                <a:latin typeface="Courier New" pitchFamily="49" charset="0"/>
                <a:cs typeface="Courier New" pitchFamily="49" charset="0"/>
              </a:rPr>
              <a:t>rsort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SG" sz="2000" dirty="0" smtClean="0">
                <a:latin typeface="Courier New" pitchFamily="49" charset="0"/>
                <a:cs typeface="Courier New" pitchFamily="49" charset="0"/>
              </a:rPr>
              <a:t>- sort arrays in descending order</a:t>
            </a:r>
          </a:p>
          <a:p>
            <a:pPr lvl="1"/>
            <a:endParaRPr lang="en-SG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SG" sz="2000" b="1" dirty="0" err="1" smtClean="0">
                <a:latin typeface="Courier New" pitchFamily="49" charset="0"/>
                <a:cs typeface="Courier New" pitchFamily="49" charset="0"/>
              </a:rPr>
              <a:t>asort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SG" sz="2000" dirty="0" smtClean="0">
                <a:latin typeface="Courier New" pitchFamily="49" charset="0"/>
                <a:cs typeface="Courier New" pitchFamily="49" charset="0"/>
              </a:rPr>
              <a:t>- sort associative arrays in ascending       order, according to the value</a:t>
            </a:r>
          </a:p>
          <a:p>
            <a:pPr lvl="1"/>
            <a:endParaRPr lang="en-SG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SG" sz="2000" b="1" dirty="0" err="1" smtClean="0">
                <a:latin typeface="Courier New" pitchFamily="49" charset="0"/>
                <a:cs typeface="Courier New" pitchFamily="49" charset="0"/>
              </a:rPr>
              <a:t>ksort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SG" sz="2000" dirty="0" smtClean="0">
                <a:latin typeface="Courier New" pitchFamily="49" charset="0"/>
                <a:cs typeface="Courier New" pitchFamily="49" charset="0"/>
              </a:rPr>
              <a:t>- sort associative arrays in ascending order, according to the key</a:t>
            </a:r>
          </a:p>
          <a:p>
            <a:pPr lvl="1"/>
            <a:endParaRPr lang="en-SG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SG" sz="2000" b="1" dirty="0" err="1" smtClean="0">
                <a:latin typeface="Courier New" pitchFamily="49" charset="0"/>
                <a:cs typeface="Courier New" pitchFamily="49" charset="0"/>
              </a:rPr>
              <a:t>arsort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SG" sz="2000" dirty="0" smtClean="0">
                <a:latin typeface="Courier New" pitchFamily="49" charset="0"/>
                <a:cs typeface="Courier New" pitchFamily="49" charset="0"/>
              </a:rPr>
              <a:t>- sort associative arrays in descending order, according to the value</a:t>
            </a:r>
          </a:p>
          <a:p>
            <a:pPr lvl="1"/>
            <a:endParaRPr lang="en-SG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SG" sz="2000" b="1" dirty="0" err="1" smtClean="0">
                <a:latin typeface="Courier New" pitchFamily="49" charset="0"/>
                <a:cs typeface="Courier New" pitchFamily="49" charset="0"/>
              </a:rPr>
              <a:t>krsort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SG" sz="2000" dirty="0" smtClean="0">
                <a:latin typeface="Courier New" pitchFamily="49" charset="0"/>
                <a:cs typeface="Courier New" pitchFamily="49" charset="0"/>
              </a:rPr>
              <a:t>- sort associative arrays in descending order, according to the key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Sorting array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en-SG" dirty="0" smtClean="0"/>
              <a:t>Multidimensional arrays will be explained in the PHP advanced section.</a:t>
            </a:r>
          </a:p>
          <a:p>
            <a:r>
              <a:rPr lang="en-SG" b="1" dirty="0" smtClean="0"/>
              <a:t>Complete PHP Array Reference</a:t>
            </a:r>
          </a:p>
          <a:p>
            <a:pPr lvl="1"/>
            <a:r>
              <a:rPr lang="en-SG" dirty="0" smtClean="0"/>
              <a:t>For a complete reference of all array functions, go to our complete </a:t>
            </a:r>
            <a:r>
              <a:rPr lang="en-SG" dirty="0" smtClean="0">
                <a:hlinkClick r:id="rId2" action="ppaction://hlinkfile"/>
              </a:rPr>
              <a:t>PHP Array Reference</a:t>
            </a:r>
            <a:r>
              <a:rPr lang="en-SG" dirty="0" smtClean="0"/>
              <a:t>.</a:t>
            </a:r>
          </a:p>
          <a:p>
            <a:r>
              <a:rPr lang="en-US" dirty="0" smtClean="0"/>
              <a:t>Some interesting function to look at:</a:t>
            </a:r>
          </a:p>
          <a:p>
            <a:pPr lvl="1"/>
            <a:r>
              <a:rPr lang="en-SG" dirty="0" err="1" smtClean="0"/>
              <a:t>array_shift</a:t>
            </a:r>
            <a:r>
              <a:rPr lang="en-SG" dirty="0" smtClean="0"/>
              <a:t>()</a:t>
            </a:r>
          </a:p>
          <a:p>
            <a:pPr lvl="1"/>
            <a:r>
              <a:rPr lang="en-SG" dirty="0" err="1" smtClean="0"/>
              <a:t>array_unshift</a:t>
            </a:r>
            <a:r>
              <a:rPr lang="en-SG" dirty="0" smtClean="0"/>
              <a:t>()</a:t>
            </a:r>
          </a:p>
          <a:p>
            <a:pPr lvl="1"/>
            <a:r>
              <a:rPr lang="en-SG" dirty="0" err="1" smtClean="0"/>
              <a:t>array_pop</a:t>
            </a:r>
            <a:r>
              <a:rPr lang="en-SG" dirty="0" smtClean="0"/>
              <a:t>()</a:t>
            </a:r>
          </a:p>
          <a:p>
            <a:pPr lvl="1"/>
            <a:r>
              <a:rPr lang="en-SG" dirty="0" err="1" smtClean="0"/>
              <a:t>array_push</a:t>
            </a:r>
            <a:r>
              <a:rPr lang="en-SG" dirty="0" smtClean="0"/>
              <a:t>()</a:t>
            </a:r>
          </a:p>
          <a:p>
            <a:pPr lvl="1"/>
            <a:r>
              <a:rPr lang="en-SG" dirty="0" err="1" smtClean="0"/>
              <a:t>array_splice</a:t>
            </a:r>
            <a:r>
              <a:rPr lang="en-SG" dirty="0" smtClean="0"/>
              <a:t>()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SG" dirty="0" smtClean="0"/>
              <a:t>Multidimensional Arrays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If you want the same block of code to run over and over again, instead of adding several almost equal lines in a script you can use loops to perform a task like this.</a:t>
            </a:r>
          </a:p>
          <a:p>
            <a:r>
              <a:rPr lang="en-SG" dirty="0" smtClean="0"/>
              <a:t>Below are the looping statements in PHP:</a:t>
            </a:r>
          </a:p>
          <a:p>
            <a:pPr lvl="1"/>
            <a:r>
              <a:rPr lang="en-SG" b="1" dirty="0" smtClean="0"/>
              <a:t>while </a:t>
            </a:r>
            <a:r>
              <a:rPr lang="en-SG" dirty="0" smtClean="0"/>
              <a:t>- loops through a block of code while </a:t>
            </a:r>
            <a:r>
              <a:rPr lang="en-SG" b="1" i="1" dirty="0" smtClean="0">
                <a:solidFill>
                  <a:srgbClr val="FFC000"/>
                </a:solidFill>
              </a:rPr>
              <a:t>a specified condition is true</a:t>
            </a:r>
          </a:p>
          <a:p>
            <a:pPr lvl="1"/>
            <a:r>
              <a:rPr lang="en-SG" b="1" dirty="0" smtClean="0"/>
              <a:t>do...while</a:t>
            </a:r>
            <a:r>
              <a:rPr lang="en-SG" dirty="0" smtClean="0"/>
              <a:t> - loops through a block of code </a:t>
            </a:r>
            <a:r>
              <a:rPr lang="en-SG" b="1" i="1" dirty="0" smtClean="0">
                <a:solidFill>
                  <a:srgbClr val="FFC000"/>
                </a:solidFill>
              </a:rPr>
              <a:t>once</a:t>
            </a:r>
            <a:r>
              <a:rPr lang="en-SG" dirty="0" smtClean="0"/>
              <a:t>, and then repeats the loop as long as </a:t>
            </a:r>
            <a:r>
              <a:rPr lang="en-SG" b="1" i="1" dirty="0" smtClean="0">
                <a:solidFill>
                  <a:srgbClr val="FFC000"/>
                </a:solidFill>
              </a:rPr>
              <a:t>a specified condition is true</a:t>
            </a:r>
          </a:p>
          <a:p>
            <a:pPr lvl="1"/>
            <a:r>
              <a:rPr lang="en-SG" b="1" dirty="0" smtClean="0"/>
              <a:t>for </a:t>
            </a:r>
            <a:r>
              <a:rPr lang="en-SG" dirty="0" smtClean="0"/>
              <a:t>- loops through a block of code a </a:t>
            </a:r>
            <a:r>
              <a:rPr lang="en-SG" b="1" i="1" dirty="0" smtClean="0">
                <a:solidFill>
                  <a:srgbClr val="FFC000"/>
                </a:solidFill>
              </a:rPr>
              <a:t>specified number of times</a:t>
            </a:r>
          </a:p>
          <a:p>
            <a:pPr lvl="1"/>
            <a:r>
              <a:rPr lang="en-SG" b="1" dirty="0" err="1" smtClean="0"/>
              <a:t>foreach</a:t>
            </a:r>
            <a:r>
              <a:rPr lang="en-SG" b="1" dirty="0" smtClean="0"/>
              <a:t> </a:t>
            </a:r>
            <a:r>
              <a:rPr lang="en-SG" dirty="0" smtClean="0"/>
              <a:t>- loops through a block of code </a:t>
            </a:r>
            <a:r>
              <a:rPr lang="en-SG" b="1" i="1" dirty="0" smtClean="0">
                <a:solidFill>
                  <a:srgbClr val="FFC000"/>
                </a:solidFill>
              </a:rPr>
              <a:t>for each element </a:t>
            </a:r>
            <a:r>
              <a:rPr lang="en-SG" dirty="0" smtClean="0"/>
              <a:t>in an array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Looping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864" y="5517232"/>
            <a:ext cx="8229600" cy="867552"/>
          </a:xfrm>
          <a:solidFill>
            <a:schemeClr val="bg1"/>
          </a:solidFill>
        </p:spPr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SG" dirty="0" smtClean="0"/>
              <a:t>What will the output be if we change the loop entry condition to: </a:t>
            </a:r>
            <a:r>
              <a:rPr lang="en-SG" dirty="0" smtClean="0">
                <a:solidFill>
                  <a:srgbClr val="FFC000"/>
                </a:solidFill>
              </a:rPr>
              <a:t>while($count &lt; 5) </a:t>
            </a:r>
            <a:endParaRPr lang="en-SG" i="1" dirty="0" smtClean="0">
              <a:solidFill>
                <a:srgbClr val="FFC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while loop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27363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while (</a:t>
            </a:r>
            <a:r>
              <a:rPr lang="en-SG" i="1" dirty="0" smtClean="0"/>
              <a:t>condition</a:t>
            </a:r>
            <a:r>
              <a:rPr lang="en-SG" dirty="0" smtClean="0"/>
              <a:t>) {</a:t>
            </a:r>
            <a:br>
              <a:rPr lang="en-SG" dirty="0" smtClean="0"/>
            </a:br>
            <a:r>
              <a:rPr lang="en-SG" dirty="0" smtClean="0"/>
              <a:t>    </a:t>
            </a:r>
            <a:r>
              <a:rPr lang="en-SG" i="1" dirty="0" smtClean="0"/>
              <a:t>code to be executed</a:t>
            </a:r>
            <a:r>
              <a:rPr lang="en-SG" dirty="0" smtClean="0"/>
              <a:t>;</a:t>
            </a:r>
            <a:br>
              <a:rPr lang="en-SG" dirty="0" smtClean="0"/>
            </a:br>
            <a:r>
              <a:rPr lang="en-SG" dirty="0" smtClean="0"/>
              <a:t>}</a:t>
            </a:r>
            <a:endParaRPr lang="en-SG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204864"/>
            <a:ext cx="107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Syntax:</a:t>
            </a:r>
            <a:endParaRPr lang="en-S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2636912"/>
            <a:ext cx="432048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 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$count = 0;</a:t>
            </a:r>
            <a:br>
              <a:rPr lang="en-SG" dirty="0" smtClean="0"/>
            </a:br>
            <a:r>
              <a:rPr lang="en-SG" dirty="0" smtClean="0"/>
              <a:t>    while($count &lt;= 5) {</a:t>
            </a:r>
          </a:p>
          <a:p>
            <a:r>
              <a:rPr lang="en-SG" dirty="0" smtClean="0"/>
              <a:t>        $count++; </a:t>
            </a:r>
            <a:br>
              <a:rPr lang="en-SG" dirty="0" smtClean="0"/>
            </a:br>
            <a:r>
              <a:rPr lang="en-SG" dirty="0" smtClean="0"/>
              <a:t>        echo “Loop number " . $count . "&lt;</a:t>
            </a:r>
            <a:r>
              <a:rPr lang="en-SG" dirty="0" err="1" smtClean="0"/>
              <a:t>br</a:t>
            </a:r>
            <a:r>
              <a:rPr lang="en-SG" dirty="0" smtClean="0"/>
              <a:t>&gt;";</a:t>
            </a:r>
            <a:br>
              <a:rPr lang="en-SG" dirty="0" smtClean="0"/>
            </a:br>
            <a:r>
              <a:rPr lang="en-SG" dirty="0" smtClean="0"/>
              <a:t>    }</a:t>
            </a:r>
            <a:br>
              <a:rPr lang="en-SG" dirty="0" smtClean="0"/>
            </a:br>
            <a:r>
              <a:rPr lang="en-SG" dirty="0" smtClean="0"/>
              <a:t>?&gt;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2204864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005064"/>
            <a:ext cx="273630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Loop number 1</a:t>
            </a:r>
          </a:p>
          <a:p>
            <a:r>
              <a:rPr lang="en-SG" dirty="0" smtClean="0"/>
              <a:t>Loop number 2</a:t>
            </a:r>
          </a:p>
          <a:p>
            <a:r>
              <a:rPr lang="en-SG" dirty="0" smtClean="0"/>
              <a:t>Loop number 3</a:t>
            </a:r>
          </a:p>
          <a:p>
            <a:r>
              <a:rPr lang="en-SG" dirty="0" smtClean="0"/>
              <a:t>Loop number 4</a:t>
            </a:r>
          </a:p>
          <a:p>
            <a:r>
              <a:rPr lang="en-SG" dirty="0" smtClean="0"/>
              <a:t>Loop number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3573016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  <a:endParaRPr lang="en-SG" sz="24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18864" y="1556792"/>
            <a:ext cx="8229600" cy="867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SG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</a:t>
            </a:r>
            <a:r>
              <a:rPr kumimoji="0" lang="en-SG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loops through a block of code while </a:t>
            </a:r>
            <a:r>
              <a:rPr kumimoji="0" lang="en-SG" sz="23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specified condition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864" y="5009720"/>
            <a:ext cx="8229600" cy="867552"/>
          </a:xfrm>
          <a:solidFill>
            <a:schemeClr val="bg1"/>
          </a:solidFill>
        </p:spPr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SG" dirty="0" smtClean="0"/>
              <a:t>What will the output be if we change the loop entry condition to: </a:t>
            </a:r>
            <a:r>
              <a:rPr lang="en-SG" dirty="0" smtClean="0">
                <a:solidFill>
                  <a:srgbClr val="FFC000"/>
                </a:solidFill>
              </a:rPr>
              <a:t>while($count &lt;= 3) </a:t>
            </a:r>
            <a:endParaRPr lang="en-SG" i="1" dirty="0" smtClean="0">
              <a:solidFill>
                <a:srgbClr val="FFC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do … while loop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852936"/>
            <a:ext cx="27363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do {</a:t>
            </a:r>
            <a:br>
              <a:rPr lang="en-SG" dirty="0" smtClean="0"/>
            </a:br>
            <a:r>
              <a:rPr lang="en-SG" dirty="0" smtClean="0"/>
              <a:t>    </a:t>
            </a:r>
            <a:r>
              <a:rPr lang="en-SG" i="1" dirty="0" smtClean="0"/>
              <a:t>code to be executed</a:t>
            </a:r>
            <a:r>
              <a:rPr lang="en-SG" dirty="0" smtClean="0"/>
              <a:t>;</a:t>
            </a:r>
            <a:br>
              <a:rPr lang="en-SG" dirty="0" smtClean="0"/>
            </a:br>
            <a:r>
              <a:rPr lang="en-SG" dirty="0" smtClean="0"/>
              <a:t>} while (</a:t>
            </a:r>
            <a:r>
              <a:rPr lang="en-SG" i="1" dirty="0" smtClean="0"/>
              <a:t>condition</a:t>
            </a:r>
            <a:r>
              <a:rPr lang="en-SG" dirty="0" smtClean="0"/>
              <a:t>);</a:t>
            </a:r>
            <a:endParaRPr lang="en-SG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420888"/>
            <a:ext cx="107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Syntax:</a:t>
            </a:r>
            <a:endParaRPr lang="en-S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2852936"/>
            <a:ext cx="432048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 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$count = 0;</a:t>
            </a:r>
            <a:br>
              <a:rPr lang="en-SG" dirty="0" smtClean="0"/>
            </a:br>
            <a:r>
              <a:rPr lang="en-SG" dirty="0" smtClean="0"/>
              <a:t>    do {</a:t>
            </a:r>
          </a:p>
          <a:p>
            <a:r>
              <a:rPr lang="en-SG" dirty="0" smtClean="0"/>
              <a:t>        $count++; </a:t>
            </a:r>
            <a:br>
              <a:rPr lang="en-SG" dirty="0" smtClean="0"/>
            </a:br>
            <a:r>
              <a:rPr lang="en-SG" dirty="0" smtClean="0"/>
              <a:t>        echo “Loop number " . $count . "&lt;</a:t>
            </a:r>
            <a:r>
              <a:rPr lang="en-SG" dirty="0" err="1" smtClean="0"/>
              <a:t>br</a:t>
            </a:r>
            <a:r>
              <a:rPr lang="en-SG" smtClean="0"/>
              <a:t>&gt;";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} while($count &lt; 0) ;</a:t>
            </a:r>
            <a:br>
              <a:rPr lang="en-SG" dirty="0" smtClean="0"/>
            </a:br>
            <a:r>
              <a:rPr lang="en-SG" dirty="0" smtClean="0"/>
              <a:t>?&gt;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2420888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221088"/>
            <a:ext cx="27363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Loop number 1</a:t>
            </a:r>
          </a:p>
          <a:p>
            <a:endParaRPr lang="en-S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99592" y="378904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  <a:endParaRPr lang="en-SG" sz="24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18864" y="1556792"/>
            <a:ext cx="8229600" cy="867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400" b="1" dirty="0" smtClean="0"/>
              <a:t>do...while</a:t>
            </a:r>
            <a:r>
              <a:rPr lang="en-SG" sz="2400" dirty="0" smtClean="0"/>
              <a:t> - loops through a block of code </a:t>
            </a:r>
            <a:r>
              <a:rPr lang="en-SG" sz="2400" b="1" i="1" dirty="0" smtClean="0">
                <a:solidFill>
                  <a:srgbClr val="FFC000"/>
                </a:solidFill>
              </a:rPr>
              <a:t>once</a:t>
            </a:r>
            <a:r>
              <a:rPr lang="en-SG" sz="2400" dirty="0" smtClean="0"/>
              <a:t>, and then repeats the loop as long as </a:t>
            </a:r>
            <a:r>
              <a:rPr lang="en-SG" sz="2400" b="1" i="1" dirty="0" smtClean="0">
                <a:solidFill>
                  <a:srgbClr val="FFC000"/>
                </a:solidFill>
              </a:rPr>
              <a:t>a specified condition is true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SG" sz="2300" b="1" i="1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generate dynamic page content</a:t>
            </a:r>
          </a:p>
          <a:p>
            <a:r>
              <a:rPr lang="en-SG" dirty="0" smtClean="0"/>
              <a:t>create, open, read, write, and close files on the server</a:t>
            </a:r>
          </a:p>
          <a:p>
            <a:r>
              <a:rPr lang="en-SG" dirty="0" smtClean="0"/>
              <a:t>collect form data</a:t>
            </a:r>
          </a:p>
          <a:p>
            <a:r>
              <a:rPr lang="en-SG" dirty="0" smtClean="0"/>
              <a:t>send and receive cookies</a:t>
            </a:r>
          </a:p>
          <a:p>
            <a:r>
              <a:rPr lang="en-SG" dirty="0" smtClean="0"/>
              <a:t>add, delete, modify data in your database</a:t>
            </a:r>
          </a:p>
          <a:p>
            <a:r>
              <a:rPr lang="en-SG" dirty="0" smtClean="0"/>
              <a:t>restrict users to access some pages on your website</a:t>
            </a:r>
          </a:p>
          <a:p>
            <a:r>
              <a:rPr lang="en-SG" dirty="0" smtClean="0"/>
              <a:t>encrypt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Can PHP Do?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for loop</a:t>
            </a:r>
            <a:endParaRPr lang="en-SG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18864" y="1556792"/>
            <a:ext cx="8229600" cy="86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400" b="1" dirty="0" smtClean="0"/>
              <a:t>for </a:t>
            </a:r>
            <a:r>
              <a:rPr lang="en-SG" sz="2400" dirty="0" smtClean="0"/>
              <a:t>- loops through a block of code a </a:t>
            </a:r>
            <a:r>
              <a:rPr lang="en-SG" sz="2400" b="1" i="1" dirty="0" smtClean="0">
                <a:solidFill>
                  <a:srgbClr val="FFC000"/>
                </a:solidFill>
              </a:rPr>
              <a:t>specified number of times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SG" sz="2300" b="1" i="1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2708920"/>
            <a:ext cx="619268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for (</a:t>
            </a:r>
            <a:r>
              <a:rPr lang="en-SG" i="1" dirty="0" smtClean="0"/>
              <a:t>initialize; loop entry condition; updater</a:t>
            </a:r>
            <a:r>
              <a:rPr lang="en-SG" dirty="0" smtClean="0"/>
              <a:t>) {</a:t>
            </a:r>
            <a:br>
              <a:rPr lang="en-SG" dirty="0" smtClean="0"/>
            </a:br>
            <a:r>
              <a:rPr lang="en-SG" dirty="0" smtClean="0"/>
              <a:t>    </a:t>
            </a:r>
            <a:r>
              <a:rPr lang="en-SG" i="1" dirty="0" smtClean="0"/>
              <a:t>code to be executed;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}</a:t>
            </a:r>
            <a:endParaRPr lang="en-SG" dirty="0" smtClean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2276872"/>
            <a:ext cx="107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Syntax:</a:t>
            </a:r>
            <a:endParaRPr lang="en-SG" sz="2400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518864" y="3789040"/>
            <a:ext cx="8229600" cy="244827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800" b="1" i="1" dirty="0" smtClean="0"/>
              <a:t>initialize</a:t>
            </a:r>
            <a:r>
              <a:rPr lang="en-SG" sz="2800" dirty="0" smtClean="0"/>
              <a:t>: Mostly used to set a counter (</a:t>
            </a:r>
            <a:r>
              <a:rPr lang="en-SG" sz="2800" i="1" dirty="0" smtClean="0">
                <a:solidFill>
                  <a:srgbClr val="92D050"/>
                </a:solidFill>
              </a:rPr>
              <a:t>but can be any code to be executed once at the beginning of the loop</a:t>
            </a:r>
            <a:r>
              <a:rPr lang="en-SG" sz="2800" dirty="0" smtClean="0"/>
              <a:t>)</a:t>
            </a:r>
          </a:p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800" b="1" i="1" dirty="0" smtClean="0"/>
              <a:t>loop entry condition</a:t>
            </a:r>
            <a:r>
              <a:rPr lang="en-SG" sz="2800" dirty="0" smtClean="0"/>
              <a:t>: Evaluated for each loop iteration. If it evaluates to TRUE, the loop continues. If it evaluates to FALSE, the loop ends.</a:t>
            </a:r>
          </a:p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800" b="1" i="1" dirty="0" smtClean="0"/>
              <a:t>updater</a:t>
            </a:r>
            <a:r>
              <a:rPr lang="en-SG" sz="2800" dirty="0" smtClean="0"/>
              <a:t>: Mostly used to update a counter (</a:t>
            </a:r>
            <a:r>
              <a:rPr lang="en-SG" sz="2800" i="1" dirty="0" smtClean="0">
                <a:solidFill>
                  <a:srgbClr val="92D050"/>
                </a:solidFill>
              </a:rPr>
              <a:t>but can be any code to be executed at the end of the iteration</a:t>
            </a:r>
            <a:r>
              <a:rPr lang="en-SG" sz="2800" dirty="0" smtClean="0"/>
              <a:t>)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SG" sz="2300" i="1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for loop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1700808"/>
            <a:ext cx="619268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for ($</a:t>
            </a:r>
            <a:r>
              <a:rPr lang="en-SG" dirty="0" err="1" smtClean="0"/>
              <a:t>i</a:t>
            </a:r>
            <a:r>
              <a:rPr lang="en-SG" dirty="0" smtClean="0"/>
              <a:t> = 10; $</a:t>
            </a:r>
            <a:r>
              <a:rPr lang="en-SG" dirty="0" err="1" smtClean="0"/>
              <a:t>i</a:t>
            </a:r>
            <a:r>
              <a:rPr lang="en-SG" dirty="0" smtClean="0"/>
              <a:t> &gt; 5; $</a:t>
            </a:r>
            <a:r>
              <a:rPr lang="en-SG" dirty="0" err="1" smtClean="0"/>
              <a:t>i</a:t>
            </a:r>
            <a:r>
              <a:rPr lang="en-SG" dirty="0" smtClean="0"/>
              <a:t>--) {</a:t>
            </a:r>
            <a:br>
              <a:rPr lang="en-SG" dirty="0" smtClean="0"/>
            </a:br>
            <a:r>
              <a:rPr lang="en-SG" dirty="0" smtClean="0"/>
              <a:t>        echo "The number is " . $</a:t>
            </a:r>
            <a:r>
              <a:rPr lang="en-SG" dirty="0" err="1" smtClean="0"/>
              <a:t>i</a:t>
            </a:r>
            <a:r>
              <a:rPr lang="en-SG" dirty="0" smtClean="0"/>
              <a:t> . "&lt;</a:t>
            </a:r>
            <a:r>
              <a:rPr lang="en-SG" dirty="0" err="1" smtClean="0"/>
              <a:t>br</a:t>
            </a:r>
            <a:r>
              <a:rPr lang="en-SG" dirty="0" smtClean="0"/>
              <a:t>&gt;";</a:t>
            </a:r>
            <a:br>
              <a:rPr lang="en-SG" dirty="0" smtClean="0"/>
            </a:br>
            <a:r>
              <a:rPr lang="en-SG" dirty="0" smtClean="0"/>
              <a:t>    }</a:t>
            </a:r>
            <a:br>
              <a:rPr lang="en-SG" dirty="0" smtClean="0"/>
            </a:br>
            <a:r>
              <a:rPr lang="en-SG" dirty="0" smtClean="0"/>
              <a:t>?&gt;</a:t>
            </a:r>
            <a:endParaRPr lang="en-SG" dirty="0" smtClean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1268760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823880"/>
            <a:ext cx="619268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The number is 10</a:t>
            </a:r>
          </a:p>
          <a:p>
            <a:r>
              <a:rPr lang="en-SG" dirty="0" smtClean="0"/>
              <a:t>The number is 9</a:t>
            </a:r>
          </a:p>
          <a:p>
            <a:r>
              <a:rPr lang="en-SG" dirty="0" smtClean="0"/>
              <a:t>The number is 8</a:t>
            </a:r>
          </a:p>
          <a:p>
            <a:r>
              <a:rPr lang="en-SG" dirty="0" smtClean="0"/>
              <a:t>The number is 7</a:t>
            </a:r>
          </a:p>
          <a:p>
            <a:r>
              <a:rPr lang="en-SG" dirty="0" smtClean="0"/>
              <a:t>The number is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3391832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SG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18864" y="1556792"/>
            <a:ext cx="8229600" cy="86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400" b="1" dirty="0" err="1" smtClean="0"/>
              <a:t>foreach</a:t>
            </a:r>
            <a:r>
              <a:rPr lang="en-SG" sz="2400" b="1" dirty="0" smtClean="0"/>
              <a:t> </a:t>
            </a:r>
            <a:r>
              <a:rPr lang="en-SG" sz="2400" dirty="0" smtClean="0"/>
              <a:t>- loops through a block of code </a:t>
            </a:r>
            <a:r>
              <a:rPr lang="en-SG" sz="2400" b="1" i="1" dirty="0" smtClean="0">
                <a:solidFill>
                  <a:srgbClr val="FFC000"/>
                </a:solidFill>
              </a:rPr>
              <a:t>for each element </a:t>
            </a:r>
            <a:r>
              <a:rPr lang="en-SG" sz="2400" dirty="0" smtClean="0"/>
              <a:t>in an array</a:t>
            </a:r>
          </a:p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SG" sz="2400" b="1" i="1" dirty="0" smtClean="0">
              <a:solidFill>
                <a:srgbClr val="FFC000"/>
              </a:solidFill>
            </a:endParaRP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SG" sz="2300" b="1" i="1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2793702"/>
            <a:ext cx="619268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 smtClean="0"/>
              <a:t>foreach</a:t>
            </a:r>
            <a:r>
              <a:rPr lang="en-SG" dirty="0" smtClean="0"/>
              <a:t> ($</a:t>
            </a:r>
            <a:r>
              <a:rPr lang="en-SG" i="1" dirty="0" smtClean="0"/>
              <a:t>array </a:t>
            </a:r>
            <a:r>
              <a:rPr lang="en-SG" dirty="0" smtClean="0"/>
              <a:t>as</a:t>
            </a:r>
            <a:r>
              <a:rPr lang="en-SG" i="1" dirty="0" smtClean="0"/>
              <a:t> </a:t>
            </a:r>
            <a:r>
              <a:rPr lang="en-SG" dirty="0" smtClean="0"/>
              <a:t>$</a:t>
            </a:r>
            <a:r>
              <a:rPr lang="en-SG" i="1" dirty="0" smtClean="0"/>
              <a:t>value</a:t>
            </a:r>
            <a:r>
              <a:rPr lang="en-SG" dirty="0" smtClean="0"/>
              <a:t>) {</a:t>
            </a:r>
            <a:br>
              <a:rPr lang="en-SG" dirty="0" smtClean="0"/>
            </a:br>
            <a:r>
              <a:rPr lang="en-SG" dirty="0" smtClean="0"/>
              <a:t>    </a:t>
            </a:r>
            <a:r>
              <a:rPr lang="en-SG" i="1" dirty="0" smtClean="0"/>
              <a:t>code to be executed;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}</a:t>
            </a:r>
            <a:endParaRPr lang="en-SG" dirty="0" smtClean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2361654"/>
            <a:ext cx="1078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Syntax:</a:t>
            </a:r>
            <a:endParaRPr lang="en-SG" sz="2400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518864" y="3861048"/>
            <a:ext cx="8229600" cy="1728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400" dirty="0" smtClean="0"/>
              <a:t>For every loop iteration, the value of the current array element is assigned to $value (and the array pointer is moved by one) - so on the next loop iteration, you'll be looking at the next array value.</a:t>
            </a:r>
            <a:endParaRPr kumimoji="0" lang="en-SG" sz="2300" i="1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1700808"/>
            <a:ext cx="619268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$</a:t>
            </a:r>
            <a:r>
              <a:rPr lang="en-SG" dirty="0" err="1" smtClean="0"/>
              <a:t>xArr</a:t>
            </a:r>
            <a:r>
              <a:rPr lang="en-SG" dirty="0" smtClean="0"/>
              <a:t> = array(“Happy”, “Sad”, “Okay”);</a:t>
            </a:r>
            <a:br>
              <a:rPr lang="en-SG" dirty="0" smtClean="0"/>
            </a:br>
            <a:r>
              <a:rPr lang="en-SG" dirty="0" smtClean="0"/>
              <a:t>    </a:t>
            </a:r>
            <a:r>
              <a:rPr lang="en-SG" dirty="0" err="1" smtClean="0"/>
              <a:t>foreach</a:t>
            </a:r>
            <a:r>
              <a:rPr lang="en-SG" dirty="0" smtClean="0"/>
              <a:t> ($</a:t>
            </a:r>
            <a:r>
              <a:rPr lang="en-SG" dirty="0" err="1" smtClean="0"/>
              <a:t>xArr</a:t>
            </a:r>
            <a:r>
              <a:rPr lang="en-SG" dirty="0" smtClean="0"/>
              <a:t> as $value) {</a:t>
            </a:r>
            <a:br>
              <a:rPr lang="en-SG" dirty="0" smtClean="0"/>
            </a:br>
            <a:r>
              <a:rPr lang="en-SG" dirty="0" smtClean="0"/>
              <a:t>        echo $value . "&lt;</a:t>
            </a:r>
            <a:r>
              <a:rPr lang="en-SG" dirty="0" err="1" smtClean="0"/>
              <a:t>br</a:t>
            </a:r>
            <a:r>
              <a:rPr lang="en-SG" dirty="0" smtClean="0"/>
              <a:t>&gt;";</a:t>
            </a:r>
            <a:br>
              <a:rPr lang="en-SG" dirty="0" smtClean="0"/>
            </a:br>
            <a:r>
              <a:rPr lang="en-SG" dirty="0" smtClean="0"/>
              <a:t>    }</a:t>
            </a:r>
            <a:br>
              <a:rPr lang="en-SG" dirty="0" smtClean="0"/>
            </a:br>
            <a:r>
              <a:rPr lang="en-SG" dirty="0" smtClean="0"/>
              <a:t>?&gt;</a:t>
            </a:r>
            <a:endParaRPr lang="en-SG" dirty="0" smtClean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1268760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823880"/>
            <a:ext cx="619268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Happy</a:t>
            </a:r>
          </a:p>
          <a:p>
            <a:r>
              <a:rPr lang="en-US" dirty="0" smtClean="0"/>
              <a:t>Sad</a:t>
            </a:r>
          </a:p>
          <a:p>
            <a:r>
              <a:rPr lang="en-US" dirty="0" smtClean="0"/>
              <a:t>Okay</a:t>
            </a:r>
            <a:endParaRPr lang="en-S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99592" y="3391832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  <a:endParaRPr lang="en-SG" sz="24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18864" y="4941168"/>
            <a:ext cx="8229600" cy="86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400" dirty="0" smtClean="0"/>
              <a:t>Recall how to use the </a:t>
            </a:r>
            <a:r>
              <a:rPr lang="en-SG" sz="2400" dirty="0" err="1" smtClean="0"/>
              <a:t>foreach</a:t>
            </a:r>
            <a:r>
              <a:rPr lang="en-SG" sz="2400" dirty="0" smtClean="0"/>
              <a:t> loop with Associative Array</a:t>
            </a:r>
          </a:p>
          <a:p>
            <a:pPr marL="3657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SG" sz="2400" i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451727"/>
          </a:xfrm>
        </p:spPr>
        <p:txBody>
          <a:bodyPr/>
          <a:lstStyle/>
          <a:p>
            <a:r>
              <a:rPr lang="en-US" b="1" dirty="0" smtClean="0"/>
              <a:t>Functions</a:t>
            </a:r>
            <a:r>
              <a:rPr lang="en-US" dirty="0" smtClean="0"/>
              <a:t> are groups of statements that you can execute as a single unit</a:t>
            </a:r>
          </a:p>
          <a:p>
            <a:r>
              <a:rPr lang="en-US" b="1" dirty="0" smtClean="0"/>
              <a:t>Function definitions</a:t>
            </a:r>
            <a:r>
              <a:rPr lang="en-US" dirty="0" smtClean="0"/>
              <a:t> are the lines of code that make up a function</a:t>
            </a:r>
          </a:p>
          <a:p>
            <a:r>
              <a:rPr lang="en-US" dirty="0" smtClean="0"/>
              <a:t>The syntax for defining a function is</a:t>
            </a:r>
            <a:r>
              <a:rPr lang="en-US" sz="2800" dirty="0" smtClean="0"/>
              <a:t>: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</a:t>
            </a:r>
            <a:endParaRPr lang="en-SG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6856" y="5157192"/>
            <a:ext cx="8229600" cy="1416231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800" dirty="0" smtClean="0"/>
              <a:t>Give the function a name that reflects what the function does, the function name can start with a </a:t>
            </a:r>
            <a:r>
              <a:rPr lang="en-SG" sz="2800" dirty="0" smtClean="0">
                <a:solidFill>
                  <a:srgbClr val="FFC000"/>
                </a:solidFill>
              </a:rPr>
              <a:t>letter</a:t>
            </a:r>
            <a:r>
              <a:rPr lang="en-SG" sz="2800" dirty="0" smtClean="0"/>
              <a:t> or </a:t>
            </a:r>
            <a:r>
              <a:rPr lang="en-SG" sz="2800" dirty="0" smtClean="0">
                <a:solidFill>
                  <a:srgbClr val="FFC000"/>
                </a:solidFill>
              </a:rPr>
              <a:t>underscore</a:t>
            </a:r>
            <a:r>
              <a:rPr lang="en-SG" sz="2800" dirty="0" smtClean="0"/>
              <a:t> (</a:t>
            </a:r>
            <a:r>
              <a:rPr lang="en-SG" sz="2800" dirty="0" smtClean="0">
                <a:solidFill>
                  <a:srgbClr val="FFC000"/>
                </a:solidFill>
              </a:rPr>
              <a:t>not a number</a:t>
            </a:r>
            <a:r>
              <a:rPr lang="en-SG" sz="2800" dirty="0" smtClean="0"/>
              <a:t>)</a:t>
            </a:r>
            <a:endParaRPr kumimoji="0" lang="en-SG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717032"/>
            <a:ext cx="619268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function </a:t>
            </a:r>
            <a:r>
              <a:rPr lang="en-SG" i="1" dirty="0" err="1" smtClean="0"/>
              <a:t>functionName</a:t>
            </a:r>
            <a:r>
              <a:rPr lang="en-SG" dirty="0" smtClean="0"/>
              <a:t>() {</a:t>
            </a:r>
            <a:br>
              <a:rPr lang="en-SG" dirty="0" smtClean="0"/>
            </a:br>
            <a:r>
              <a:rPr lang="en-SG" dirty="0" smtClean="0"/>
              <a:t>        </a:t>
            </a:r>
            <a:r>
              <a:rPr lang="en-SG" i="1" dirty="0" smtClean="0"/>
              <a:t>code to be executed</a:t>
            </a:r>
            <a:r>
              <a:rPr lang="en-SG" dirty="0" smtClean="0"/>
              <a:t>;</a:t>
            </a:r>
            <a:br>
              <a:rPr lang="en-SG" dirty="0" smtClean="0"/>
            </a:br>
            <a:r>
              <a:rPr lang="en-SG" dirty="0" smtClean="0"/>
              <a:t>    }</a:t>
            </a:r>
            <a:br>
              <a:rPr lang="en-SG" dirty="0" smtClean="0"/>
            </a:br>
            <a:r>
              <a:rPr lang="en-SG" dirty="0" smtClean="0"/>
              <a:t>?&gt;</a:t>
            </a:r>
            <a:endParaRPr lang="en-SG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SG" dirty="0" smtClean="0"/>
              <a:t>A simple function that writes a welcome message.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951672"/>
            <a:ext cx="381642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function </a:t>
            </a:r>
            <a:r>
              <a:rPr lang="en-SG" dirty="0" err="1" smtClean="0"/>
              <a:t>writeWelcomeMsg</a:t>
            </a:r>
            <a:r>
              <a:rPr lang="en-SG" dirty="0" smtClean="0"/>
              <a:t> () {</a:t>
            </a:r>
            <a:br>
              <a:rPr lang="en-SG" dirty="0" smtClean="0"/>
            </a:br>
            <a:r>
              <a:rPr lang="en-SG" dirty="0" smtClean="0"/>
              <a:t>        echo “Hello, and welcome.&lt;</a:t>
            </a:r>
            <a:r>
              <a:rPr lang="en-SG" dirty="0" err="1" smtClean="0"/>
              <a:t>br</a:t>
            </a:r>
            <a:r>
              <a:rPr lang="en-SG" dirty="0" smtClean="0"/>
              <a:t>&gt;”;</a:t>
            </a:r>
            <a:br>
              <a:rPr lang="en-SG" dirty="0" smtClean="0"/>
            </a:br>
            <a:r>
              <a:rPr lang="en-SG" dirty="0" smtClean="0"/>
              <a:t>    }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</a:t>
            </a:r>
            <a:r>
              <a:rPr lang="en-SG" dirty="0" err="1" smtClean="0"/>
              <a:t>writeWelcomeMsg</a:t>
            </a:r>
            <a:r>
              <a:rPr lang="en-SG" dirty="0" smtClean="0"/>
              <a:t> ();</a:t>
            </a:r>
            <a:br>
              <a:rPr lang="en-SG" dirty="0" smtClean="0"/>
            </a:br>
            <a:r>
              <a:rPr lang="en-SG" dirty="0" smtClean="0"/>
              <a:t>?&gt;</a:t>
            </a:r>
            <a:br>
              <a:rPr lang="en-SG" dirty="0" smtClean="0"/>
            </a:br>
            <a:endParaRPr lang="en-SG" dirty="0" smtClean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2267580"/>
            <a:ext cx="2664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definitions </a:t>
            </a:r>
            <a:endParaRPr lang="en-SG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11960" y="242088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0072" y="3356992"/>
            <a:ext cx="2664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Invoke the function</a:t>
            </a:r>
            <a:endParaRPr lang="en-SG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131840" y="3501008"/>
            <a:ext cx="2088232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4953942"/>
            <a:ext cx="619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Hello, and welcome.</a:t>
            </a:r>
            <a:endParaRPr lang="en-SG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99592" y="452189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  <a:endParaRPr lang="en-SG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 add more functionality to a function, we can add parameters. A parameter is just like a variable.</a:t>
            </a:r>
          </a:p>
          <a:p>
            <a:r>
              <a:rPr lang="en-US" dirty="0" smtClean="0"/>
              <a:t>Parameters are variables that are passed to a function when it is called.</a:t>
            </a:r>
          </a:p>
          <a:p>
            <a:r>
              <a:rPr lang="en-US" dirty="0" smtClean="0"/>
              <a:t>Parameters are placed within the parentheses that follow the function name.</a:t>
            </a:r>
          </a:p>
          <a:p>
            <a:r>
              <a:rPr lang="en-US" dirty="0" smtClean="0"/>
              <a:t>Functions do not have to contain parameters</a:t>
            </a:r>
            <a:r>
              <a:rPr lang="en-SG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 – adding parameters</a:t>
            </a:r>
            <a:endParaRPr lang="en-SG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SG" dirty="0" smtClean="0"/>
              <a:t>A simple function that writes a welcome message.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 – adding parameters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951672"/>
            <a:ext cx="712879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function </a:t>
            </a:r>
            <a:r>
              <a:rPr lang="en-SG" dirty="0" err="1" smtClean="0"/>
              <a:t>writeWelcomeMsg</a:t>
            </a:r>
            <a:r>
              <a:rPr lang="en-SG" dirty="0" smtClean="0"/>
              <a:t> ($</a:t>
            </a:r>
            <a:r>
              <a:rPr lang="en-SG" dirty="0" err="1" smtClean="0"/>
              <a:t>fname</a:t>
            </a:r>
            <a:r>
              <a:rPr lang="en-SG" dirty="0" smtClean="0"/>
              <a:t>) {</a:t>
            </a:r>
            <a:br>
              <a:rPr lang="en-SG" dirty="0" smtClean="0"/>
            </a:br>
            <a:r>
              <a:rPr lang="en-SG" dirty="0" smtClean="0"/>
              <a:t>        echo “Hello ” . $</a:t>
            </a:r>
            <a:r>
              <a:rPr lang="en-SG" dirty="0" err="1" smtClean="0"/>
              <a:t>fname</a:t>
            </a:r>
            <a:r>
              <a:rPr lang="en-SG" dirty="0" smtClean="0"/>
              <a:t> . “, and welcome.&lt;</a:t>
            </a:r>
            <a:r>
              <a:rPr lang="en-SG" dirty="0" err="1" smtClean="0"/>
              <a:t>br</a:t>
            </a:r>
            <a:r>
              <a:rPr lang="en-SG" dirty="0" smtClean="0"/>
              <a:t>&gt;”;</a:t>
            </a:r>
            <a:br>
              <a:rPr lang="en-SG" dirty="0" smtClean="0"/>
            </a:br>
            <a:r>
              <a:rPr lang="en-SG" dirty="0" smtClean="0"/>
              <a:t>    }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</a:t>
            </a:r>
            <a:r>
              <a:rPr lang="en-SG" dirty="0" err="1" smtClean="0"/>
              <a:t>writeWelcomeMsg</a:t>
            </a:r>
            <a:r>
              <a:rPr lang="en-SG" dirty="0" smtClean="0"/>
              <a:t> (“John”);</a:t>
            </a:r>
          </a:p>
          <a:p>
            <a:r>
              <a:rPr lang="en-SG" dirty="0" smtClean="0"/>
              <a:t> </a:t>
            </a:r>
            <a:r>
              <a:rPr lang="en-SG" dirty="0" err="1" smtClean="0"/>
              <a:t>writeWelcomeMsg</a:t>
            </a:r>
            <a:r>
              <a:rPr lang="en-SG" dirty="0" smtClean="0"/>
              <a:t> (“Mary”);</a:t>
            </a:r>
            <a:br>
              <a:rPr lang="en-SG" dirty="0" smtClean="0"/>
            </a:br>
            <a:r>
              <a:rPr lang="en-SG" dirty="0" smtClean="0"/>
              <a:t>?&gt;</a:t>
            </a:r>
            <a:br>
              <a:rPr lang="en-SG" dirty="0" smtClean="0"/>
            </a:br>
            <a:endParaRPr lang="en-SG" dirty="0" smtClean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5075893"/>
            <a:ext cx="71287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John, and welcome.</a:t>
            </a:r>
          </a:p>
          <a:p>
            <a:r>
              <a:rPr lang="en-US" dirty="0" smtClean="0"/>
              <a:t>Hello Mary, and welcome.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592" y="46438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  <a:endParaRPr lang="en-SG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SG" dirty="0" smtClean="0"/>
              <a:t>A simple function that writes a welcome message.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 – adding parameters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951672"/>
            <a:ext cx="712879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function </a:t>
            </a:r>
            <a:r>
              <a:rPr lang="en-SG" dirty="0" err="1" smtClean="0"/>
              <a:t>writeWelcomeMsg</a:t>
            </a:r>
            <a:r>
              <a:rPr lang="en-SG" dirty="0" smtClean="0"/>
              <a:t> ($</a:t>
            </a:r>
            <a:r>
              <a:rPr lang="en-SG" dirty="0" err="1" smtClean="0"/>
              <a:t>fname</a:t>
            </a:r>
            <a:r>
              <a:rPr lang="en-SG" dirty="0" smtClean="0"/>
              <a:t>, $</a:t>
            </a:r>
            <a:r>
              <a:rPr lang="en-SG" dirty="0" err="1" smtClean="0"/>
              <a:t>fplace</a:t>
            </a:r>
            <a:r>
              <a:rPr lang="en-SG" dirty="0" smtClean="0"/>
              <a:t>) {</a:t>
            </a:r>
            <a:br>
              <a:rPr lang="en-SG" dirty="0" smtClean="0"/>
            </a:br>
            <a:r>
              <a:rPr lang="en-SG" dirty="0" smtClean="0"/>
              <a:t>        echo “Hello ” . $</a:t>
            </a:r>
            <a:r>
              <a:rPr lang="en-SG" dirty="0" err="1" smtClean="0"/>
              <a:t>fname</a:t>
            </a:r>
            <a:r>
              <a:rPr lang="en-SG" dirty="0" smtClean="0"/>
              <a:t> . “, and welcome to ” . $</a:t>
            </a:r>
            <a:r>
              <a:rPr lang="en-SG" dirty="0" err="1" smtClean="0"/>
              <a:t>fplace</a:t>
            </a:r>
            <a:r>
              <a:rPr lang="en-SG" dirty="0" smtClean="0"/>
              <a:t> . “.&lt;</a:t>
            </a:r>
            <a:r>
              <a:rPr lang="en-SG" dirty="0" err="1" smtClean="0"/>
              <a:t>br</a:t>
            </a:r>
            <a:r>
              <a:rPr lang="en-SG" dirty="0" smtClean="0"/>
              <a:t>&gt;”;</a:t>
            </a:r>
            <a:br>
              <a:rPr lang="en-SG" dirty="0" smtClean="0"/>
            </a:br>
            <a:r>
              <a:rPr lang="en-SG" dirty="0" smtClean="0"/>
              <a:t>    }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</a:t>
            </a:r>
            <a:r>
              <a:rPr lang="en-SG" dirty="0" err="1" smtClean="0"/>
              <a:t>writeWelcomeMsg</a:t>
            </a:r>
            <a:r>
              <a:rPr lang="en-SG" dirty="0" smtClean="0"/>
              <a:t> (“John”, “Singapore Polytechnic”);</a:t>
            </a:r>
          </a:p>
          <a:p>
            <a:r>
              <a:rPr lang="en-SG" dirty="0" smtClean="0"/>
              <a:t> </a:t>
            </a:r>
            <a:r>
              <a:rPr lang="en-SG" dirty="0" err="1" smtClean="0"/>
              <a:t>writeWelcomeMsg</a:t>
            </a:r>
            <a:r>
              <a:rPr lang="en-SG" dirty="0" smtClean="0"/>
              <a:t> (“Mary”, “DMIT”);</a:t>
            </a:r>
            <a:br>
              <a:rPr lang="en-SG" dirty="0" smtClean="0"/>
            </a:br>
            <a:r>
              <a:rPr lang="en-SG" dirty="0" smtClean="0"/>
              <a:t>?&gt;</a:t>
            </a:r>
            <a:br>
              <a:rPr lang="en-SG" dirty="0" smtClean="0"/>
            </a:br>
            <a:endParaRPr lang="en-SG" dirty="0" smtClean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5075893"/>
            <a:ext cx="71287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 John, and welcome to Singapore </a:t>
            </a:r>
            <a:r>
              <a:rPr lang="en-SG" dirty="0" smtClean="0"/>
              <a:t>Polytechnic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Hello Mary, and </a:t>
            </a:r>
            <a:r>
              <a:rPr lang="en-US" smtClean="0"/>
              <a:t>welcome to DMIT</a:t>
            </a:r>
            <a:r>
              <a:rPr lang="en-US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592" y="46438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  <a:endParaRPr lang="en-SG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>
            <a:normAutofit fontScale="92500"/>
          </a:bodyPr>
          <a:lstStyle/>
          <a:p>
            <a:r>
              <a:rPr lang="en-SG" dirty="0" smtClean="0"/>
              <a:t>To let a function return a value, use the </a:t>
            </a:r>
            <a:r>
              <a:rPr lang="en-SG" b="1" i="1" dirty="0" smtClean="0">
                <a:solidFill>
                  <a:srgbClr val="FFC000"/>
                </a:solidFill>
              </a:rPr>
              <a:t>return</a:t>
            </a:r>
            <a:r>
              <a:rPr lang="en-SG" dirty="0" smtClean="0"/>
              <a:t> statement.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Function – Returning a value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951672"/>
            <a:ext cx="712879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&lt;?</a:t>
            </a:r>
            <a:r>
              <a:rPr lang="en-SG" dirty="0" err="1" smtClean="0"/>
              <a:t>php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function </a:t>
            </a:r>
            <a:r>
              <a:rPr lang="en-SG" dirty="0" err="1" smtClean="0"/>
              <a:t>addNum</a:t>
            </a:r>
            <a:r>
              <a:rPr lang="en-SG" dirty="0" smtClean="0"/>
              <a:t> ($num1, $num2) {</a:t>
            </a:r>
            <a:br>
              <a:rPr lang="en-SG" dirty="0" smtClean="0"/>
            </a:br>
            <a:r>
              <a:rPr lang="en-SG" dirty="0" smtClean="0"/>
              <a:t>        $total = $num1 + $num2;</a:t>
            </a:r>
          </a:p>
          <a:p>
            <a:r>
              <a:rPr lang="en-SG" dirty="0" smtClean="0"/>
              <a:t>        return $total;</a:t>
            </a:r>
            <a:br>
              <a:rPr lang="en-SG" dirty="0" smtClean="0"/>
            </a:br>
            <a:r>
              <a:rPr lang="en-SG" dirty="0" smtClean="0"/>
              <a:t>    }</a:t>
            </a:r>
          </a:p>
          <a:p>
            <a:endParaRPr lang="en-SG" dirty="0" smtClean="0"/>
          </a:p>
          <a:p>
            <a:r>
              <a:rPr lang="en-SG" dirty="0" smtClean="0"/>
              <a:t>    echo “The result of 45 + 48 is ” . </a:t>
            </a:r>
            <a:r>
              <a:rPr lang="en-SG" dirty="0" err="1" smtClean="0"/>
              <a:t>addNum</a:t>
            </a:r>
            <a:r>
              <a:rPr lang="en-SG" dirty="0" smtClean="0"/>
              <a:t>(45, 48); </a:t>
            </a:r>
            <a:br>
              <a:rPr lang="en-SG" dirty="0" smtClean="0"/>
            </a:br>
            <a:r>
              <a:rPr lang="en-SG" dirty="0" smtClean="0"/>
              <a:t>?&gt;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5075893"/>
            <a:ext cx="71287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The result of 45 + 48 is 93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99592" y="46438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  <a:endParaRPr lang="en-SG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PHP script can be placed anywhere in the document</a:t>
            </a:r>
          </a:p>
          <a:p>
            <a:r>
              <a:rPr lang="en-SG" dirty="0" smtClean="0"/>
              <a:t>A PHP script starts with </a:t>
            </a:r>
            <a:r>
              <a:rPr lang="en-SG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&lt;?php </a:t>
            </a:r>
            <a:r>
              <a:rPr lang="en-SG" dirty="0" smtClean="0"/>
              <a:t>and ends with </a:t>
            </a:r>
            <a:r>
              <a:rPr lang="en-SG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SG" dirty="0" smtClean="0"/>
              <a:t>Below, we have an example of a simple PHP file: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Basic PHP Syntax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056761"/>
            <a:ext cx="7344816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&lt;!DOCTYPE html&gt;</a:t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>
                <a:latin typeface="Courier New" pitchFamily="49" charset="0"/>
                <a:cs typeface="Courier New" pitchFamily="49" charset="0"/>
              </a:rPr>
              <a:t>&lt; body&gt;</a:t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h1&gt;My 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first PHP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page&lt;/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h1&gt; </a:t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php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400" smtClean="0">
                <a:latin typeface="Courier New" pitchFamily="49" charset="0"/>
                <a:cs typeface="Courier New" pitchFamily="49" charset="0"/>
              </a:rPr>
              <a:t>echo ‘My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SG" sz="1400" smtClean="0">
                <a:latin typeface="Courier New" pitchFamily="49" charset="0"/>
                <a:cs typeface="Courier New" pitchFamily="49" charset="0"/>
              </a:rPr>
              <a:t>PHP!’;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?&gt;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>
                <a:latin typeface="Courier New" pitchFamily="49" charset="0"/>
                <a:cs typeface="Courier New" pitchFamily="49" charset="0"/>
              </a:rPr>
              <a:t>&lt; /body&gt;</a:t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>
                <a:latin typeface="Courier New" pitchFamily="49" charset="0"/>
                <a:cs typeface="Courier New" pitchFamily="49" charset="0"/>
              </a:rPr>
              <a:t>&lt; 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7"/>
          </a:xfrm>
        </p:spPr>
        <p:txBody>
          <a:bodyPr/>
          <a:lstStyle/>
          <a:p>
            <a:r>
              <a:rPr lang="en-SG" dirty="0" smtClean="0"/>
              <a:t>The PHP </a:t>
            </a:r>
            <a:r>
              <a:rPr lang="en-SG" b="1" i="1" dirty="0" smtClean="0"/>
              <a:t>$_GET </a:t>
            </a:r>
            <a:r>
              <a:rPr lang="en-SG" dirty="0" smtClean="0"/>
              <a:t>and </a:t>
            </a:r>
            <a:r>
              <a:rPr lang="en-SG" b="1" i="1" dirty="0" smtClean="0"/>
              <a:t>$_POST </a:t>
            </a:r>
            <a:r>
              <a:rPr lang="en-SG" dirty="0" smtClean="0"/>
              <a:t>variables are used to retrieve information from forms, like user input.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Forms and User Input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420888"/>
            <a:ext cx="496855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&lt;html&gt;</a:t>
            </a:r>
            <a:br>
              <a:rPr lang="en-SG" dirty="0" smtClean="0"/>
            </a:br>
            <a:r>
              <a:rPr lang="en-SG" dirty="0" smtClean="0"/>
              <a:t>&lt; body&gt;</a:t>
            </a:r>
            <a:br>
              <a:rPr lang="en-SG" dirty="0" smtClean="0"/>
            </a:br>
            <a:r>
              <a:rPr lang="en-SG" dirty="0" smtClean="0"/>
              <a:t>    &lt; form action="</a:t>
            </a:r>
            <a:r>
              <a:rPr lang="en-SG" b="1" dirty="0" smtClean="0"/>
              <a:t>welcome.php</a:t>
            </a:r>
            <a:r>
              <a:rPr lang="en-SG" dirty="0" smtClean="0"/>
              <a:t>" method="post"&gt;</a:t>
            </a:r>
            <a:br>
              <a:rPr lang="en-SG" dirty="0" smtClean="0"/>
            </a:br>
            <a:r>
              <a:rPr lang="en-SG" dirty="0" smtClean="0"/>
              <a:t>        Name: </a:t>
            </a:r>
            <a:r>
              <a:rPr lang="en-SG" b="1" dirty="0" smtClean="0">
                <a:solidFill>
                  <a:srgbClr val="00B050"/>
                </a:solidFill>
              </a:rPr>
              <a:t>&lt;input type="text" name="</a:t>
            </a:r>
            <a:r>
              <a:rPr lang="en-SG" b="1" dirty="0" err="1" smtClean="0">
                <a:solidFill>
                  <a:srgbClr val="00B050"/>
                </a:solidFill>
              </a:rPr>
              <a:t>fname</a:t>
            </a:r>
            <a:r>
              <a:rPr lang="en-SG" b="1" dirty="0" smtClean="0">
                <a:solidFill>
                  <a:srgbClr val="00B050"/>
                </a:solidFill>
              </a:rPr>
              <a:t>"&gt;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    Age: </a:t>
            </a:r>
            <a:r>
              <a:rPr lang="en-SG" b="1" dirty="0" smtClean="0">
                <a:solidFill>
                  <a:srgbClr val="00B0F0"/>
                </a:solidFill>
              </a:rPr>
              <a:t>&lt;input type="text" name=“</a:t>
            </a:r>
            <a:r>
              <a:rPr lang="en-SG" b="1" dirty="0" err="1" smtClean="0">
                <a:solidFill>
                  <a:srgbClr val="00B0F0"/>
                </a:solidFill>
              </a:rPr>
              <a:t>fage</a:t>
            </a:r>
            <a:r>
              <a:rPr lang="en-SG" b="1" dirty="0" smtClean="0">
                <a:solidFill>
                  <a:srgbClr val="00B0F0"/>
                </a:solidFill>
              </a:rPr>
              <a:t>"&gt;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        &lt; input type="submit"&gt;</a:t>
            </a:r>
            <a:br>
              <a:rPr lang="en-SG" dirty="0" smtClean="0"/>
            </a:br>
            <a:r>
              <a:rPr lang="en-SG" dirty="0" smtClean="0"/>
              <a:t>    &lt; /form&gt;</a:t>
            </a:r>
            <a:br>
              <a:rPr lang="en-SG" dirty="0" smtClean="0"/>
            </a:br>
            <a:r>
              <a:rPr lang="en-SG" dirty="0" smtClean="0"/>
              <a:t>&lt; /body&gt;</a:t>
            </a:r>
            <a:br>
              <a:rPr lang="en-SG" dirty="0" smtClean="0"/>
            </a:br>
            <a:r>
              <a:rPr lang="en-SG" dirty="0" smtClean="0"/>
              <a:t>&lt; 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4437112"/>
            <a:ext cx="525658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&lt;html&gt;</a:t>
            </a:r>
            <a:br>
              <a:rPr lang="en-SG" dirty="0" smtClean="0"/>
            </a:br>
            <a:r>
              <a:rPr lang="en-SG" dirty="0" smtClean="0"/>
              <a:t>&lt; body&gt;</a:t>
            </a:r>
            <a:br>
              <a:rPr lang="en-SG" dirty="0" smtClean="0"/>
            </a:br>
            <a:r>
              <a:rPr lang="en-SG" dirty="0" smtClean="0"/>
              <a:t>    Welcome &lt;?</a:t>
            </a:r>
            <a:r>
              <a:rPr lang="en-SG" dirty="0" err="1" smtClean="0"/>
              <a:t>php</a:t>
            </a:r>
            <a:r>
              <a:rPr lang="en-SG" dirty="0" smtClean="0"/>
              <a:t> echo </a:t>
            </a:r>
            <a:r>
              <a:rPr lang="en-SG" b="1" dirty="0" smtClean="0">
                <a:solidFill>
                  <a:srgbClr val="00B050"/>
                </a:solidFill>
              </a:rPr>
              <a:t>$_POST["</a:t>
            </a:r>
            <a:r>
              <a:rPr lang="en-SG" b="1" dirty="0" err="1" smtClean="0">
                <a:solidFill>
                  <a:srgbClr val="00B050"/>
                </a:solidFill>
              </a:rPr>
              <a:t>fname</a:t>
            </a:r>
            <a:r>
              <a:rPr lang="en-SG" b="1" dirty="0" smtClean="0">
                <a:solidFill>
                  <a:srgbClr val="00B050"/>
                </a:solidFill>
              </a:rPr>
              <a:t>"]</a:t>
            </a:r>
            <a:r>
              <a:rPr lang="en-SG" dirty="0" smtClean="0"/>
              <a:t>; ?&gt;!&lt;</a:t>
            </a:r>
            <a:r>
              <a:rPr lang="en-SG" dirty="0" err="1" smtClean="0"/>
              <a:t>br</a:t>
            </a:r>
            <a:r>
              <a:rPr lang="en-SG" dirty="0" smtClean="0"/>
              <a:t>&gt;</a:t>
            </a:r>
            <a:br>
              <a:rPr lang="en-SG" dirty="0" smtClean="0"/>
            </a:br>
            <a:r>
              <a:rPr lang="en-SG" dirty="0" smtClean="0"/>
              <a:t>    You are &lt;?</a:t>
            </a:r>
            <a:r>
              <a:rPr lang="en-SG" dirty="0" err="1" smtClean="0"/>
              <a:t>php</a:t>
            </a:r>
            <a:r>
              <a:rPr lang="en-SG" dirty="0" smtClean="0"/>
              <a:t> echo </a:t>
            </a:r>
            <a:r>
              <a:rPr lang="en-SG" b="1" dirty="0" smtClean="0">
                <a:solidFill>
                  <a:srgbClr val="00B0F0"/>
                </a:solidFill>
              </a:rPr>
              <a:t>$_POST[“</a:t>
            </a:r>
            <a:r>
              <a:rPr lang="en-SG" b="1" dirty="0" err="1" smtClean="0">
                <a:solidFill>
                  <a:srgbClr val="00B0F0"/>
                </a:solidFill>
              </a:rPr>
              <a:t>fage</a:t>
            </a:r>
            <a:r>
              <a:rPr lang="en-SG" b="1" dirty="0" smtClean="0">
                <a:solidFill>
                  <a:srgbClr val="00B0F0"/>
                </a:solidFill>
              </a:rPr>
              <a:t>"]</a:t>
            </a:r>
            <a:r>
              <a:rPr lang="en-SG" dirty="0" smtClean="0"/>
              <a:t>; ?&gt; years old.</a:t>
            </a:r>
            <a:br>
              <a:rPr lang="en-SG" dirty="0" smtClean="0"/>
            </a:br>
            <a:r>
              <a:rPr lang="en-SG" dirty="0" smtClean="0"/>
              <a:t>&lt; /body&gt;</a:t>
            </a:r>
            <a:br>
              <a:rPr lang="en-SG" dirty="0" smtClean="0"/>
            </a:br>
            <a:r>
              <a:rPr lang="en-SG" dirty="0" smtClean="0"/>
              <a:t>&lt; /html&gt;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580112" y="3068960"/>
            <a:ext cx="1440160" cy="1440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62280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welcome.php</a:t>
            </a:r>
            <a:endParaRPr lang="en-S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SG" dirty="0" smtClean="0"/>
              <a:t>The predefined </a:t>
            </a:r>
            <a:r>
              <a:rPr lang="en-SG" b="1" i="1" dirty="0" smtClean="0"/>
              <a:t>$_GET </a:t>
            </a:r>
            <a:r>
              <a:rPr lang="en-SG" dirty="0" smtClean="0"/>
              <a:t>variable is used to collect values in a form with method="get".</a:t>
            </a:r>
          </a:p>
          <a:p>
            <a:r>
              <a:rPr lang="en-SG" dirty="0" smtClean="0"/>
              <a:t>Information sent from a form with the GET method will be displayed in the browser's address bar.</a:t>
            </a:r>
          </a:p>
          <a:p>
            <a:r>
              <a:rPr lang="en-SG" dirty="0" smtClean="0"/>
              <a:t>The names of the form fields will automatically be the keys in the </a:t>
            </a:r>
            <a:r>
              <a:rPr lang="en-SG" b="1" i="1" dirty="0" smtClean="0"/>
              <a:t>$_GET </a:t>
            </a:r>
            <a:r>
              <a:rPr lang="en-SG" dirty="0" smtClean="0"/>
              <a:t>array.</a:t>
            </a:r>
          </a:p>
          <a:p>
            <a:r>
              <a:rPr lang="en-SG" dirty="0" smtClean="0"/>
              <a:t>Should not be used when sending passwords or other sensitive information.</a:t>
            </a:r>
          </a:p>
          <a:p>
            <a:r>
              <a:rPr lang="en-SG" dirty="0" smtClean="0"/>
              <a:t>As the variables are displayed in the URL, it is possible to bookmark the page.</a:t>
            </a:r>
          </a:p>
          <a:p>
            <a:r>
              <a:rPr lang="en-SG" dirty="0" smtClean="0"/>
              <a:t>The get method is not suitable for very large variable values. It should not be used with values exceeding 2000 characters.</a:t>
            </a:r>
            <a:br>
              <a:rPr lang="en-SG" dirty="0" smtClean="0"/>
            </a:b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SG" dirty="0" smtClean="0"/>
              <a:t>$_GET Variable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predefined $_POST variable is used to collect values in a form with method="post".</a:t>
            </a:r>
          </a:p>
          <a:p>
            <a:r>
              <a:rPr lang="en-SG" dirty="0" smtClean="0"/>
              <a:t>Information sent from a form with the POST method is invisible to others and has no limits on the amount of information to send.</a:t>
            </a:r>
          </a:p>
          <a:p>
            <a:r>
              <a:rPr lang="en-SG" b="1" dirty="0" smtClean="0"/>
              <a:t>Note:</a:t>
            </a:r>
            <a:r>
              <a:rPr lang="en-SG" dirty="0" smtClean="0"/>
              <a:t> However, there is an 8 MB max size for the POST method, by default (can be changed by setting the </a:t>
            </a:r>
            <a:r>
              <a:rPr lang="en-SG" dirty="0" err="1" smtClean="0"/>
              <a:t>post_max_size</a:t>
            </a:r>
            <a:r>
              <a:rPr lang="en-SG" dirty="0" smtClean="0"/>
              <a:t> in the php.ini file).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SG" dirty="0" smtClean="0"/>
              <a:t>$_POST Variable</a:t>
            </a:r>
            <a:endParaRPr lang="en-SG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predefined </a:t>
            </a:r>
            <a:r>
              <a:rPr lang="en-SG" b="1" i="1" dirty="0" smtClean="0"/>
              <a:t>$_REQUEST </a:t>
            </a:r>
            <a:r>
              <a:rPr lang="en-SG" dirty="0" smtClean="0"/>
              <a:t>variable contains the contents of both $_GET, $_POST, and $_COOKIE.</a:t>
            </a:r>
          </a:p>
          <a:p>
            <a:r>
              <a:rPr lang="en-SG" dirty="0" smtClean="0"/>
              <a:t>The </a:t>
            </a:r>
            <a:r>
              <a:rPr lang="en-SG" b="1" i="1" dirty="0" smtClean="0"/>
              <a:t>$_REQUEST </a:t>
            </a:r>
            <a:r>
              <a:rPr lang="en-SG" dirty="0" smtClean="0"/>
              <a:t>variable can be used to collect form data sent with both the GET and POST methods.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SG" dirty="0" smtClean="0"/>
              <a:t>$_REQUEST Variable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429000"/>
            <a:ext cx="727280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&lt;html&gt;</a:t>
            </a:r>
            <a:br>
              <a:rPr lang="en-SG" dirty="0" smtClean="0"/>
            </a:br>
            <a:r>
              <a:rPr lang="en-SG" dirty="0" smtClean="0"/>
              <a:t>&lt; body&gt;</a:t>
            </a:r>
            <a:br>
              <a:rPr lang="en-SG" dirty="0" smtClean="0"/>
            </a:br>
            <a:r>
              <a:rPr lang="en-SG" dirty="0" smtClean="0"/>
              <a:t>    Welcome &lt;?</a:t>
            </a:r>
            <a:r>
              <a:rPr lang="en-SG" dirty="0" err="1" smtClean="0"/>
              <a:t>php</a:t>
            </a:r>
            <a:r>
              <a:rPr lang="en-SG" dirty="0" smtClean="0"/>
              <a:t> echo </a:t>
            </a:r>
            <a:r>
              <a:rPr lang="en-SG" b="1" dirty="0" smtClean="0">
                <a:solidFill>
                  <a:srgbClr val="00B050"/>
                </a:solidFill>
              </a:rPr>
              <a:t>$_REQUEST["</a:t>
            </a:r>
            <a:r>
              <a:rPr lang="en-SG" b="1" dirty="0" err="1" smtClean="0">
                <a:solidFill>
                  <a:srgbClr val="00B050"/>
                </a:solidFill>
              </a:rPr>
              <a:t>fname</a:t>
            </a:r>
            <a:r>
              <a:rPr lang="en-SG" b="1" dirty="0" smtClean="0">
                <a:solidFill>
                  <a:srgbClr val="00B050"/>
                </a:solidFill>
              </a:rPr>
              <a:t>"]</a:t>
            </a:r>
            <a:r>
              <a:rPr lang="en-SG" dirty="0" smtClean="0"/>
              <a:t>; ?&gt;!&lt;</a:t>
            </a:r>
            <a:r>
              <a:rPr lang="en-SG" dirty="0" err="1" smtClean="0"/>
              <a:t>br</a:t>
            </a:r>
            <a:r>
              <a:rPr lang="en-SG" dirty="0" smtClean="0"/>
              <a:t>&gt;</a:t>
            </a:r>
            <a:br>
              <a:rPr lang="en-SG" dirty="0" smtClean="0"/>
            </a:br>
            <a:r>
              <a:rPr lang="en-SG" dirty="0" smtClean="0"/>
              <a:t>    You are &lt;?</a:t>
            </a:r>
            <a:r>
              <a:rPr lang="en-SG" dirty="0" err="1" smtClean="0"/>
              <a:t>php</a:t>
            </a:r>
            <a:r>
              <a:rPr lang="en-SG" dirty="0" smtClean="0"/>
              <a:t> echo </a:t>
            </a:r>
            <a:r>
              <a:rPr lang="en-SG" b="1" dirty="0" smtClean="0">
                <a:solidFill>
                  <a:srgbClr val="00B0F0"/>
                </a:solidFill>
              </a:rPr>
              <a:t>$_REQUEST[“</a:t>
            </a:r>
            <a:r>
              <a:rPr lang="en-SG" b="1" dirty="0" err="1" smtClean="0">
                <a:solidFill>
                  <a:srgbClr val="00B0F0"/>
                </a:solidFill>
              </a:rPr>
              <a:t>fage</a:t>
            </a:r>
            <a:r>
              <a:rPr lang="en-SG" b="1" dirty="0" smtClean="0">
                <a:solidFill>
                  <a:srgbClr val="00B0F0"/>
                </a:solidFill>
              </a:rPr>
              <a:t>"]</a:t>
            </a:r>
            <a:r>
              <a:rPr lang="en-SG" dirty="0" smtClean="0"/>
              <a:t>; ?&gt; years old.</a:t>
            </a:r>
            <a:br>
              <a:rPr lang="en-SG" dirty="0" smtClean="0"/>
            </a:br>
            <a:r>
              <a:rPr lang="en-SG" dirty="0" smtClean="0"/>
              <a:t>&lt; /body&gt;</a:t>
            </a:r>
            <a:br>
              <a:rPr lang="en-SG" dirty="0" smtClean="0"/>
            </a:br>
            <a:r>
              <a:rPr lang="en-SG" dirty="0" smtClean="0"/>
              <a:t>&lt; /html&gt;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PHP Basic 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ST2220 WEB APPLICATION DEVELOPMENT</a:t>
            </a: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Comments in PHP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84887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&lt;body&gt;</a:t>
            </a:r>
          </a:p>
          <a:p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&lt;?php</a:t>
            </a:r>
          </a:p>
          <a:p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This is a PHP comment line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This is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a PHP comment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block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endParaRPr lang="en-SG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?&gt;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&lt;/body&gt;</a:t>
            </a:r>
          </a:p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SG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Variables are "containers" for storing information</a:t>
            </a:r>
          </a:p>
          <a:p>
            <a:r>
              <a:rPr lang="en-SG" dirty="0" smtClean="0"/>
              <a:t>A variable starts with the </a:t>
            </a:r>
            <a:r>
              <a:rPr lang="en-SG" b="1" dirty="0" smtClean="0">
                <a:solidFill>
                  <a:srgbClr val="FFC000"/>
                </a:solidFill>
              </a:rPr>
              <a:t>$</a:t>
            </a:r>
            <a:r>
              <a:rPr lang="en-SG" dirty="0" smtClean="0"/>
              <a:t> sign, for example </a:t>
            </a:r>
            <a:r>
              <a:rPr lang="en-SG" b="1" dirty="0" smtClean="0">
                <a:solidFill>
                  <a:srgbClr val="FFC000"/>
                </a:solidFill>
              </a:rPr>
              <a:t>$name</a:t>
            </a:r>
          </a:p>
          <a:p>
            <a:r>
              <a:rPr lang="en-US" dirty="0" smtClean="0"/>
              <a:t>The variable’s name can contain a combination of letters, numbers, and underscore, for example </a:t>
            </a:r>
            <a:r>
              <a:rPr lang="en-US" b="1" dirty="0" smtClean="0">
                <a:solidFill>
                  <a:srgbClr val="FFC000"/>
                </a:solidFill>
              </a:rPr>
              <a:t>$my_report</a:t>
            </a:r>
          </a:p>
          <a:p>
            <a:r>
              <a:rPr lang="en-US" dirty="0" smtClean="0"/>
              <a:t>The first character after the </a:t>
            </a:r>
            <a:r>
              <a:rPr lang="en-US" b="1" dirty="0" smtClean="0">
                <a:solidFill>
                  <a:srgbClr val="FFC000"/>
                </a:solidFill>
              </a:rPr>
              <a:t>$</a:t>
            </a:r>
            <a:r>
              <a:rPr lang="en-US" dirty="0" smtClean="0"/>
              <a:t> sign must be either a letter or an underscore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PHP Variables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3656"/>
          </a:xfrm>
        </p:spPr>
        <p:txBody>
          <a:bodyPr>
            <a:normAutofit/>
          </a:bodyPr>
          <a:lstStyle/>
          <a:p>
            <a:r>
              <a:rPr lang="en-US" dirty="0" smtClean="0"/>
              <a:t>Variable names are case-sensitive</a:t>
            </a:r>
          </a:p>
          <a:p>
            <a:r>
              <a:rPr lang="en-SG" dirty="0" smtClean="0"/>
              <a:t>PHP is a Loosely Typed Language, PHP automatically converts the variable to the correct data type, depending on its value</a:t>
            </a:r>
          </a:p>
          <a:p>
            <a:endParaRPr lang="en-S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PHP Variables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344793"/>
            <a:ext cx="734481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$msg = "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Hello world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!"; // 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When you assign a text value to a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                      // variable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, put quotes around the value</a:t>
            </a:r>
            <a:br>
              <a:rPr lang="en-SG" sz="1400" dirty="0">
                <a:latin typeface="Courier New" pitchFamily="49" charset="0"/>
                <a:cs typeface="Courier New" pitchFamily="49" charset="0"/>
              </a:rPr>
            </a:br>
            <a:r>
              <a:rPr lang="en-SG" sz="1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x   = 5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221088"/>
            <a:ext cx="8229600" cy="2232248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700" dirty="0"/>
              <a:t>In the example above, </a:t>
            </a:r>
            <a:r>
              <a:rPr lang="en-SG" sz="2700" dirty="0" smtClean="0"/>
              <a:t>we </a:t>
            </a:r>
            <a:r>
              <a:rPr lang="en-SG" sz="2700" dirty="0"/>
              <a:t>did not have to tell PHP which data type the variable is</a:t>
            </a:r>
            <a:r>
              <a:rPr lang="en-SG" sz="2700" dirty="0" smtClean="0"/>
              <a:t>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SG" sz="2700" dirty="0"/>
              <a:t>After the execution of the statements above, the variable </a:t>
            </a:r>
            <a:r>
              <a:rPr lang="en-SG" sz="2700" b="1" dirty="0" smtClean="0">
                <a:solidFill>
                  <a:srgbClr val="FFC000"/>
                </a:solidFill>
              </a:rPr>
              <a:t>msg</a:t>
            </a:r>
            <a:r>
              <a:rPr lang="en-SG" sz="2700" dirty="0" smtClean="0"/>
              <a:t> </a:t>
            </a:r>
            <a:r>
              <a:rPr lang="en-SG" sz="2700" dirty="0"/>
              <a:t>will hold the value </a:t>
            </a:r>
            <a:r>
              <a:rPr lang="en-SG" sz="2700" b="1" dirty="0">
                <a:solidFill>
                  <a:srgbClr val="FFC000"/>
                </a:solidFill>
              </a:rPr>
              <a:t>Hello world!</a:t>
            </a:r>
            <a:r>
              <a:rPr lang="en-SG" sz="2700" dirty="0"/>
              <a:t>, and the variable </a:t>
            </a:r>
            <a:r>
              <a:rPr lang="en-SG" sz="2700" b="1" dirty="0">
                <a:solidFill>
                  <a:srgbClr val="FFC000"/>
                </a:solidFill>
              </a:rPr>
              <a:t>x</a:t>
            </a:r>
            <a:r>
              <a:rPr lang="en-SG" sz="2700" dirty="0"/>
              <a:t> will hold the value </a:t>
            </a:r>
            <a:r>
              <a:rPr lang="en-SG" sz="2700" b="1" dirty="0" smtClean="0">
                <a:solidFill>
                  <a:srgbClr val="FFC000"/>
                </a:solidFill>
              </a:rPr>
              <a:t>5</a:t>
            </a:r>
            <a:endParaRPr kumimoji="0" lang="en-SG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SG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A variable is created the moment you first assign a value to it</a:t>
            </a:r>
          </a:p>
          <a:p>
            <a:r>
              <a:rPr lang="en-US" dirty="0" smtClean="0"/>
              <a:t>Variables can be assigned values using the equals sign  </a:t>
            </a:r>
            <a:r>
              <a:rPr lang="en-US" b="1" dirty="0" smtClean="0">
                <a:solidFill>
                  <a:srgbClr val="FFC000"/>
                </a:solidFill>
              </a:rPr>
              <a:t>=</a:t>
            </a:r>
            <a:r>
              <a:rPr lang="en-US" dirty="0" smtClean="0"/>
              <a:t> , also called the assignment operator</a:t>
            </a:r>
          </a:p>
          <a:p>
            <a:r>
              <a:rPr lang="en-US" dirty="0" smtClean="0"/>
              <a:t>To display the values, without quotation marks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$some_variable;</a:t>
            </a:r>
          </a:p>
          <a:p>
            <a:r>
              <a:rPr lang="en-US" dirty="0" smtClean="0"/>
              <a:t>With double quotation marks</a:t>
            </a:r>
          </a:p>
          <a:p>
            <a:pPr lvl="2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“Some text, $some_variable”;</a:t>
            </a:r>
          </a:p>
          <a:p>
            <a:r>
              <a:rPr lang="en-US" dirty="0" smtClean="0"/>
              <a:t>You cannot print variables within single quotation marks</a:t>
            </a:r>
          </a:p>
          <a:p>
            <a:pPr lvl="2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‘Some text,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some_variable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’;</a:t>
            </a:r>
            <a:endParaRPr lang="en-SG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PHP Variables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variables is assigned a value during the execution of a  script</a:t>
            </a:r>
          </a:p>
          <a:p>
            <a:r>
              <a:rPr lang="en-US" dirty="0" smtClean="0"/>
              <a:t>Predefined variable will already have a value when script begins its execution</a:t>
            </a:r>
          </a:p>
          <a:p>
            <a:pPr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PHP Predefined Variables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2868</Words>
  <Application>Microsoft Office PowerPoint</Application>
  <PresentationFormat>On-screen Show (4:3)</PresentationFormat>
  <Paragraphs>511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Courier New</vt:lpstr>
      <vt:lpstr>Verdana</vt:lpstr>
      <vt:lpstr>Wingdings 2</vt:lpstr>
      <vt:lpstr>Wingdings 3</vt:lpstr>
      <vt:lpstr>Concourse</vt:lpstr>
      <vt:lpstr>PHP Basic</vt:lpstr>
      <vt:lpstr>What is PHP?</vt:lpstr>
      <vt:lpstr>What Can PHP Do?</vt:lpstr>
      <vt:lpstr>Basic PHP Syntax</vt:lpstr>
      <vt:lpstr>Comments in PHP</vt:lpstr>
      <vt:lpstr>PHP Variables</vt:lpstr>
      <vt:lpstr>PHP Variables</vt:lpstr>
      <vt:lpstr>PHP Variables</vt:lpstr>
      <vt:lpstr>PHP Predefined Variables</vt:lpstr>
      <vt:lpstr>PHP String Variables</vt:lpstr>
      <vt:lpstr>PHP String Variables: Useful Function</vt:lpstr>
      <vt:lpstr>PHP Operators</vt:lpstr>
      <vt:lpstr>PHP Operators</vt:lpstr>
      <vt:lpstr>PHP Operators</vt:lpstr>
      <vt:lpstr>PHP Conditional Statements</vt:lpstr>
      <vt:lpstr>PHP if statement syntax  </vt:lpstr>
      <vt:lpstr>PHP if…else statement syntax  </vt:lpstr>
      <vt:lpstr>PHP if…else if…else statement syntax  </vt:lpstr>
      <vt:lpstr>PHP switch statement syntax  </vt:lpstr>
      <vt:lpstr>PHP Arrays </vt:lpstr>
      <vt:lpstr>PHP Indexed Arrays</vt:lpstr>
      <vt:lpstr>PHP Loop Through an Indexed Array</vt:lpstr>
      <vt:lpstr>PHP Associative Arrays</vt:lpstr>
      <vt:lpstr>PHP Loop Through an Associative Array</vt:lpstr>
      <vt:lpstr>PHP Sorting array</vt:lpstr>
      <vt:lpstr>PHP Multidimensional Arrays</vt:lpstr>
      <vt:lpstr>PHP Looping</vt:lpstr>
      <vt:lpstr>PHP while loop</vt:lpstr>
      <vt:lpstr>PHP do … while loop</vt:lpstr>
      <vt:lpstr>PHP for loop</vt:lpstr>
      <vt:lpstr>PHP for loop</vt:lpstr>
      <vt:lpstr>PHP foreach loop</vt:lpstr>
      <vt:lpstr>PHP foreach loop</vt:lpstr>
      <vt:lpstr>PHP Function</vt:lpstr>
      <vt:lpstr>PHP Function</vt:lpstr>
      <vt:lpstr>PHP Function – adding parameters</vt:lpstr>
      <vt:lpstr>PHP Function – adding parameters</vt:lpstr>
      <vt:lpstr>PHP Function – adding parameters</vt:lpstr>
      <vt:lpstr>PHP Function – Returning a value</vt:lpstr>
      <vt:lpstr>PHP Forms and User Input</vt:lpstr>
      <vt:lpstr>PHP $_GET Variable</vt:lpstr>
      <vt:lpstr>PHP $_POST Variable</vt:lpstr>
      <vt:lpstr>PHP $_REQUEST Variable</vt:lpstr>
      <vt:lpstr>End PHP Basic </vt:lpstr>
    </vt:vector>
  </TitlesOfParts>
  <Company>Singapore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staff</dc:creator>
  <cp:lastModifiedBy>Tan Chee Seong</cp:lastModifiedBy>
  <cp:revision>169</cp:revision>
  <dcterms:created xsi:type="dcterms:W3CDTF">2013-01-25T02:06:22Z</dcterms:created>
  <dcterms:modified xsi:type="dcterms:W3CDTF">2015-10-16T00:50:54Z</dcterms:modified>
</cp:coreProperties>
</file>