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96" autoAdjust="0"/>
    <p:restoredTop sz="54407" autoAdjust="0"/>
  </p:normalViewPr>
  <p:slideViewPr>
    <p:cSldViewPr>
      <p:cViewPr varScale="1">
        <p:scale>
          <a:sx n="78" d="100"/>
          <a:sy n="78" d="100"/>
        </p:scale>
        <p:origin x="-84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E8F9D-1360-4142-961B-CC50362653C3}" type="datetimeFigureOut">
              <a:rPr lang="en-SG" smtClean="0"/>
              <a:pPr/>
              <a:t>2/7/2013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CFA99-BB03-4873-B8A0-52D1C9DC806E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72ABE7E-F5A5-4D62-A48E-30660896E340}" type="datetimeFigureOut">
              <a:rPr lang="en-SG" smtClean="0"/>
              <a:pPr/>
              <a:t>2/7/2013</a:t>
            </a:fld>
            <a:endParaRPr lang="en-SG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SG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89D858D-7805-4107-9BB2-3EE5F291DE6D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2ABE7E-F5A5-4D62-A48E-30660896E340}" type="datetimeFigureOut">
              <a:rPr lang="en-SG" smtClean="0"/>
              <a:pPr/>
              <a:t>2/7/2013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9D858D-7805-4107-9BB2-3EE5F291DE6D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2ABE7E-F5A5-4D62-A48E-30660896E340}" type="datetimeFigureOut">
              <a:rPr lang="en-SG" smtClean="0"/>
              <a:pPr/>
              <a:t>2/7/2013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9D858D-7805-4107-9BB2-3EE5F291DE6D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2ABE7E-F5A5-4D62-A48E-30660896E340}" type="datetimeFigureOut">
              <a:rPr lang="en-SG" smtClean="0"/>
              <a:pPr/>
              <a:t>2/7/2013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9D858D-7805-4107-9BB2-3EE5F291DE6D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2ABE7E-F5A5-4D62-A48E-30660896E340}" type="datetimeFigureOut">
              <a:rPr lang="en-SG" smtClean="0"/>
              <a:pPr/>
              <a:t>2/7/2013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9D858D-7805-4107-9BB2-3EE5F291DE6D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2ABE7E-F5A5-4D62-A48E-30660896E340}" type="datetimeFigureOut">
              <a:rPr lang="en-SG" smtClean="0"/>
              <a:pPr/>
              <a:t>2/7/2013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9D858D-7805-4107-9BB2-3EE5F291DE6D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2ABE7E-F5A5-4D62-A48E-30660896E340}" type="datetimeFigureOut">
              <a:rPr lang="en-SG" smtClean="0"/>
              <a:pPr/>
              <a:t>2/7/2013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9D858D-7805-4107-9BB2-3EE5F291DE6D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2ABE7E-F5A5-4D62-A48E-30660896E340}" type="datetimeFigureOut">
              <a:rPr lang="en-SG" smtClean="0"/>
              <a:pPr/>
              <a:t>2/7/2013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9D858D-7805-4107-9BB2-3EE5F291DE6D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2ABE7E-F5A5-4D62-A48E-30660896E340}" type="datetimeFigureOut">
              <a:rPr lang="en-SG" smtClean="0"/>
              <a:pPr/>
              <a:t>2/7/2013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9D858D-7805-4107-9BB2-3EE5F291DE6D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72ABE7E-F5A5-4D62-A48E-30660896E340}" type="datetimeFigureOut">
              <a:rPr lang="en-SG" smtClean="0"/>
              <a:pPr/>
              <a:t>2/7/2013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9D858D-7805-4107-9BB2-3EE5F291DE6D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72ABE7E-F5A5-4D62-A48E-30660896E340}" type="datetimeFigureOut">
              <a:rPr lang="en-SG" smtClean="0"/>
              <a:pPr/>
              <a:t>2/7/2013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89D858D-7805-4107-9BB2-3EE5F291DE6D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72ABE7E-F5A5-4D62-A48E-30660896E340}" type="datetimeFigureOut">
              <a:rPr lang="en-SG" smtClean="0"/>
              <a:pPr/>
              <a:t>2/7/2013</a:t>
            </a:fld>
            <a:endParaRPr lang="en-SG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S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89D858D-7805-4107-9BB2-3EE5F291DE6D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sql/default.as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sql/default.as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sql/default.as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PHP Database</a:t>
            </a:r>
            <a:endParaRPr lang="en-S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ST2220 WEB APPLICATION DEVELOPMENT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 record from the database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636912"/>
            <a:ext cx="8136904" cy="36009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SG" sz="1200" dirty="0" err="1" smtClean="0">
                <a:latin typeface="Courier New" pitchFamily="49" charset="0"/>
                <a:cs typeface="Courier New" pitchFamily="49" charset="0"/>
              </a:rPr>
              <a:t>php</a:t>
            </a:r>
            <a:endParaRPr lang="en-SG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$con = </a:t>
            </a:r>
            <a:r>
              <a:rPr lang="en-SG" sz="1200" dirty="0" err="1" smtClean="0">
                <a:latin typeface="Courier New" pitchFamily="49" charset="0"/>
                <a:cs typeface="Courier New" pitchFamily="49" charset="0"/>
              </a:rPr>
              <a:t>mysqli_connect</a:t>
            </a:r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("localhost:3306", "waduser01", "st2220", "</a:t>
            </a:r>
            <a:r>
              <a:rPr lang="en-SG" sz="1200" dirty="0" err="1" smtClean="0">
                <a:latin typeface="Courier New" pitchFamily="49" charset="0"/>
                <a:cs typeface="Courier New" pitchFamily="49" charset="0"/>
              </a:rPr>
              <a:t>mycontactbook</a:t>
            </a:r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endParaRPr lang="en-SG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SG" sz="1200" dirty="0" err="1" smtClean="0">
                <a:latin typeface="Courier New" pitchFamily="49" charset="0"/>
                <a:cs typeface="Courier New" pitchFamily="49" charset="0"/>
              </a:rPr>
              <a:t>mysqli_connect_errno</a:t>
            </a:r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($con)) {</a:t>
            </a:r>
          </a:p>
          <a:p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    echo "Failed to connect to </a:t>
            </a:r>
            <a:r>
              <a:rPr lang="en-SG" sz="1200" dirty="0" err="1" smtClean="0">
                <a:latin typeface="Courier New" pitchFamily="49" charset="0"/>
                <a:cs typeface="Courier New" pitchFamily="49" charset="0"/>
              </a:rPr>
              <a:t>MySQL</a:t>
            </a:r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: " . </a:t>
            </a:r>
            <a:r>
              <a:rPr lang="en-SG" sz="1200" dirty="0" err="1" smtClean="0">
                <a:latin typeface="Courier New" pitchFamily="49" charset="0"/>
                <a:cs typeface="Courier New" pitchFamily="49" charset="0"/>
              </a:rPr>
              <a:t>mysqli_connect_error</a:t>
            </a:r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    $result = </a:t>
            </a:r>
            <a:r>
              <a:rPr lang="en-SG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mysqli_query</a:t>
            </a:r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($</a:t>
            </a:r>
            <a:r>
              <a:rPr lang="en-SG" sz="1200" dirty="0" err="1" smtClean="0">
                <a:latin typeface="Courier New" pitchFamily="49" charset="0"/>
                <a:cs typeface="Courier New" pitchFamily="49" charset="0"/>
              </a:rPr>
              <a:t>con,"SELECT</a:t>
            </a:r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 * FROM friends");</a:t>
            </a:r>
          </a:p>
          <a:p>
            <a:endParaRPr lang="en-SG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    while($row = </a:t>
            </a:r>
            <a:r>
              <a:rPr lang="en-SG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mysqli_fetch_array</a:t>
            </a:r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($result)) {</a:t>
            </a:r>
          </a:p>
          <a:p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        echo "record ID: ". $row['</a:t>
            </a:r>
            <a:r>
              <a:rPr lang="en-SG" sz="1200" dirty="0" err="1" smtClean="0">
                <a:latin typeface="Courier New" pitchFamily="49" charset="0"/>
                <a:cs typeface="Courier New" pitchFamily="49" charset="0"/>
              </a:rPr>
              <a:t>recordid</a:t>
            </a:r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'] . "&lt;</a:t>
            </a:r>
            <a:r>
              <a:rPr lang="en-SG" sz="1200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 /&gt;";</a:t>
            </a:r>
          </a:p>
          <a:p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        echo "name: "     . $row['name'] . "&lt;</a:t>
            </a:r>
            <a:r>
              <a:rPr lang="en-SG" sz="1200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 /&gt;";</a:t>
            </a:r>
          </a:p>
          <a:p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        echo "email: "    . $row['email'] . "&lt;</a:t>
            </a:r>
            <a:r>
              <a:rPr lang="en-SG" sz="1200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 /&gt;";</a:t>
            </a:r>
          </a:p>
          <a:p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        echo "contact: "  . $row['contact'] . "&lt;</a:t>
            </a:r>
            <a:r>
              <a:rPr lang="en-SG" sz="1200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 /&gt;";</a:t>
            </a:r>
          </a:p>
          <a:p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        echo "&lt;</a:t>
            </a:r>
            <a:r>
              <a:rPr lang="en-SG" sz="1200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&gt;";</a:t>
            </a:r>
          </a:p>
          <a:p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200" dirty="0" err="1" smtClean="0">
                <a:latin typeface="Courier New" pitchFamily="49" charset="0"/>
                <a:cs typeface="Courier New" pitchFamily="49" charset="0"/>
              </a:rPr>
              <a:t>mysqli_close</a:t>
            </a:r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($con);</a:t>
            </a:r>
          </a:p>
          <a:p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SG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?&gt;</a:t>
            </a:r>
            <a:endParaRPr lang="en-SG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1440160"/>
          </a:xfrm>
        </p:spPr>
        <p:txBody>
          <a:bodyPr>
            <a:normAutofit fontScale="92500" lnSpcReduction="20000"/>
          </a:bodyPr>
          <a:lstStyle/>
          <a:p>
            <a:r>
              <a:rPr lang="en-SG" dirty="0" smtClean="0"/>
              <a:t>To learn more about SQL, please visit </a:t>
            </a:r>
            <a:r>
              <a:rPr lang="en-SG" dirty="0" smtClean="0">
                <a:hlinkClick r:id="rId2" action="ppaction://hlinkfile"/>
              </a:rPr>
              <a:t>SQL tutorial</a:t>
            </a:r>
            <a:r>
              <a:rPr lang="en-SG" dirty="0" smtClean="0"/>
              <a:t>.</a:t>
            </a:r>
          </a:p>
          <a:p>
            <a:r>
              <a:rPr lang="en-SG" dirty="0" smtClean="0"/>
              <a:t>Use the </a:t>
            </a:r>
            <a:r>
              <a:rPr lang="en-SG" dirty="0" err="1" smtClean="0"/>
              <a:t>mysqli_query</a:t>
            </a:r>
            <a:r>
              <a:rPr lang="en-SG" dirty="0" smtClean="0"/>
              <a:t>() function to get PHP to execute the statement below. This function is used to send a query or command to a </a:t>
            </a:r>
            <a:r>
              <a:rPr lang="en-SG" dirty="0" err="1" smtClean="0"/>
              <a:t>MySQL</a:t>
            </a:r>
            <a:r>
              <a:rPr lang="en-SG" dirty="0" smtClean="0"/>
              <a:t> connection</a:t>
            </a:r>
            <a:endParaRPr lang="en-US" dirty="0" smtClean="0"/>
          </a:p>
          <a:p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 record from the database</a:t>
            </a:r>
            <a:endParaRPr lang="en-SG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5256584"/>
          </a:xfrm>
        </p:spPr>
        <p:txBody>
          <a:bodyPr>
            <a:normAutofit/>
          </a:bodyPr>
          <a:lstStyle/>
          <a:p>
            <a:r>
              <a:rPr lang="en-SG" dirty="0" smtClean="0"/>
              <a:t>The example stores the data returned by the </a:t>
            </a:r>
            <a:r>
              <a:rPr lang="en-SG" dirty="0" err="1" smtClean="0"/>
              <a:t>mysqli_query</a:t>
            </a:r>
            <a:r>
              <a:rPr lang="en-SG" dirty="0" smtClean="0"/>
              <a:t>() function in the $result variable.</a:t>
            </a:r>
          </a:p>
          <a:p>
            <a:r>
              <a:rPr lang="en-SG" dirty="0" smtClean="0"/>
              <a:t>Uses the </a:t>
            </a:r>
            <a:r>
              <a:rPr lang="en-SG" dirty="0" err="1" smtClean="0"/>
              <a:t>mysqli_fetch_array</a:t>
            </a:r>
            <a:r>
              <a:rPr lang="en-SG" dirty="0" smtClean="0"/>
              <a:t>() function to return the first row from the </a:t>
            </a:r>
            <a:r>
              <a:rPr lang="en-SG" dirty="0" err="1" smtClean="0"/>
              <a:t>recordset</a:t>
            </a:r>
            <a:r>
              <a:rPr lang="en-SG" dirty="0" smtClean="0"/>
              <a:t> as an array. </a:t>
            </a:r>
          </a:p>
          <a:p>
            <a:r>
              <a:rPr lang="en-SG" dirty="0" smtClean="0"/>
              <a:t>Each call to </a:t>
            </a:r>
            <a:r>
              <a:rPr lang="en-SG" dirty="0" err="1" smtClean="0"/>
              <a:t>mysqli_fetch_array</a:t>
            </a:r>
            <a:r>
              <a:rPr lang="en-SG" dirty="0" smtClean="0"/>
              <a:t>() returns the next row in the </a:t>
            </a:r>
            <a:r>
              <a:rPr lang="en-SG" dirty="0" err="1" smtClean="0"/>
              <a:t>recordset</a:t>
            </a:r>
            <a:r>
              <a:rPr lang="en-SG" dirty="0" smtClean="0"/>
              <a:t>. </a:t>
            </a:r>
          </a:p>
          <a:p>
            <a:r>
              <a:rPr lang="en-SG" dirty="0" smtClean="0"/>
              <a:t>The while loop loops through all the records in the </a:t>
            </a:r>
            <a:r>
              <a:rPr lang="en-SG" dirty="0" err="1" smtClean="0"/>
              <a:t>recordset</a:t>
            </a:r>
            <a:r>
              <a:rPr lang="en-SG" dirty="0" smtClean="0"/>
              <a:t>. </a:t>
            </a:r>
          </a:p>
          <a:p>
            <a:r>
              <a:rPr lang="en-SG" dirty="0" smtClean="0"/>
              <a:t>To print the value of each row, we use the PHP $row variable ($row['name'] and $row[‘contact']).</a:t>
            </a:r>
          </a:p>
          <a:p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Insert record into the database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636912"/>
            <a:ext cx="8136904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    &lt;head&gt;</a:t>
            </a:r>
          </a:p>
          <a:p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        &lt;title&gt;Insert example&lt;/title&gt;</a:t>
            </a:r>
          </a:p>
          <a:p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        &lt;meta http-equiv="Content-Type" content="text/html; </a:t>
            </a:r>
            <a:r>
              <a:rPr lang="en-SG" sz="1200" dirty="0" err="1" smtClean="0">
                <a:latin typeface="Courier New" pitchFamily="49" charset="0"/>
                <a:cs typeface="Courier New" pitchFamily="49" charset="0"/>
              </a:rPr>
              <a:t>charset</a:t>
            </a:r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=UTF-8"&gt;</a:t>
            </a:r>
          </a:p>
          <a:p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    &lt;/head&gt;</a:t>
            </a:r>
          </a:p>
          <a:p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    &lt;body&gt;</a:t>
            </a:r>
          </a:p>
          <a:p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        &lt;form action= "insertContact.php" method="post"&gt;</a:t>
            </a:r>
          </a:p>
          <a:p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            Name: &lt;input type="text" name="name"&gt;&lt;</a:t>
            </a:r>
            <a:r>
              <a:rPr lang="en-SG" sz="1200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            email: &lt;input type="text" name="email"&gt;&lt;</a:t>
            </a:r>
            <a:r>
              <a:rPr lang="en-SG" sz="1200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            contact: &lt;input type="text" name="contact"&gt;&lt;</a:t>
            </a:r>
            <a:r>
              <a:rPr lang="en-SG" sz="1200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            &lt;input type="submit"&gt;</a:t>
            </a:r>
          </a:p>
          <a:p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        &lt;/form&gt;</a:t>
            </a:r>
          </a:p>
          <a:p>
            <a:endParaRPr lang="en-SG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    &lt;/body&gt;</a:t>
            </a:r>
          </a:p>
          <a:p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&lt;/html&gt;</a:t>
            </a:r>
            <a:endParaRPr lang="en-SG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1440160"/>
          </a:xfrm>
        </p:spPr>
        <p:txBody>
          <a:bodyPr>
            <a:normAutofit/>
          </a:bodyPr>
          <a:lstStyle/>
          <a:p>
            <a:r>
              <a:rPr lang="en-SG" dirty="0" smtClean="0"/>
              <a:t>create an HTML form that can be used to add new records to the "friends" table.</a:t>
            </a:r>
            <a:endParaRPr lang="en-US" dirty="0" smtClean="0"/>
          </a:p>
          <a:p>
            <a:endParaRPr lang="en-SG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Insert record into the database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3429000"/>
            <a:ext cx="8136904" cy="30469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SG" sz="1200" dirty="0" err="1" smtClean="0">
                <a:latin typeface="Courier New" pitchFamily="49" charset="0"/>
                <a:cs typeface="Courier New" pitchFamily="49" charset="0"/>
              </a:rPr>
              <a:t>php</a:t>
            </a:r>
            <a:endParaRPr lang="en-SG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    $con = </a:t>
            </a:r>
            <a:r>
              <a:rPr lang="en-SG" sz="1200" dirty="0" err="1" smtClean="0">
                <a:latin typeface="Courier New" pitchFamily="49" charset="0"/>
                <a:cs typeface="Courier New" pitchFamily="49" charset="0"/>
              </a:rPr>
              <a:t>mysqli_connect</a:t>
            </a:r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("localhost:3306", "waduser01", "st2220", "</a:t>
            </a:r>
            <a:r>
              <a:rPr lang="en-SG" sz="1200" dirty="0" err="1" smtClean="0">
                <a:latin typeface="Courier New" pitchFamily="49" charset="0"/>
                <a:cs typeface="Courier New" pitchFamily="49" charset="0"/>
              </a:rPr>
              <a:t>mycontactbook</a:t>
            </a:r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endParaRPr lang="en-SG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SG" sz="1200" dirty="0" err="1" smtClean="0">
                <a:latin typeface="Courier New" pitchFamily="49" charset="0"/>
                <a:cs typeface="Courier New" pitchFamily="49" charset="0"/>
              </a:rPr>
              <a:t>mysqli_connect_errno</a:t>
            </a:r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($con)) {</a:t>
            </a:r>
          </a:p>
          <a:p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        echo "Failed to connect to </a:t>
            </a:r>
            <a:r>
              <a:rPr lang="en-SG" sz="1200" dirty="0" err="1" smtClean="0">
                <a:latin typeface="Courier New" pitchFamily="49" charset="0"/>
                <a:cs typeface="Courier New" pitchFamily="49" charset="0"/>
              </a:rPr>
              <a:t>MySQL</a:t>
            </a:r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: " . </a:t>
            </a:r>
            <a:r>
              <a:rPr lang="en-SG" sz="1200" dirty="0" err="1" smtClean="0">
                <a:latin typeface="Courier New" pitchFamily="49" charset="0"/>
                <a:cs typeface="Courier New" pitchFamily="49" charset="0"/>
              </a:rPr>
              <a:t>mysqli_connect_error</a:t>
            </a:r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        $</a:t>
            </a:r>
            <a:r>
              <a:rPr lang="en-SG" sz="1200" dirty="0" err="1" smtClean="0">
                <a:latin typeface="Courier New" pitchFamily="49" charset="0"/>
                <a:cs typeface="Courier New" pitchFamily="49" charset="0"/>
              </a:rPr>
              <a:t>sql</a:t>
            </a:r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 = "INSERT INTO friends (name, email, contact) ". </a:t>
            </a:r>
          </a:p>
          <a:p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               "VALUES ('$_POST[name]','$_POST[email]','$_POST[contact]')";</a:t>
            </a:r>
          </a:p>
          <a:p>
            <a:endParaRPr lang="en-SG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SG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!</a:t>
            </a:r>
            <a:r>
              <a:rPr lang="en-SG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mysqli_query</a:t>
            </a:r>
            <a:r>
              <a:rPr lang="en-SG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($con, $</a:t>
            </a:r>
            <a:r>
              <a:rPr lang="en-SG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sql</a:t>
            </a:r>
            <a:r>
              <a:rPr lang="en-SG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            die('Error: ' . </a:t>
            </a:r>
            <a:r>
              <a:rPr lang="en-SG" sz="1200" dirty="0" err="1" smtClean="0">
                <a:latin typeface="Courier New" pitchFamily="49" charset="0"/>
                <a:cs typeface="Courier New" pitchFamily="49" charset="0"/>
              </a:rPr>
              <a:t>mysqli_error</a:t>
            </a:r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($con));</a:t>
            </a:r>
          </a:p>
          <a:p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        echo "1 record added";</a:t>
            </a:r>
          </a:p>
          <a:p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SG" sz="1200" dirty="0" err="1" smtClean="0">
                <a:latin typeface="Courier New" pitchFamily="49" charset="0"/>
                <a:cs typeface="Courier New" pitchFamily="49" charset="0"/>
              </a:rPr>
              <a:t>mysqli_close</a:t>
            </a:r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($con);</a:t>
            </a:r>
          </a:p>
          <a:p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?&gt;</a:t>
            </a:r>
            <a:endParaRPr lang="en-SG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2160240"/>
          </a:xfrm>
        </p:spPr>
        <p:txBody>
          <a:bodyPr>
            <a:normAutofit fontScale="85000" lnSpcReduction="20000"/>
          </a:bodyPr>
          <a:lstStyle/>
          <a:p>
            <a:r>
              <a:rPr lang="en-SG" dirty="0" smtClean="0"/>
              <a:t>Data is sent to "insertContact.php ".</a:t>
            </a:r>
          </a:p>
          <a:p>
            <a:r>
              <a:rPr lang="en-SG" dirty="0" smtClean="0"/>
              <a:t>The " insertContact.php " file connects to a database, and retrieves the values from the form with the PHP $_POST variables.</a:t>
            </a:r>
          </a:p>
          <a:p>
            <a:r>
              <a:rPr lang="en-SG" dirty="0" smtClean="0"/>
              <a:t>Then, the </a:t>
            </a:r>
            <a:r>
              <a:rPr lang="en-SG" dirty="0" err="1" smtClean="0"/>
              <a:t>mysqli_query</a:t>
            </a:r>
            <a:r>
              <a:rPr lang="en-SG" dirty="0" smtClean="0"/>
              <a:t>() function executes the INSERT INTO statement, and a new record will be added to the “friends" table.</a:t>
            </a:r>
          </a:p>
          <a:p>
            <a:endParaRPr lang="en-SG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ORDER BY keyword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924944"/>
            <a:ext cx="8136904" cy="36009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SG" sz="1200" dirty="0" err="1" smtClean="0">
                <a:latin typeface="Courier New" pitchFamily="49" charset="0"/>
                <a:cs typeface="Courier New" pitchFamily="49" charset="0"/>
              </a:rPr>
              <a:t>php</a:t>
            </a:r>
            <a:endParaRPr lang="en-SG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$con = </a:t>
            </a:r>
            <a:r>
              <a:rPr lang="en-SG" sz="1200" dirty="0" err="1" smtClean="0">
                <a:latin typeface="Courier New" pitchFamily="49" charset="0"/>
                <a:cs typeface="Courier New" pitchFamily="49" charset="0"/>
              </a:rPr>
              <a:t>mysqli_connect</a:t>
            </a:r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("localhost:3306", "waduser01", "st2220", "</a:t>
            </a:r>
            <a:r>
              <a:rPr lang="en-SG" sz="1200" dirty="0" err="1" smtClean="0">
                <a:latin typeface="Courier New" pitchFamily="49" charset="0"/>
                <a:cs typeface="Courier New" pitchFamily="49" charset="0"/>
              </a:rPr>
              <a:t>mycontactbook</a:t>
            </a:r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endParaRPr lang="en-SG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SG" sz="1200" dirty="0" err="1" smtClean="0">
                <a:latin typeface="Courier New" pitchFamily="49" charset="0"/>
                <a:cs typeface="Courier New" pitchFamily="49" charset="0"/>
              </a:rPr>
              <a:t>mysqli_connect_errno</a:t>
            </a:r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($con)) {</a:t>
            </a:r>
          </a:p>
          <a:p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    echo "Failed to connect to </a:t>
            </a:r>
            <a:r>
              <a:rPr lang="en-SG" sz="1200" dirty="0" err="1" smtClean="0">
                <a:latin typeface="Courier New" pitchFamily="49" charset="0"/>
                <a:cs typeface="Courier New" pitchFamily="49" charset="0"/>
              </a:rPr>
              <a:t>MySQL</a:t>
            </a:r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: " . </a:t>
            </a:r>
            <a:r>
              <a:rPr lang="en-SG" sz="1200" dirty="0" err="1" smtClean="0">
                <a:latin typeface="Courier New" pitchFamily="49" charset="0"/>
                <a:cs typeface="Courier New" pitchFamily="49" charset="0"/>
              </a:rPr>
              <a:t>mysqli_connect_error</a:t>
            </a:r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    $result = </a:t>
            </a:r>
            <a:r>
              <a:rPr lang="en-SG" sz="1200" dirty="0" err="1" smtClean="0">
                <a:latin typeface="Courier New" pitchFamily="49" charset="0"/>
                <a:cs typeface="Courier New" pitchFamily="49" charset="0"/>
              </a:rPr>
              <a:t>mysqli_query</a:t>
            </a:r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($</a:t>
            </a:r>
            <a:r>
              <a:rPr lang="en-SG" sz="1200" dirty="0" err="1" smtClean="0">
                <a:latin typeface="Courier New" pitchFamily="49" charset="0"/>
                <a:cs typeface="Courier New" pitchFamily="49" charset="0"/>
              </a:rPr>
              <a:t>con,"SELECT</a:t>
            </a:r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 * FROM friends </a:t>
            </a:r>
            <a:r>
              <a:rPr lang="en-SG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ORDER BY name</a:t>
            </a:r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endParaRPr lang="en-SG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    while($row = </a:t>
            </a:r>
            <a:r>
              <a:rPr lang="en-SG" sz="1200" dirty="0" err="1" smtClean="0">
                <a:latin typeface="Courier New" pitchFamily="49" charset="0"/>
                <a:cs typeface="Courier New" pitchFamily="49" charset="0"/>
              </a:rPr>
              <a:t>mysqli_fetch_array</a:t>
            </a:r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($result)) {</a:t>
            </a:r>
          </a:p>
          <a:p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        echo "record ID: ". $row['</a:t>
            </a:r>
            <a:r>
              <a:rPr lang="en-SG" sz="1200" dirty="0" err="1" smtClean="0">
                <a:latin typeface="Courier New" pitchFamily="49" charset="0"/>
                <a:cs typeface="Courier New" pitchFamily="49" charset="0"/>
              </a:rPr>
              <a:t>recordid</a:t>
            </a:r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'] . "&lt;</a:t>
            </a:r>
            <a:r>
              <a:rPr lang="en-SG" sz="1200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 /&gt;";</a:t>
            </a:r>
          </a:p>
          <a:p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        echo "name: "     . $row['name'] . "&lt;</a:t>
            </a:r>
            <a:r>
              <a:rPr lang="en-SG" sz="1200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 /&gt;";</a:t>
            </a:r>
          </a:p>
          <a:p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        echo "email: "    . $row['email'] . "&lt;</a:t>
            </a:r>
            <a:r>
              <a:rPr lang="en-SG" sz="1200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 /&gt;";</a:t>
            </a:r>
          </a:p>
          <a:p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        echo "contact: "  . $row['contact'] . "&lt;</a:t>
            </a:r>
            <a:r>
              <a:rPr lang="en-SG" sz="1200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 /&gt;";</a:t>
            </a:r>
          </a:p>
          <a:p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        echo "&lt;</a:t>
            </a:r>
            <a:r>
              <a:rPr lang="en-SG" sz="1200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&gt;";</a:t>
            </a:r>
          </a:p>
          <a:p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200" dirty="0" err="1" smtClean="0">
                <a:latin typeface="Courier New" pitchFamily="49" charset="0"/>
                <a:cs typeface="Courier New" pitchFamily="49" charset="0"/>
              </a:rPr>
              <a:t>mysqli_close</a:t>
            </a:r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($con);</a:t>
            </a:r>
          </a:p>
          <a:p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SG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?&gt;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1872208"/>
          </a:xfrm>
        </p:spPr>
        <p:txBody>
          <a:bodyPr>
            <a:normAutofit fontScale="85000" lnSpcReduction="10000"/>
          </a:bodyPr>
          <a:lstStyle/>
          <a:p>
            <a:r>
              <a:rPr lang="en-SG" dirty="0" smtClean="0"/>
              <a:t>The ORDER BY keyword is used to sort the data in a </a:t>
            </a:r>
            <a:r>
              <a:rPr lang="en-SG" dirty="0" err="1" smtClean="0"/>
              <a:t>recordset</a:t>
            </a:r>
            <a:r>
              <a:rPr lang="en-SG" dirty="0" smtClean="0"/>
              <a:t>.</a:t>
            </a:r>
          </a:p>
          <a:p>
            <a:r>
              <a:rPr lang="en-SG" dirty="0" smtClean="0"/>
              <a:t>The ORDER BY keyword sort the records in ascending order by default.</a:t>
            </a:r>
          </a:p>
          <a:p>
            <a:r>
              <a:rPr lang="en-SG" dirty="0" smtClean="0"/>
              <a:t>If you want to sort the records in a descending order, you can use the DESC keyword.</a:t>
            </a:r>
          </a:p>
          <a:p>
            <a:endParaRPr lang="en-SG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WHERE clause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420888"/>
            <a:ext cx="8136904" cy="36009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SG" sz="1200" dirty="0" err="1" smtClean="0">
                <a:latin typeface="Courier New" pitchFamily="49" charset="0"/>
                <a:cs typeface="Courier New" pitchFamily="49" charset="0"/>
              </a:rPr>
              <a:t>php</a:t>
            </a:r>
            <a:endParaRPr lang="en-SG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$con = </a:t>
            </a:r>
            <a:r>
              <a:rPr lang="en-SG" sz="1200" dirty="0" err="1" smtClean="0">
                <a:latin typeface="Courier New" pitchFamily="49" charset="0"/>
                <a:cs typeface="Courier New" pitchFamily="49" charset="0"/>
              </a:rPr>
              <a:t>mysqli_connect</a:t>
            </a:r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("localhost:3306", "waduser01", "st2220", "</a:t>
            </a:r>
            <a:r>
              <a:rPr lang="en-SG" sz="1200" dirty="0" err="1" smtClean="0">
                <a:latin typeface="Courier New" pitchFamily="49" charset="0"/>
                <a:cs typeface="Courier New" pitchFamily="49" charset="0"/>
              </a:rPr>
              <a:t>mycontactbook</a:t>
            </a:r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endParaRPr lang="en-SG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SG" sz="1200" dirty="0" err="1" smtClean="0">
                <a:latin typeface="Courier New" pitchFamily="49" charset="0"/>
                <a:cs typeface="Courier New" pitchFamily="49" charset="0"/>
              </a:rPr>
              <a:t>mysqli_connect_errno</a:t>
            </a:r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($con)) {</a:t>
            </a:r>
          </a:p>
          <a:p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    echo "Failed to connect to </a:t>
            </a:r>
            <a:r>
              <a:rPr lang="en-SG" sz="1200" dirty="0" err="1" smtClean="0">
                <a:latin typeface="Courier New" pitchFamily="49" charset="0"/>
                <a:cs typeface="Courier New" pitchFamily="49" charset="0"/>
              </a:rPr>
              <a:t>MySQL</a:t>
            </a:r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: " . </a:t>
            </a:r>
            <a:r>
              <a:rPr lang="en-SG" sz="1200" dirty="0" err="1" smtClean="0">
                <a:latin typeface="Courier New" pitchFamily="49" charset="0"/>
                <a:cs typeface="Courier New" pitchFamily="49" charset="0"/>
              </a:rPr>
              <a:t>mysqli_connect_error</a:t>
            </a:r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    $result = </a:t>
            </a:r>
            <a:r>
              <a:rPr lang="en-SG" sz="1200" dirty="0" err="1" smtClean="0">
                <a:latin typeface="Courier New" pitchFamily="49" charset="0"/>
                <a:cs typeface="Courier New" pitchFamily="49" charset="0"/>
              </a:rPr>
              <a:t>mysqli_query</a:t>
            </a:r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($</a:t>
            </a:r>
            <a:r>
              <a:rPr lang="en-SG" sz="1200" dirty="0" err="1" smtClean="0">
                <a:latin typeface="Courier New" pitchFamily="49" charset="0"/>
                <a:cs typeface="Courier New" pitchFamily="49" charset="0"/>
              </a:rPr>
              <a:t>con,"SELECT</a:t>
            </a:r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 * FROM friends </a:t>
            </a:r>
            <a:r>
              <a:rPr lang="en-SG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WHERE name like 'Ma%'</a:t>
            </a:r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endParaRPr lang="en-SG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    while($row = </a:t>
            </a:r>
            <a:r>
              <a:rPr lang="en-SG" sz="1200" dirty="0" err="1" smtClean="0">
                <a:latin typeface="Courier New" pitchFamily="49" charset="0"/>
                <a:cs typeface="Courier New" pitchFamily="49" charset="0"/>
              </a:rPr>
              <a:t>mysqli_fetch_array</a:t>
            </a:r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($result)) {</a:t>
            </a:r>
          </a:p>
          <a:p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        echo "record ID: ". $row['</a:t>
            </a:r>
            <a:r>
              <a:rPr lang="en-SG" sz="1200" dirty="0" err="1" smtClean="0">
                <a:latin typeface="Courier New" pitchFamily="49" charset="0"/>
                <a:cs typeface="Courier New" pitchFamily="49" charset="0"/>
              </a:rPr>
              <a:t>recordid</a:t>
            </a:r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'] . "&lt;</a:t>
            </a:r>
            <a:r>
              <a:rPr lang="en-SG" sz="1200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 /&gt;";</a:t>
            </a:r>
          </a:p>
          <a:p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        echo "name: "     . $row['name'] . "&lt;</a:t>
            </a:r>
            <a:r>
              <a:rPr lang="en-SG" sz="1200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 /&gt;";</a:t>
            </a:r>
          </a:p>
          <a:p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        echo "email: "    . $row['email'] . "&lt;</a:t>
            </a:r>
            <a:r>
              <a:rPr lang="en-SG" sz="1200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 /&gt;";</a:t>
            </a:r>
          </a:p>
          <a:p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        echo "contact: "  . $row['contact'] . "&lt;</a:t>
            </a:r>
            <a:r>
              <a:rPr lang="en-SG" sz="1200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 /&gt;";</a:t>
            </a:r>
          </a:p>
          <a:p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        echo "&lt;</a:t>
            </a:r>
            <a:r>
              <a:rPr lang="en-SG" sz="1200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&gt;";</a:t>
            </a:r>
          </a:p>
          <a:p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200" dirty="0" err="1" smtClean="0">
                <a:latin typeface="Courier New" pitchFamily="49" charset="0"/>
                <a:cs typeface="Courier New" pitchFamily="49" charset="0"/>
              </a:rPr>
              <a:t>mysqli_close</a:t>
            </a:r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($con);</a:t>
            </a:r>
          </a:p>
          <a:p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SG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?&gt;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1224136"/>
          </a:xfrm>
        </p:spPr>
        <p:txBody>
          <a:bodyPr>
            <a:normAutofit fontScale="92500" lnSpcReduction="10000"/>
          </a:bodyPr>
          <a:lstStyle/>
          <a:p>
            <a:r>
              <a:rPr lang="en-SG" dirty="0" smtClean="0"/>
              <a:t>The WHERE clause is used to extract only those records that </a:t>
            </a:r>
            <a:r>
              <a:rPr lang="en-SG" dirty="0" err="1" smtClean="0"/>
              <a:t>fulfill</a:t>
            </a:r>
            <a:r>
              <a:rPr lang="en-SG" dirty="0" smtClean="0"/>
              <a:t> a specified criterion.</a:t>
            </a:r>
          </a:p>
          <a:p>
            <a:r>
              <a:rPr lang="en-SG" dirty="0" smtClean="0"/>
              <a:t>To learn more about SQL, please visit our </a:t>
            </a:r>
            <a:r>
              <a:rPr lang="en-SG" dirty="0" smtClean="0">
                <a:hlinkClick r:id="rId2" action="ppaction://hlinkfile"/>
              </a:rPr>
              <a:t>SQL tutorial</a:t>
            </a:r>
            <a:r>
              <a:rPr lang="en-SG" dirty="0" smtClean="0"/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Update record into the database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420888"/>
            <a:ext cx="8136904" cy="32316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SG" sz="1200" dirty="0" err="1" smtClean="0">
                <a:latin typeface="Courier New" pitchFamily="49" charset="0"/>
                <a:cs typeface="Courier New" pitchFamily="49" charset="0"/>
              </a:rPr>
              <a:t>php</a:t>
            </a:r>
            <a:endParaRPr lang="en-SG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$con = </a:t>
            </a:r>
            <a:r>
              <a:rPr lang="en-SG" sz="1200" dirty="0" err="1" smtClean="0">
                <a:latin typeface="Courier New" pitchFamily="49" charset="0"/>
                <a:cs typeface="Courier New" pitchFamily="49" charset="0"/>
              </a:rPr>
              <a:t>mysqli_connect</a:t>
            </a:r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("localhost:3306", "waduser01", "st2220", "</a:t>
            </a:r>
            <a:r>
              <a:rPr lang="en-SG" sz="1200" dirty="0" err="1" smtClean="0">
                <a:latin typeface="Courier New" pitchFamily="49" charset="0"/>
                <a:cs typeface="Courier New" pitchFamily="49" charset="0"/>
              </a:rPr>
              <a:t>mycontactbook</a:t>
            </a:r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endParaRPr lang="en-SG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// Check connection</a:t>
            </a:r>
          </a:p>
          <a:p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SG" sz="1200" dirty="0" err="1" smtClean="0">
                <a:latin typeface="Courier New" pitchFamily="49" charset="0"/>
                <a:cs typeface="Courier New" pitchFamily="49" charset="0"/>
              </a:rPr>
              <a:t>mysqli_connect_errno</a:t>
            </a:r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($con)) {</a:t>
            </a:r>
          </a:p>
          <a:p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    echo "Failed to connect to </a:t>
            </a:r>
            <a:r>
              <a:rPr lang="en-SG" sz="1200" dirty="0" err="1" smtClean="0">
                <a:latin typeface="Courier New" pitchFamily="49" charset="0"/>
                <a:cs typeface="Courier New" pitchFamily="49" charset="0"/>
              </a:rPr>
              <a:t>MySQL</a:t>
            </a:r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: " . </a:t>
            </a:r>
            <a:r>
              <a:rPr lang="en-SG" sz="1200" dirty="0" err="1" smtClean="0">
                <a:latin typeface="Courier New" pitchFamily="49" charset="0"/>
                <a:cs typeface="Courier New" pitchFamily="49" charset="0"/>
              </a:rPr>
              <a:t>mysqli_connect_error</a:t>
            </a:r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200" dirty="0" err="1" smtClean="0">
                <a:latin typeface="Courier New" pitchFamily="49" charset="0"/>
                <a:cs typeface="Courier New" pitchFamily="49" charset="0"/>
              </a:rPr>
              <a:t>mysqli_query</a:t>
            </a:r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($con, "UPDATE friends SET contact='1111111' WHERE name='Mary'");</a:t>
            </a:r>
          </a:p>
          <a:p>
            <a:endParaRPr lang="en-SG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SG" sz="1200" dirty="0" err="1" smtClean="0">
                <a:latin typeface="Courier New" pitchFamily="49" charset="0"/>
                <a:cs typeface="Courier New" pitchFamily="49" charset="0"/>
              </a:rPr>
              <a:t>mysqli_affected_rows</a:t>
            </a:r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($con) &gt; 0) {</a:t>
            </a:r>
          </a:p>
          <a:p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	echo </a:t>
            </a:r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"record updated.";</a:t>
            </a:r>
          </a:p>
          <a:p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else {</a:t>
            </a:r>
          </a:p>
          <a:p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echo "NO record updated.";</a:t>
            </a:r>
          </a:p>
          <a:p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SG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SG" sz="12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200" smtClean="0">
                <a:latin typeface="Courier New" pitchFamily="49" charset="0"/>
                <a:cs typeface="Courier New" pitchFamily="49" charset="0"/>
              </a:rPr>
              <a:t>mysqli_close</a:t>
            </a:r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($con);</a:t>
            </a:r>
            <a:endParaRPr lang="en-SG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?&gt;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1224136"/>
          </a:xfrm>
        </p:spPr>
        <p:txBody>
          <a:bodyPr>
            <a:normAutofit fontScale="92500" lnSpcReduction="10000"/>
          </a:bodyPr>
          <a:lstStyle/>
          <a:p>
            <a:r>
              <a:rPr lang="en-SG" dirty="0" smtClean="0"/>
              <a:t>The UPDATE statement is used to update existing records in a table.</a:t>
            </a:r>
          </a:p>
          <a:p>
            <a:r>
              <a:rPr lang="en-SG" dirty="0" smtClean="0"/>
              <a:t>To learn more about SQL, please visit our </a:t>
            </a:r>
            <a:r>
              <a:rPr lang="en-SG" dirty="0" smtClean="0">
                <a:hlinkClick r:id="rId2" action="ppaction://hlinkfile"/>
              </a:rPr>
              <a:t>SQL tutorial</a:t>
            </a:r>
            <a:r>
              <a:rPr lang="en-SG" dirty="0" smtClean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44015"/>
          </a:xfrm>
        </p:spPr>
        <p:txBody>
          <a:bodyPr/>
          <a:lstStyle/>
          <a:p>
            <a:r>
              <a:rPr lang="en-SG" dirty="0" smtClean="0"/>
              <a:t>A database is an organized collection of data.</a:t>
            </a:r>
          </a:p>
          <a:p>
            <a:r>
              <a:rPr lang="en-SG" dirty="0" smtClean="0"/>
              <a:t>Database management systems (DBMSs) are specially designed applications that interact with the user, other applications, and the database itself to capture and analyze data.</a:t>
            </a:r>
          </a:p>
          <a:p>
            <a:r>
              <a:rPr lang="en-US" dirty="0" smtClean="0"/>
              <a:t>In this module we will be using </a:t>
            </a:r>
            <a:r>
              <a:rPr lang="en-US" dirty="0" err="1" smtClean="0"/>
              <a:t>MySQL</a:t>
            </a:r>
            <a:r>
              <a:rPr lang="en-US" dirty="0" smtClean="0"/>
              <a:t> as our DBMS</a:t>
            </a:r>
          </a:p>
          <a:p>
            <a:r>
              <a:rPr lang="en-SG" dirty="0" smtClean="0"/>
              <a:t>A query is a question or a request.</a:t>
            </a:r>
          </a:p>
          <a:p>
            <a:r>
              <a:rPr lang="en-SG" dirty="0" smtClean="0"/>
              <a:t>We can query a database for specific information and have a </a:t>
            </a:r>
            <a:r>
              <a:rPr lang="en-SG" dirty="0" err="1" smtClean="0"/>
              <a:t>recordset</a:t>
            </a:r>
            <a:r>
              <a:rPr lang="en-SG" dirty="0" smtClean="0"/>
              <a:t> returned.</a:t>
            </a:r>
          </a:p>
          <a:p>
            <a:endParaRPr lang="en-SG" dirty="0" smtClean="0"/>
          </a:p>
          <a:p>
            <a:endParaRPr lang="en-SG" dirty="0" smtClean="0"/>
          </a:p>
          <a:p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SG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163696"/>
          </a:xfrm>
        </p:spPr>
        <p:txBody>
          <a:bodyPr/>
          <a:lstStyle/>
          <a:p>
            <a:r>
              <a:rPr lang="en-US" dirty="0" smtClean="0"/>
              <a:t>We will be using the </a:t>
            </a:r>
            <a:r>
              <a:rPr lang="en-US" dirty="0" err="1" smtClean="0"/>
              <a:t>MySQL</a:t>
            </a:r>
            <a:r>
              <a:rPr lang="en-US" dirty="0" smtClean="0"/>
              <a:t> which came with </a:t>
            </a:r>
            <a:r>
              <a:rPr lang="en-US" dirty="0" err="1" smtClean="0"/>
              <a:t>EasyPHP</a:t>
            </a:r>
            <a:r>
              <a:rPr lang="en-US" dirty="0" smtClean="0"/>
              <a:t>.</a:t>
            </a:r>
          </a:p>
          <a:p>
            <a:r>
              <a:rPr lang="en-US" dirty="0" smtClean="0"/>
              <a:t>Click on                 and select “</a:t>
            </a:r>
            <a:r>
              <a:rPr lang="en-US" dirty="0" err="1" smtClean="0"/>
              <a:t>Adminisration</a:t>
            </a:r>
            <a:r>
              <a:rPr lang="en-US" dirty="0" smtClean="0"/>
              <a:t>”.</a:t>
            </a:r>
          </a:p>
          <a:p>
            <a:endParaRPr lang="en-US" dirty="0" smtClean="0"/>
          </a:p>
          <a:p>
            <a:r>
              <a:rPr lang="en-US" dirty="0" smtClean="0"/>
              <a:t>Click on</a:t>
            </a: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Our First Database</a:t>
            </a:r>
            <a:endParaRPr lang="en-SG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060848"/>
            <a:ext cx="1163206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2780928"/>
            <a:ext cx="56388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1979712" y="1988840"/>
            <a:ext cx="432048" cy="432048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Oval 7"/>
          <p:cNvSpPr/>
          <p:nvPr/>
        </p:nvSpPr>
        <p:spPr>
          <a:xfrm>
            <a:off x="6444208" y="2924944"/>
            <a:ext cx="1368152" cy="432048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3688" y="3501008"/>
            <a:ext cx="5400600" cy="3004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55984"/>
          </a:xfrm>
        </p:spPr>
        <p:txBody>
          <a:bodyPr>
            <a:normAutofit/>
          </a:bodyPr>
          <a:lstStyle/>
          <a:p>
            <a:r>
              <a:rPr lang="en-US" dirty="0" smtClean="0"/>
              <a:t>Select             </a:t>
            </a:r>
            <a:r>
              <a:rPr lang="en-US" dirty="0" err="1" smtClean="0"/>
              <a:t>select</a:t>
            </a:r>
            <a:r>
              <a:rPr lang="en-US" dirty="0" smtClean="0"/>
              <a:t> “Add user”.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Click “add user”.</a:t>
            </a:r>
          </a:p>
          <a:p>
            <a:pPr>
              <a:buNone/>
            </a:pPr>
            <a:endParaRPr lang="en-US" dirty="0" smtClean="0"/>
          </a:p>
          <a:p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User</a:t>
            </a:r>
            <a:endParaRPr lang="en-S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556792"/>
            <a:ext cx="821425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988839"/>
            <a:ext cx="6552728" cy="3227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88032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 smtClean="0"/>
              <a:t>Select                   , name your database “</a:t>
            </a:r>
            <a:r>
              <a:rPr lang="en-US" dirty="0" err="1" smtClean="0"/>
              <a:t>MyContactBook</a:t>
            </a:r>
            <a:r>
              <a:rPr lang="en-US" dirty="0" smtClean="0"/>
              <a:t>” and click “create”.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Now you can create a table, click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name the table “friends”, click “save”.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database </a:t>
            </a:r>
            <a:endParaRPr lang="en-SG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556792"/>
            <a:ext cx="1267898" cy="339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489076"/>
            <a:ext cx="473392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31249" y="3356992"/>
            <a:ext cx="2353119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9592" y="3878163"/>
            <a:ext cx="432435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20072" y="3859113"/>
            <a:ext cx="361950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val 8"/>
          <p:cNvSpPr/>
          <p:nvPr/>
        </p:nvSpPr>
        <p:spPr>
          <a:xfrm>
            <a:off x="5148064" y="4149080"/>
            <a:ext cx="504056" cy="504056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Click             , key in the detail and click “Go”.  </a:t>
            </a: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record to table</a:t>
            </a:r>
            <a:endParaRPr lang="en-S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19" y="1556792"/>
            <a:ext cx="2218937" cy="329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1" y="2060848"/>
            <a:ext cx="6443151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19672" y="3861048"/>
            <a:ext cx="8382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576" y="4365104"/>
            <a:ext cx="7572375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00000"/>
          </a:xfrm>
        </p:spPr>
        <p:txBody>
          <a:bodyPr/>
          <a:lstStyle/>
          <a:p>
            <a:r>
              <a:rPr lang="en-US" dirty="0" smtClean="0"/>
              <a:t>Click on the      select              then select                      for “waduser01”.</a:t>
            </a:r>
          </a:p>
          <a:p>
            <a:r>
              <a:rPr lang="en-US" dirty="0" smtClean="0"/>
              <a:t>Select “</a:t>
            </a:r>
            <a:r>
              <a:rPr lang="en-US" dirty="0" err="1" smtClean="0"/>
              <a:t>mycontactbook</a:t>
            </a:r>
            <a:r>
              <a:rPr lang="en-US" dirty="0" smtClean="0"/>
              <a:t>” under “Database-specific privileges” and click “go”. Check all the checkboxes under “Data” and click “go”.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Granting User Privileges</a:t>
            </a:r>
            <a:endParaRPr lang="en-SG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1556792"/>
            <a:ext cx="324036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1484784"/>
            <a:ext cx="1003466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216" y="1556792"/>
            <a:ext cx="1504453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9592" y="3933056"/>
            <a:ext cx="46672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56176" y="4149080"/>
            <a:ext cx="12096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we must open a connection to the </a:t>
            </a:r>
            <a:r>
              <a:rPr lang="en-SG" dirty="0" err="1" smtClean="0"/>
              <a:t>MySQL</a:t>
            </a:r>
            <a:r>
              <a:rPr lang="en-SG" dirty="0" smtClean="0"/>
              <a:t> server, before we can access data in a database.</a:t>
            </a:r>
          </a:p>
          <a:p>
            <a:r>
              <a:rPr lang="en-US" dirty="0" smtClean="0"/>
              <a:t>The </a:t>
            </a:r>
            <a:r>
              <a:rPr lang="en-SG" dirty="0" err="1" smtClean="0"/>
              <a:t>mysqli_connect</a:t>
            </a:r>
            <a:r>
              <a:rPr lang="en-SG" dirty="0" smtClean="0"/>
              <a:t>() function, Syntax:</a:t>
            </a:r>
          </a:p>
          <a:p>
            <a:endParaRPr lang="en-SG" dirty="0" smtClean="0"/>
          </a:p>
          <a:p>
            <a:pPr lvl="1">
              <a:buNone/>
            </a:pP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mysqli_connect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(host, username, password,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dbname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/>
          </a:p>
          <a:p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the database</a:t>
            </a:r>
            <a:endParaRPr lang="en-S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99592" y="3789040"/>
          <a:ext cx="6840760" cy="1524000"/>
        </p:xfrm>
        <a:graphic>
          <a:graphicData uri="http://schemas.openxmlformats.org/drawingml/2006/table">
            <a:tbl>
              <a:tblPr/>
              <a:tblGrid>
                <a:gridCol w="1368153"/>
                <a:gridCol w="5472607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SG" sz="1400" b="1" dirty="0"/>
                        <a:t>Parameter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b="1" dirty="0"/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SG" sz="1400" dirty="0"/>
                        <a:t>host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Optional. Either a host name or an IP 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SG" sz="1400"/>
                        <a:t>username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Optional. The </a:t>
                      </a:r>
                      <a:r>
                        <a:rPr lang="en-SG" sz="1400" dirty="0" err="1"/>
                        <a:t>MySQL</a:t>
                      </a:r>
                      <a:r>
                        <a:rPr lang="en-SG" sz="1400" dirty="0"/>
                        <a:t> user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SG" sz="1400"/>
                        <a:t>password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Optional. The password to log in with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SG" sz="1400"/>
                        <a:t>dbname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Optional. The default database to be used when performing queries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0" y="-361637"/>
            <a:ext cx="65" cy="72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Connecting to the database (example)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340768"/>
            <a:ext cx="8136904" cy="21236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SG" sz="1200" dirty="0" err="1" smtClean="0">
                <a:latin typeface="Courier New" pitchFamily="49" charset="0"/>
                <a:cs typeface="Courier New" pitchFamily="49" charset="0"/>
              </a:rPr>
              <a:t>php</a:t>
            </a:r>
            <a:endParaRPr lang="en-SG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$con = </a:t>
            </a:r>
            <a:r>
              <a:rPr lang="en-SG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mysqli_connect</a:t>
            </a:r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("localhost:3306", "waduser01", "st2220", "</a:t>
            </a:r>
            <a:r>
              <a:rPr lang="en-SG" sz="1200" dirty="0" err="1" smtClean="0">
                <a:latin typeface="Courier New" pitchFamily="49" charset="0"/>
                <a:cs typeface="Courier New" pitchFamily="49" charset="0"/>
              </a:rPr>
              <a:t>mycontactbook</a:t>
            </a:r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endParaRPr lang="en-SG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// Check connection</a:t>
            </a:r>
          </a:p>
          <a:p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SG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mysqli_connect_errno</a:t>
            </a:r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($con)) {</a:t>
            </a:r>
          </a:p>
          <a:p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    echo "Failed to connect to </a:t>
            </a:r>
            <a:r>
              <a:rPr lang="en-SG" sz="1200" dirty="0" err="1" smtClean="0">
                <a:latin typeface="Courier New" pitchFamily="49" charset="0"/>
                <a:cs typeface="Courier New" pitchFamily="49" charset="0"/>
              </a:rPr>
              <a:t>MySQL</a:t>
            </a:r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: " . </a:t>
            </a:r>
            <a:r>
              <a:rPr lang="en-SG" sz="1200" dirty="0" err="1" smtClean="0">
                <a:latin typeface="Courier New" pitchFamily="49" charset="0"/>
                <a:cs typeface="Courier New" pitchFamily="49" charset="0"/>
              </a:rPr>
              <a:t>mysqli_connect_error</a:t>
            </a:r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    echo 'Success !';</a:t>
            </a:r>
          </a:p>
          <a:p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mysqli_close</a:t>
            </a:r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($con);</a:t>
            </a:r>
          </a:p>
          <a:p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SG" sz="1200" dirty="0" smtClean="0">
                <a:latin typeface="Courier New" pitchFamily="49" charset="0"/>
                <a:cs typeface="Courier New" pitchFamily="49" charset="0"/>
              </a:rPr>
              <a:t>?&gt;</a:t>
            </a:r>
            <a:endParaRPr lang="en-SG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57200" y="3789040"/>
            <a:ext cx="8229600" cy="2218251"/>
          </a:xfrm>
        </p:spPr>
        <p:txBody>
          <a:bodyPr/>
          <a:lstStyle/>
          <a:p>
            <a:r>
              <a:rPr lang="en-SG" dirty="0" smtClean="0"/>
              <a:t>The connection will be closed automatically when the script ends. To close the connection before, use the </a:t>
            </a:r>
            <a:r>
              <a:rPr lang="en-SG" dirty="0" err="1" smtClean="0"/>
              <a:t>mysqli_close</a:t>
            </a:r>
            <a:r>
              <a:rPr lang="en-SG" dirty="0" smtClean="0"/>
              <a:t>() function.</a:t>
            </a:r>
            <a:endParaRPr lang="en-US" dirty="0" smtClean="0"/>
          </a:p>
          <a:p>
            <a:endParaRPr lang="en-SG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1365</TotalTime>
  <Words>1431</Words>
  <Application>Microsoft Office PowerPoint</Application>
  <PresentationFormat>On-screen Show (4:3)</PresentationFormat>
  <Paragraphs>207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Concourse</vt:lpstr>
      <vt:lpstr>PHP Database</vt:lpstr>
      <vt:lpstr>Database</vt:lpstr>
      <vt:lpstr>Creating Our First Database</vt:lpstr>
      <vt:lpstr>Creating a new User</vt:lpstr>
      <vt:lpstr>Creating a database </vt:lpstr>
      <vt:lpstr>Add record to table</vt:lpstr>
      <vt:lpstr>Granting User Privileges</vt:lpstr>
      <vt:lpstr>Connecting to the database</vt:lpstr>
      <vt:lpstr>Connecting to the database (example)</vt:lpstr>
      <vt:lpstr>Select record from the database</vt:lpstr>
      <vt:lpstr>Select record from the database</vt:lpstr>
      <vt:lpstr>Insert record into the database</vt:lpstr>
      <vt:lpstr>Insert record into the database</vt:lpstr>
      <vt:lpstr>The ORDER BY keyword</vt:lpstr>
      <vt:lpstr>The WHERE clause</vt:lpstr>
      <vt:lpstr>Update record into the database</vt:lpstr>
    </vt:vector>
  </TitlesOfParts>
  <Company>Singapore Polytechnic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Representation</dc:title>
  <dc:creator>staff</dc:creator>
  <cp:lastModifiedBy>staff</cp:lastModifiedBy>
  <cp:revision>276</cp:revision>
  <dcterms:created xsi:type="dcterms:W3CDTF">2013-01-25T02:06:22Z</dcterms:created>
  <dcterms:modified xsi:type="dcterms:W3CDTF">2013-07-02T01:07:53Z</dcterms:modified>
</cp:coreProperties>
</file>