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7" r:id="rId10"/>
    <p:sldId id="268" r:id="rId11"/>
    <p:sldId id="264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7288" autoAdjust="0"/>
  </p:normalViewPr>
  <p:slideViewPr>
    <p:cSldViewPr>
      <p:cViewPr varScale="1">
        <p:scale>
          <a:sx n="75" d="100"/>
          <a:sy n="75" d="100"/>
        </p:scale>
        <p:origin x="-9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8F9D-1360-4142-961B-CC50362653C3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CFA99-BB03-4873-B8A0-52D1C9DC806E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17/7/2013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/>
              <a:t>Object Oriented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ST2220 WEB APPLICATION DEVELOPMENT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659639"/>
          </a:xfrm>
        </p:spPr>
        <p:txBody>
          <a:bodyPr>
            <a:normAutofit/>
          </a:bodyPr>
          <a:lstStyle/>
          <a:p>
            <a:r>
              <a:rPr lang="en-US" dirty="0" smtClean="0"/>
              <a:t>Also called visibility</a:t>
            </a:r>
            <a:r>
              <a:rPr lang="en-SG" dirty="0" smtClean="0"/>
              <a:t>, dictates how accessible a class’s attributes and methods are.</a:t>
            </a:r>
          </a:p>
          <a:p>
            <a:r>
              <a:rPr lang="en-US" dirty="0" smtClean="0"/>
              <a:t>Three levels of visibility: public, protected and private.</a:t>
            </a:r>
            <a:endParaRPr lang="en-SG" dirty="0" smtClean="0"/>
          </a:p>
          <a:p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Access Control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187624" y="2924944"/>
            <a:ext cx="6624736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979712" y="3861048"/>
            <a:ext cx="5040560" cy="21602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2843808" y="4725144"/>
            <a:ext cx="3456384" cy="10801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771800" y="305966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Public</a:t>
            </a:r>
          </a:p>
          <a:p>
            <a:pPr algn="ctr"/>
            <a:r>
              <a:rPr lang="en-US" dirty="0" smtClean="0"/>
              <a:t>Any class or other PHP code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393305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Protected</a:t>
            </a:r>
          </a:p>
          <a:p>
            <a:pPr algn="ctr"/>
            <a:r>
              <a:rPr lang="en-US" dirty="0" smtClean="0"/>
              <a:t>This class and derived classes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4870901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Private</a:t>
            </a:r>
          </a:p>
          <a:p>
            <a:pPr algn="ctr"/>
            <a:r>
              <a:rPr lang="en-US" dirty="0" smtClean="0"/>
              <a:t>This class only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87631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After creating your objects, you will be able to call member functions related to that object. </a:t>
            </a:r>
          </a:p>
          <a:p>
            <a:r>
              <a:rPr lang="en-SG" dirty="0" smtClean="0"/>
              <a:t>Following example shows how to </a:t>
            </a:r>
            <a:r>
              <a:rPr lang="en-SG" dirty="0" smtClean="0"/>
              <a:t>invoke the </a:t>
            </a:r>
            <a:r>
              <a:rPr lang="en-SG" dirty="0" err="1" smtClean="0"/>
              <a:t>printDetail</a:t>
            </a:r>
            <a:r>
              <a:rPr lang="en-SG" dirty="0" smtClean="0"/>
              <a:t> function which belongs to a Person object.</a:t>
            </a:r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Calling Member Functions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265239"/>
            <a:ext cx="727280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$p1-&gt;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printDetail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221088"/>
            <a:ext cx="7272808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Record ID : Tan CS 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Name : Tan CS 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Email : cs@sp.edu.sg 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Contact : 123123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8610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7"/>
          </a:xfrm>
        </p:spPr>
        <p:txBody>
          <a:bodyPr>
            <a:normAutofit/>
          </a:bodyPr>
          <a:lstStyle/>
          <a:p>
            <a:r>
              <a:rPr lang="en-SG" dirty="0" smtClean="0"/>
              <a:t>Once </a:t>
            </a:r>
            <a:r>
              <a:rPr lang="en-SG" dirty="0" smtClean="0"/>
              <a:t>a class is </a:t>
            </a:r>
            <a:r>
              <a:rPr lang="en-SG" dirty="0" smtClean="0"/>
              <a:t>defined</a:t>
            </a:r>
            <a:r>
              <a:rPr lang="en-SG" dirty="0" smtClean="0"/>
              <a:t>, you </a:t>
            </a:r>
            <a:r>
              <a:rPr lang="en-SG" dirty="0" smtClean="0"/>
              <a:t>can create as many objects as you like of that class type. Following is an example of how to create object using new operator.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Creating Objects in PHP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7272808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$p1 = new Person("1", "Tan CS", "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cs@sp.edu.sg",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"123123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p2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Person(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7",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Peter Lim",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peter@sp.edu.sg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9876543");</a:t>
            </a:r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SG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4365104"/>
            <a:ext cx="8229600" cy="137160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SG" sz="2700" dirty="0" smtClean="0"/>
              <a:t>The above code creates two </a:t>
            </a:r>
            <a:r>
              <a:rPr lang="en-SG" sz="2700" dirty="0" smtClean="0"/>
              <a:t>objects and these objects are independent of each other and they will have their </a:t>
            </a:r>
            <a:r>
              <a:rPr lang="en-SG" sz="2700" dirty="0" smtClean="0"/>
              <a:t>existence </a:t>
            </a:r>
            <a:r>
              <a:rPr lang="en-SG" sz="2700" dirty="0" smtClean="0"/>
              <a:t>separately. </a:t>
            </a:r>
            <a:endParaRPr kumimoji="0" lang="en-SG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0"/>
            <a:ext cx="8064896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&lt;head&gt;&lt;title&gt;Person Object example&lt;/title&gt;&lt;/head&gt;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&lt;?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require 'Person.php';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$con = 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("localhost:3306", "waduser01", </a:t>
            </a:r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                     "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st2220", "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mycontactbook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if (!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mysqli_connect_errno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($con)) {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    $result = 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($con, "SELECT * FROM friends");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    while ($row = 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($result)) {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        $p = new Person($row['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'], $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row['name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'], 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                       $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row['email'],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row['contact']);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        $p-&gt;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printDetail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($con);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?&gt;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We can imagine our world made of different objects like buildings, tables, chairs etc. Similarly we can imagine our car made of different objects like wheel, steering, gear etc. </a:t>
            </a:r>
          </a:p>
          <a:p>
            <a:r>
              <a:rPr lang="en-SG" dirty="0" smtClean="0"/>
              <a:t>object oriented programming concepts assume everything as an object and implement a software using different objects</a:t>
            </a:r>
            <a:r>
              <a:rPr lang="en-SG" dirty="0" smtClean="0"/>
              <a:t>.</a:t>
            </a:r>
          </a:p>
          <a:p>
            <a:r>
              <a:rPr lang="en-US" dirty="0" smtClean="0"/>
              <a:t>Object-oriented programming (OOP) refers the concept of merging related variables and functions into a single </a:t>
            </a:r>
            <a:r>
              <a:rPr lang="en-US" dirty="0" smtClean="0"/>
              <a:t>interface.</a:t>
            </a:r>
            <a:endParaRPr lang="en-US" dirty="0" smtClean="0"/>
          </a:p>
          <a:p>
            <a:endParaRPr lang="en-US" dirty="0" smtClean="0"/>
          </a:p>
          <a:p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Object Oriented Concepts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</a:t>
            </a:r>
          </a:p>
          <a:p>
            <a:pPr lvl="1"/>
            <a:r>
              <a:rPr lang="en-SG" dirty="0" smtClean="0"/>
              <a:t>programmer-defined </a:t>
            </a:r>
            <a:r>
              <a:rPr lang="en-SG" dirty="0" err="1" smtClean="0"/>
              <a:t>datatype</a:t>
            </a:r>
            <a:r>
              <a:rPr lang="en-SG" dirty="0" smtClean="0"/>
              <a:t>. </a:t>
            </a:r>
            <a:r>
              <a:rPr lang="en-SG" dirty="0" smtClean="0"/>
              <a:t>You can think of a class as a template for making many instances of the same kind (or class) of object</a:t>
            </a:r>
            <a:r>
              <a:rPr lang="en-SG" dirty="0" smtClean="0"/>
              <a:t>.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SG" dirty="0" smtClean="0"/>
              <a:t>An individual instance of the data structure defined by a class. </a:t>
            </a:r>
            <a:r>
              <a:rPr lang="en-SG" dirty="0" smtClean="0"/>
              <a:t>You can create </a:t>
            </a:r>
            <a:r>
              <a:rPr lang="en-SG" dirty="0" smtClean="0"/>
              <a:t>many objects that belong to </a:t>
            </a:r>
            <a:r>
              <a:rPr lang="en-SG" dirty="0" smtClean="0"/>
              <a:t>a class. </a:t>
            </a:r>
            <a:r>
              <a:rPr lang="en-SG" dirty="0" smtClean="0"/>
              <a:t>Objects are also known as instance</a:t>
            </a:r>
            <a:r>
              <a:rPr lang="en-SG" dirty="0" smtClean="0"/>
              <a:t>.</a:t>
            </a:r>
          </a:p>
          <a:p>
            <a:r>
              <a:rPr lang="en-SG" dirty="0" smtClean="0"/>
              <a:t>Member </a:t>
            </a:r>
            <a:r>
              <a:rPr lang="en-SG" dirty="0" smtClean="0"/>
              <a:t>Variable</a:t>
            </a:r>
          </a:p>
          <a:p>
            <a:pPr lvl="1"/>
            <a:r>
              <a:rPr lang="en-SG" dirty="0" smtClean="0"/>
              <a:t>These are the variables defined inside a class. </a:t>
            </a:r>
            <a:r>
              <a:rPr lang="en-SG" dirty="0" smtClean="0"/>
              <a:t>These </a:t>
            </a:r>
            <a:r>
              <a:rPr lang="en-SG" dirty="0" smtClean="0"/>
              <a:t>variables are called attribute of the object once an object is created</a:t>
            </a:r>
            <a:r>
              <a:rPr lang="en-SG" dirty="0" smtClean="0"/>
              <a:t>.</a:t>
            </a:r>
          </a:p>
          <a:p>
            <a:r>
              <a:rPr lang="en-SG" dirty="0" smtClean="0"/>
              <a:t>Member </a:t>
            </a:r>
            <a:r>
              <a:rPr lang="en-SG" dirty="0" smtClean="0"/>
              <a:t>function</a:t>
            </a:r>
          </a:p>
          <a:p>
            <a:pPr lvl="1"/>
            <a:r>
              <a:rPr lang="en-SG" dirty="0" smtClean="0"/>
              <a:t>These are the function defined inside a class and are used to access object </a:t>
            </a:r>
            <a:r>
              <a:rPr lang="en-SG" dirty="0" smtClean="0"/>
              <a:t>data.</a:t>
            </a:r>
            <a:endParaRPr lang="en-US" dirty="0" smtClean="0"/>
          </a:p>
          <a:p>
            <a:endParaRPr lang="en-US" dirty="0" smtClean="0"/>
          </a:p>
          <a:p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Object Oriented </a:t>
            </a:r>
            <a:r>
              <a:rPr lang="en-SG" dirty="0" smtClean="0"/>
              <a:t>- Terms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To create a class in PHP, use the </a:t>
            </a:r>
            <a:r>
              <a:rPr lang="en-SG" b="1" dirty="0" smtClean="0">
                <a:solidFill>
                  <a:srgbClr val="0070C0"/>
                </a:solidFill>
              </a:rPr>
              <a:t>class</a:t>
            </a:r>
            <a:r>
              <a:rPr lang="en-SG" dirty="0" smtClean="0"/>
              <a:t> keyword to write a class definition</a:t>
            </a:r>
          </a:p>
          <a:p>
            <a:r>
              <a:rPr lang="en-SG" dirty="0" smtClean="0"/>
              <a:t>A class definition contains the data members and member functions that make up the class</a:t>
            </a:r>
          </a:p>
          <a:p>
            <a:r>
              <a:rPr lang="en-SG" dirty="0" smtClean="0"/>
              <a:t>The syntax for defining a class is:</a:t>
            </a:r>
          </a:p>
          <a:p>
            <a:pPr>
              <a:buNone/>
            </a:pPr>
            <a:endParaRPr lang="en-US" dirty="0" smtClean="0"/>
          </a:p>
          <a:p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Creating a Class Definition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873822"/>
            <a:ext cx="727280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SG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SG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SG" dirty="0" smtClean="0">
                <a:latin typeface="Courier New" pitchFamily="49" charset="0"/>
                <a:cs typeface="Courier New" pitchFamily="49" charset="0"/>
              </a:rPr>
              <a:t>	data </a:t>
            </a:r>
            <a:r>
              <a:rPr lang="en-SG" dirty="0" smtClean="0">
                <a:latin typeface="Courier New" pitchFamily="49" charset="0"/>
                <a:cs typeface="Courier New" pitchFamily="49" charset="0"/>
              </a:rPr>
              <a:t>member and member function definitions</a:t>
            </a:r>
          </a:p>
          <a:p>
            <a:r>
              <a:rPr lang="en-SG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To create a class in PHP, use the </a:t>
            </a:r>
            <a:r>
              <a:rPr lang="en-SG" b="1" dirty="0" smtClean="0">
                <a:solidFill>
                  <a:srgbClr val="0070C0"/>
                </a:solidFill>
              </a:rPr>
              <a:t>class</a:t>
            </a:r>
            <a:r>
              <a:rPr lang="en-SG" dirty="0" smtClean="0"/>
              <a:t> keyword to write a class definition</a:t>
            </a:r>
          </a:p>
          <a:p>
            <a:r>
              <a:rPr lang="en-SG" dirty="0" smtClean="0"/>
              <a:t>A class definition contains the data members and member functions that make up the class</a:t>
            </a:r>
          </a:p>
          <a:p>
            <a:r>
              <a:rPr lang="en-SG" dirty="0" smtClean="0"/>
              <a:t>The syntax for defining a class is:</a:t>
            </a:r>
          </a:p>
          <a:p>
            <a:pPr>
              <a:buNone/>
            </a:pPr>
            <a:endParaRPr lang="en-US" dirty="0" smtClean="0"/>
          </a:p>
          <a:p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Creating a Class Definition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873822"/>
            <a:ext cx="727280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SG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SG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SG" dirty="0" smtClean="0">
                <a:latin typeface="Courier New" pitchFamily="49" charset="0"/>
                <a:cs typeface="Courier New" pitchFamily="49" charset="0"/>
              </a:rPr>
              <a:t>	data </a:t>
            </a:r>
            <a:r>
              <a:rPr lang="en-SG" dirty="0" smtClean="0">
                <a:latin typeface="Courier New" pitchFamily="49" charset="0"/>
                <a:cs typeface="Courier New" pitchFamily="49" charset="0"/>
              </a:rPr>
              <a:t>member and member function definitions</a:t>
            </a:r>
          </a:p>
          <a:p>
            <a:r>
              <a:rPr lang="en-SG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667751"/>
          </a:xfrm>
        </p:spPr>
        <p:txBody>
          <a:bodyPr>
            <a:normAutofit fontScale="92500" lnSpcReduction="20000"/>
          </a:bodyPr>
          <a:lstStyle/>
          <a:p>
            <a:r>
              <a:rPr lang="en-SG" dirty="0" smtClean="0"/>
              <a:t>The </a:t>
            </a:r>
            <a:r>
              <a:rPr lang="en-SG" dirty="0" err="1" smtClean="0"/>
              <a:t>ClassName</a:t>
            </a:r>
            <a:r>
              <a:rPr lang="en-SG" dirty="0" smtClean="0"/>
              <a:t> portion of the class definition is the name of the new </a:t>
            </a:r>
            <a:r>
              <a:rPr lang="en-SG" dirty="0" smtClean="0"/>
              <a:t>class. Class </a:t>
            </a:r>
            <a:r>
              <a:rPr lang="en-SG" dirty="0" smtClean="0"/>
              <a:t>names usually begin with an uppercase letter to distinguish them from other identifiers</a:t>
            </a:r>
          </a:p>
          <a:p>
            <a:r>
              <a:rPr lang="en-SG" dirty="0" smtClean="0"/>
              <a:t>Within the class’s curly braces, declare the data type and field names for each piece of information stored in the </a:t>
            </a:r>
            <a:r>
              <a:rPr lang="en-SG" dirty="0" smtClean="0"/>
              <a:t>structure.</a:t>
            </a:r>
          </a:p>
          <a:p>
            <a:r>
              <a:rPr lang="en-SG" dirty="0" smtClean="0"/>
              <a:t>The general form for defining a new class in PHP is as follows: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Creating a Class Definition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077072"/>
            <a:ext cx="727280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phpClass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$var1;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$var2 = "constant string";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function 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myfunc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($arg1, $arg2) {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[..]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[..]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SG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Person Class Example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119510"/>
            <a:ext cx="7272808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class Person {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private $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private $name;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private $email;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private $contact;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function __construct($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, $name, $email, $contact) {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$this-&gt;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$this-&gt;name     = $name;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$this-&gt;email    = $email;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$this-&gt;contact  = $contact;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printDetail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echo "Record ID : $this-&gt;name &lt;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echo "Name :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this-&gt;name &lt;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echo "Email : $this-&gt;email &lt;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echo "Contact : $this-&gt;contact &lt;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/&gt;&lt;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SG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755983"/>
          </a:xfrm>
        </p:spPr>
        <p:txBody>
          <a:bodyPr>
            <a:normAutofit/>
          </a:bodyPr>
          <a:lstStyle/>
          <a:p>
            <a:r>
              <a:rPr lang="en-SG" dirty="0" smtClean="0"/>
              <a:t>Constructor Functions are special type of functions which are called </a:t>
            </a:r>
            <a:r>
              <a:rPr lang="en-SG" dirty="0" smtClean="0"/>
              <a:t>whenever </a:t>
            </a:r>
            <a:r>
              <a:rPr lang="en-SG" dirty="0" smtClean="0"/>
              <a:t>an object is created. </a:t>
            </a:r>
          </a:p>
          <a:p>
            <a:endParaRPr lang="en-SG" dirty="0" smtClean="0"/>
          </a:p>
          <a:p>
            <a:r>
              <a:rPr lang="en-SG" dirty="0" smtClean="0"/>
              <a:t>PHP provides a special function called </a:t>
            </a:r>
            <a:r>
              <a:rPr lang="en-SG" dirty="0" smtClean="0"/>
              <a:t>_ _construct</a:t>
            </a:r>
            <a:r>
              <a:rPr lang="en-SG" dirty="0" smtClean="0"/>
              <a:t>() to define a constructor</a:t>
            </a:r>
            <a:r>
              <a:rPr lang="en-SG" dirty="0" smtClean="0"/>
              <a:t>.</a:t>
            </a:r>
            <a:endParaRPr lang="en-SG" dirty="0" smtClean="0"/>
          </a:p>
          <a:p>
            <a:endParaRPr lang="en-US" dirty="0" smtClean="0"/>
          </a:p>
          <a:p>
            <a:r>
              <a:rPr lang="en-SG" dirty="0" smtClean="0"/>
              <a:t>Like a constructor function you can define a destructor function using function </a:t>
            </a:r>
            <a:r>
              <a:rPr lang="en-SG" dirty="0" smtClean="0"/>
              <a:t>_ _</a:t>
            </a:r>
            <a:r>
              <a:rPr lang="en-SG" dirty="0" smtClean="0"/>
              <a:t>destruct(). You can release all the </a:t>
            </a:r>
            <a:r>
              <a:rPr lang="en-SG" dirty="0" smtClean="0"/>
              <a:t>resources </a:t>
            </a:r>
            <a:r>
              <a:rPr lang="en-SG" dirty="0" smtClean="0"/>
              <a:t>with-in a destructor.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Constructor/Destructor Functions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755983"/>
          </a:xfrm>
        </p:spPr>
        <p:txBody>
          <a:bodyPr>
            <a:normAutofit/>
          </a:bodyPr>
          <a:lstStyle/>
          <a:p>
            <a:r>
              <a:rPr lang="en-SG" dirty="0" smtClean="0"/>
              <a:t>To access attributes of objects, we use the </a:t>
            </a:r>
            <a:r>
              <a:rPr lang="en-SG" b="1" dirty="0" smtClean="0">
                <a:solidFill>
                  <a:srgbClr val="0070C0"/>
                </a:solidFill>
              </a:rPr>
              <a:t>-&gt;</a:t>
            </a:r>
            <a:r>
              <a:rPr lang="en-SG" dirty="0" smtClean="0"/>
              <a:t> notation. </a:t>
            </a:r>
            <a:endParaRPr lang="en-SG" dirty="0" smtClean="0"/>
          </a:p>
          <a:p>
            <a:r>
              <a:rPr lang="en-US" dirty="0" smtClean="0"/>
              <a:t>Within the class, to access the class’s </a:t>
            </a:r>
            <a:r>
              <a:rPr lang="en-US" dirty="0" err="1" smtClean="0"/>
              <a:t>attributs</a:t>
            </a:r>
            <a:r>
              <a:rPr lang="en-US" dirty="0" smtClean="0"/>
              <a:t>, you will need to access through the </a:t>
            </a:r>
            <a:r>
              <a:rPr lang="en-US" b="1" dirty="0" smtClean="0">
                <a:solidFill>
                  <a:srgbClr val="0070C0"/>
                </a:solidFill>
              </a:rPr>
              <a:t>$this </a:t>
            </a:r>
            <a:r>
              <a:rPr lang="en-US" dirty="0" smtClean="0"/>
              <a:t>variable.</a:t>
            </a:r>
          </a:p>
          <a:p>
            <a:r>
              <a:rPr lang="en-SG" dirty="0" smtClean="0"/>
              <a:t>The </a:t>
            </a:r>
            <a:r>
              <a:rPr lang="en-SG" b="1" dirty="0" smtClean="0">
                <a:solidFill>
                  <a:srgbClr val="0070C0"/>
                </a:solidFill>
              </a:rPr>
              <a:t>$this </a:t>
            </a:r>
            <a:r>
              <a:rPr lang="en-SG" dirty="0" smtClean="0"/>
              <a:t>variable in a class always refers to the current instance of that class.</a:t>
            </a:r>
          </a:p>
          <a:p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$this Attribute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913311"/>
            <a:ext cx="727280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$this-&gt;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attributeName</a:t>
            </a:r>
            <a:endParaRPr lang="en-SG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982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PHP Object Oriented</vt:lpstr>
      <vt:lpstr>Object Oriented Concepts</vt:lpstr>
      <vt:lpstr>Object Oriented - Terms</vt:lpstr>
      <vt:lpstr>Creating a Class Definition</vt:lpstr>
      <vt:lpstr>Creating a Class Definition</vt:lpstr>
      <vt:lpstr>Creating a Class Definition</vt:lpstr>
      <vt:lpstr>Person Class Example</vt:lpstr>
      <vt:lpstr>Constructor/Destructor Functions</vt:lpstr>
      <vt:lpstr>The $this Attribute</vt:lpstr>
      <vt:lpstr>Access Control</vt:lpstr>
      <vt:lpstr>Calling Member Functions</vt:lpstr>
      <vt:lpstr>Creating Objects in PHP</vt:lpstr>
      <vt:lpstr>Example</vt:lpstr>
    </vt:vector>
  </TitlesOfParts>
  <Company>Singapore Polytechnic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staff</dc:creator>
  <cp:lastModifiedBy>staff</cp:lastModifiedBy>
  <cp:revision>231</cp:revision>
  <dcterms:created xsi:type="dcterms:W3CDTF">2013-01-25T02:06:22Z</dcterms:created>
  <dcterms:modified xsi:type="dcterms:W3CDTF">2013-07-17T06:01:17Z</dcterms:modified>
</cp:coreProperties>
</file>