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38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315" r:id="rId9"/>
    <p:sldId id="286" r:id="rId10"/>
    <p:sldId id="288" r:id="rId11"/>
    <p:sldId id="289" r:id="rId12"/>
    <p:sldId id="290" r:id="rId13"/>
    <p:sldId id="313" r:id="rId14"/>
    <p:sldId id="293" r:id="rId15"/>
    <p:sldId id="294" r:id="rId16"/>
    <p:sldId id="311" r:id="rId17"/>
    <p:sldId id="321" r:id="rId18"/>
    <p:sldId id="303" r:id="rId19"/>
    <p:sldId id="304" r:id="rId20"/>
    <p:sldId id="305" r:id="rId21"/>
    <p:sldId id="306" r:id="rId22"/>
    <p:sldId id="322" r:id="rId23"/>
    <p:sldId id="307" r:id="rId24"/>
    <p:sldId id="308" r:id="rId25"/>
    <p:sldId id="309" r:id="rId26"/>
    <p:sldId id="310" r:id="rId27"/>
    <p:sldId id="314" r:id="rId28"/>
    <p:sldId id="312" r:id="rId29"/>
    <p:sldId id="295" r:id="rId30"/>
    <p:sldId id="297" r:id="rId31"/>
    <p:sldId id="298" r:id="rId32"/>
    <p:sldId id="299" r:id="rId33"/>
    <p:sldId id="301" r:id="rId34"/>
    <p:sldId id="320" r:id="rId35"/>
    <p:sldId id="316" r:id="rId36"/>
    <p:sldId id="32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5" autoAdjust="0"/>
    <p:restoredTop sz="94660"/>
  </p:normalViewPr>
  <p:slideViewPr>
    <p:cSldViewPr>
      <p:cViewPr varScale="1">
        <p:scale>
          <a:sx n="68" d="100"/>
          <a:sy n="68" d="100"/>
        </p:scale>
        <p:origin x="870" y="7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19110-1871-48DA-BA42-34B0D7825423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2E247A2F-252A-40F0-9134-5964C46934AC}">
      <dgm:prSet phldrT="[Text]" custT="1"/>
      <dgm:spPr>
        <a:solidFill>
          <a:srgbClr val="FFFF00"/>
        </a:solidFill>
      </dgm:spPr>
      <dgm:t>
        <a:bodyPr/>
        <a:lstStyle/>
        <a:p>
          <a:r>
            <a:rPr lang="en-GB" sz="3600" b="0" dirty="0" smtClean="0"/>
            <a:t>Level 3: Experience Analysis</a:t>
          </a:r>
          <a:endParaRPr lang="en-GB" sz="3600" b="0" dirty="0"/>
        </a:p>
      </dgm:t>
    </dgm:pt>
    <dgm:pt modelId="{794CEC9B-E778-44DF-8137-4BA26BAAFA73}" type="parTrans" cxnId="{0F1D80E2-1E1D-4C64-8705-835C719C6FF4}">
      <dgm:prSet/>
      <dgm:spPr/>
      <dgm:t>
        <a:bodyPr/>
        <a:lstStyle/>
        <a:p>
          <a:endParaRPr lang="en-GB"/>
        </a:p>
      </dgm:t>
    </dgm:pt>
    <dgm:pt modelId="{937535D8-6F6F-4057-A4BA-4C026F905D6B}" type="sibTrans" cxnId="{0F1D80E2-1E1D-4C64-8705-835C719C6FF4}">
      <dgm:prSet/>
      <dgm:spPr/>
      <dgm:t>
        <a:bodyPr/>
        <a:lstStyle/>
        <a:p>
          <a:endParaRPr lang="en-GB"/>
        </a:p>
      </dgm:t>
    </dgm:pt>
    <dgm:pt modelId="{E59662B0-3196-40AC-ADA5-B5AF8923CE0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3600" dirty="0" smtClean="0"/>
            <a:t>Level 2: Outcome Analysis</a:t>
          </a:r>
          <a:endParaRPr lang="en-GB" sz="3600" dirty="0"/>
        </a:p>
      </dgm:t>
    </dgm:pt>
    <dgm:pt modelId="{70620927-8267-47BA-978E-857E79F8B114}" type="parTrans" cxnId="{D44B6304-6F56-47D3-9AF1-7601A43ABF35}">
      <dgm:prSet/>
      <dgm:spPr/>
      <dgm:t>
        <a:bodyPr/>
        <a:lstStyle/>
        <a:p>
          <a:endParaRPr lang="en-GB"/>
        </a:p>
      </dgm:t>
    </dgm:pt>
    <dgm:pt modelId="{6D4EEA67-AF6B-4BBF-AC4D-7F8DF6EF4F19}" type="sibTrans" cxnId="{D44B6304-6F56-47D3-9AF1-7601A43ABF35}">
      <dgm:prSet/>
      <dgm:spPr/>
      <dgm:t>
        <a:bodyPr/>
        <a:lstStyle/>
        <a:p>
          <a:endParaRPr lang="en-GB"/>
        </a:p>
      </dgm:t>
    </dgm:pt>
    <dgm:pt modelId="{5C1855CF-D951-4006-BC57-1B7368A8006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GB" sz="3600" dirty="0" smtClean="0"/>
            <a:t>Level 1: Clickstream Analysis</a:t>
          </a:r>
          <a:endParaRPr lang="en-GB" sz="3600" dirty="0"/>
        </a:p>
      </dgm:t>
    </dgm:pt>
    <dgm:pt modelId="{9100B1A3-CDA7-412B-80CD-5B09BBC83738}" type="parTrans" cxnId="{2520DDC1-8FF3-43F9-9BAD-D8356BD11B70}">
      <dgm:prSet/>
      <dgm:spPr/>
      <dgm:t>
        <a:bodyPr/>
        <a:lstStyle/>
        <a:p>
          <a:endParaRPr lang="en-GB"/>
        </a:p>
      </dgm:t>
    </dgm:pt>
    <dgm:pt modelId="{EA53FD09-C7A7-4FFA-BC48-9E5B5A4DEFB1}" type="sibTrans" cxnId="{2520DDC1-8FF3-43F9-9BAD-D8356BD11B70}">
      <dgm:prSet/>
      <dgm:spPr/>
      <dgm:t>
        <a:bodyPr/>
        <a:lstStyle/>
        <a:p>
          <a:endParaRPr lang="en-GB"/>
        </a:p>
      </dgm:t>
    </dgm:pt>
    <dgm:pt modelId="{F5F03B87-1637-4E5B-B7C1-1DB51CD2A4DE}" type="pres">
      <dgm:prSet presAssocID="{0C919110-1871-48DA-BA42-34B0D7825423}" presName="Name0" presStyleCnt="0">
        <dgm:presLayoutVars>
          <dgm:dir/>
          <dgm:animLvl val="lvl"/>
          <dgm:resizeHandles val="exact"/>
        </dgm:presLayoutVars>
      </dgm:prSet>
      <dgm:spPr/>
    </dgm:pt>
    <dgm:pt modelId="{2146FD8F-7AD9-4D31-A5D2-EC53601F024D}" type="pres">
      <dgm:prSet presAssocID="{2E247A2F-252A-40F0-9134-5964C46934AC}" presName="Name8" presStyleCnt="0"/>
      <dgm:spPr/>
    </dgm:pt>
    <dgm:pt modelId="{4FB87F5F-26D5-4C08-8874-05EEE1231891}" type="pres">
      <dgm:prSet presAssocID="{2E247A2F-252A-40F0-9134-5964C46934A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FB9E-427A-4988-A0D0-645DB5A230BA}" type="pres">
      <dgm:prSet presAssocID="{2E247A2F-252A-40F0-9134-5964C46934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7E1A4C-C78F-41B5-A572-55C8FC2672A7}" type="pres">
      <dgm:prSet presAssocID="{E59662B0-3196-40AC-ADA5-B5AF8923CE09}" presName="Name8" presStyleCnt="0"/>
      <dgm:spPr/>
    </dgm:pt>
    <dgm:pt modelId="{63561AE3-21EB-483C-81BE-C058A1CCEBEB}" type="pres">
      <dgm:prSet presAssocID="{E59662B0-3196-40AC-ADA5-B5AF8923CE0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7107EC-4ACB-44A9-BF8B-07884D071C0E}" type="pres">
      <dgm:prSet presAssocID="{E59662B0-3196-40AC-ADA5-B5AF8923CE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5E180B-FA37-4DC2-9E20-F7C789EADFDB}" type="pres">
      <dgm:prSet presAssocID="{5C1855CF-D951-4006-BC57-1B7368A80064}" presName="Name8" presStyleCnt="0"/>
      <dgm:spPr/>
    </dgm:pt>
    <dgm:pt modelId="{D802B0EA-E6BF-4979-A9DC-1EA333411C0B}" type="pres">
      <dgm:prSet presAssocID="{5C1855CF-D951-4006-BC57-1B7368A80064}" presName="level" presStyleLbl="node1" presStyleIdx="2" presStyleCnt="3" custLinFactNeighborX="-77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63FDE6-1150-455C-84BB-29E98C2E89D4}" type="pres">
      <dgm:prSet presAssocID="{5C1855CF-D951-4006-BC57-1B7368A800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9C08FC-47C3-4898-8E11-E348B7477AD4}" type="presOf" srcId="{E59662B0-3196-40AC-ADA5-B5AF8923CE09}" destId="{397107EC-4ACB-44A9-BF8B-07884D071C0E}" srcOrd="1" destOrd="0" presId="urn:microsoft.com/office/officeart/2005/8/layout/pyramid1"/>
    <dgm:cxn modelId="{0F1D80E2-1E1D-4C64-8705-835C719C6FF4}" srcId="{0C919110-1871-48DA-BA42-34B0D7825423}" destId="{2E247A2F-252A-40F0-9134-5964C46934AC}" srcOrd="0" destOrd="0" parTransId="{794CEC9B-E778-44DF-8137-4BA26BAAFA73}" sibTransId="{937535D8-6F6F-4057-A4BA-4C026F905D6B}"/>
    <dgm:cxn modelId="{3EA5F28D-30DD-4164-B4AD-2CB396DB4569}" type="presOf" srcId="{5C1855CF-D951-4006-BC57-1B7368A80064}" destId="{D802B0EA-E6BF-4979-A9DC-1EA333411C0B}" srcOrd="0" destOrd="0" presId="urn:microsoft.com/office/officeart/2005/8/layout/pyramid1"/>
    <dgm:cxn modelId="{AA897A8D-4EF0-4620-904B-3777BBBF1DDC}" type="presOf" srcId="{0C919110-1871-48DA-BA42-34B0D7825423}" destId="{F5F03B87-1637-4E5B-B7C1-1DB51CD2A4DE}" srcOrd="0" destOrd="0" presId="urn:microsoft.com/office/officeart/2005/8/layout/pyramid1"/>
    <dgm:cxn modelId="{9EA14901-FB4C-4220-8B18-37CABD39DD99}" type="presOf" srcId="{2E247A2F-252A-40F0-9134-5964C46934AC}" destId="{F751FB9E-427A-4988-A0D0-645DB5A230BA}" srcOrd="1" destOrd="0" presId="urn:microsoft.com/office/officeart/2005/8/layout/pyramid1"/>
    <dgm:cxn modelId="{391EA875-9905-4412-9CA7-48C7E13754F9}" type="presOf" srcId="{5C1855CF-D951-4006-BC57-1B7368A80064}" destId="{FD63FDE6-1150-455C-84BB-29E98C2E89D4}" srcOrd="1" destOrd="0" presId="urn:microsoft.com/office/officeart/2005/8/layout/pyramid1"/>
    <dgm:cxn modelId="{09B03A46-DFE2-402C-80AA-4C034C2DE0A4}" type="presOf" srcId="{2E247A2F-252A-40F0-9134-5964C46934AC}" destId="{4FB87F5F-26D5-4C08-8874-05EEE1231891}" srcOrd="0" destOrd="0" presId="urn:microsoft.com/office/officeart/2005/8/layout/pyramid1"/>
    <dgm:cxn modelId="{EB03DFF3-74E2-477E-B53A-1B1DD77AD3A0}" type="presOf" srcId="{E59662B0-3196-40AC-ADA5-B5AF8923CE09}" destId="{63561AE3-21EB-483C-81BE-C058A1CCEBEB}" srcOrd="0" destOrd="0" presId="urn:microsoft.com/office/officeart/2005/8/layout/pyramid1"/>
    <dgm:cxn modelId="{2520DDC1-8FF3-43F9-9BAD-D8356BD11B70}" srcId="{0C919110-1871-48DA-BA42-34B0D7825423}" destId="{5C1855CF-D951-4006-BC57-1B7368A80064}" srcOrd="2" destOrd="0" parTransId="{9100B1A3-CDA7-412B-80CD-5B09BBC83738}" sibTransId="{EA53FD09-C7A7-4FFA-BC48-9E5B5A4DEFB1}"/>
    <dgm:cxn modelId="{D44B6304-6F56-47D3-9AF1-7601A43ABF35}" srcId="{0C919110-1871-48DA-BA42-34B0D7825423}" destId="{E59662B0-3196-40AC-ADA5-B5AF8923CE09}" srcOrd="1" destOrd="0" parTransId="{70620927-8267-47BA-978E-857E79F8B114}" sibTransId="{6D4EEA67-AF6B-4BBF-AC4D-7F8DF6EF4F19}"/>
    <dgm:cxn modelId="{2B0196C4-8E3B-413D-A377-E7F4666437CE}" type="presParOf" srcId="{F5F03B87-1637-4E5B-B7C1-1DB51CD2A4DE}" destId="{2146FD8F-7AD9-4D31-A5D2-EC53601F024D}" srcOrd="0" destOrd="0" presId="urn:microsoft.com/office/officeart/2005/8/layout/pyramid1"/>
    <dgm:cxn modelId="{74FFEAAD-5929-4F7E-B9AA-ACD700348AA5}" type="presParOf" srcId="{2146FD8F-7AD9-4D31-A5D2-EC53601F024D}" destId="{4FB87F5F-26D5-4C08-8874-05EEE1231891}" srcOrd="0" destOrd="0" presId="urn:microsoft.com/office/officeart/2005/8/layout/pyramid1"/>
    <dgm:cxn modelId="{C51441FF-76DA-4C8F-9C60-6CC80288534A}" type="presParOf" srcId="{2146FD8F-7AD9-4D31-A5D2-EC53601F024D}" destId="{F751FB9E-427A-4988-A0D0-645DB5A230BA}" srcOrd="1" destOrd="0" presId="urn:microsoft.com/office/officeart/2005/8/layout/pyramid1"/>
    <dgm:cxn modelId="{905B1E0C-5A32-4808-A436-596A6002EAF0}" type="presParOf" srcId="{F5F03B87-1637-4E5B-B7C1-1DB51CD2A4DE}" destId="{B77E1A4C-C78F-41B5-A572-55C8FC2672A7}" srcOrd="1" destOrd="0" presId="urn:microsoft.com/office/officeart/2005/8/layout/pyramid1"/>
    <dgm:cxn modelId="{167CD67F-FC91-435E-B4C7-6DAFD260479E}" type="presParOf" srcId="{B77E1A4C-C78F-41B5-A572-55C8FC2672A7}" destId="{63561AE3-21EB-483C-81BE-C058A1CCEBEB}" srcOrd="0" destOrd="0" presId="urn:microsoft.com/office/officeart/2005/8/layout/pyramid1"/>
    <dgm:cxn modelId="{5CFD9669-75A4-484A-920D-9A24B32FAC35}" type="presParOf" srcId="{B77E1A4C-C78F-41B5-A572-55C8FC2672A7}" destId="{397107EC-4ACB-44A9-BF8B-07884D071C0E}" srcOrd="1" destOrd="0" presId="urn:microsoft.com/office/officeart/2005/8/layout/pyramid1"/>
    <dgm:cxn modelId="{AB193355-B967-4BA0-A432-57B8B4F29AB8}" type="presParOf" srcId="{F5F03B87-1637-4E5B-B7C1-1DB51CD2A4DE}" destId="{9B5E180B-FA37-4DC2-9E20-F7C789EADFDB}" srcOrd="2" destOrd="0" presId="urn:microsoft.com/office/officeart/2005/8/layout/pyramid1"/>
    <dgm:cxn modelId="{9B32D625-5280-406B-BC9B-FEE16102F751}" type="presParOf" srcId="{9B5E180B-FA37-4DC2-9E20-F7C789EADFDB}" destId="{D802B0EA-E6BF-4979-A9DC-1EA333411C0B}" srcOrd="0" destOrd="0" presId="urn:microsoft.com/office/officeart/2005/8/layout/pyramid1"/>
    <dgm:cxn modelId="{D07BDC17-D3FE-448F-90AD-AEF53FE8E674}" type="presParOf" srcId="{9B5E180B-FA37-4DC2-9E20-F7C789EADFDB}" destId="{FD63FDE6-1150-455C-84BB-29E98C2E89D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87F5F-26D5-4C08-8874-05EEE1231891}">
      <dsp:nvSpPr>
        <dsp:cNvPr id="0" name=""/>
        <dsp:cNvSpPr/>
      </dsp:nvSpPr>
      <dsp:spPr>
        <a:xfrm>
          <a:off x="2596232" y="0"/>
          <a:ext cx="2596232" cy="1872208"/>
        </a:xfrm>
        <a:prstGeom prst="trapezoid">
          <a:avLst>
            <a:gd name="adj" fmla="val 69336"/>
          </a:avLst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b="0" kern="1200" dirty="0" smtClean="0"/>
            <a:t>Level 3: Experience Analysis</a:t>
          </a:r>
          <a:endParaRPr lang="en-GB" sz="3600" b="0" kern="1200" dirty="0"/>
        </a:p>
      </dsp:txBody>
      <dsp:txXfrm>
        <a:off x="2596232" y="0"/>
        <a:ext cx="2596232" cy="1872208"/>
      </dsp:txXfrm>
    </dsp:sp>
    <dsp:sp modelId="{63561AE3-21EB-483C-81BE-C058A1CCEBEB}">
      <dsp:nvSpPr>
        <dsp:cNvPr id="0" name=""/>
        <dsp:cNvSpPr/>
      </dsp:nvSpPr>
      <dsp:spPr>
        <a:xfrm>
          <a:off x="1298116" y="1872208"/>
          <a:ext cx="5192464" cy="1872208"/>
        </a:xfrm>
        <a:prstGeom prst="trapezoid">
          <a:avLst>
            <a:gd name="adj" fmla="val 6933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Level 2: Outcome Analysis</a:t>
          </a:r>
          <a:endParaRPr lang="en-GB" sz="3600" kern="1200" dirty="0"/>
        </a:p>
      </dsp:txBody>
      <dsp:txXfrm>
        <a:off x="2206797" y="1872208"/>
        <a:ext cx="3375101" cy="1872208"/>
      </dsp:txXfrm>
    </dsp:sp>
    <dsp:sp modelId="{D802B0EA-E6BF-4979-A9DC-1EA333411C0B}">
      <dsp:nvSpPr>
        <dsp:cNvPr id="0" name=""/>
        <dsp:cNvSpPr/>
      </dsp:nvSpPr>
      <dsp:spPr>
        <a:xfrm>
          <a:off x="0" y="3744416"/>
          <a:ext cx="7788696" cy="1872208"/>
        </a:xfrm>
        <a:prstGeom prst="trapezoid">
          <a:avLst>
            <a:gd name="adj" fmla="val 69336"/>
          </a:avLst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Level 1: Clickstream Analysis</a:t>
          </a:r>
          <a:endParaRPr lang="en-GB" sz="3600" kern="1200" dirty="0"/>
        </a:p>
      </dsp:txBody>
      <dsp:txXfrm>
        <a:off x="1363021" y="3744416"/>
        <a:ext cx="5062652" cy="187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4A77-9D8D-423B-AE12-943F4D1F193E}" type="datetimeFigureOut">
              <a:rPr lang="en-SG" smtClean="0"/>
              <a:t>2/4/2015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7CB11-6B5C-4318-B4B6-748330E5A5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017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23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4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623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26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291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172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400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00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655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58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999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28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714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741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665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6766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141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305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354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47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11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702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11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472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23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484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058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70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71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50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29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5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56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7CB11-6B5C-4318-B4B6-748330E5A56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60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7173BDD-2D1C-4DCF-BAB8-5A6084036494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92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155-46F2-48AF-9BD5-065BBD9BC5F0}" type="datetime1">
              <a:rPr lang="en-SG" smtClean="0"/>
              <a:t>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13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E945-99CA-4F81-8024-93B607D4B10E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98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A1A5887-B337-49A6-B29D-875926F4BAAA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24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E0D-502F-43DB-BC67-41D66126F71D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92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90D7-0912-4841-9460-B49CDF6C8116}" type="datetime1">
              <a:rPr lang="en-SG" smtClean="0"/>
              <a:t>2/4/2015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4CB5-A750-4499-852E-8D90E889BF42}" type="datetime1">
              <a:rPr lang="en-SG" smtClean="0"/>
              <a:t>2/4/2015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4735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A2-56B4-4772-817D-A65FC54EB2E9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43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F12D-13CC-4E73-A05E-80DFBC9B7737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3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0199-D34B-4C84-B478-5B05D00E7973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139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455-1E72-4CD1-9BC9-6DB8C5EC2F2B}" type="datetime1">
              <a:rPr lang="en-SG" smtClean="0"/>
              <a:t>2/4/2015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0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25DA-766C-44CF-8B9F-684537EE5807}" type="datetime1">
              <a:rPr lang="en-SG" smtClean="0"/>
              <a:t>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5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1766-3BBD-4549-9BD8-0B70CA0676BE}" type="datetime1">
              <a:rPr lang="en-SG" smtClean="0"/>
              <a:t>2/4/2015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06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E4F3-DC25-4B3D-9524-282C0490966F}" type="datetime1">
              <a:rPr lang="en-SG" smtClean="0"/>
              <a:t>2/4/2015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70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6ED6-714C-45DD-85A3-375B993539FD}" type="datetime1">
              <a:rPr lang="en-SG" smtClean="0"/>
              <a:t>2/4/2015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27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4A10-DC51-486A-BE07-D11B9395BB68}" type="datetime1">
              <a:rPr lang="en-SG" smtClean="0"/>
              <a:t>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9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BF25-ADB2-4885-B3E2-D46B2F03D5FB}" type="datetime1">
              <a:rPr lang="en-SG" smtClean="0"/>
              <a:t>2/4/2015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50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6C823D5-D490-4BB0-ABE7-078BFBC81525}" type="datetime1">
              <a:rPr lang="en-SG" smtClean="0"/>
              <a:t>2/4/2015</a:t>
            </a:fld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A04759-6F42-40B5-9AB2-7F3A03A80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1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Topic 1 : Basics of Web Analytics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ST2228 </a:t>
            </a:r>
            <a:r>
              <a:rPr lang="en-SG" dirty="0"/>
              <a:t>Web and Mobile Analytics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Analytics 101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Is Web Analytics just </a:t>
            </a:r>
            <a:r>
              <a:rPr lang="en-GB" sz="2800" dirty="0">
                <a:solidFill>
                  <a:srgbClr val="FF0000"/>
                </a:solidFill>
              </a:rPr>
              <a:t>C</a:t>
            </a:r>
            <a:r>
              <a:rPr lang="en-GB" sz="2800" dirty="0" smtClean="0">
                <a:solidFill>
                  <a:srgbClr val="FF0000"/>
                </a:solidFill>
              </a:rPr>
              <a:t>lickstream Analysis</a:t>
            </a:r>
            <a:r>
              <a:rPr lang="en-GB" sz="2800" dirty="0" smtClean="0"/>
              <a:t>?</a:t>
            </a:r>
          </a:p>
          <a:p>
            <a:pPr lvl="1"/>
            <a:r>
              <a:rPr lang="en-SG" sz="2400" dirty="0"/>
              <a:t>A clickstream is the recording of the parts of the screen a computer user clicks on while web </a:t>
            </a:r>
            <a:r>
              <a:rPr lang="en-SG" sz="2400" dirty="0" smtClean="0"/>
              <a:t>browsing. </a:t>
            </a:r>
          </a:p>
          <a:p>
            <a:pPr lvl="1"/>
            <a:r>
              <a:rPr lang="en-SG" sz="2400" dirty="0" smtClean="0"/>
              <a:t>As </a:t>
            </a:r>
            <a:r>
              <a:rPr lang="en-SG" sz="2400" dirty="0"/>
              <a:t>the user clicks anywhere in the webpage or </a:t>
            </a:r>
            <a:r>
              <a:rPr lang="en-SG" sz="2400" dirty="0" smtClean="0"/>
              <a:t>website, </a:t>
            </a:r>
            <a:r>
              <a:rPr lang="en-SG" sz="2400" dirty="0"/>
              <a:t>the action is logged on a </a:t>
            </a:r>
            <a:r>
              <a:rPr lang="en-SG" sz="2400" dirty="0" smtClean="0"/>
              <a:t>web browser </a:t>
            </a:r>
            <a:r>
              <a:rPr lang="en-SG" sz="2400" dirty="0"/>
              <a:t>or inside the web </a:t>
            </a:r>
            <a:r>
              <a:rPr lang="en-SG" sz="2400" dirty="0" smtClean="0"/>
              <a:t>server.</a:t>
            </a:r>
            <a:endParaRPr lang="en-SG" sz="2400" dirty="0"/>
          </a:p>
          <a:p>
            <a:pPr lvl="1"/>
            <a:r>
              <a:rPr lang="en-SG" sz="2400" dirty="0"/>
              <a:t>A clickstream is a series of page </a:t>
            </a:r>
            <a:r>
              <a:rPr lang="en-SG" sz="2400" dirty="0" smtClean="0"/>
              <a:t>requests and </a:t>
            </a:r>
            <a:r>
              <a:rPr lang="en-SG" sz="2400" dirty="0"/>
              <a:t>every page requested generates a signal. </a:t>
            </a:r>
            <a:endParaRPr lang="en-SG" sz="2400" dirty="0" smtClean="0"/>
          </a:p>
          <a:p>
            <a:pPr lvl="1"/>
            <a:r>
              <a:rPr lang="en-SG" sz="2400" dirty="0" smtClean="0"/>
              <a:t>Clickstream Analysis gives </a:t>
            </a:r>
            <a:r>
              <a:rPr lang="en-SG" sz="2400" dirty="0"/>
              <a:t>webmasters insight into what visitors on their site are doing.</a:t>
            </a:r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4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Analytics 101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11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0425"/>
            <a:ext cx="7820502" cy="382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4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Analytics 101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Current Landscape and Challenges</a:t>
            </a:r>
          </a:p>
          <a:p>
            <a:pPr lvl="1"/>
            <a:r>
              <a:rPr lang="en-GB" sz="2400" dirty="0" smtClean="0"/>
              <a:t>Problem of many WA vendors and their tools/features.</a:t>
            </a:r>
            <a:endParaRPr lang="en-GB" sz="2400" dirty="0"/>
          </a:p>
          <a:p>
            <a:pPr lvl="1"/>
            <a:r>
              <a:rPr lang="en-GB" sz="2400" dirty="0" smtClean="0"/>
              <a:t>Problem of too much data.</a:t>
            </a:r>
          </a:p>
          <a:p>
            <a:endParaRPr lang="en-GB" sz="3200" dirty="0"/>
          </a:p>
          <a:p>
            <a:r>
              <a:rPr lang="en-GB" sz="3200" dirty="0" smtClean="0"/>
              <a:t>Google Analytics changed the game, i.e. anybody can use this tool for </a:t>
            </a:r>
            <a:r>
              <a:rPr lang="en-GB" sz="3200" dirty="0" smtClean="0">
                <a:solidFill>
                  <a:srgbClr val="FF0000"/>
                </a:solidFill>
              </a:rPr>
              <a:t>free</a:t>
            </a:r>
            <a:r>
              <a:rPr lang="en-GB" sz="3200" dirty="0" smtClean="0"/>
              <a:t> for their website.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12</a:t>
            </a:fld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87" y="5624512"/>
            <a:ext cx="32670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6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03848" y="1092086"/>
            <a:ext cx="3065262" cy="48167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What ?</a:t>
            </a:r>
          </a:p>
          <a:p>
            <a:pPr algn="ctr"/>
            <a:r>
              <a:rPr lang="en-US" sz="96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+ </a:t>
            </a:r>
          </a:p>
          <a:p>
            <a:pPr algn="ctr"/>
            <a:r>
              <a:rPr lang="en-US" sz="96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Why ?</a:t>
            </a:r>
            <a:r>
              <a:rPr lang="en-US" sz="11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72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of WA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3827" y="2276872"/>
            <a:ext cx="7543801" cy="4023360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What</a:t>
            </a:r>
            <a:r>
              <a:rPr lang="en-GB" sz="3600" dirty="0" smtClean="0"/>
              <a:t> happened?</a:t>
            </a:r>
          </a:p>
          <a:p>
            <a:pPr lvl="1"/>
            <a:r>
              <a:rPr lang="en-GB" sz="3200" dirty="0" smtClean="0"/>
              <a:t>Data collected (99%)</a:t>
            </a:r>
          </a:p>
          <a:p>
            <a:pPr lvl="2"/>
            <a:r>
              <a:rPr lang="en-GB" sz="2400" dirty="0" smtClean="0"/>
              <a:t>Clicks, Pages, time on site, paths, abandonment rate etc.</a:t>
            </a:r>
          </a:p>
          <a:p>
            <a:pPr lvl="2"/>
            <a:endParaRPr lang="en-GB" sz="2400" dirty="0"/>
          </a:p>
          <a:p>
            <a:pPr marL="627063" lvl="2" indent="0">
              <a:buNone/>
            </a:pPr>
            <a:r>
              <a:rPr lang="en-GB" sz="2400" dirty="0" smtClean="0"/>
              <a:t>We are interested in the “</a:t>
            </a:r>
            <a:r>
              <a:rPr lang="en-GB" sz="2400" dirty="0" smtClean="0">
                <a:solidFill>
                  <a:srgbClr val="FF0000"/>
                </a:solidFill>
              </a:rPr>
              <a:t>WHY”</a:t>
            </a:r>
            <a:r>
              <a:rPr lang="en-GB" sz="2400" dirty="0"/>
              <a:t> </a:t>
            </a:r>
            <a:r>
              <a:rPr lang="en-GB" sz="2400" dirty="0" smtClean="0"/>
              <a:t>– </a:t>
            </a:r>
          </a:p>
          <a:p>
            <a:pPr marL="627063" lvl="2" indent="0">
              <a:buNone/>
            </a:pPr>
            <a:r>
              <a:rPr lang="en-GB" sz="2400" dirty="0" smtClean="0"/>
              <a:t>Insight into the mind of our customers.</a:t>
            </a:r>
          </a:p>
          <a:p>
            <a:pPr marL="627063" lvl="2" indent="0">
              <a:buNone/>
            </a:pPr>
            <a:endParaRPr lang="en-GB" sz="2400" dirty="0" smtClean="0"/>
          </a:p>
          <a:p>
            <a:pPr marL="627063" lvl="2" indent="0">
              <a:buNone/>
            </a:pPr>
            <a:r>
              <a:rPr lang="en-GB" sz="2400" dirty="0" smtClean="0"/>
              <a:t>It is crucial to combine the what(quantitative) and the why(qualitative) together.</a:t>
            </a:r>
            <a:endParaRPr lang="en-S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9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of WA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15</a:t>
            </a:fld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4824536" cy="370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Clickstream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to capture the clickstream Data?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5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oresightvaluation.com/wp-content/uploads/2014/07/mousetra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616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17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139952" y="494907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to capture the clickstream Data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1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Capturing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18</a:t>
            </a:fld>
            <a:endParaRPr lang="en-SG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40" y="2420888"/>
            <a:ext cx="768878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5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Capturing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19</a:t>
            </a:fld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420888"/>
            <a:ext cx="4248472" cy="420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Basics of Web Analytics</a:t>
            </a:r>
          </a:p>
          <a:p>
            <a:pPr lvl="1"/>
            <a:r>
              <a:rPr lang="en-GB" dirty="0" smtClean="0"/>
              <a:t>Definition of Web Analytics(WA)</a:t>
            </a:r>
          </a:p>
          <a:p>
            <a:pPr lvl="1"/>
            <a:r>
              <a:rPr lang="en-GB" dirty="0" smtClean="0"/>
              <a:t>Describe the process of Web Analytics</a:t>
            </a:r>
          </a:p>
          <a:p>
            <a:pPr lvl="1"/>
            <a:r>
              <a:rPr lang="en-GB" dirty="0" smtClean="0"/>
              <a:t>Compare the strengths and shortfalls of various web analytics techniques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5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Capturing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20</a:t>
            </a:fld>
            <a:endParaRPr lang="en-SG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636912"/>
            <a:ext cx="66008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8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Capturing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21</a:t>
            </a:fld>
            <a:endParaRPr lang="en-SG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976039" cy="418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eachengineering.org/collection/nyu_/activities/nyu_mouse_trap/nyu_mouse_trap_activity1_im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80" y="0"/>
            <a:ext cx="9372530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Data Capturing: Comparison of methods</a:t>
            </a:r>
            <a:endParaRPr lang="en-SG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23</a:t>
            </a:fld>
            <a:endParaRPr lang="en-SG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89591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5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Capturing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24</a:t>
            </a:fld>
            <a:endParaRPr lang="en-SG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2" y="2348880"/>
            <a:ext cx="7853496" cy="290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0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Capturing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25</a:t>
            </a:fld>
            <a:endParaRPr lang="en-SG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3" y="2348880"/>
            <a:ext cx="756303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2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Capturing: Comparison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26</a:t>
            </a:fld>
            <a:endParaRPr lang="en-SG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8" y="2276872"/>
            <a:ext cx="770068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5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look at web analytics at different levels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0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33459948"/>
              </p:ext>
            </p:extLst>
          </p:nvPr>
        </p:nvGraphicFramePr>
        <p:xfrm>
          <a:off x="677652" y="404664"/>
          <a:ext cx="778869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3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of WA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1. Clickstream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29</a:t>
            </a:fld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3356992"/>
            <a:ext cx="5667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3</a:t>
            </a:fld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GB" dirty="0" smtClean="0"/>
              <a:t>Web Analytics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" y="-891480"/>
            <a:ext cx="9118307" cy="712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0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of WA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2. Outcome Analysis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30</a:t>
            </a:fld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3140968"/>
            <a:ext cx="61817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of WA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2.  Outcome Analysis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31</a:t>
            </a:fld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62133"/>
            <a:ext cx="64674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8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of WA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3. Experience Analysis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32</a:t>
            </a:fld>
            <a:endParaRPr lang="en-SG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212976"/>
            <a:ext cx="65341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5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of WA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3. Experience Analysis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33</a:t>
            </a:fld>
            <a:endParaRPr lang="en-SG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69437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34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472434" y="679573"/>
            <a:ext cx="619913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8800" dirty="0" smtClean="0"/>
              <a:t>Viewed </a:t>
            </a:r>
          </a:p>
          <a:p>
            <a:pPr algn="ctr"/>
            <a:r>
              <a:rPr lang="en-SG" sz="8800" dirty="0" smtClean="0"/>
              <a:t>as a</a:t>
            </a:r>
          </a:p>
          <a:p>
            <a:pPr algn="ctr"/>
            <a:r>
              <a:rPr lang="en-SG" sz="8800" dirty="0" smtClean="0"/>
              <a:t>3 cornered</a:t>
            </a:r>
          </a:p>
          <a:p>
            <a:pPr algn="ctr"/>
            <a:r>
              <a:rPr lang="en-SG" sz="8800" dirty="0" smtClean="0">
                <a:solidFill>
                  <a:srgbClr val="FF0000"/>
                </a:solidFill>
              </a:rPr>
              <a:t>Cycle</a:t>
            </a:r>
            <a:endParaRPr lang="en-SG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Trinity Strategy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35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75" y="2202904"/>
            <a:ext cx="5724525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865" y="6341327"/>
            <a:ext cx="3853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Adapted from </a:t>
            </a:r>
            <a:r>
              <a:rPr lang="en-GB" sz="1200" dirty="0" smtClean="0"/>
              <a:t>Web Analytics by </a:t>
            </a:r>
            <a:r>
              <a:rPr lang="en-GB" sz="1200" dirty="0" err="1" smtClean="0"/>
              <a:t>Avinash</a:t>
            </a:r>
            <a:r>
              <a:rPr lang="en-GB" sz="1200" dirty="0" smtClean="0"/>
              <a:t> </a:t>
            </a:r>
            <a:r>
              <a:rPr lang="en-GB" sz="1200" dirty="0" err="1" smtClean="0"/>
              <a:t>Kaushik</a:t>
            </a:r>
            <a:r>
              <a:rPr lang="en-GB" sz="1200" dirty="0" smtClean="0"/>
              <a:t> </a:t>
            </a:r>
            <a:endParaRPr lang="en-SG" sz="1200" dirty="0"/>
          </a:p>
        </p:txBody>
      </p:sp>
      <p:sp>
        <p:nvSpPr>
          <p:cNvPr id="7" name="5-Point Star 6"/>
          <p:cNvSpPr/>
          <p:nvPr/>
        </p:nvSpPr>
        <p:spPr>
          <a:xfrm>
            <a:off x="251520" y="2489200"/>
            <a:ext cx="612862" cy="5797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5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840" y="-99392"/>
            <a:ext cx="9665360" cy="695739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7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Web Analytics?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4</a:t>
            </a:fld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344816" cy="428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2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History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5</a:t>
            </a:fld>
            <a:endParaRPr lang="en-SG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6914"/>
            <a:ext cx="7272808" cy="351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7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History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6</a:t>
            </a:fld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83" y="2276873"/>
            <a:ext cx="6917701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History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7</a:t>
            </a:fld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2" y="2276872"/>
            <a:ext cx="684677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4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ST2315 WMA</a:t>
            </a:r>
            <a:endParaRPr lang="en-SG"/>
          </a:p>
        </p:txBody>
      </p:sp>
      <p:pic>
        <p:nvPicPr>
          <p:cNvPr id="1026" name="Picture 2" descr="http://upload.wikimedia.org/wikipedia/commons/d/d0/Al_Khazneh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13" y="0"/>
            <a:ext cx="49558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History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4759-6F42-40B5-9AB2-7F3A03A80A93}" type="slidenum">
              <a:rPr lang="en-SG" smtClean="0"/>
              <a:t>9</a:t>
            </a:fld>
            <a:endParaRPr lang="en-SG"/>
          </a:p>
        </p:txBody>
      </p:sp>
      <p:pic>
        <p:nvPicPr>
          <p:cNvPr id="6146" name="Picture 2" descr="http://blog.clicktale.com/wp-content/uploads/2010/11/pngtim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34" y="2204864"/>
            <a:ext cx="716096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6412686"/>
            <a:ext cx="4626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Source: http://blog.clicktale.com/2010/11/17/a-brief-history-of-web-analytics/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1295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336</TotalTime>
  <Words>501</Words>
  <Application>Microsoft Office PowerPoint</Application>
  <PresentationFormat>On-screen Show (4:3)</PresentationFormat>
  <Paragraphs>176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Agency FB</vt:lpstr>
      <vt:lpstr>Arial</vt:lpstr>
      <vt:lpstr>Calibri</vt:lpstr>
      <vt:lpstr>Century Gothic</vt:lpstr>
      <vt:lpstr>Wingdings 3</vt:lpstr>
      <vt:lpstr>Ion Boardroom</vt:lpstr>
      <vt:lpstr>Topic 1 : Basics of Web Analytics</vt:lpstr>
      <vt:lpstr>Learning Objectives</vt:lpstr>
      <vt:lpstr>Web Analytics</vt:lpstr>
      <vt:lpstr>What is Web Analytics?</vt:lpstr>
      <vt:lpstr>Brief History</vt:lpstr>
      <vt:lpstr>Brief History</vt:lpstr>
      <vt:lpstr>Brief History</vt:lpstr>
      <vt:lpstr>PowerPoint Presentation</vt:lpstr>
      <vt:lpstr>Brief History</vt:lpstr>
      <vt:lpstr>Web Analytics 101</vt:lpstr>
      <vt:lpstr>Web Analytics 101</vt:lpstr>
      <vt:lpstr>Web Analytics 101</vt:lpstr>
      <vt:lpstr>PowerPoint Presentation</vt:lpstr>
      <vt:lpstr>Fundamentals of WA</vt:lpstr>
      <vt:lpstr>Fundamentals of WA</vt:lpstr>
      <vt:lpstr>Clickstream</vt:lpstr>
      <vt:lpstr>PowerPoint Presentation</vt:lpstr>
      <vt:lpstr>Data Capturing</vt:lpstr>
      <vt:lpstr>Data Capturing</vt:lpstr>
      <vt:lpstr>Data Capturing</vt:lpstr>
      <vt:lpstr>Data Capturing</vt:lpstr>
      <vt:lpstr>PowerPoint Presentation</vt:lpstr>
      <vt:lpstr>Data Capturing: Comparison of methods</vt:lpstr>
      <vt:lpstr>Data Capturing</vt:lpstr>
      <vt:lpstr>Data Capturing</vt:lpstr>
      <vt:lpstr>Data Capturing: Comparison</vt:lpstr>
      <vt:lpstr>We can look at web analytics at different levels</vt:lpstr>
      <vt:lpstr>PowerPoint Presentation</vt:lpstr>
      <vt:lpstr>Fundamentals of WA</vt:lpstr>
      <vt:lpstr>Fundamentals of WA</vt:lpstr>
      <vt:lpstr>Fundamentals of WA</vt:lpstr>
      <vt:lpstr>Fundamentals of WA</vt:lpstr>
      <vt:lpstr>Fundamentals of WA</vt:lpstr>
      <vt:lpstr>PowerPoint Presentation</vt:lpstr>
      <vt:lpstr>Trinity Strategy</vt:lpstr>
      <vt:lpstr>PowerPoint Presentation</vt:lpstr>
    </vt:vector>
  </TitlesOfParts>
  <Company>Singapore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Marketing</dc:title>
  <dc:creator>Staff</dc:creator>
  <cp:lastModifiedBy>Peter Leong Khai Weng</cp:lastModifiedBy>
  <cp:revision>54</cp:revision>
  <dcterms:created xsi:type="dcterms:W3CDTF">2011-11-25T06:19:56Z</dcterms:created>
  <dcterms:modified xsi:type="dcterms:W3CDTF">2015-04-02T03:27:50Z</dcterms:modified>
</cp:coreProperties>
</file>