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68"/>
  </p:notesMasterIdLst>
  <p:sldIdLst>
    <p:sldId id="256" r:id="rId2"/>
    <p:sldId id="280" r:id="rId3"/>
    <p:sldId id="314" r:id="rId4"/>
    <p:sldId id="309" r:id="rId5"/>
    <p:sldId id="311" r:id="rId6"/>
    <p:sldId id="310" r:id="rId7"/>
    <p:sldId id="312" r:id="rId8"/>
    <p:sldId id="313" r:id="rId9"/>
    <p:sldId id="315" r:id="rId10"/>
    <p:sldId id="325" r:id="rId11"/>
    <p:sldId id="337" r:id="rId12"/>
    <p:sldId id="316" r:id="rId13"/>
    <p:sldId id="323" r:id="rId14"/>
    <p:sldId id="324" r:id="rId15"/>
    <p:sldId id="326" r:id="rId16"/>
    <p:sldId id="327" r:id="rId17"/>
    <p:sldId id="328" r:id="rId18"/>
    <p:sldId id="329" r:id="rId19"/>
    <p:sldId id="330" r:id="rId20"/>
    <p:sldId id="331" r:id="rId21"/>
    <p:sldId id="332" r:id="rId22"/>
    <p:sldId id="333" r:id="rId23"/>
    <p:sldId id="334" r:id="rId24"/>
    <p:sldId id="335" r:id="rId25"/>
    <p:sldId id="319" r:id="rId26"/>
    <p:sldId id="320" r:id="rId27"/>
    <p:sldId id="336" r:id="rId28"/>
    <p:sldId id="338" r:id="rId29"/>
    <p:sldId id="339" r:id="rId30"/>
    <p:sldId id="340" r:id="rId31"/>
    <p:sldId id="318" r:id="rId32"/>
    <p:sldId id="341" r:id="rId33"/>
    <p:sldId id="317" r:id="rId34"/>
    <p:sldId id="342" r:id="rId35"/>
    <p:sldId id="343" r:id="rId36"/>
    <p:sldId id="344" r:id="rId37"/>
    <p:sldId id="345" r:id="rId38"/>
    <p:sldId id="346" r:id="rId39"/>
    <p:sldId id="347" r:id="rId40"/>
    <p:sldId id="322" r:id="rId41"/>
    <p:sldId id="297" r:id="rId42"/>
    <p:sldId id="298" r:id="rId43"/>
    <p:sldId id="305" r:id="rId44"/>
    <p:sldId id="281" r:id="rId45"/>
    <p:sldId id="282" r:id="rId46"/>
    <p:sldId id="283" r:id="rId47"/>
    <p:sldId id="286" r:id="rId48"/>
    <p:sldId id="287" r:id="rId49"/>
    <p:sldId id="289" r:id="rId50"/>
    <p:sldId id="306" r:id="rId51"/>
    <p:sldId id="290" r:id="rId52"/>
    <p:sldId id="291" r:id="rId53"/>
    <p:sldId id="292" r:id="rId54"/>
    <p:sldId id="293" r:id="rId55"/>
    <p:sldId id="296" r:id="rId56"/>
    <p:sldId id="299" r:id="rId57"/>
    <p:sldId id="307" r:id="rId58"/>
    <p:sldId id="294" r:id="rId59"/>
    <p:sldId id="295" r:id="rId60"/>
    <p:sldId id="303" r:id="rId61"/>
    <p:sldId id="304" r:id="rId62"/>
    <p:sldId id="300" r:id="rId63"/>
    <p:sldId id="301" r:id="rId64"/>
    <p:sldId id="302" r:id="rId65"/>
    <p:sldId id="308"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02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6B4A77-9D8D-423B-AE12-943F4D1F193E}" type="datetimeFigureOut">
              <a:rPr lang="en-SG" smtClean="0"/>
              <a:t>25/3/2015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7CB11-6B5C-4318-B4B6-748330E5A56E}" type="slidenum">
              <a:rPr lang="en-SG" smtClean="0"/>
              <a:t>‹#›</a:t>
            </a:fld>
            <a:endParaRPr lang="en-SG"/>
          </a:p>
        </p:txBody>
      </p:sp>
    </p:spTree>
    <p:extLst>
      <p:ext uri="{BB962C8B-B14F-4D97-AF65-F5344CB8AC3E}">
        <p14:creationId xmlns:p14="http://schemas.microsoft.com/office/powerpoint/2010/main" val="408014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F367CB11-6B5C-4318-B4B6-748330E5A56E}" type="slidenum">
              <a:rPr lang="en-SG" smtClean="0"/>
              <a:t>4</a:t>
            </a:fld>
            <a:endParaRPr lang="en-SG"/>
          </a:p>
        </p:txBody>
      </p:sp>
    </p:spTree>
    <p:extLst>
      <p:ext uri="{BB962C8B-B14F-4D97-AF65-F5344CB8AC3E}">
        <p14:creationId xmlns:p14="http://schemas.microsoft.com/office/powerpoint/2010/main" val="319629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F367CB11-6B5C-4318-B4B6-748330E5A56E}" type="slidenum">
              <a:rPr lang="en-SG" smtClean="0"/>
              <a:t>41</a:t>
            </a:fld>
            <a:endParaRPr lang="en-SG"/>
          </a:p>
        </p:txBody>
      </p:sp>
    </p:spTree>
    <p:extLst>
      <p:ext uri="{BB962C8B-B14F-4D97-AF65-F5344CB8AC3E}">
        <p14:creationId xmlns:p14="http://schemas.microsoft.com/office/powerpoint/2010/main" val="3598747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FEEA60BD-B77D-4DEE-A3DC-027079D38B8C}" type="datetime1">
              <a:rPr lang="en-SG" smtClean="0"/>
              <a:t>25/3/2015</a:t>
            </a:fld>
            <a:endParaRPr lang="en-SG"/>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r>
              <a:rPr lang="en-SG" smtClean="0"/>
              <a:t>ST2228 WMA</a:t>
            </a:r>
            <a:endParaRPr lang="en-SG"/>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34A04759-6F42-40B5-9AB2-7F3A03A80A93}" type="slidenum">
              <a:rPr lang="en-SG" smtClean="0"/>
              <a:t>‹#›</a:t>
            </a:fld>
            <a:endParaRPr lang="en-SG"/>
          </a:p>
        </p:txBody>
      </p:sp>
    </p:spTree>
    <p:extLst>
      <p:ext uri="{BB962C8B-B14F-4D97-AF65-F5344CB8AC3E}">
        <p14:creationId xmlns:p14="http://schemas.microsoft.com/office/powerpoint/2010/main" val="206476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36B8A-C352-4E19-920E-EFB553B87949}" type="datetime1">
              <a:rPr lang="en-SG" smtClean="0"/>
              <a:t>25/3/2015</a:t>
            </a:fld>
            <a:endParaRPr lang="en-SG"/>
          </a:p>
        </p:txBody>
      </p:sp>
      <p:sp>
        <p:nvSpPr>
          <p:cNvPr id="6" name="Footer Placeholder 5"/>
          <p:cNvSpPr>
            <a:spLocks noGrp="1"/>
          </p:cNvSpPr>
          <p:nvPr>
            <p:ph type="ftr" sz="quarter" idx="11"/>
          </p:nvPr>
        </p:nvSpPr>
        <p:spPr/>
        <p:txBody>
          <a:bodyPr/>
          <a:lstStyle/>
          <a:p>
            <a:r>
              <a:rPr lang="en-GB" smtClean="0"/>
              <a:t>ST2228 WMA</a:t>
            </a:r>
            <a:endParaRPr lang="en-SG"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98596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AA6BF3-09C7-45E2-91DB-8DF5CAF1B65B}" type="datetime1">
              <a:rPr lang="en-SG" smtClean="0"/>
              <a:t>25/3/2015</a:t>
            </a:fld>
            <a:endParaRPr lang="en-SG"/>
          </a:p>
        </p:txBody>
      </p:sp>
      <p:sp>
        <p:nvSpPr>
          <p:cNvPr id="5" name="Footer Placeholder 4"/>
          <p:cNvSpPr>
            <a:spLocks noGrp="1"/>
          </p:cNvSpPr>
          <p:nvPr>
            <p:ph type="ftr" sz="quarter" idx="11"/>
          </p:nvPr>
        </p:nvSpPr>
        <p:spPr/>
        <p:txBody>
          <a:bodyPr/>
          <a:lstStyle/>
          <a:p>
            <a:r>
              <a:rPr lang="en-GB" smtClean="0"/>
              <a:t>ST2228 WMA</a:t>
            </a:r>
            <a:endParaRPr lang="en-SG" dirty="0"/>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1126507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900"/>
            </a:lvl1pPr>
          </a:lstStyle>
          <a:p>
            <a:fld id="{4DF25A2B-5606-4A92-9BBF-DBE7E2EE2E4C}" type="datetime1">
              <a:rPr lang="en-SG" smtClean="0"/>
              <a:t>25/3/2015</a:t>
            </a:fld>
            <a:endParaRPr lang="en-SG"/>
          </a:p>
        </p:txBody>
      </p:sp>
      <p:sp>
        <p:nvSpPr>
          <p:cNvPr id="5" name="Footer Placeholder 4"/>
          <p:cNvSpPr>
            <a:spLocks noGrp="1"/>
          </p:cNvSpPr>
          <p:nvPr>
            <p:ph type="ftr" sz="quarter" idx="11"/>
          </p:nvPr>
        </p:nvSpPr>
        <p:spPr/>
        <p:txBody>
          <a:bodyPr/>
          <a:lstStyle>
            <a:lvl1pPr>
              <a:defRPr sz="900"/>
            </a:lvl1pPr>
          </a:lstStyle>
          <a:p>
            <a:r>
              <a:rPr lang="en-GB" smtClean="0"/>
              <a:t>ST2228 WMA</a:t>
            </a:r>
            <a:endParaRPr lang="en-SG" dirty="0"/>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343850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630D25-D632-4981-841A-A8BC9A52EDB7}" type="datetime1">
              <a:rPr lang="en-SG" smtClean="0"/>
              <a:t>25/3/2015</a:t>
            </a:fld>
            <a:endParaRPr lang="en-SG"/>
          </a:p>
        </p:txBody>
      </p:sp>
      <p:sp>
        <p:nvSpPr>
          <p:cNvPr id="5" name="Footer Placeholder 4"/>
          <p:cNvSpPr>
            <a:spLocks noGrp="1"/>
          </p:cNvSpPr>
          <p:nvPr>
            <p:ph type="ftr" sz="quarter" idx="11"/>
          </p:nvPr>
        </p:nvSpPr>
        <p:spPr/>
        <p:txBody>
          <a:bodyPr/>
          <a:lstStyle/>
          <a:p>
            <a:r>
              <a:rPr lang="en-GB" smtClean="0"/>
              <a:t>ST2228 WMA</a:t>
            </a:r>
            <a:endParaRPr lang="en-SG" dirty="0"/>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321750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9C7F08-8CAE-4024-93C7-9184655DF88A}" type="datetime1">
              <a:rPr lang="en-SG" smtClean="0"/>
              <a:t>25/3/2015</a:t>
            </a:fld>
            <a:endParaRPr lang="en-SG"/>
          </a:p>
        </p:txBody>
      </p:sp>
      <p:sp>
        <p:nvSpPr>
          <p:cNvPr id="8" name="Footer Placeholder 7"/>
          <p:cNvSpPr>
            <a:spLocks noGrp="1"/>
          </p:cNvSpPr>
          <p:nvPr>
            <p:ph type="ftr" sz="quarter" idx="11"/>
          </p:nvPr>
        </p:nvSpPr>
        <p:spPr/>
        <p:txBody>
          <a:bodyPr/>
          <a:lstStyle/>
          <a:p>
            <a:r>
              <a:rPr lang="en-GB" smtClean="0"/>
              <a:t>ST2228 WMA</a:t>
            </a:r>
            <a:endParaRPr lang="en-SG" dirty="0"/>
          </a:p>
        </p:txBody>
      </p:sp>
      <p:sp>
        <p:nvSpPr>
          <p:cNvPr id="9" name="Slide Number Placeholder 8"/>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624906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E39372-6922-4004-9C6D-649C93E0417A}" type="datetime1">
              <a:rPr lang="en-SG" smtClean="0"/>
              <a:t>25/3/2015</a:t>
            </a:fld>
            <a:endParaRPr lang="en-SG"/>
          </a:p>
        </p:txBody>
      </p:sp>
      <p:sp>
        <p:nvSpPr>
          <p:cNvPr id="8" name="Footer Placeholder 7"/>
          <p:cNvSpPr>
            <a:spLocks noGrp="1"/>
          </p:cNvSpPr>
          <p:nvPr>
            <p:ph type="ftr" sz="quarter" idx="11"/>
          </p:nvPr>
        </p:nvSpPr>
        <p:spPr/>
        <p:txBody>
          <a:bodyPr/>
          <a:lstStyle/>
          <a:p>
            <a:r>
              <a:rPr lang="en-GB" smtClean="0"/>
              <a:t>ST2228 WMA</a:t>
            </a:r>
            <a:endParaRPr lang="en-SG" dirty="0"/>
          </a:p>
        </p:txBody>
      </p:sp>
      <p:sp>
        <p:nvSpPr>
          <p:cNvPr id="9" name="Slide Number Placeholder 8"/>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209063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849DF-FEE0-4BF1-9D0F-C3F24D8F2113}" type="datetime1">
              <a:rPr lang="en-SG" smtClean="0"/>
              <a:t>25/3/2015</a:t>
            </a:fld>
            <a:endParaRPr lang="en-SG"/>
          </a:p>
        </p:txBody>
      </p:sp>
      <p:sp>
        <p:nvSpPr>
          <p:cNvPr id="5" name="Footer Placeholder 4"/>
          <p:cNvSpPr>
            <a:spLocks noGrp="1"/>
          </p:cNvSpPr>
          <p:nvPr>
            <p:ph type="ftr" sz="quarter" idx="11"/>
          </p:nvPr>
        </p:nvSpPr>
        <p:spPr/>
        <p:txBody>
          <a:bodyPr/>
          <a:lstStyle>
            <a:lvl1pPr>
              <a:defRPr sz="900"/>
            </a:lvl1pPr>
          </a:lstStyle>
          <a:p>
            <a:r>
              <a:rPr lang="en-SG" smtClean="0"/>
              <a:t>ST2228 WMA</a:t>
            </a:r>
            <a:endParaRPr lang="en-SG"/>
          </a:p>
        </p:txBody>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849181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BCB14F-978A-49F2-B631-CCC091CAD7E4}" type="datetime1">
              <a:rPr lang="en-SG" smtClean="0"/>
              <a:t>25/3/2015</a:t>
            </a:fld>
            <a:endParaRPr lang="en-SG"/>
          </a:p>
        </p:txBody>
      </p:sp>
      <p:sp>
        <p:nvSpPr>
          <p:cNvPr id="5" name="Footer Placeholder 4"/>
          <p:cNvSpPr>
            <a:spLocks noGrp="1"/>
          </p:cNvSpPr>
          <p:nvPr>
            <p:ph type="ftr" sz="quarter" idx="11"/>
          </p:nvPr>
        </p:nvSpPr>
        <p:spPr/>
        <p:txBody>
          <a:bodyPr/>
          <a:lstStyle/>
          <a:p>
            <a:r>
              <a:rPr lang="en-SG" smtClean="0"/>
              <a:t>ST2228 WMA</a:t>
            </a:r>
            <a:endParaRPr lang="en-SG"/>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31941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45E692-1F75-417E-A2C1-C270AB30DFEB}" type="datetime1">
              <a:rPr lang="en-SG" smtClean="0"/>
              <a:t>25/3/2015</a:t>
            </a:fld>
            <a:endParaRPr lang="en-SG"/>
          </a:p>
        </p:txBody>
      </p:sp>
      <p:sp>
        <p:nvSpPr>
          <p:cNvPr id="5" name="Footer Placeholder 4"/>
          <p:cNvSpPr>
            <a:spLocks noGrp="1"/>
          </p:cNvSpPr>
          <p:nvPr>
            <p:ph type="ftr" sz="quarter" idx="11"/>
          </p:nvPr>
        </p:nvSpPr>
        <p:spPr/>
        <p:txBody>
          <a:bodyPr/>
          <a:lstStyle>
            <a:lvl1pPr>
              <a:defRPr sz="900"/>
            </a:lvl1p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73530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F66C6-9FFE-4374-A638-8688626E082B}" type="datetime1">
              <a:rPr lang="en-SG" smtClean="0"/>
              <a:t>25/3/2015</a:t>
            </a:fld>
            <a:endParaRPr lang="en-SG"/>
          </a:p>
        </p:txBody>
      </p:sp>
      <p:sp>
        <p:nvSpPr>
          <p:cNvPr id="5" name="Footer Placeholder 4"/>
          <p:cNvSpPr>
            <a:spLocks noGrp="1"/>
          </p:cNvSpPr>
          <p:nvPr>
            <p:ph type="ftr" sz="quarter" idx="11"/>
          </p:nvPr>
        </p:nvSpPr>
        <p:spPr/>
        <p:txBody>
          <a:bodyPr/>
          <a:lstStyle/>
          <a:p>
            <a:r>
              <a:rPr lang="en-SG" smtClean="0"/>
              <a:t>ST2228 WMA</a:t>
            </a:r>
            <a:endParaRPr lang="en-SG"/>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135006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521097-E2AD-4395-BEBB-F573F3A5E415}" type="datetime1">
              <a:rPr lang="en-SG" smtClean="0"/>
              <a:t>25/3/2015</a:t>
            </a:fld>
            <a:endParaRPr lang="en-SG"/>
          </a:p>
        </p:txBody>
      </p:sp>
      <p:sp>
        <p:nvSpPr>
          <p:cNvPr id="6" name="Footer Placeholder 5"/>
          <p:cNvSpPr>
            <a:spLocks noGrp="1"/>
          </p:cNvSpPr>
          <p:nvPr>
            <p:ph type="ftr" sz="quarter" idx="11"/>
          </p:nvPr>
        </p:nvSpPr>
        <p:spPr/>
        <p:txBody>
          <a:bodyPr/>
          <a:lstStyle/>
          <a:p>
            <a:r>
              <a:rPr lang="en-SG" smtClean="0"/>
              <a:t>ST2228 WMA</a:t>
            </a:r>
            <a:endParaRPr lang="en-SG"/>
          </a:p>
        </p:txBody>
      </p:sp>
      <p:sp>
        <p:nvSpPr>
          <p:cNvPr id="7" name="Slide Number Placeholder 6"/>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36209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210ED6-3ABA-4539-9BE8-27CBD4BA4C63}" type="datetime1">
              <a:rPr lang="en-SG" smtClean="0"/>
              <a:t>25/3/2015</a:t>
            </a:fld>
            <a:endParaRPr lang="en-SG"/>
          </a:p>
        </p:txBody>
      </p:sp>
      <p:sp>
        <p:nvSpPr>
          <p:cNvPr id="8" name="Footer Placeholder 7"/>
          <p:cNvSpPr>
            <a:spLocks noGrp="1"/>
          </p:cNvSpPr>
          <p:nvPr>
            <p:ph type="ftr" sz="quarter" idx="11"/>
          </p:nvPr>
        </p:nvSpPr>
        <p:spPr/>
        <p:txBody>
          <a:bodyPr/>
          <a:lstStyle/>
          <a:p>
            <a:r>
              <a:rPr lang="en-SG" smtClean="0"/>
              <a:t>ST2228 WMA</a:t>
            </a:r>
            <a:endParaRPr lang="en-SG"/>
          </a:p>
        </p:txBody>
      </p:sp>
      <p:sp>
        <p:nvSpPr>
          <p:cNvPr id="9" name="Slide Number Placeholder 8"/>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93835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AD1DCF-3893-44E8-9F03-FF8961A4E798}" type="datetime1">
              <a:rPr lang="en-SG" smtClean="0"/>
              <a:t>25/3/2015</a:t>
            </a:fld>
            <a:endParaRPr lang="en-SG"/>
          </a:p>
        </p:txBody>
      </p:sp>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88414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273D0-3CD1-41E8-9664-445C92006F27}" type="datetime1">
              <a:rPr lang="en-SG" smtClean="0"/>
              <a:t>25/3/2015</a:t>
            </a:fld>
            <a:endParaRPr lang="en-SG"/>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179936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FAAE7-0BB0-4CFE-B971-1D6D8652A4BF}" type="datetime1">
              <a:rPr lang="en-SG" smtClean="0"/>
              <a:t>25/3/2015</a:t>
            </a:fld>
            <a:endParaRPr lang="en-SG"/>
          </a:p>
        </p:txBody>
      </p:sp>
      <p:sp>
        <p:nvSpPr>
          <p:cNvPr id="6" name="Footer Placeholder 5"/>
          <p:cNvSpPr>
            <a:spLocks noGrp="1"/>
          </p:cNvSpPr>
          <p:nvPr>
            <p:ph type="ftr" sz="quarter" idx="11"/>
          </p:nvPr>
        </p:nvSpPr>
        <p:spPr/>
        <p:txBody>
          <a:bodyPr/>
          <a:lstStyle/>
          <a:p>
            <a:r>
              <a:rPr lang="en-SG" smtClean="0"/>
              <a:t>ST2228 WMA</a:t>
            </a:r>
            <a:endParaRPr lang="en-SG"/>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76424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CE82E-BC04-4EF2-9352-E3FEE4AD60F1}" type="datetime1">
              <a:rPr lang="en-SG" smtClean="0"/>
              <a:t>25/3/2015</a:t>
            </a:fld>
            <a:endParaRPr lang="en-SG"/>
          </a:p>
        </p:txBody>
      </p:sp>
      <p:sp>
        <p:nvSpPr>
          <p:cNvPr id="6" name="Footer Placeholder 5"/>
          <p:cNvSpPr>
            <a:spLocks noGrp="1"/>
          </p:cNvSpPr>
          <p:nvPr>
            <p:ph type="ftr" sz="quarter" idx="11"/>
          </p:nvPr>
        </p:nvSpPr>
        <p:spPr/>
        <p:txBody>
          <a:bodyPr/>
          <a:lstStyle/>
          <a:p>
            <a:r>
              <a:rPr lang="en-SG" smtClean="0"/>
              <a:t>ST2228 WMA</a:t>
            </a:r>
            <a:endParaRPr lang="en-SG"/>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A04759-6F42-40B5-9AB2-7F3A03A80A93}" type="slidenum">
              <a:rPr lang="en-SG" smtClean="0"/>
              <a:t>‹#›</a:t>
            </a:fld>
            <a:endParaRPr lang="en-SG"/>
          </a:p>
        </p:txBody>
      </p:sp>
    </p:spTree>
    <p:extLst>
      <p:ext uri="{BB962C8B-B14F-4D97-AF65-F5344CB8AC3E}">
        <p14:creationId xmlns:p14="http://schemas.microsoft.com/office/powerpoint/2010/main" val="296362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r>
              <a:rPr lang="en-GB" smtClean="0"/>
              <a:t>ST2228 WMA</a:t>
            </a:r>
            <a:endParaRPr lang="en-SG" dirty="0"/>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3A223321-0410-48F6-AFE5-84E440FDB03B}" type="datetime1">
              <a:rPr lang="en-SG" smtClean="0"/>
              <a:t>25/3/2015</a:t>
            </a:fld>
            <a:endParaRPr lang="en-SG"/>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34A04759-6F42-40B5-9AB2-7F3A03A80A93}" type="slidenum">
              <a:rPr lang="en-SG" smtClean="0"/>
              <a:t>‹#›</a:t>
            </a:fld>
            <a:endParaRPr lang="en-SG"/>
          </a:p>
        </p:txBody>
      </p:sp>
    </p:spTree>
    <p:extLst>
      <p:ext uri="{BB962C8B-B14F-4D97-AF65-F5344CB8AC3E}">
        <p14:creationId xmlns:p14="http://schemas.microsoft.com/office/powerpoint/2010/main" val="222011298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en.wikipedia.org/wiki/Marketing_researc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wikipedia.org/wiki/A/B_testin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upport.google.com/analytics/bin/answer.py?answer=1012040"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support.google.com/analytics/bin/answer.py?answer=1012040"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library.books24x7.com.ezp2.lib.sp.edu.sg/SearchResults.aspx?qdom=author&amp;scol=%7ball%7d&amp;qstr=Avinash%20Kaushik"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library.books24x7.com.ezp2.lib.sp.edu.sg/SearchResults.aspx?qdom=author&amp;scol=%7ball%7d&amp;qstr=Avinash%20Kaushi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library.books24x7.com.ezp2.lib.sp.edu.sg/SearchResults.aspx?qdom=author&amp;scol=%7ball%7d&amp;qstr=Avinash%20Kaushik"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library.books24x7.com.ezp2.lib.sp.edu.sg/SearchResults.aspx?qdom=author&amp;scol=%7ball%7d&amp;qstr=Avinash%20Kaushik" TargetMode="Externa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library.books24x7.com.ezp2.lib.sp.edu.sg/SearchResults.aspx?qdom=author&amp;scol=%7ball%7d&amp;qstr=Avinash%20Kaushik" TargetMode="External"/><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484784"/>
            <a:ext cx="7772400" cy="1470025"/>
          </a:xfrm>
        </p:spPr>
        <p:txBody>
          <a:bodyPr>
            <a:normAutofit fontScale="90000"/>
          </a:bodyPr>
          <a:lstStyle/>
          <a:p>
            <a:r>
              <a:rPr lang="en-GB" dirty="0" smtClean="0"/>
              <a:t>Topic 3 : </a:t>
            </a:r>
            <a:br>
              <a:rPr lang="en-GB" dirty="0" smtClean="0"/>
            </a:br>
            <a:r>
              <a:rPr lang="en-GB" dirty="0" smtClean="0"/>
              <a:t>Web Analytics for Site Optimization</a:t>
            </a:r>
            <a:endParaRPr lang="en-SG" dirty="0"/>
          </a:p>
        </p:txBody>
      </p:sp>
      <p:sp>
        <p:nvSpPr>
          <p:cNvPr id="3" name="Subtitle 2"/>
          <p:cNvSpPr>
            <a:spLocks noGrp="1"/>
          </p:cNvSpPr>
          <p:nvPr>
            <p:ph type="subTitle" idx="1"/>
          </p:nvPr>
        </p:nvSpPr>
        <p:spPr/>
        <p:txBody>
          <a:bodyPr>
            <a:normAutofit lnSpcReduction="10000"/>
          </a:bodyPr>
          <a:lstStyle/>
          <a:p>
            <a:r>
              <a:rPr lang="en-GB" sz="2800" dirty="0" smtClean="0">
                <a:solidFill>
                  <a:schemeClr val="bg1"/>
                </a:solidFill>
              </a:rPr>
              <a:t>ST2228 Web and Mobile Analytics</a:t>
            </a:r>
            <a:endParaRPr lang="en-SG" sz="2800" dirty="0">
              <a:solidFill>
                <a:schemeClr val="bg1"/>
              </a:solidFill>
            </a:endParaRPr>
          </a:p>
        </p:txBody>
      </p:sp>
    </p:spTree>
    <p:extLst>
      <p:ext uri="{BB962C8B-B14F-4D97-AF65-F5344CB8AC3E}">
        <p14:creationId xmlns:p14="http://schemas.microsoft.com/office/powerpoint/2010/main" val="319315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Content analysis</a:t>
            </a:r>
            <a:endParaRPr lang="en-SG" dirty="0"/>
          </a:p>
        </p:txBody>
      </p:sp>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10</a:t>
            </a:fld>
            <a:endParaRPr lang="en-SG"/>
          </a:p>
        </p:txBody>
      </p:sp>
      <p:pic>
        <p:nvPicPr>
          <p:cNvPr id="7" name="Picture 6"/>
          <p:cNvPicPr>
            <a:picLocks noChangeAspect="1"/>
          </p:cNvPicPr>
          <p:nvPr/>
        </p:nvPicPr>
        <p:blipFill>
          <a:blip r:embed="rId2"/>
          <a:stretch>
            <a:fillRect/>
          </a:stretch>
        </p:blipFill>
        <p:spPr>
          <a:xfrm>
            <a:off x="742950" y="2990850"/>
            <a:ext cx="7658100" cy="876300"/>
          </a:xfrm>
          <a:prstGeom prst="rect">
            <a:avLst/>
          </a:prstGeom>
        </p:spPr>
      </p:pic>
    </p:spTree>
    <p:extLst>
      <p:ext uri="{BB962C8B-B14F-4D97-AF65-F5344CB8AC3E}">
        <p14:creationId xmlns:p14="http://schemas.microsoft.com/office/powerpoint/2010/main" val="252148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858134"/>
            <a:ext cx="9144000" cy="4993722"/>
          </a:xfrm>
          <a:prstGeom prst="rect">
            <a:avLst/>
          </a:prstGeom>
        </p:spPr>
      </p:pic>
      <p:sp>
        <p:nvSpPr>
          <p:cNvPr id="2" name="Title 1"/>
          <p:cNvSpPr>
            <a:spLocks noGrp="1"/>
          </p:cNvSpPr>
          <p:nvPr>
            <p:ph type="title"/>
          </p:nvPr>
        </p:nvSpPr>
        <p:spPr/>
        <p:txBody>
          <a:bodyPr/>
          <a:lstStyle/>
          <a:p>
            <a:r>
              <a:rPr lang="en-SG" dirty="0" smtClean="0"/>
              <a:t>All pages report — </a:t>
            </a:r>
            <a:br>
              <a:rPr lang="en-SG" dirty="0" smtClean="0"/>
            </a:br>
            <a:r>
              <a:rPr lang="en-SG" sz="2400" dirty="0" smtClean="0"/>
              <a:t>the </a:t>
            </a:r>
            <a:r>
              <a:rPr lang="en-SG" sz="2400" dirty="0" err="1" smtClean="0"/>
              <a:t>goto</a:t>
            </a:r>
            <a:r>
              <a:rPr lang="en-SG" sz="2400" dirty="0" smtClean="0"/>
              <a:t> place for content analysis</a:t>
            </a:r>
            <a:endParaRPr lang="en-SG" sz="2400"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11</a:t>
            </a:fld>
            <a:endParaRPr lang="en-SG"/>
          </a:p>
        </p:txBody>
      </p:sp>
    </p:spTree>
    <p:extLst>
      <p:ext uri="{BB962C8B-B14F-4D97-AF65-F5344CB8AC3E}">
        <p14:creationId xmlns:p14="http://schemas.microsoft.com/office/powerpoint/2010/main" val="304056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Why Content Analysis?</a:t>
            </a:r>
            <a:endParaRPr lang="en-SG" dirty="0"/>
          </a:p>
        </p:txBody>
      </p:sp>
      <p:sp>
        <p:nvSpPr>
          <p:cNvPr id="7" name="Content Placeholder 6"/>
          <p:cNvSpPr>
            <a:spLocks noGrp="1"/>
          </p:cNvSpPr>
          <p:nvPr>
            <p:ph idx="1"/>
          </p:nvPr>
        </p:nvSpPr>
        <p:spPr/>
        <p:txBody>
          <a:bodyPr>
            <a:normAutofit/>
          </a:bodyPr>
          <a:lstStyle/>
          <a:p>
            <a:r>
              <a:rPr lang="en-SG" dirty="0" smtClean="0"/>
              <a:t>Content Analysis will give you insights into how users interact with the pages on your website.</a:t>
            </a:r>
          </a:p>
          <a:p>
            <a:pPr lvl="1"/>
            <a:r>
              <a:rPr lang="en-SG" dirty="0" smtClean="0"/>
              <a:t>Where do your visitors go?</a:t>
            </a:r>
          </a:p>
          <a:p>
            <a:pPr lvl="1"/>
            <a:r>
              <a:rPr lang="en-SG" dirty="0" smtClean="0"/>
              <a:t>How long do they stay there?</a:t>
            </a:r>
          </a:p>
          <a:p>
            <a:pPr lvl="1"/>
            <a:r>
              <a:rPr lang="en-SG" dirty="0" smtClean="0"/>
              <a:t>What pages people enter your website on?</a:t>
            </a:r>
          </a:p>
          <a:p>
            <a:pPr lvl="1"/>
            <a:r>
              <a:rPr lang="en-SG" dirty="0" smtClean="0"/>
              <a:t>From which pages do they exit your website?</a:t>
            </a:r>
          </a:p>
          <a:p>
            <a:pPr lvl="1"/>
            <a:endParaRPr lang="en-SG" dirty="0"/>
          </a:p>
        </p:txBody>
      </p:sp>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12</a:t>
            </a:fld>
            <a:endParaRPr lang="en-SG"/>
          </a:p>
        </p:txBody>
      </p:sp>
    </p:spTree>
    <p:extLst>
      <p:ext uri="{BB962C8B-B14F-4D97-AF65-F5344CB8AC3E}">
        <p14:creationId xmlns:p14="http://schemas.microsoft.com/office/powerpoint/2010/main" val="237521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Why Content Analysis?</a:t>
            </a:r>
            <a:endParaRPr lang="en-SG" dirty="0"/>
          </a:p>
        </p:txBody>
      </p:sp>
      <p:sp>
        <p:nvSpPr>
          <p:cNvPr id="7" name="Content Placeholder 6"/>
          <p:cNvSpPr>
            <a:spLocks noGrp="1"/>
          </p:cNvSpPr>
          <p:nvPr>
            <p:ph idx="1"/>
          </p:nvPr>
        </p:nvSpPr>
        <p:spPr/>
        <p:txBody>
          <a:bodyPr>
            <a:normAutofit/>
          </a:bodyPr>
          <a:lstStyle/>
          <a:p>
            <a:r>
              <a:rPr lang="en-SG" dirty="0" smtClean="0"/>
              <a:t>It can confirm your assumptions, and enables you to see how changes to your website affect users’ </a:t>
            </a:r>
            <a:r>
              <a:rPr lang="en-SG" dirty="0" err="1" smtClean="0"/>
              <a:t>behavior</a:t>
            </a:r>
            <a:r>
              <a:rPr lang="en-SG" dirty="0" smtClean="0"/>
              <a:t>.</a:t>
            </a:r>
          </a:p>
          <a:p>
            <a:r>
              <a:rPr lang="en-SG" dirty="0" smtClean="0"/>
              <a:t>The </a:t>
            </a:r>
            <a:r>
              <a:rPr lang="en-SG" b="1" dirty="0" smtClean="0"/>
              <a:t>Behavior Reports</a:t>
            </a:r>
            <a:r>
              <a:rPr lang="en-SG" dirty="0" smtClean="0"/>
              <a:t> in Google provide a practical framework for digging into metrics such as</a:t>
            </a:r>
          </a:p>
          <a:p>
            <a:pPr lvl="1"/>
            <a:r>
              <a:rPr lang="en-SG" dirty="0" smtClean="0"/>
              <a:t>Bounce rate, </a:t>
            </a:r>
          </a:p>
          <a:p>
            <a:pPr lvl="1"/>
            <a:r>
              <a:rPr lang="en-SG" dirty="0" smtClean="0"/>
              <a:t>Time on page, </a:t>
            </a:r>
          </a:p>
          <a:p>
            <a:pPr lvl="1"/>
            <a:r>
              <a:rPr lang="en-SG" dirty="0" smtClean="0"/>
              <a:t>Pageviews,  etc.</a:t>
            </a:r>
          </a:p>
          <a:p>
            <a:pPr lvl="1"/>
            <a:endParaRPr lang="en-SG" dirty="0"/>
          </a:p>
        </p:txBody>
      </p:sp>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13</a:t>
            </a:fld>
            <a:endParaRPr lang="en-SG"/>
          </a:p>
        </p:txBody>
      </p:sp>
    </p:spTree>
    <p:extLst>
      <p:ext uri="{BB962C8B-B14F-4D97-AF65-F5344CB8AC3E}">
        <p14:creationId xmlns:p14="http://schemas.microsoft.com/office/powerpoint/2010/main" val="250191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Purpose</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14</a:t>
            </a:fld>
            <a:endParaRPr lang="en-SG"/>
          </a:p>
        </p:txBody>
      </p:sp>
      <p:pic>
        <p:nvPicPr>
          <p:cNvPr id="7" name="Picture 6"/>
          <p:cNvPicPr>
            <a:picLocks noChangeAspect="1"/>
          </p:cNvPicPr>
          <p:nvPr/>
        </p:nvPicPr>
        <p:blipFill>
          <a:blip r:embed="rId2"/>
          <a:stretch>
            <a:fillRect/>
          </a:stretch>
        </p:blipFill>
        <p:spPr>
          <a:xfrm>
            <a:off x="766762" y="2881312"/>
            <a:ext cx="7610475" cy="1095375"/>
          </a:xfrm>
          <a:prstGeom prst="rect">
            <a:avLst/>
          </a:prstGeom>
        </p:spPr>
      </p:pic>
    </p:spTree>
    <p:extLst>
      <p:ext uri="{BB962C8B-B14F-4D97-AF65-F5344CB8AC3E}">
        <p14:creationId xmlns:p14="http://schemas.microsoft.com/office/powerpoint/2010/main" val="182119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to look for in page usage metrics</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15</a:t>
            </a:fld>
            <a:endParaRPr lang="en-SG"/>
          </a:p>
        </p:txBody>
      </p:sp>
      <p:pic>
        <p:nvPicPr>
          <p:cNvPr id="6" name="Picture 5"/>
          <p:cNvPicPr>
            <a:picLocks noChangeAspect="1"/>
          </p:cNvPicPr>
          <p:nvPr/>
        </p:nvPicPr>
        <p:blipFill>
          <a:blip r:embed="rId2"/>
          <a:stretch>
            <a:fillRect/>
          </a:stretch>
        </p:blipFill>
        <p:spPr>
          <a:xfrm>
            <a:off x="847725" y="2886075"/>
            <a:ext cx="7448550" cy="1085850"/>
          </a:xfrm>
          <a:prstGeom prst="rect">
            <a:avLst/>
          </a:prstGeom>
        </p:spPr>
      </p:pic>
    </p:spTree>
    <p:extLst>
      <p:ext uri="{BB962C8B-B14F-4D97-AF65-F5344CB8AC3E}">
        <p14:creationId xmlns:p14="http://schemas.microsoft.com/office/powerpoint/2010/main" val="251975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High </a:t>
            </a:r>
            <a:r>
              <a:rPr lang="en-SG" dirty="0" err="1" smtClean="0"/>
              <a:t>pageviews</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16</a:t>
            </a:fld>
            <a:endParaRPr lang="en-SG"/>
          </a:p>
        </p:txBody>
      </p:sp>
      <p:pic>
        <p:nvPicPr>
          <p:cNvPr id="5" name="Picture 4"/>
          <p:cNvPicPr>
            <a:picLocks noChangeAspect="1"/>
          </p:cNvPicPr>
          <p:nvPr/>
        </p:nvPicPr>
        <p:blipFill rotWithShape="1">
          <a:blip r:embed="rId2"/>
          <a:srcRect t="5255"/>
          <a:stretch/>
        </p:blipFill>
        <p:spPr>
          <a:xfrm>
            <a:off x="728662" y="2926079"/>
            <a:ext cx="7686675" cy="1064895"/>
          </a:xfrm>
          <a:prstGeom prst="rect">
            <a:avLst/>
          </a:prstGeom>
        </p:spPr>
      </p:pic>
    </p:spTree>
    <p:extLst>
      <p:ext uri="{BB962C8B-B14F-4D97-AF65-F5344CB8AC3E}">
        <p14:creationId xmlns:p14="http://schemas.microsoft.com/office/powerpoint/2010/main" val="126541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Low </a:t>
            </a:r>
            <a:r>
              <a:rPr lang="en-SG" dirty="0" err="1" smtClean="0"/>
              <a:t>pageviews</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17</a:t>
            </a:fld>
            <a:endParaRPr lang="en-SG"/>
          </a:p>
        </p:txBody>
      </p:sp>
      <p:pic>
        <p:nvPicPr>
          <p:cNvPr id="6" name="Picture 5"/>
          <p:cNvPicPr>
            <a:picLocks noChangeAspect="1"/>
          </p:cNvPicPr>
          <p:nvPr/>
        </p:nvPicPr>
        <p:blipFill>
          <a:blip r:embed="rId2"/>
          <a:stretch>
            <a:fillRect/>
          </a:stretch>
        </p:blipFill>
        <p:spPr>
          <a:xfrm>
            <a:off x="719137" y="3143250"/>
            <a:ext cx="7705725" cy="571500"/>
          </a:xfrm>
          <a:prstGeom prst="rect">
            <a:avLst/>
          </a:prstGeom>
        </p:spPr>
      </p:pic>
    </p:spTree>
    <p:extLst>
      <p:ext uri="{BB962C8B-B14F-4D97-AF65-F5344CB8AC3E}">
        <p14:creationId xmlns:p14="http://schemas.microsoft.com/office/powerpoint/2010/main" val="69381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High </a:t>
            </a:r>
            <a:r>
              <a:rPr lang="en-SG" dirty="0" err="1" smtClean="0"/>
              <a:t>Pageview</a:t>
            </a:r>
            <a:r>
              <a:rPr lang="en-SG" dirty="0" smtClean="0"/>
              <a:t>/Unique </a:t>
            </a:r>
            <a:r>
              <a:rPr lang="en-SG" dirty="0" err="1" smtClean="0"/>
              <a:t>Pageview</a:t>
            </a:r>
            <a:r>
              <a:rPr lang="en-SG" dirty="0" smtClean="0"/>
              <a:t> ratio</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18</a:t>
            </a:fld>
            <a:endParaRPr lang="en-SG"/>
          </a:p>
        </p:txBody>
      </p:sp>
      <p:pic>
        <p:nvPicPr>
          <p:cNvPr id="5" name="Picture 4"/>
          <p:cNvPicPr>
            <a:picLocks noChangeAspect="1"/>
          </p:cNvPicPr>
          <p:nvPr/>
        </p:nvPicPr>
        <p:blipFill>
          <a:blip r:embed="rId2"/>
          <a:stretch>
            <a:fillRect/>
          </a:stretch>
        </p:blipFill>
        <p:spPr>
          <a:xfrm>
            <a:off x="642937" y="3152775"/>
            <a:ext cx="7858125" cy="552450"/>
          </a:xfrm>
          <a:prstGeom prst="rect">
            <a:avLst/>
          </a:prstGeom>
        </p:spPr>
      </p:pic>
    </p:spTree>
    <p:extLst>
      <p:ext uri="{BB962C8B-B14F-4D97-AF65-F5344CB8AC3E}">
        <p14:creationId xmlns:p14="http://schemas.microsoft.com/office/powerpoint/2010/main" val="143375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Low time on page</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19</a:t>
            </a:fld>
            <a:endParaRPr lang="en-SG"/>
          </a:p>
        </p:txBody>
      </p:sp>
      <p:pic>
        <p:nvPicPr>
          <p:cNvPr id="5" name="Picture 4"/>
          <p:cNvPicPr>
            <a:picLocks noChangeAspect="1"/>
          </p:cNvPicPr>
          <p:nvPr/>
        </p:nvPicPr>
        <p:blipFill>
          <a:blip r:embed="rId2"/>
          <a:stretch>
            <a:fillRect/>
          </a:stretch>
        </p:blipFill>
        <p:spPr>
          <a:xfrm>
            <a:off x="914400" y="2772505"/>
            <a:ext cx="7315200" cy="2457450"/>
          </a:xfrm>
          <a:prstGeom prst="rect">
            <a:avLst/>
          </a:prstGeom>
        </p:spPr>
      </p:pic>
    </p:spTree>
    <p:extLst>
      <p:ext uri="{BB962C8B-B14F-4D97-AF65-F5344CB8AC3E}">
        <p14:creationId xmlns:p14="http://schemas.microsoft.com/office/powerpoint/2010/main" val="139842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Objectives</a:t>
            </a:r>
            <a:endParaRPr lang="en-SG" dirty="0"/>
          </a:p>
        </p:txBody>
      </p:sp>
      <p:sp>
        <p:nvSpPr>
          <p:cNvPr id="3" name="Content Placeholder 2"/>
          <p:cNvSpPr>
            <a:spLocks noGrp="1"/>
          </p:cNvSpPr>
          <p:nvPr>
            <p:ph idx="1"/>
          </p:nvPr>
        </p:nvSpPr>
        <p:spPr/>
        <p:txBody>
          <a:bodyPr>
            <a:normAutofit/>
          </a:bodyPr>
          <a:lstStyle/>
          <a:p>
            <a:r>
              <a:rPr lang="en-GB" dirty="0" smtClean="0"/>
              <a:t>Describe Segmentation of Data</a:t>
            </a:r>
          </a:p>
          <a:p>
            <a:r>
              <a:rPr lang="en-GB" dirty="0" smtClean="0"/>
              <a:t>Explain Visitor Value over Time</a:t>
            </a:r>
          </a:p>
          <a:p>
            <a:r>
              <a:rPr lang="en-GB" dirty="0" smtClean="0"/>
              <a:t>Interpret Results from Visitor Activity Analysis</a:t>
            </a:r>
          </a:p>
          <a:p>
            <a:r>
              <a:rPr lang="en-GB" dirty="0" smtClean="0"/>
              <a:t>Interpret the Results from Navigation and Site Analysis</a:t>
            </a:r>
          </a:p>
          <a:p>
            <a:r>
              <a:rPr lang="en-GB" dirty="0" smtClean="0"/>
              <a:t>Apply Content Analysis</a:t>
            </a:r>
          </a:p>
          <a:p>
            <a:r>
              <a:rPr lang="en-GB" dirty="0" smtClean="0"/>
              <a:t>Apply Conversion Optimization</a:t>
            </a:r>
          </a:p>
          <a:p>
            <a:r>
              <a:rPr lang="en-GB" dirty="0" smtClean="0"/>
              <a:t>Content Experiments</a:t>
            </a:r>
          </a:p>
          <a:p>
            <a:r>
              <a:rPr lang="en-GB" dirty="0" smtClean="0"/>
              <a:t>Voice of Customer</a:t>
            </a:r>
          </a:p>
          <a:p>
            <a:pPr lvl="3"/>
            <a:endParaRPr lang="en-GB" dirty="0" smtClean="0"/>
          </a:p>
          <a:p>
            <a:pPr marL="627063" lvl="2" indent="0">
              <a:buNone/>
            </a:pPr>
            <a:endParaRPr lang="en-GB" dirty="0" smtClean="0"/>
          </a:p>
          <a:p>
            <a:pPr marL="301943" lvl="1" indent="0">
              <a:buNone/>
            </a:pPr>
            <a:endParaRPr lang="en-GB" dirty="0" smtClean="0"/>
          </a:p>
          <a:p>
            <a:pPr lvl="1"/>
            <a:endParaRPr lang="en-GB" dirty="0" smtClean="0"/>
          </a:p>
          <a:p>
            <a:pPr marL="301943" lvl="1" indent="0">
              <a:buNone/>
            </a:pPr>
            <a:endParaRPr lang="en-GB" dirty="0" smtClean="0"/>
          </a:p>
          <a:p>
            <a:endParaRPr lang="en-GB" dirty="0" smtClean="0"/>
          </a:p>
          <a:p>
            <a:endParaRPr lang="en-GB" dirty="0" smtClean="0"/>
          </a:p>
          <a:p>
            <a:endParaRPr lang="en-GB" dirty="0" smtClean="0"/>
          </a:p>
          <a:p>
            <a:endParaRPr lang="en-SG" dirty="0"/>
          </a:p>
        </p:txBody>
      </p:sp>
      <p:sp>
        <p:nvSpPr>
          <p:cNvPr id="4" name="Footer Placeholder 3"/>
          <p:cNvSpPr>
            <a:spLocks noGrp="1"/>
          </p:cNvSpPr>
          <p:nvPr>
            <p:ph type="ftr" sz="quarter" idx="11"/>
          </p:nvPr>
        </p:nvSpPr>
        <p:spPr/>
        <p:txBody>
          <a:bodyPr/>
          <a:lstStyle/>
          <a:p>
            <a:r>
              <a:rPr lang="en-GB" dirty="0"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2</a:t>
            </a:fld>
            <a:endParaRPr lang="en-SG"/>
          </a:p>
        </p:txBody>
      </p:sp>
    </p:spTree>
    <p:extLst>
      <p:ext uri="{BB962C8B-B14F-4D97-AF65-F5344CB8AC3E}">
        <p14:creationId xmlns:p14="http://schemas.microsoft.com/office/powerpoint/2010/main" val="409852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High time on page</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20</a:t>
            </a:fld>
            <a:endParaRPr lang="en-SG"/>
          </a:p>
        </p:txBody>
      </p:sp>
      <p:pic>
        <p:nvPicPr>
          <p:cNvPr id="5" name="Picture 4"/>
          <p:cNvPicPr>
            <a:picLocks noChangeAspect="1"/>
          </p:cNvPicPr>
          <p:nvPr/>
        </p:nvPicPr>
        <p:blipFill>
          <a:blip r:embed="rId2"/>
          <a:stretch>
            <a:fillRect/>
          </a:stretch>
        </p:blipFill>
        <p:spPr>
          <a:xfrm>
            <a:off x="895350" y="3138487"/>
            <a:ext cx="7353300" cy="581025"/>
          </a:xfrm>
          <a:prstGeom prst="rect">
            <a:avLst/>
          </a:prstGeom>
        </p:spPr>
      </p:pic>
    </p:spTree>
    <p:extLst>
      <p:ext uri="{BB962C8B-B14F-4D97-AF65-F5344CB8AC3E}">
        <p14:creationId xmlns:p14="http://schemas.microsoft.com/office/powerpoint/2010/main" val="348736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High bounce rate</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21</a:t>
            </a:fld>
            <a:endParaRPr lang="en-SG"/>
          </a:p>
        </p:txBody>
      </p:sp>
      <p:pic>
        <p:nvPicPr>
          <p:cNvPr id="5" name="Picture 4"/>
          <p:cNvPicPr>
            <a:picLocks noChangeAspect="1"/>
          </p:cNvPicPr>
          <p:nvPr/>
        </p:nvPicPr>
        <p:blipFill>
          <a:blip r:embed="rId2"/>
          <a:stretch>
            <a:fillRect/>
          </a:stretch>
        </p:blipFill>
        <p:spPr>
          <a:xfrm>
            <a:off x="895350" y="3181350"/>
            <a:ext cx="7353300" cy="495300"/>
          </a:xfrm>
          <a:prstGeom prst="rect">
            <a:avLst/>
          </a:prstGeom>
        </p:spPr>
      </p:pic>
    </p:spTree>
    <p:extLst>
      <p:ext uri="{BB962C8B-B14F-4D97-AF65-F5344CB8AC3E}">
        <p14:creationId xmlns:p14="http://schemas.microsoft.com/office/powerpoint/2010/main" val="41052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High % exit</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22</a:t>
            </a:fld>
            <a:endParaRPr lang="en-SG"/>
          </a:p>
        </p:txBody>
      </p:sp>
      <p:pic>
        <p:nvPicPr>
          <p:cNvPr id="5" name="Picture 4"/>
          <p:cNvPicPr>
            <a:picLocks noChangeAspect="1"/>
          </p:cNvPicPr>
          <p:nvPr/>
        </p:nvPicPr>
        <p:blipFill>
          <a:blip r:embed="rId2"/>
          <a:stretch>
            <a:fillRect/>
          </a:stretch>
        </p:blipFill>
        <p:spPr>
          <a:xfrm>
            <a:off x="919162" y="3152775"/>
            <a:ext cx="7305675" cy="552450"/>
          </a:xfrm>
          <a:prstGeom prst="rect">
            <a:avLst/>
          </a:prstGeom>
        </p:spPr>
      </p:pic>
    </p:spTree>
    <p:extLst>
      <p:ext uri="{BB962C8B-B14F-4D97-AF65-F5344CB8AC3E}">
        <p14:creationId xmlns:p14="http://schemas.microsoft.com/office/powerpoint/2010/main" val="219935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Page value</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23</a:t>
            </a:fld>
            <a:endParaRPr lang="en-SG"/>
          </a:p>
        </p:txBody>
      </p:sp>
      <p:pic>
        <p:nvPicPr>
          <p:cNvPr id="5" name="Picture 4"/>
          <p:cNvPicPr>
            <a:picLocks noChangeAspect="1"/>
          </p:cNvPicPr>
          <p:nvPr/>
        </p:nvPicPr>
        <p:blipFill>
          <a:blip r:embed="rId2"/>
          <a:stretch>
            <a:fillRect/>
          </a:stretch>
        </p:blipFill>
        <p:spPr>
          <a:xfrm>
            <a:off x="928687" y="3181350"/>
            <a:ext cx="7286625" cy="495300"/>
          </a:xfrm>
          <a:prstGeom prst="rect">
            <a:avLst/>
          </a:prstGeom>
        </p:spPr>
      </p:pic>
    </p:spTree>
    <p:extLst>
      <p:ext uri="{BB962C8B-B14F-4D97-AF65-F5344CB8AC3E}">
        <p14:creationId xmlns:p14="http://schemas.microsoft.com/office/powerpoint/2010/main" val="2659742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Comparing pages</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24</a:t>
            </a:fld>
            <a:endParaRPr lang="en-SG"/>
          </a:p>
        </p:txBody>
      </p:sp>
      <p:pic>
        <p:nvPicPr>
          <p:cNvPr id="5" name="Picture 4"/>
          <p:cNvPicPr>
            <a:picLocks noChangeAspect="1"/>
          </p:cNvPicPr>
          <p:nvPr/>
        </p:nvPicPr>
        <p:blipFill>
          <a:blip r:embed="rId2"/>
          <a:stretch>
            <a:fillRect/>
          </a:stretch>
        </p:blipFill>
        <p:spPr>
          <a:xfrm>
            <a:off x="995362" y="3009900"/>
            <a:ext cx="7153275" cy="838200"/>
          </a:xfrm>
          <a:prstGeom prst="rect">
            <a:avLst/>
          </a:prstGeom>
        </p:spPr>
      </p:pic>
    </p:spTree>
    <p:extLst>
      <p:ext uri="{BB962C8B-B14F-4D97-AF65-F5344CB8AC3E}">
        <p14:creationId xmlns:p14="http://schemas.microsoft.com/office/powerpoint/2010/main" val="427177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Click-Path Analysis</a:t>
            </a:r>
            <a:endParaRPr lang="en-SG" dirty="0"/>
          </a:p>
        </p:txBody>
      </p:sp>
      <p:sp>
        <p:nvSpPr>
          <p:cNvPr id="5" name="Text Placeholder 4"/>
          <p:cNvSpPr>
            <a:spLocks noGrp="1"/>
          </p:cNvSpPr>
          <p:nvPr>
            <p:ph type="body" idx="1"/>
          </p:nvPr>
        </p:nvSpPr>
        <p:spPr/>
        <p:txBody>
          <a:bodyPr/>
          <a:lstStyle/>
          <a:p>
            <a:r>
              <a:rPr lang="en-SG" dirty="0" smtClean="0"/>
              <a:t>Visitors’ </a:t>
            </a:r>
            <a:r>
              <a:rPr lang="en-SG" dirty="0" err="1" smtClean="0"/>
              <a:t>FlOW</a:t>
            </a:r>
            <a:endParaRPr lang="en-SG" dirty="0"/>
          </a:p>
        </p:txBody>
      </p:sp>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25</a:t>
            </a:fld>
            <a:endParaRPr lang="en-SG"/>
          </a:p>
        </p:txBody>
      </p:sp>
    </p:spTree>
    <p:extLst>
      <p:ext uri="{BB962C8B-B14F-4D97-AF65-F5344CB8AC3E}">
        <p14:creationId xmlns:p14="http://schemas.microsoft.com/office/powerpoint/2010/main" val="135440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26</a:t>
            </a:fld>
            <a:endParaRPr lang="en-SG"/>
          </a:p>
        </p:txBody>
      </p:sp>
      <p:pic>
        <p:nvPicPr>
          <p:cNvPr id="3" name="Picture 2"/>
          <p:cNvPicPr>
            <a:picLocks noChangeAspect="1"/>
          </p:cNvPicPr>
          <p:nvPr/>
        </p:nvPicPr>
        <p:blipFill>
          <a:blip r:embed="rId2"/>
          <a:stretch>
            <a:fillRect/>
          </a:stretch>
        </p:blipFill>
        <p:spPr>
          <a:xfrm>
            <a:off x="709612" y="2862262"/>
            <a:ext cx="7724775" cy="1133475"/>
          </a:xfrm>
          <a:prstGeom prst="rect">
            <a:avLst/>
          </a:prstGeom>
        </p:spPr>
      </p:pic>
    </p:spTree>
    <p:extLst>
      <p:ext uri="{BB962C8B-B14F-4D97-AF65-F5344CB8AC3E}">
        <p14:creationId xmlns:p14="http://schemas.microsoft.com/office/powerpoint/2010/main" val="2745959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27</a:t>
            </a:fld>
            <a:endParaRPr lang="en-SG"/>
          </a:p>
        </p:txBody>
      </p:sp>
      <p:pic>
        <p:nvPicPr>
          <p:cNvPr id="5" name="Picture 4"/>
          <p:cNvPicPr>
            <a:picLocks noChangeAspect="1"/>
          </p:cNvPicPr>
          <p:nvPr/>
        </p:nvPicPr>
        <p:blipFill>
          <a:blip r:embed="rId2"/>
          <a:stretch>
            <a:fillRect/>
          </a:stretch>
        </p:blipFill>
        <p:spPr>
          <a:xfrm>
            <a:off x="804862" y="2476500"/>
            <a:ext cx="7534275" cy="1905000"/>
          </a:xfrm>
          <a:prstGeom prst="rect">
            <a:avLst/>
          </a:prstGeom>
        </p:spPr>
      </p:pic>
    </p:spTree>
    <p:extLst>
      <p:ext uri="{BB962C8B-B14F-4D97-AF65-F5344CB8AC3E}">
        <p14:creationId xmlns:p14="http://schemas.microsoft.com/office/powerpoint/2010/main" val="416752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895375"/>
            <a:ext cx="9144000" cy="4993722"/>
          </a:xfrm>
          <a:prstGeom prst="rect">
            <a:avLst/>
          </a:prstGeom>
        </p:spPr>
      </p:pic>
      <p:sp>
        <p:nvSpPr>
          <p:cNvPr id="2" name="Title 1"/>
          <p:cNvSpPr>
            <a:spLocks noGrp="1"/>
          </p:cNvSpPr>
          <p:nvPr>
            <p:ph type="title"/>
          </p:nvPr>
        </p:nvSpPr>
        <p:spPr/>
        <p:txBody>
          <a:bodyPr/>
          <a:lstStyle/>
          <a:p>
            <a:r>
              <a:rPr lang="en-SG" dirty="0" smtClean="0"/>
              <a:t>All Pages — </a:t>
            </a:r>
            <a:br>
              <a:rPr lang="en-SG" dirty="0" smtClean="0"/>
            </a:br>
            <a:r>
              <a:rPr lang="en-SG" dirty="0" smtClean="0"/>
              <a:t>Navigation Summary</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28</a:t>
            </a:fld>
            <a:endParaRPr lang="en-SG"/>
          </a:p>
        </p:txBody>
      </p:sp>
    </p:spTree>
    <p:extLst>
      <p:ext uri="{BB962C8B-B14F-4D97-AF65-F5344CB8AC3E}">
        <p14:creationId xmlns:p14="http://schemas.microsoft.com/office/powerpoint/2010/main" val="1257329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696" y="1844825"/>
            <a:ext cx="9179623" cy="5013176"/>
          </a:xfrm>
          <a:prstGeom prst="rect">
            <a:avLst/>
          </a:prstGeom>
        </p:spPr>
      </p:pic>
      <p:sp>
        <p:nvSpPr>
          <p:cNvPr id="2" name="Title 1"/>
          <p:cNvSpPr>
            <a:spLocks noGrp="1"/>
          </p:cNvSpPr>
          <p:nvPr>
            <p:ph type="title"/>
          </p:nvPr>
        </p:nvSpPr>
        <p:spPr/>
        <p:txBody>
          <a:bodyPr/>
          <a:lstStyle/>
          <a:p>
            <a:r>
              <a:rPr lang="en-SG" dirty="0" smtClean="0"/>
              <a:t>Behavior Flow/</a:t>
            </a:r>
            <a:br>
              <a:rPr lang="en-SG" dirty="0" smtClean="0"/>
            </a:br>
            <a:r>
              <a:rPr lang="en-SG" sz="2400" dirty="0" smtClean="0"/>
              <a:t>Visitor Flow report</a:t>
            </a:r>
            <a:endParaRPr lang="en-SG" sz="2400"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29</a:t>
            </a:fld>
            <a:endParaRPr lang="en-SG"/>
          </a:p>
        </p:txBody>
      </p:sp>
    </p:spTree>
    <p:extLst>
      <p:ext uri="{BB962C8B-B14F-4D97-AF65-F5344CB8AC3E}">
        <p14:creationId xmlns:p14="http://schemas.microsoft.com/office/powerpoint/2010/main" val="16814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Major groupings of Google Analytics</a:t>
            </a:r>
            <a:br>
              <a:rPr lang="en-SG" dirty="0" smtClean="0"/>
            </a:br>
            <a:r>
              <a:rPr lang="en-SG" dirty="0" smtClean="0"/>
              <a:t>reports</a:t>
            </a:r>
            <a:endParaRPr lang="en-SG" dirty="0"/>
          </a:p>
        </p:txBody>
      </p:sp>
      <p:sp>
        <p:nvSpPr>
          <p:cNvPr id="7" name="Text Placeholder 6"/>
          <p:cNvSpPr>
            <a:spLocks noGrp="1"/>
          </p:cNvSpPr>
          <p:nvPr>
            <p:ph type="body" idx="1"/>
          </p:nvPr>
        </p:nvSpPr>
        <p:spPr/>
        <p:txBody>
          <a:bodyPr/>
          <a:lstStyle/>
          <a:p>
            <a:pPr marL="342900" indent="-342900">
              <a:buFont typeface="Arial" panose="020B0604020202020204" pitchFamily="34" charset="0"/>
              <a:buChar char="•"/>
            </a:pPr>
            <a:r>
              <a:rPr lang="en-SG" dirty="0" smtClean="0"/>
              <a:t>Audience</a:t>
            </a:r>
          </a:p>
          <a:p>
            <a:pPr marL="342900" indent="-342900">
              <a:buFont typeface="Arial" panose="020B0604020202020204" pitchFamily="34" charset="0"/>
              <a:buChar char="•"/>
            </a:pPr>
            <a:r>
              <a:rPr lang="en-SG" dirty="0" smtClean="0"/>
              <a:t>Acquisition</a:t>
            </a:r>
          </a:p>
          <a:p>
            <a:pPr marL="342900" indent="-342900">
              <a:buFont typeface="Arial" panose="020B0604020202020204" pitchFamily="34" charset="0"/>
              <a:buChar char="•"/>
            </a:pPr>
            <a:r>
              <a:rPr lang="en-SG" dirty="0" smtClean="0"/>
              <a:t>Behavior</a:t>
            </a:r>
          </a:p>
          <a:p>
            <a:pPr marL="342900" indent="-342900">
              <a:buFont typeface="Arial" panose="020B0604020202020204" pitchFamily="34" charset="0"/>
              <a:buChar char="•"/>
            </a:pPr>
            <a:r>
              <a:rPr lang="en-SG" dirty="0" err="1" smtClean="0"/>
              <a:t>CONVersions</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3</a:t>
            </a:fld>
            <a:endParaRPr lang="en-SG"/>
          </a:p>
        </p:txBody>
      </p:sp>
    </p:spTree>
    <p:extLst>
      <p:ext uri="{BB962C8B-B14F-4D97-AF65-F5344CB8AC3E}">
        <p14:creationId xmlns:p14="http://schemas.microsoft.com/office/powerpoint/2010/main" val="3015669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75531" y="2132856"/>
            <a:ext cx="7400925" cy="4638675"/>
          </a:xfrm>
          <a:prstGeom prst="rect">
            <a:avLst/>
          </a:prstGeom>
        </p:spPr>
      </p:pic>
      <p:sp>
        <p:nvSpPr>
          <p:cNvPr id="2" name="Title 1"/>
          <p:cNvSpPr>
            <a:spLocks noGrp="1"/>
          </p:cNvSpPr>
          <p:nvPr>
            <p:ph type="title"/>
          </p:nvPr>
        </p:nvSpPr>
        <p:spPr/>
        <p:txBody>
          <a:bodyPr/>
          <a:lstStyle/>
          <a:p>
            <a:r>
              <a:rPr lang="en-SG" dirty="0" smtClean="0"/>
              <a:t>Process</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30</a:t>
            </a:fld>
            <a:endParaRPr lang="en-SG"/>
          </a:p>
        </p:txBody>
      </p:sp>
    </p:spTree>
    <p:extLst>
      <p:ext uri="{BB962C8B-B14F-4D97-AF65-F5344CB8AC3E}">
        <p14:creationId xmlns:p14="http://schemas.microsoft.com/office/powerpoint/2010/main" val="4090223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Segmentation</a:t>
            </a:r>
            <a:endParaRPr lang="en-SG" dirty="0"/>
          </a:p>
        </p:txBody>
      </p:sp>
      <p:sp>
        <p:nvSpPr>
          <p:cNvPr id="5" name="Text Placeholder 4"/>
          <p:cNvSpPr>
            <a:spLocks noGrp="1"/>
          </p:cNvSpPr>
          <p:nvPr>
            <p:ph type="body" idx="1"/>
          </p:nvPr>
        </p:nvSpPr>
        <p:spPr/>
        <p:txBody>
          <a:bodyPr/>
          <a:lstStyle/>
          <a:p>
            <a:endParaRPr lang="en-SG" dirty="0"/>
          </a:p>
        </p:txBody>
      </p:sp>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31</a:t>
            </a:fld>
            <a:endParaRPr lang="en-SG"/>
          </a:p>
        </p:txBody>
      </p:sp>
    </p:spTree>
    <p:extLst>
      <p:ext uri="{BB962C8B-B14F-4D97-AF65-F5344CB8AC3E}">
        <p14:creationId xmlns:p14="http://schemas.microsoft.com/office/powerpoint/2010/main" val="3659396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Why segment?</a:t>
            </a:r>
            <a:endParaRPr lang="en-SG" dirty="0"/>
          </a:p>
        </p:txBody>
      </p:sp>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32</a:t>
            </a:fld>
            <a:endParaRPr lang="en-SG"/>
          </a:p>
        </p:txBody>
      </p:sp>
      <p:pic>
        <p:nvPicPr>
          <p:cNvPr id="7" name="Picture 6"/>
          <p:cNvPicPr>
            <a:picLocks noChangeAspect="1"/>
          </p:cNvPicPr>
          <p:nvPr/>
        </p:nvPicPr>
        <p:blipFill>
          <a:blip r:embed="rId2"/>
          <a:stretch>
            <a:fillRect/>
          </a:stretch>
        </p:blipFill>
        <p:spPr>
          <a:xfrm>
            <a:off x="800100" y="2852737"/>
            <a:ext cx="7543800" cy="1152525"/>
          </a:xfrm>
          <a:prstGeom prst="rect">
            <a:avLst/>
          </a:prstGeom>
        </p:spPr>
      </p:pic>
    </p:spTree>
    <p:extLst>
      <p:ext uri="{BB962C8B-B14F-4D97-AF65-F5344CB8AC3E}">
        <p14:creationId xmlns:p14="http://schemas.microsoft.com/office/powerpoint/2010/main" val="3351393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How to segment?</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33</a:t>
            </a:fld>
            <a:endParaRPr lang="en-SG"/>
          </a:p>
        </p:txBody>
      </p:sp>
      <p:pic>
        <p:nvPicPr>
          <p:cNvPr id="7" name="Picture 6"/>
          <p:cNvPicPr>
            <a:picLocks noChangeAspect="1"/>
          </p:cNvPicPr>
          <p:nvPr/>
        </p:nvPicPr>
        <p:blipFill>
          <a:blip r:embed="rId2"/>
          <a:stretch>
            <a:fillRect/>
          </a:stretch>
        </p:blipFill>
        <p:spPr>
          <a:xfrm>
            <a:off x="863564" y="2708920"/>
            <a:ext cx="7648575" cy="2838450"/>
          </a:xfrm>
          <a:prstGeom prst="rect">
            <a:avLst/>
          </a:prstGeom>
        </p:spPr>
      </p:pic>
    </p:spTree>
    <p:extLst>
      <p:ext uri="{BB962C8B-B14F-4D97-AF65-F5344CB8AC3E}">
        <p14:creationId xmlns:p14="http://schemas.microsoft.com/office/powerpoint/2010/main" val="695532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063416"/>
            <a:ext cx="10610456" cy="5794583"/>
          </a:xfrm>
          <a:prstGeom prst="rect">
            <a:avLst/>
          </a:prstGeom>
        </p:spPr>
      </p:pic>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34</a:t>
            </a:fld>
            <a:endParaRPr lang="en-SG"/>
          </a:p>
        </p:txBody>
      </p:sp>
      <p:cxnSp>
        <p:nvCxnSpPr>
          <p:cNvPr id="8" name="Straight Arrow Connector 7"/>
          <p:cNvCxnSpPr/>
          <p:nvPr/>
        </p:nvCxnSpPr>
        <p:spPr>
          <a:xfrm>
            <a:off x="3131840" y="764704"/>
            <a:ext cx="1728192" cy="2016224"/>
          </a:xfrm>
          <a:prstGeom prst="straightConnector1">
            <a:avLst/>
          </a:prstGeom>
          <a:ln w="2540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413792" y="86065"/>
            <a:ext cx="2304256" cy="827995"/>
          </a:xfrm>
          <a:prstGeom prst="wedgeRectCallout">
            <a:avLst>
              <a:gd name="adj1" fmla="val 71573"/>
              <a:gd name="adj2" fmla="val 42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To add a new segment</a:t>
            </a:r>
            <a:endParaRPr lang="en-SG" dirty="0"/>
          </a:p>
        </p:txBody>
      </p:sp>
    </p:spTree>
    <p:extLst>
      <p:ext uri="{BB962C8B-B14F-4D97-AF65-F5344CB8AC3E}">
        <p14:creationId xmlns:p14="http://schemas.microsoft.com/office/powerpoint/2010/main" val="2831188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46762"/>
            <a:ext cx="13009524" cy="7104762"/>
          </a:xfrm>
          <a:prstGeom prst="rect">
            <a:avLst/>
          </a:prstGeom>
        </p:spPr>
      </p:pic>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35</a:t>
            </a:fld>
            <a:endParaRPr lang="en-SG"/>
          </a:p>
        </p:txBody>
      </p:sp>
      <p:cxnSp>
        <p:nvCxnSpPr>
          <p:cNvPr id="7" name="Straight Arrow Connector 6"/>
          <p:cNvCxnSpPr/>
          <p:nvPr/>
        </p:nvCxnSpPr>
        <p:spPr>
          <a:xfrm>
            <a:off x="590842" y="3701743"/>
            <a:ext cx="1728192" cy="2016224"/>
          </a:xfrm>
          <a:prstGeom prst="straightConnector1">
            <a:avLst/>
          </a:prstGeom>
          <a:ln w="2540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ular Callout 2"/>
          <p:cNvSpPr/>
          <p:nvPr/>
        </p:nvSpPr>
        <p:spPr>
          <a:xfrm>
            <a:off x="214571" y="764704"/>
            <a:ext cx="1621125" cy="252809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To pick from list of options on the right (scroll for more) and apply to added segment</a:t>
            </a:r>
            <a:endParaRPr lang="en-SG" dirty="0"/>
          </a:p>
        </p:txBody>
      </p:sp>
    </p:spTree>
    <p:extLst>
      <p:ext uri="{BB962C8B-B14F-4D97-AF65-F5344CB8AC3E}">
        <p14:creationId xmlns:p14="http://schemas.microsoft.com/office/powerpoint/2010/main" val="130215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46762"/>
            <a:ext cx="13009524" cy="7104762"/>
          </a:xfrm>
          <a:prstGeom prst="rect">
            <a:avLst/>
          </a:prstGeom>
        </p:spPr>
      </p:pic>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36</a:t>
            </a:fld>
            <a:endParaRPr lang="en-SG"/>
          </a:p>
        </p:txBody>
      </p:sp>
      <p:cxnSp>
        <p:nvCxnSpPr>
          <p:cNvPr id="7" name="Straight Arrow Connector 6"/>
          <p:cNvCxnSpPr/>
          <p:nvPr/>
        </p:nvCxnSpPr>
        <p:spPr>
          <a:xfrm>
            <a:off x="1287791" y="1063417"/>
            <a:ext cx="1240555" cy="1343735"/>
          </a:xfrm>
          <a:prstGeom prst="straightConnector1">
            <a:avLst/>
          </a:prstGeom>
          <a:ln w="2540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ular Callout 5"/>
          <p:cNvSpPr/>
          <p:nvPr/>
        </p:nvSpPr>
        <p:spPr>
          <a:xfrm>
            <a:off x="2743201" y="64611"/>
            <a:ext cx="1683276" cy="1132141"/>
          </a:xfrm>
          <a:prstGeom prst="wedgeRectCallout">
            <a:avLst>
              <a:gd name="adj1" fmla="val -131296"/>
              <a:gd name="adj2" fmla="val 3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To fully customize segment</a:t>
            </a:r>
            <a:endParaRPr lang="en-SG" dirty="0"/>
          </a:p>
        </p:txBody>
      </p:sp>
    </p:spTree>
    <p:extLst>
      <p:ext uri="{BB962C8B-B14F-4D97-AF65-F5344CB8AC3E}">
        <p14:creationId xmlns:p14="http://schemas.microsoft.com/office/powerpoint/2010/main" val="1569310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46762"/>
            <a:ext cx="13009524" cy="7104762"/>
          </a:xfrm>
          <a:prstGeom prst="rect">
            <a:avLst/>
          </a:prstGeom>
        </p:spPr>
      </p:pic>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37</a:t>
            </a:fld>
            <a:endParaRPr lang="en-SG"/>
          </a:p>
        </p:txBody>
      </p:sp>
    </p:spTree>
    <p:extLst>
      <p:ext uri="{BB962C8B-B14F-4D97-AF65-F5344CB8AC3E}">
        <p14:creationId xmlns:p14="http://schemas.microsoft.com/office/powerpoint/2010/main" val="149391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46762"/>
            <a:ext cx="13009524" cy="7104762"/>
          </a:xfrm>
          <a:prstGeom prst="rect">
            <a:avLst/>
          </a:prstGeom>
        </p:spPr>
      </p:pic>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38</a:t>
            </a:fld>
            <a:endParaRPr lang="en-SG"/>
          </a:p>
        </p:txBody>
      </p:sp>
    </p:spTree>
    <p:extLst>
      <p:ext uri="{BB962C8B-B14F-4D97-AF65-F5344CB8AC3E}">
        <p14:creationId xmlns:p14="http://schemas.microsoft.com/office/powerpoint/2010/main" val="180382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46762"/>
            <a:ext cx="13009524" cy="7104762"/>
          </a:xfrm>
          <a:prstGeom prst="rect">
            <a:avLst/>
          </a:prstGeom>
        </p:spPr>
      </p:pic>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39</a:t>
            </a:fld>
            <a:endParaRPr lang="en-SG" dirty="0"/>
          </a:p>
        </p:txBody>
      </p:sp>
      <p:cxnSp>
        <p:nvCxnSpPr>
          <p:cNvPr id="7" name="Straight Arrow Connector 6"/>
          <p:cNvCxnSpPr/>
          <p:nvPr/>
        </p:nvCxnSpPr>
        <p:spPr>
          <a:xfrm flipH="1" flipV="1">
            <a:off x="3635898" y="3393297"/>
            <a:ext cx="2088230" cy="1619879"/>
          </a:xfrm>
          <a:prstGeom prst="straightConnector1">
            <a:avLst/>
          </a:prstGeom>
          <a:ln w="635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71902" y="3714458"/>
            <a:ext cx="2052226" cy="1298718"/>
          </a:xfrm>
          <a:prstGeom prst="straightConnector1">
            <a:avLst/>
          </a:prstGeom>
          <a:ln w="635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ular Callout 18"/>
          <p:cNvSpPr/>
          <p:nvPr/>
        </p:nvSpPr>
        <p:spPr>
          <a:xfrm>
            <a:off x="7092280" y="3930022"/>
            <a:ext cx="1683276" cy="1132141"/>
          </a:xfrm>
          <a:prstGeom prst="wedgeRectCallout">
            <a:avLst>
              <a:gd name="adj1" fmla="val -131296"/>
              <a:gd name="adj2" fmla="val 3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 is segmented or split</a:t>
            </a:r>
            <a:endParaRPr lang="en-SG" dirty="0"/>
          </a:p>
        </p:txBody>
      </p:sp>
    </p:spTree>
    <p:extLst>
      <p:ext uri="{BB962C8B-B14F-4D97-AF65-F5344CB8AC3E}">
        <p14:creationId xmlns:p14="http://schemas.microsoft.com/office/powerpoint/2010/main" val="402872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4</a:t>
            </a:fld>
            <a:endParaRPr lang="en-SG"/>
          </a:p>
        </p:txBody>
      </p:sp>
      <p:pic>
        <p:nvPicPr>
          <p:cNvPr id="2" name="Picture 1"/>
          <p:cNvPicPr>
            <a:picLocks noChangeAspect="1"/>
          </p:cNvPicPr>
          <p:nvPr/>
        </p:nvPicPr>
        <p:blipFill>
          <a:blip r:embed="rId3"/>
          <a:stretch>
            <a:fillRect/>
          </a:stretch>
        </p:blipFill>
        <p:spPr>
          <a:xfrm>
            <a:off x="4790" y="1196752"/>
            <a:ext cx="9141838" cy="4992541"/>
          </a:xfrm>
          <a:prstGeom prst="rect">
            <a:avLst/>
          </a:prstGeom>
        </p:spPr>
      </p:pic>
    </p:spTree>
    <p:extLst>
      <p:ext uri="{BB962C8B-B14F-4D97-AF65-F5344CB8AC3E}">
        <p14:creationId xmlns:p14="http://schemas.microsoft.com/office/powerpoint/2010/main" val="441359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smtClean="0"/>
              <a:t>Conversion Optimization</a:t>
            </a:r>
            <a:endParaRPr lang="en-SG" dirty="0"/>
          </a:p>
        </p:txBody>
      </p:sp>
      <p:sp>
        <p:nvSpPr>
          <p:cNvPr id="7" name="Text Placeholder 6"/>
          <p:cNvSpPr>
            <a:spLocks noGrp="1"/>
          </p:cNvSpPr>
          <p:nvPr>
            <p:ph type="body" idx="1"/>
          </p:nvPr>
        </p:nvSpPr>
        <p:spPr/>
        <p:txBody>
          <a:bodyPr/>
          <a:lstStyle/>
          <a:p>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40</a:t>
            </a:fld>
            <a:endParaRPr lang="en-SG"/>
          </a:p>
        </p:txBody>
      </p:sp>
    </p:spTree>
    <p:extLst>
      <p:ext uri="{BB962C8B-B14F-4D97-AF65-F5344CB8AC3E}">
        <p14:creationId xmlns:p14="http://schemas.microsoft.com/office/powerpoint/2010/main" val="3362025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5576" y="2349348"/>
            <a:ext cx="6287724" cy="4297315"/>
          </a:xfrm>
          <a:prstGeom prst="rect">
            <a:avLst/>
          </a:prstGeom>
        </p:spPr>
      </p:pic>
      <p:sp>
        <p:nvSpPr>
          <p:cNvPr id="4" name="Title 3"/>
          <p:cNvSpPr>
            <a:spLocks noGrp="1"/>
          </p:cNvSpPr>
          <p:nvPr>
            <p:ph type="title"/>
          </p:nvPr>
        </p:nvSpPr>
        <p:spPr/>
        <p:txBody>
          <a:bodyPr/>
          <a:lstStyle/>
          <a:p>
            <a:r>
              <a:rPr lang="en-SG" dirty="0" smtClean="0"/>
              <a:t>Key questions for WA</a:t>
            </a:r>
            <a:endParaRPr lang="en-SG" dirty="0"/>
          </a:p>
        </p:txBody>
      </p:sp>
      <p:sp>
        <p:nvSpPr>
          <p:cNvPr id="7" name="Footer Placeholder 6"/>
          <p:cNvSpPr>
            <a:spLocks noGrp="1"/>
          </p:cNvSpPr>
          <p:nvPr>
            <p:ph type="ftr" sz="quarter" idx="11"/>
          </p:nvPr>
        </p:nvSpPr>
        <p:spPr/>
        <p:txBody>
          <a:bodyPr/>
          <a:lstStyle/>
          <a:p>
            <a:r>
              <a:rPr lang="en-SG" smtClean="0"/>
              <a:t>ST2228 WMA</a:t>
            </a:r>
            <a:endParaRPr lang="en-SG"/>
          </a:p>
        </p:txBody>
      </p:sp>
      <p:sp>
        <p:nvSpPr>
          <p:cNvPr id="8" name="Slide Number Placeholder 7"/>
          <p:cNvSpPr>
            <a:spLocks noGrp="1"/>
          </p:cNvSpPr>
          <p:nvPr>
            <p:ph type="sldNum" sz="quarter" idx="12"/>
          </p:nvPr>
        </p:nvSpPr>
        <p:spPr/>
        <p:txBody>
          <a:bodyPr/>
          <a:lstStyle/>
          <a:p>
            <a:fld id="{34A04759-6F42-40B5-9AB2-7F3A03A80A93}" type="slidenum">
              <a:rPr lang="en-SG" smtClean="0"/>
              <a:t>41</a:t>
            </a:fld>
            <a:endParaRPr lang="en-SG"/>
          </a:p>
        </p:txBody>
      </p:sp>
      <p:sp>
        <p:nvSpPr>
          <p:cNvPr id="5" name="TextBox 4"/>
          <p:cNvSpPr txBox="1"/>
          <p:nvPr/>
        </p:nvSpPr>
        <p:spPr>
          <a:xfrm>
            <a:off x="5148064" y="6338886"/>
            <a:ext cx="3467616" cy="307777"/>
          </a:xfrm>
          <a:prstGeom prst="rect">
            <a:avLst/>
          </a:prstGeom>
          <a:noFill/>
        </p:spPr>
        <p:txBody>
          <a:bodyPr wrap="none" rtlCol="0">
            <a:spAutoFit/>
          </a:bodyPr>
          <a:lstStyle/>
          <a:p>
            <a:r>
              <a:rPr lang="en-SG" sz="1400" dirty="0"/>
              <a:t>(source: Avinash K, Web Analytics 2.0)</a:t>
            </a:r>
          </a:p>
        </p:txBody>
      </p:sp>
      <p:sp>
        <p:nvSpPr>
          <p:cNvPr id="9" name="5-Point Star 8"/>
          <p:cNvSpPr/>
          <p:nvPr/>
        </p:nvSpPr>
        <p:spPr>
          <a:xfrm>
            <a:off x="366779" y="2345831"/>
            <a:ext cx="612862" cy="5797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SG"/>
          </a:p>
        </p:txBody>
      </p:sp>
    </p:spTree>
    <p:extLst>
      <p:ext uri="{BB962C8B-B14F-4D97-AF65-F5344CB8AC3E}">
        <p14:creationId xmlns:p14="http://schemas.microsoft.com/office/powerpoint/2010/main" val="399417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Content Experiments</a:t>
            </a:r>
            <a:endParaRPr lang="en-SG" dirty="0"/>
          </a:p>
        </p:txBody>
      </p:sp>
      <p:sp>
        <p:nvSpPr>
          <p:cNvPr id="6" name="Text Placeholder 5"/>
          <p:cNvSpPr>
            <a:spLocks noGrp="1"/>
          </p:cNvSpPr>
          <p:nvPr>
            <p:ph type="body" idx="1"/>
          </p:nvPr>
        </p:nvSpPr>
        <p:spPr/>
        <p:txBody>
          <a:bodyPr/>
          <a:lstStyle/>
          <a:p>
            <a:r>
              <a:rPr lang="en-SG" dirty="0" smtClean="0"/>
              <a:t>Quantitative methods:</a:t>
            </a:r>
          </a:p>
          <a:p>
            <a:r>
              <a:rPr lang="en-SG" sz="1800" cap="none" dirty="0" smtClean="0"/>
              <a:t>Run Experiments Live On Your Site And Let Your Customers Show You What Works Best</a:t>
            </a:r>
            <a:endParaRPr lang="en-SG" sz="1800" cap="none"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42</a:t>
            </a:fld>
            <a:endParaRPr lang="en-SG"/>
          </a:p>
        </p:txBody>
      </p:sp>
    </p:spTree>
    <p:extLst>
      <p:ext uri="{BB962C8B-B14F-4D97-AF65-F5344CB8AC3E}">
        <p14:creationId xmlns:p14="http://schemas.microsoft.com/office/powerpoint/2010/main" val="22184914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0" name="Picture 6" descr="http://hub.tv-ark.org.uk/images/otherchannels/bbc_choice_images/bbc_choice_wales_id_mouse_19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SG" smtClean="0"/>
              <a:t>ST2228 WMA</a:t>
            </a:r>
            <a:endParaRPr lang="en-SG"/>
          </a:p>
        </p:txBody>
      </p:sp>
      <p:sp>
        <p:nvSpPr>
          <p:cNvPr id="2" name="Slide Number Placeholder 1"/>
          <p:cNvSpPr>
            <a:spLocks noGrp="1"/>
          </p:cNvSpPr>
          <p:nvPr>
            <p:ph type="sldNum" sz="quarter" idx="12"/>
          </p:nvPr>
        </p:nvSpPr>
        <p:spPr/>
        <p:txBody>
          <a:bodyPr/>
          <a:lstStyle/>
          <a:p>
            <a:fld id="{34A04759-6F42-40B5-9AB2-7F3A03A80A93}" type="slidenum">
              <a:rPr lang="en-SG" smtClean="0"/>
              <a:t>43</a:t>
            </a:fld>
            <a:endParaRPr lang="en-SG"/>
          </a:p>
        </p:txBody>
      </p:sp>
    </p:spTree>
    <p:extLst>
      <p:ext uri="{BB962C8B-B14F-4D97-AF65-F5344CB8AC3E}">
        <p14:creationId xmlns:p14="http://schemas.microsoft.com/office/powerpoint/2010/main" val="5995353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A/B Testing</a:t>
            </a:r>
            <a:endParaRPr lang="en-SG" dirty="0"/>
          </a:p>
        </p:txBody>
      </p:sp>
      <p:sp>
        <p:nvSpPr>
          <p:cNvPr id="2" name="Content Placeholder 1"/>
          <p:cNvSpPr>
            <a:spLocks noGrp="1"/>
          </p:cNvSpPr>
          <p:nvPr>
            <p:ph idx="1"/>
          </p:nvPr>
        </p:nvSpPr>
        <p:spPr/>
        <p:txBody>
          <a:bodyPr>
            <a:normAutofit lnSpcReduction="10000"/>
          </a:bodyPr>
          <a:lstStyle/>
          <a:p>
            <a:r>
              <a:rPr lang="en-SG" dirty="0" smtClean="0"/>
              <a:t>A/B Testing</a:t>
            </a:r>
          </a:p>
          <a:p>
            <a:pPr lvl="1"/>
            <a:r>
              <a:rPr lang="en-SG" dirty="0" smtClean="0"/>
              <a:t>A method </a:t>
            </a:r>
            <a:r>
              <a:rPr lang="en-SG" dirty="0"/>
              <a:t>of marketing </a:t>
            </a:r>
            <a:r>
              <a:rPr lang="en-SG" dirty="0">
                <a:hlinkClick r:id="rId2" action="ppaction://hlinkfile" tooltip="Marketing research"/>
              </a:rPr>
              <a:t>testing</a:t>
            </a:r>
            <a:r>
              <a:rPr lang="en-SG" dirty="0"/>
              <a:t> by which a baseline control sample is compared to a variety of single-variable test samples in order to improve response or </a:t>
            </a:r>
            <a:r>
              <a:rPr lang="en-SG" dirty="0" smtClean="0"/>
              <a:t>conversion rates.</a:t>
            </a:r>
          </a:p>
          <a:p>
            <a:endParaRPr lang="en-GB" dirty="0"/>
          </a:p>
          <a:p>
            <a:pPr lvl="1"/>
            <a:r>
              <a:rPr lang="en-SG" dirty="0"/>
              <a:t>T</a:t>
            </a:r>
            <a:r>
              <a:rPr lang="en-SG" dirty="0" smtClean="0"/>
              <a:t>esting </a:t>
            </a:r>
            <a:r>
              <a:rPr lang="en-SG" dirty="0"/>
              <a:t>of more than one version of a web </a:t>
            </a:r>
            <a:r>
              <a:rPr lang="en-SG" dirty="0" smtClean="0"/>
              <a:t>page</a:t>
            </a:r>
            <a:r>
              <a:rPr lang="en-SG" dirty="0"/>
              <a:t>:</a:t>
            </a:r>
            <a:endParaRPr lang="en-SG" dirty="0" smtClean="0"/>
          </a:p>
          <a:p>
            <a:pPr lvl="2"/>
            <a:r>
              <a:rPr lang="en-SG" dirty="0" smtClean="0"/>
              <a:t>Each </a:t>
            </a:r>
            <a:r>
              <a:rPr lang="en-SG" dirty="0"/>
              <a:t>version of the web page </a:t>
            </a:r>
            <a:r>
              <a:rPr lang="en-SG" dirty="0" smtClean="0"/>
              <a:t>is usually </a:t>
            </a:r>
            <a:r>
              <a:rPr lang="en-SG" dirty="0"/>
              <a:t>uniquely created and </a:t>
            </a:r>
            <a:r>
              <a:rPr lang="en-SG" dirty="0" smtClean="0"/>
              <a:t>stand-alone</a:t>
            </a:r>
            <a:r>
              <a:rPr lang="en-SG" dirty="0"/>
              <a:t>. </a:t>
            </a:r>
            <a:endParaRPr lang="en-SG" dirty="0" smtClean="0"/>
          </a:p>
          <a:p>
            <a:pPr lvl="2"/>
            <a:r>
              <a:rPr lang="en-SG" dirty="0" smtClean="0"/>
              <a:t>The </a:t>
            </a:r>
            <a:r>
              <a:rPr lang="en-SG" dirty="0"/>
              <a:t>goal is to try, for example, three versions of the home page or product </a:t>
            </a:r>
            <a:r>
              <a:rPr lang="en-SG" dirty="0" smtClean="0"/>
              <a:t>page </a:t>
            </a:r>
            <a:r>
              <a:rPr lang="en-SG" dirty="0"/>
              <a:t>and see which version of the page works </a:t>
            </a:r>
            <a:r>
              <a:rPr lang="en-SG" dirty="0" smtClean="0"/>
              <a:t>better</a:t>
            </a:r>
            <a:r>
              <a:rPr lang="en-SG" dirty="0"/>
              <a:t> </a:t>
            </a:r>
            <a:r>
              <a:rPr lang="en-SG" dirty="0" smtClean="0"/>
              <a:t>- </a:t>
            </a:r>
            <a:r>
              <a:rPr lang="en-SG" dirty="0"/>
              <a:t>measuring one </a:t>
            </a:r>
            <a:r>
              <a:rPr lang="en-SG" dirty="0" smtClean="0"/>
              <a:t>outcome.</a:t>
            </a:r>
            <a:endParaRPr lang="en-SG" dirty="0"/>
          </a:p>
        </p:txBody>
      </p:sp>
      <p:sp>
        <p:nvSpPr>
          <p:cNvPr id="6" name="Footer Placeholder 5"/>
          <p:cNvSpPr>
            <a:spLocks noGrp="1"/>
          </p:cNvSpPr>
          <p:nvPr>
            <p:ph type="ftr" sz="quarter" idx="11"/>
          </p:nvPr>
        </p:nvSpPr>
        <p:spPr/>
        <p:txBody>
          <a:bodyPr/>
          <a:lstStyle/>
          <a:p>
            <a:r>
              <a:rPr lang="en-GB" smtClean="0"/>
              <a:t>ST2228 WMA</a:t>
            </a:r>
            <a:endParaRPr lang="en-SG" dirty="0"/>
          </a:p>
        </p:txBody>
      </p:sp>
      <p:sp>
        <p:nvSpPr>
          <p:cNvPr id="7" name="Slide Number Placeholder 6"/>
          <p:cNvSpPr>
            <a:spLocks noGrp="1"/>
          </p:cNvSpPr>
          <p:nvPr>
            <p:ph type="sldNum" sz="quarter" idx="12"/>
          </p:nvPr>
        </p:nvSpPr>
        <p:spPr/>
        <p:txBody>
          <a:bodyPr/>
          <a:lstStyle/>
          <a:p>
            <a:fld id="{34A04759-6F42-40B5-9AB2-7F3A03A80A93}" type="slidenum">
              <a:rPr lang="en-SG" smtClean="0"/>
              <a:t>44</a:t>
            </a:fld>
            <a:endParaRPr lang="en-SG"/>
          </a:p>
        </p:txBody>
      </p:sp>
      <p:sp>
        <p:nvSpPr>
          <p:cNvPr id="4" name="TextBox 3"/>
          <p:cNvSpPr txBox="1"/>
          <p:nvPr/>
        </p:nvSpPr>
        <p:spPr>
          <a:xfrm>
            <a:off x="5744380" y="3819460"/>
            <a:ext cx="2672526" cy="369332"/>
          </a:xfrm>
          <a:prstGeom prst="rect">
            <a:avLst/>
          </a:prstGeom>
          <a:noFill/>
        </p:spPr>
        <p:txBody>
          <a:bodyPr wrap="none" rtlCol="0">
            <a:spAutoFit/>
          </a:bodyPr>
          <a:lstStyle/>
          <a:p>
            <a:r>
              <a:rPr lang="en-SG" dirty="0" smtClean="0"/>
              <a:t>Definition from Wikipedia</a:t>
            </a:r>
            <a:endParaRPr lang="en-SG" dirty="0"/>
          </a:p>
        </p:txBody>
      </p:sp>
      <p:sp>
        <p:nvSpPr>
          <p:cNvPr id="5" name="TextBox 4"/>
          <p:cNvSpPr txBox="1"/>
          <p:nvPr/>
        </p:nvSpPr>
        <p:spPr>
          <a:xfrm>
            <a:off x="5312332" y="5986499"/>
            <a:ext cx="3285836" cy="369332"/>
          </a:xfrm>
          <a:prstGeom prst="rect">
            <a:avLst/>
          </a:prstGeom>
          <a:noFill/>
        </p:spPr>
        <p:txBody>
          <a:bodyPr wrap="none" rtlCol="0">
            <a:spAutoFit/>
          </a:bodyPr>
          <a:lstStyle/>
          <a:p>
            <a:r>
              <a:rPr lang="en-SG" dirty="0" smtClean="0"/>
              <a:t>Definition from Avinash </a:t>
            </a:r>
            <a:r>
              <a:rPr lang="en-SG" dirty="0" err="1" smtClean="0"/>
              <a:t>Kaushik</a:t>
            </a:r>
            <a:endParaRPr lang="en-SG" dirty="0"/>
          </a:p>
        </p:txBody>
      </p:sp>
    </p:spTree>
    <p:extLst>
      <p:ext uri="{BB962C8B-B14F-4D97-AF65-F5344CB8AC3E}">
        <p14:creationId xmlns:p14="http://schemas.microsoft.com/office/powerpoint/2010/main" val="3432323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A/B Testing</a:t>
            </a:r>
            <a:endParaRPr lang="en-SG" dirty="0"/>
          </a:p>
        </p:txBody>
      </p:sp>
      <p:sp>
        <p:nvSpPr>
          <p:cNvPr id="2" name="Content Placeholder 1"/>
          <p:cNvSpPr>
            <a:spLocks noGrp="1"/>
          </p:cNvSpPr>
          <p:nvPr>
            <p:ph idx="1"/>
          </p:nvPr>
        </p:nvSpPr>
        <p:spPr/>
        <p:txBody>
          <a:bodyPr>
            <a:normAutofit fontScale="92500" lnSpcReduction="20000"/>
          </a:bodyPr>
          <a:lstStyle/>
          <a:p>
            <a:r>
              <a:rPr lang="en-GB" dirty="0" smtClean="0"/>
              <a:t>How to measure?</a:t>
            </a:r>
          </a:p>
          <a:p>
            <a:pPr lvl="1"/>
            <a:r>
              <a:rPr lang="en-GB" dirty="0" smtClean="0"/>
              <a:t>Put up different versions of the same page with only one variable changed (</a:t>
            </a:r>
            <a:r>
              <a:rPr lang="en-GB" dirty="0" err="1" smtClean="0"/>
              <a:t>e.g</a:t>
            </a:r>
            <a:r>
              <a:rPr lang="en-GB" dirty="0" smtClean="0"/>
              <a:t> placement of image, </a:t>
            </a:r>
            <a:r>
              <a:rPr lang="en-GB" dirty="0" err="1" smtClean="0"/>
              <a:t>color</a:t>
            </a:r>
            <a:r>
              <a:rPr lang="en-GB" dirty="0" smtClean="0"/>
              <a:t>, font size ) and measure.</a:t>
            </a:r>
          </a:p>
          <a:p>
            <a:pPr lvl="1"/>
            <a:endParaRPr lang="en-GB" dirty="0"/>
          </a:p>
          <a:p>
            <a:r>
              <a:rPr lang="en-GB" dirty="0" smtClean="0"/>
              <a:t>Pros</a:t>
            </a:r>
          </a:p>
          <a:p>
            <a:pPr lvl="1"/>
            <a:r>
              <a:rPr lang="en-GB" dirty="0" smtClean="0"/>
              <a:t>Using existing resources to measure:</a:t>
            </a:r>
          </a:p>
          <a:p>
            <a:pPr lvl="1"/>
            <a:r>
              <a:rPr lang="en-GB" dirty="0" smtClean="0"/>
              <a:t>We’ll be using Google Analytics Content Experiments(previously known as Google Website Optimizer).</a:t>
            </a:r>
          </a:p>
          <a:p>
            <a:r>
              <a:rPr lang="en-GB" dirty="0" smtClean="0"/>
              <a:t>Cons</a:t>
            </a:r>
          </a:p>
          <a:p>
            <a:pPr lvl="1"/>
            <a:r>
              <a:rPr lang="en-GB" dirty="0" smtClean="0"/>
              <a:t>Hard to control external factors (campaigns, search traffic, seasonality)</a:t>
            </a:r>
          </a:p>
          <a:p>
            <a:pPr lvl="1"/>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45</a:t>
            </a:fld>
            <a:endParaRPr lang="en-SG"/>
          </a:p>
        </p:txBody>
      </p:sp>
      <p:sp>
        <p:nvSpPr>
          <p:cNvPr id="5" name="TextBox 4"/>
          <p:cNvSpPr txBox="1"/>
          <p:nvPr/>
        </p:nvSpPr>
        <p:spPr>
          <a:xfrm>
            <a:off x="3203848" y="6305522"/>
            <a:ext cx="5723042" cy="276999"/>
          </a:xfrm>
          <a:prstGeom prst="rect">
            <a:avLst/>
          </a:prstGeom>
          <a:noFill/>
        </p:spPr>
        <p:txBody>
          <a:bodyPr wrap="none" rtlCol="0">
            <a:spAutoFit/>
          </a:bodyPr>
          <a:lstStyle/>
          <a:p>
            <a:r>
              <a:rPr lang="en-GB" sz="1200" dirty="0"/>
              <a:t>Adapted from http://www.kaushik.net/avinash/experimentation-and-testing-a-primer/</a:t>
            </a:r>
            <a:endParaRPr lang="en-SG" sz="1200" dirty="0"/>
          </a:p>
        </p:txBody>
      </p:sp>
    </p:spTree>
    <p:extLst>
      <p:ext uri="{BB962C8B-B14F-4D97-AF65-F5344CB8AC3E}">
        <p14:creationId xmlns:p14="http://schemas.microsoft.com/office/powerpoint/2010/main" val="35513334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Multivariate Testing</a:t>
            </a:r>
            <a:br>
              <a:rPr lang="en-GB" dirty="0" smtClean="0"/>
            </a:br>
            <a:r>
              <a:rPr lang="en-GB" sz="1800" dirty="0" smtClean="0"/>
              <a:t>(multi-armed banding experiments)</a:t>
            </a:r>
            <a:endParaRPr lang="en-SG" sz="1800" dirty="0"/>
          </a:p>
        </p:txBody>
      </p:sp>
      <p:sp>
        <p:nvSpPr>
          <p:cNvPr id="2" name="Content Placeholder 1"/>
          <p:cNvSpPr>
            <a:spLocks noGrp="1"/>
          </p:cNvSpPr>
          <p:nvPr>
            <p:ph idx="1"/>
          </p:nvPr>
        </p:nvSpPr>
        <p:spPr/>
        <p:txBody>
          <a:bodyPr>
            <a:normAutofit fontScale="92500" lnSpcReduction="10000"/>
          </a:bodyPr>
          <a:lstStyle/>
          <a:p>
            <a:r>
              <a:rPr lang="en-SG" dirty="0" smtClean="0"/>
              <a:t>Multivariate </a:t>
            </a:r>
            <a:r>
              <a:rPr lang="en-SG" dirty="0"/>
              <a:t>testing is a process by which more than one component of a website may be tested in a live environment. </a:t>
            </a:r>
            <a:endParaRPr lang="en-SG" dirty="0" smtClean="0"/>
          </a:p>
          <a:p>
            <a:pPr lvl="1"/>
            <a:r>
              <a:rPr lang="en-SG" dirty="0" smtClean="0"/>
              <a:t>Many </a:t>
            </a:r>
            <a:r>
              <a:rPr lang="en-SG" dirty="0">
                <a:hlinkClick r:id="rId2" action="ppaction://hlinkfile" tooltip="A/B testing"/>
              </a:rPr>
              <a:t>A/B tests</a:t>
            </a:r>
            <a:r>
              <a:rPr lang="en-SG" dirty="0"/>
              <a:t> </a:t>
            </a:r>
            <a:r>
              <a:rPr lang="en-SG" dirty="0" smtClean="0"/>
              <a:t>are performed </a:t>
            </a:r>
            <a:r>
              <a:rPr lang="en-SG" dirty="0"/>
              <a:t>on one page at the same time. </a:t>
            </a:r>
            <a:endParaRPr lang="en-SG" dirty="0" smtClean="0"/>
          </a:p>
          <a:p>
            <a:pPr lvl="1"/>
            <a:r>
              <a:rPr lang="en-SG" dirty="0" smtClean="0"/>
              <a:t>A/B </a:t>
            </a:r>
            <a:r>
              <a:rPr lang="en-SG" dirty="0"/>
              <a:t>tests are usually performed to determine the better of two content variations; multivariate testing can theoretically test the effectiveness of limitless combinations. </a:t>
            </a:r>
            <a:endParaRPr lang="en-SG" dirty="0" smtClean="0"/>
          </a:p>
          <a:p>
            <a:pPr lvl="1"/>
            <a:r>
              <a:rPr lang="en-SG" dirty="0" smtClean="0"/>
              <a:t>The </a:t>
            </a:r>
            <a:r>
              <a:rPr lang="en-SG" dirty="0"/>
              <a:t>only limits on the number of combinations and the number of variables in a multivariate test are the amount of time it will take to get a statistically valid sample of visitors and computational </a:t>
            </a:r>
            <a:r>
              <a:rPr lang="en-SG" dirty="0" smtClean="0"/>
              <a:t>power.</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46</a:t>
            </a:fld>
            <a:endParaRPr lang="en-SG"/>
          </a:p>
        </p:txBody>
      </p:sp>
      <p:sp>
        <p:nvSpPr>
          <p:cNvPr id="5" name="TextBox 4"/>
          <p:cNvSpPr txBox="1"/>
          <p:nvPr/>
        </p:nvSpPr>
        <p:spPr>
          <a:xfrm>
            <a:off x="5744380" y="5949280"/>
            <a:ext cx="2672526" cy="369332"/>
          </a:xfrm>
          <a:prstGeom prst="rect">
            <a:avLst/>
          </a:prstGeom>
          <a:noFill/>
        </p:spPr>
        <p:txBody>
          <a:bodyPr wrap="none" rtlCol="0">
            <a:spAutoFit/>
          </a:bodyPr>
          <a:lstStyle/>
          <a:p>
            <a:r>
              <a:rPr lang="en-SG" dirty="0" smtClean="0"/>
              <a:t>Definition from Wikipedia</a:t>
            </a:r>
            <a:endParaRPr lang="en-SG" dirty="0"/>
          </a:p>
        </p:txBody>
      </p:sp>
    </p:spTree>
    <p:extLst>
      <p:ext uri="{BB962C8B-B14F-4D97-AF65-F5344CB8AC3E}">
        <p14:creationId xmlns:p14="http://schemas.microsoft.com/office/powerpoint/2010/main" val="1322360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Google Analytics </a:t>
            </a:r>
            <a:br>
              <a:rPr lang="en-GB" dirty="0" smtClean="0"/>
            </a:br>
            <a:r>
              <a:rPr lang="en-GB" dirty="0" smtClean="0"/>
              <a:t>Content Experiments</a:t>
            </a:r>
            <a:endParaRPr lang="en-SG" dirty="0"/>
          </a:p>
        </p:txBody>
      </p:sp>
      <p:sp>
        <p:nvSpPr>
          <p:cNvPr id="2" name="Content Placeholder 1"/>
          <p:cNvSpPr>
            <a:spLocks noGrp="1"/>
          </p:cNvSpPr>
          <p:nvPr>
            <p:ph idx="1"/>
          </p:nvPr>
        </p:nvSpPr>
        <p:spPr/>
        <p:txBody>
          <a:bodyPr>
            <a:normAutofit/>
          </a:bodyPr>
          <a:lstStyle/>
          <a:p>
            <a:r>
              <a:rPr lang="en-SG" dirty="0"/>
              <a:t>http://www.youtube.com/watch?v=TGrujIh2H0I</a:t>
            </a:r>
            <a:endParaRPr lang="en-GB" dirty="0"/>
          </a:p>
          <a:p>
            <a:r>
              <a:rPr lang="en-GB" dirty="0" smtClean="0"/>
              <a:t>Key Features:</a:t>
            </a:r>
          </a:p>
          <a:p>
            <a:pPr lvl="1"/>
            <a:r>
              <a:rPr lang="en-SG" dirty="0"/>
              <a:t>Content Experiments is a somewhat different approach from either standard A/B or multivariate testing. </a:t>
            </a:r>
            <a:endParaRPr lang="en-SG" dirty="0" smtClean="0"/>
          </a:p>
          <a:p>
            <a:pPr lvl="1"/>
            <a:r>
              <a:rPr lang="en-SG" dirty="0" smtClean="0"/>
              <a:t>Content </a:t>
            </a:r>
            <a:r>
              <a:rPr lang="en-SG" dirty="0"/>
              <a:t>Experiments is more A/B/</a:t>
            </a:r>
            <a:r>
              <a:rPr lang="en-SG" i="1" dirty="0"/>
              <a:t>N</a:t>
            </a:r>
            <a:r>
              <a:rPr lang="en-SG" dirty="0"/>
              <a:t>. </a:t>
            </a:r>
            <a:endParaRPr lang="en-SG" dirty="0" smtClean="0"/>
          </a:p>
          <a:p>
            <a:pPr lvl="1"/>
            <a:r>
              <a:rPr lang="en-SG" dirty="0" smtClean="0"/>
              <a:t>You're </a:t>
            </a:r>
            <a:r>
              <a:rPr lang="en-SG" dirty="0"/>
              <a:t>not testing just two versions of a page as in A/B testing, and you're not testing various combinations of components on a single page as in multivariate </a:t>
            </a:r>
            <a:r>
              <a:rPr lang="en-SG" dirty="0" smtClean="0"/>
              <a:t>testing.</a:t>
            </a:r>
          </a:p>
          <a:p>
            <a:pPr lvl="1"/>
            <a:r>
              <a:rPr lang="en-SG" dirty="0" smtClean="0"/>
              <a:t>Instead</a:t>
            </a:r>
            <a:r>
              <a:rPr lang="en-SG" dirty="0"/>
              <a:t>, you are testing up to five full versions of a single page, each delivered to visitors from a separate </a:t>
            </a:r>
            <a:r>
              <a:rPr lang="en-SG" dirty="0" smtClean="0"/>
              <a:t>URL.</a:t>
            </a:r>
            <a:endParaRPr lang="en-GB" dirty="0" smtClean="0"/>
          </a:p>
          <a:p>
            <a:pPr lvl="1"/>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47</a:t>
            </a:fld>
            <a:endParaRPr lang="en-SG"/>
          </a:p>
        </p:txBody>
      </p:sp>
      <p:sp>
        <p:nvSpPr>
          <p:cNvPr id="5" name="TextBox 4"/>
          <p:cNvSpPr txBox="1"/>
          <p:nvPr/>
        </p:nvSpPr>
        <p:spPr>
          <a:xfrm>
            <a:off x="3144067" y="6159504"/>
            <a:ext cx="5319085" cy="461665"/>
          </a:xfrm>
          <a:prstGeom prst="rect">
            <a:avLst/>
          </a:prstGeom>
          <a:noFill/>
        </p:spPr>
        <p:txBody>
          <a:bodyPr wrap="none" rtlCol="0">
            <a:spAutoFit/>
          </a:bodyPr>
          <a:lstStyle/>
          <a:p>
            <a:r>
              <a:rPr lang="en-GB" sz="1200" dirty="0"/>
              <a:t>Adapted from https://support.google.com/analytics/bin/answer.py</a:t>
            </a:r>
            <a:r>
              <a:rPr lang="en-GB" sz="1200" dirty="0" smtClean="0"/>
              <a:t>?</a:t>
            </a:r>
            <a:br>
              <a:rPr lang="en-GB" sz="1200" dirty="0" smtClean="0"/>
            </a:br>
            <a:r>
              <a:rPr lang="en-GB" sz="1200" dirty="0" smtClean="0"/>
              <a:t>hl=</a:t>
            </a:r>
            <a:r>
              <a:rPr lang="en-GB" sz="1200" dirty="0" err="1" smtClean="0"/>
              <a:t>en&amp;answer</a:t>
            </a:r>
            <a:r>
              <a:rPr lang="en-GB" sz="1200" dirty="0" smtClean="0"/>
              <a:t>=1745147&amp;topic=1745207&amp;parent=1745146&amp;rd=1</a:t>
            </a:r>
            <a:endParaRPr lang="en-SG" sz="1200" dirty="0"/>
          </a:p>
        </p:txBody>
      </p:sp>
    </p:spTree>
    <p:extLst>
      <p:ext uri="{BB962C8B-B14F-4D97-AF65-F5344CB8AC3E}">
        <p14:creationId xmlns:p14="http://schemas.microsoft.com/office/powerpoint/2010/main" val="7437844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Content Experiments</a:t>
            </a:r>
            <a:endParaRPr lang="en-SG" dirty="0"/>
          </a:p>
        </p:txBody>
      </p:sp>
      <p:sp>
        <p:nvSpPr>
          <p:cNvPr id="2" name="Content Placeholder 1"/>
          <p:cNvSpPr>
            <a:spLocks noGrp="1"/>
          </p:cNvSpPr>
          <p:nvPr>
            <p:ph idx="1"/>
          </p:nvPr>
        </p:nvSpPr>
        <p:spPr/>
        <p:txBody>
          <a:bodyPr>
            <a:normAutofit/>
          </a:bodyPr>
          <a:lstStyle/>
          <a:p>
            <a:r>
              <a:rPr lang="en-SG" dirty="0"/>
              <a:t>With Content Experiments, you can:</a:t>
            </a:r>
          </a:p>
          <a:p>
            <a:r>
              <a:rPr lang="en-SG" dirty="0"/>
              <a:t>Compare how different web pages perform using a random sample of your </a:t>
            </a:r>
            <a:r>
              <a:rPr lang="en-SG" dirty="0" smtClean="0"/>
              <a:t>visitors.</a:t>
            </a:r>
            <a:endParaRPr lang="en-SG" dirty="0"/>
          </a:p>
          <a:p>
            <a:r>
              <a:rPr lang="en-SG" dirty="0"/>
              <a:t>Define what percentage of your visitors are included in the </a:t>
            </a:r>
            <a:r>
              <a:rPr lang="en-SG" dirty="0" smtClean="0"/>
              <a:t>experiment.</a:t>
            </a:r>
            <a:endParaRPr lang="en-SG" dirty="0"/>
          </a:p>
          <a:p>
            <a:r>
              <a:rPr lang="en-SG" dirty="0"/>
              <a:t>Choose what type of goal you’d like to </a:t>
            </a:r>
            <a:r>
              <a:rPr lang="en-SG" dirty="0" smtClean="0"/>
              <a:t>test.</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48</a:t>
            </a:fld>
            <a:endParaRPr lang="en-SG"/>
          </a:p>
        </p:txBody>
      </p:sp>
      <p:sp>
        <p:nvSpPr>
          <p:cNvPr id="6" name="TextBox 5"/>
          <p:cNvSpPr txBox="1"/>
          <p:nvPr/>
        </p:nvSpPr>
        <p:spPr>
          <a:xfrm>
            <a:off x="3275856" y="6132492"/>
            <a:ext cx="5319085" cy="461665"/>
          </a:xfrm>
          <a:prstGeom prst="rect">
            <a:avLst/>
          </a:prstGeom>
          <a:noFill/>
        </p:spPr>
        <p:txBody>
          <a:bodyPr wrap="none" rtlCol="0">
            <a:spAutoFit/>
          </a:bodyPr>
          <a:lstStyle/>
          <a:p>
            <a:r>
              <a:rPr lang="en-GB" sz="1200" dirty="0"/>
              <a:t>Adapted from https://support.google.com/analytics/bin/answer.py</a:t>
            </a:r>
            <a:r>
              <a:rPr lang="en-GB" sz="1200" dirty="0" smtClean="0"/>
              <a:t>?</a:t>
            </a:r>
            <a:br>
              <a:rPr lang="en-GB" sz="1200" dirty="0" smtClean="0"/>
            </a:br>
            <a:r>
              <a:rPr lang="en-GB" sz="1200" dirty="0" smtClean="0"/>
              <a:t>hl=</a:t>
            </a:r>
            <a:r>
              <a:rPr lang="en-GB" sz="1200" dirty="0" err="1" smtClean="0"/>
              <a:t>en&amp;answer</a:t>
            </a:r>
            <a:r>
              <a:rPr lang="en-GB" sz="1200" dirty="0" smtClean="0"/>
              <a:t>=1745147&amp;topic=1745207&amp;parent=1745146&amp;rd=1</a:t>
            </a:r>
            <a:endParaRPr lang="en-SG" sz="1200" dirty="0"/>
          </a:p>
        </p:txBody>
      </p:sp>
    </p:spTree>
    <p:extLst>
      <p:ext uri="{BB962C8B-B14F-4D97-AF65-F5344CB8AC3E}">
        <p14:creationId xmlns:p14="http://schemas.microsoft.com/office/powerpoint/2010/main" val="1681405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Content Experiments</a:t>
            </a:r>
            <a:endParaRPr lang="en-SG" dirty="0"/>
          </a:p>
        </p:txBody>
      </p:sp>
      <p:sp>
        <p:nvSpPr>
          <p:cNvPr id="2" name="Content Placeholder 1"/>
          <p:cNvSpPr>
            <a:spLocks noGrp="1"/>
          </p:cNvSpPr>
          <p:nvPr>
            <p:ph idx="1"/>
          </p:nvPr>
        </p:nvSpPr>
        <p:spPr>
          <a:xfrm>
            <a:off x="746471" y="2458826"/>
            <a:ext cx="7408333" cy="3450696"/>
          </a:xfrm>
        </p:spPr>
        <p:txBody>
          <a:bodyPr>
            <a:noAutofit/>
          </a:bodyPr>
          <a:lstStyle/>
          <a:p>
            <a:r>
              <a:rPr lang="en-SG" sz="1600" b="1" dirty="0"/>
              <a:t>An example of using experiments to improve your business</a:t>
            </a:r>
          </a:p>
          <a:p>
            <a:r>
              <a:rPr lang="en-SG" sz="1600" dirty="0" smtClean="0"/>
              <a:t>You </a:t>
            </a:r>
            <a:r>
              <a:rPr lang="en-SG" sz="1600" dirty="0"/>
              <a:t>have a website where you sell house-cleaning services. </a:t>
            </a:r>
            <a:endParaRPr lang="en-SG" sz="1600" dirty="0" smtClean="0"/>
          </a:p>
          <a:p>
            <a:r>
              <a:rPr lang="en-SG" sz="1600" dirty="0" smtClean="0"/>
              <a:t>You </a:t>
            </a:r>
            <a:r>
              <a:rPr lang="en-SG" sz="1600" dirty="0"/>
              <a:t>offer basic cleaning, deep cleaning, and detailed cleaning. </a:t>
            </a:r>
            <a:endParaRPr lang="en-SG" sz="1600" dirty="0" smtClean="0"/>
          </a:p>
          <a:p>
            <a:r>
              <a:rPr lang="en-SG" sz="1600" dirty="0" smtClean="0"/>
              <a:t>Detailed </a:t>
            </a:r>
            <a:r>
              <a:rPr lang="en-SG" sz="1600" dirty="0"/>
              <a:t>cleaning is most profitable of the three, so you’re interested in getting more people to purchase this option.</a:t>
            </a:r>
          </a:p>
          <a:p>
            <a:r>
              <a:rPr lang="en-SG" sz="1600" dirty="0"/>
              <a:t>Most visitors land on your homepage, so this is the first page that you want to use for testing. </a:t>
            </a:r>
            <a:endParaRPr lang="en-SG" sz="1600" dirty="0" smtClean="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49</a:t>
            </a:fld>
            <a:endParaRPr lang="en-SG"/>
          </a:p>
        </p:txBody>
      </p:sp>
      <p:sp>
        <p:nvSpPr>
          <p:cNvPr id="5" name="TextBox 4"/>
          <p:cNvSpPr txBox="1"/>
          <p:nvPr/>
        </p:nvSpPr>
        <p:spPr>
          <a:xfrm>
            <a:off x="467544" y="6457027"/>
            <a:ext cx="6050054" cy="276999"/>
          </a:xfrm>
          <a:prstGeom prst="rect">
            <a:avLst/>
          </a:prstGeom>
          <a:noFill/>
        </p:spPr>
        <p:txBody>
          <a:bodyPr wrap="none" rtlCol="0">
            <a:spAutoFit/>
          </a:bodyPr>
          <a:lstStyle/>
          <a:p>
            <a:r>
              <a:rPr lang="en-GB" sz="1200" dirty="0"/>
              <a:t>Adapted from https://support.google.com/analytics/bin/answer.py?hl=en&amp;answer=1745149</a:t>
            </a:r>
            <a:endParaRPr lang="en-SG" sz="1200" dirty="0"/>
          </a:p>
        </p:txBody>
      </p:sp>
    </p:spTree>
    <p:extLst>
      <p:ext uri="{BB962C8B-B14F-4D97-AF65-F5344CB8AC3E}">
        <p14:creationId xmlns:p14="http://schemas.microsoft.com/office/powerpoint/2010/main" val="2882526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5</a:t>
            </a:fld>
            <a:endParaRPr lang="en-SG"/>
          </a:p>
        </p:txBody>
      </p:sp>
      <p:pic>
        <p:nvPicPr>
          <p:cNvPr id="4" name="Picture 3"/>
          <p:cNvPicPr>
            <a:picLocks noChangeAspect="1"/>
          </p:cNvPicPr>
          <p:nvPr/>
        </p:nvPicPr>
        <p:blipFill>
          <a:blip r:embed="rId2"/>
          <a:stretch>
            <a:fillRect/>
          </a:stretch>
        </p:blipFill>
        <p:spPr>
          <a:xfrm>
            <a:off x="0" y="1124744"/>
            <a:ext cx="9144000" cy="4993722"/>
          </a:xfrm>
          <a:prstGeom prst="rect">
            <a:avLst/>
          </a:prstGeom>
        </p:spPr>
      </p:pic>
    </p:spTree>
    <p:extLst>
      <p:ext uri="{BB962C8B-B14F-4D97-AF65-F5344CB8AC3E}">
        <p14:creationId xmlns:p14="http://schemas.microsoft.com/office/powerpoint/2010/main" val="483385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Content Experiments</a:t>
            </a:r>
            <a:endParaRPr lang="en-SG" dirty="0"/>
          </a:p>
        </p:txBody>
      </p:sp>
      <p:sp>
        <p:nvSpPr>
          <p:cNvPr id="2" name="Content Placeholder 1"/>
          <p:cNvSpPr>
            <a:spLocks noGrp="1"/>
          </p:cNvSpPr>
          <p:nvPr>
            <p:ph idx="1"/>
          </p:nvPr>
        </p:nvSpPr>
        <p:spPr>
          <a:xfrm>
            <a:off x="865970" y="2311205"/>
            <a:ext cx="7408333" cy="3450696"/>
          </a:xfrm>
        </p:spPr>
        <p:txBody>
          <a:bodyPr>
            <a:noAutofit/>
          </a:bodyPr>
          <a:lstStyle/>
          <a:p>
            <a:r>
              <a:rPr lang="en-SG" sz="1600" dirty="0" smtClean="0"/>
              <a:t>For </a:t>
            </a:r>
            <a:r>
              <a:rPr lang="en-SG" sz="1600" dirty="0"/>
              <a:t>your experiment, you create several new versions of this web page: </a:t>
            </a:r>
            <a:endParaRPr lang="en-SG" sz="1600" dirty="0" smtClean="0"/>
          </a:p>
          <a:p>
            <a:r>
              <a:rPr lang="en-SG" sz="1600" dirty="0"/>
              <a:t>O</a:t>
            </a:r>
            <a:r>
              <a:rPr lang="en-SG" sz="1600" dirty="0" smtClean="0"/>
              <a:t>ne </a:t>
            </a:r>
            <a:r>
              <a:rPr lang="en-SG" sz="1600" dirty="0"/>
              <a:t>with a big red headline for detailed cleaning, one in which you expand on the benefits of detailed cleaning, and one where you put an icon next to the link to purchase detailed cleaning.</a:t>
            </a:r>
          </a:p>
          <a:p>
            <a:r>
              <a:rPr lang="en-SG" sz="1600" dirty="0" smtClean="0"/>
              <a:t>A random </a:t>
            </a:r>
            <a:r>
              <a:rPr lang="en-SG" sz="1600" dirty="0"/>
              <a:t>sample of your visitors see the different pages, including your original home page, and you simply wait to see which page gets the highest percentage of visitors to purchase the detailed cleaning.</a:t>
            </a:r>
          </a:p>
          <a:p>
            <a:r>
              <a:rPr lang="en-SG" sz="1600" dirty="0"/>
              <a:t>When you see which page drives the most conversions, you can make that one the live page for all visitors</a:t>
            </a:r>
            <a:r>
              <a:rPr lang="en-SG" sz="1600" dirty="0" smtClean="0"/>
              <a:t>.</a:t>
            </a:r>
            <a:endParaRPr lang="en-SG" sz="1600"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50</a:t>
            </a:fld>
            <a:endParaRPr lang="en-SG"/>
          </a:p>
        </p:txBody>
      </p:sp>
      <p:sp>
        <p:nvSpPr>
          <p:cNvPr id="5" name="TextBox 4"/>
          <p:cNvSpPr txBox="1"/>
          <p:nvPr/>
        </p:nvSpPr>
        <p:spPr>
          <a:xfrm>
            <a:off x="467544" y="6457027"/>
            <a:ext cx="6050054" cy="276999"/>
          </a:xfrm>
          <a:prstGeom prst="rect">
            <a:avLst/>
          </a:prstGeom>
          <a:noFill/>
        </p:spPr>
        <p:txBody>
          <a:bodyPr wrap="none" rtlCol="0">
            <a:spAutoFit/>
          </a:bodyPr>
          <a:lstStyle/>
          <a:p>
            <a:r>
              <a:rPr lang="en-GB" sz="1200" dirty="0"/>
              <a:t>Adapted from https://support.google.com/analytics/bin/answer.py?hl=en&amp;answer=1745149</a:t>
            </a:r>
            <a:endParaRPr lang="en-SG" sz="1200" dirty="0"/>
          </a:p>
        </p:txBody>
      </p:sp>
    </p:spTree>
    <p:extLst>
      <p:ext uri="{BB962C8B-B14F-4D97-AF65-F5344CB8AC3E}">
        <p14:creationId xmlns:p14="http://schemas.microsoft.com/office/powerpoint/2010/main" val="4034856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Content Experiments</a:t>
            </a:r>
            <a:endParaRPr lang="en-SG" dirty="0"/>
          </a:p>
        </p:txBody>
      </p:sp>
      <p:sp>
        <p:nvSpPr>
          <p:cNvPr id="2" name="Content Placeholder 1"/>
          <p:cNvSpPr>
            <a:spLocks noGrp="1"/>
          </p:cNvSpPr>
          <p:nvPr>
            <p:ph idx="1"/>
          </p:nvPr>
        </p:nvSpPr>
        <p:spPr/>
        <p:txBody>
          <a:bodyPr>
            <a:normAutofit fontScale="85000" lnSpcReduction="20000"/>
          </a:bodyPr>
          <a:lstStyle/>
          <a:p>
            <a:r>
              <a:rPr lang="en-GB" dirty="0" smtClean="0"/>
              <a:t>Experiments require:</a:t>
            </a:r>
          </a:p>
          <a:p>
            <a:pPr lvl="1"/>
            <a:r>
              <a:rPr lang="en-SG" dirty="0"/>
              <a:t>Different versions of your web pages to serve to your </a:t>
            </a:r>
            <a:r>
              <a:rPr lang="en-SG" dirty="0" smtClean="0"/>
              <a:t>visitors.</a:t>
            </a:r>
          </a:p>
          <a:p>
            <a:pPr lvl="1"/>
            <a:r>
              <a:rPr lang="en-SG" dirty="0">
                <a:hlinkClick r:id="rId2" action="ppaction://hlinkfile"/>
              </a:rPr>
              <a:t>Goals</a:t>
            </a:r>
            <a:r>
              <a:rPr lang="en-SG" dirty="0"/>
              <a:t> that </a:t>
            </a:r>
            <a:r>
              <a:rPr lang="en-SG" dirty="0" smtClean="0"/>
              <a:t>have been defined in Google Analytics.</a:t>
            </a:r>
          </a:p>
          <a:p>
            <a:r>
              <a:rPr lang="en-SG" dirty="0"/>
              <a:t>Each experiment page is measured according to the percentage of visitors who view the page and accomplish the goal</a:t>
            </a:r>
            <a:r>
              <a:rPr lang="en-SG" dirty="0" smtClean="0"/>
              <a:t>.</a:t>
            </a:r>
          </a:p>
          <a:p>
            <a:r>
              <a:rPr lang="en-SG" dirty="0"/>
              <a:t>Create different versions of your web pages to test:</a:t>
            </a:r>
          </a:p>
          <a:p>
            <a:pPr lvl="1"/>
            <a:r>
              <a:rPr lang="en-SG" dirty="0"/>
              <a:t>Headlines and headers</a:t>
            </a:r>
          </a:p>
          <a:p>
            <a:pPr lvl="1"/>
            <a:r>
              <a:rPr lang="en-SG" dirty="0"/>
              <a:t>Images and icons</a:t>
            </a:r>
          </a:p>
          <a:p>
            <a:pPr lvl="1"/>
            <a:r>
              <a:rPr lang="en-SG" dirty="0"/>
              <a:t>Text</a:t>
            </a:r>
          </a:p>
          <a:p>
            <a:pPr lvl="1"/>
            <a:r>
              <a:rPr lang="en-SG" dirty="0"/>
              <a:t>Calls to action</a:t>
            </a:r>
          </a:p>
          <a:p>
            <a:pPr lvl="1"/>
            <a:r>
              <a:rPr lang="en-SG" dirty="0"/>
              <a:t>Page layout</a:t>
            </a:r>
          </a:p>
          <a:p>
            <a:endParaRPr lang="en-GB" dirty="0" smtClean="0"/>
          </a:p>
          <a:p>
            <a:pPr lvl="1"/>
            <a:endParaRPr lang="en-GB" dirty="0" smtClean="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51</a:t>
            </a:fld>
            <a:endParaRPr lang="en-SG"/>
          </a:p>
        </p:txBody>
      </p:sp>
      <p:sp>
        <p:nvSpPr>
          <p:cNvPr id="5" name="TextBox 4"/>
          <p:cNvSpPr txBox="1"/>
          <p:nvPr/>
        </p:nvSpPr>
        <p:spPr>
          <a:xfrm>
            <a:off x="1907704" y="6317158"/>
            <a:ext cx="6050054" cy="276999"/>
          </a:xfrm>
          <a:prstGeom prst="rect">
            <a:avLst/>
          </a:prstGeom>
          <a:noFill/>
        </p:spPr>
        <p:txBody>
          <a:bodyPr wrap="none" rtlCol="0">
            <a:spAutoFit/>
          </a:bodyPr>
          <a:lstStyle/>
          <a:p>
            <a:r>
              <a:rPr lang="en-GB" sz="1200" dirty="0"/>
              <a:t>Adapted from https://support.google.com/analytics/bin/answer.py?hl=en&amp;answer=1745149</a:t>
            </a:r>
            <a:endParaRPr lang="en-SG" sz="1200" dirty="0"/>
          </a:p>
        </p:txBody>
      </p:sp>
    </p:spTree>
    <p:extLst>
      <p:ext uri="{BB962C8B-B14F-4D97-AF65-F5344CB8AC3E}">
        <p14:creationId xmlns:p14="http://schemas.microsoft.com/office/powerpoint/2010/main" val="2765950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Content Experiments</a:t>
            </a:r>
            <a:endParaRPr lang="en-SG" dirty="0"/>
          </a:p>
        </p:txBody>
      </p:sp>
      <p:sp>
        <p:nvSpPr>
          <p:cNvPr id="2" name="Content Placeholder 1"/>
          <p:cNvSpPr>
            <a:spLocks noGrp="1"/>
          </p:cNvSpPr>
          <p:nvPr>
            <p:ph idx="1"/>
          </p:nvPr>
        </p:nvSpPr>
        <p:spPr/>
        <p:txBody>
          <a:bodyPr>
            <a:normAutofit fontScale="92500" lnSpcReduction="20000"/>
          </a:bodyPr>
          <a:lstStyle/>
          <a:p>
            <a:r>
              <a:rPr lang="en-SG" dirty="0"/>
              <a:t>You can use two kinds of </a:t>
            </a:r>
            <a:r>
              <a:rPr lang="en-SG" dirty="0" smtClean="0"/>
              <a:t>Google Analytics </a:t>
            </a:r>
            <a:r>
              <a:rPr lang="en-SG" dirty="0"/>
              <a:t>goals:</a:t>
            </a:r>
          </a:p>
          <a:p>
            <a:pPr lvl="1"/>
            <a:r>
              <a:rPr lang="en-SG" dirty="0">
                <a:hlinkClick r:id="rId2" action="ppaction://hlinkfile"/>
              </a:rPr>
              <a:t>URL Destination </a:t>
            </a:r>
            <a:r>
              <a:rPr lang="en-SG" dirty="0" smtClean="0">
                <a:hlinkClick r:id="rId2" action="ppaction://hlinkfile"/>
              </a:rPr>
              <a:t>goals</a:t>
            </a:r>
            <a:endParaRPr lang="en-SG" dirty="0" smtClean="0"/>
          </a:p>
          <a:p>
            <a:pPr lvl="1"/>
            <a:r>
              <a:rPr lang="en-SG" dirty="0" smtClean="0"/>
              <a:t>An </a:t>
            </a:r>
            <a:r>
              <a:rPr lang="en-SG" dirty="0"/>
              <a:t>experiment that uses a URL Destination goal focuses on getting visitors to view a specific web </a:t>
            </a:r>
            <a:r>
              <a:rPr lang="en-SG" dirty="0" smtClean="0"/>
              <a:t>page.</a:t>
            </a:r>
          </a:p>
          <a:p>
            <a:pPr lvl="1"/>
            <a:r>
              <a:rPr lang="en-SG" dirty="0" smtClean="0"/>
              <a:t>Use </a:t>
            </a:r>
            <a:r>
              <a:rPr lang="en-SG" dirty="0"/>
              <a:t>this kind of goal to find out things like how well your test page encourages visitors along a path to a product page, a page that includes the location of your business, or pages on which you're selling ads.</a:t>
            </a:r>
          </a:p>
          <a:p>
            <a:pPr lvl="1"/>
            <a:r>
              <a:rPr lang="en-SG" dirty="0" smtClean="0">
                <a:hlinkClick r:id="rId2" action="ppaction://hlinkfile"/>
              </a:rPr>
              <a:t>Event </a:t>
            </a:r>
            <a:r>
              <a:rPr lang="en-SG" dirty="0">
                <a:hlinkClick r:id="rId2" action="ppaction://hlinkfile"/>
              </a:rPr>
              <a:t>goals</a:t>
            </a:r>
            <a:r>
              <a:rPr lang="en-SG" dirty="0"/>
              <a:t/>
            </a:r>
            <a:br>
              <a:rPr lang="en-SG" dirty="0"/>
            </a:br>
            <a:r>
              <a:rPr lang="en-SG" dirty="0"/>
              <a:t>An experiment that uses an event goal focuses on getting visitors to perform a specific action on a </a:t>
            </a:r>
            <a:r>
              <a:rPr lang="en-SG" dirty="0" smtClean="0"/>
              <a:t>page.</a:t>
            </a:r>
          </a:p>
          <a:p>
            <a:pPr lvl="1"/>
            <a:r>
              <a:rPr lang="en-SG" dirty="0" smtClean="0"/>
              <a:t>Use </a:t>
            </a:r>
            <a:r>
              <a:rPr lang="en-SG" dirty="0"/>
              <a:t>this kind of goal to find out things like how well your test page encourages visitors to sign up for a newsletter, view a video, or click </a:t>
            </a:r>
            <a:r>
              <a:rPr lang="en-SG" b="1" dirty="0"/>
              <a:t>Add to Cart</a:t>
            </a:r>
            <a:r>
              <a:rPr lang="en-SG" dirty="0"/>
              <a:t> for a </a:t>
            </a:r>
            <a:r>
              <a:rPr lang="en-SG" dirty="0" smtClean="0"/>
              <a:t>product.</a:t>
            </a:r>
            <a:endParaRPr lang="en-SG" dirty="0"/>
          </a:p>
          <a:p>
            <a:endParaRPr lang="en-GB" dirty="0"/>
          </a:p>
          <a:p>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52</a:t>
            </a:fld>
            <a:endParaRPr lang="en-SG"/>
          </a:p>
        </p:txBody>
      </p:sp>
      <p:sp>
        <p:nvSpPr>
          <p:cNvPr id="6" name="TextBox 5"/>
          <p:cNvSpPr txBox="1"/>
          <p:nvPr/>
        </p:nvSpPr>
        <p:spPr>
          <a:xfrm>
            <a:off x="251520" y="6305522"/>
            <a:ext cx="6050054" cy="276999"/>
          </a:xfrm>
          <a:prstGeom prst="rect">
            <a:avLst/>
          </a:prstGeom>
          <a:noFill/>
        </p:spPr>
        <p:txBody>
          <a:bodyPr wrap="none" rtlCol="0">
            <a:spAutoFit/>
          </a:bodyPr>
          <a:lstStyle/>
          <a:p>
            <a:r>
              <a:rPr lang="en-GB" sz="1200" dirty="0"/>
              <a:t>Adapted from https://support.google.com/analytics/bin/answer.py?hl=en&amp;answer=1745149</a:t>
            </a:r>
            <a:endParaRPr lang="en-SG" sz="1200" dirty="0"/>
          </a:p>
        </p:txBody>
      </p:sp>
    </p:spTree>
    <p:extLst>
      <p:ext uri="{BB962C8B-B14F-4D97-AF65-F5344CB8AC3E}">
        <p14:creationId xmlns:p14="http://schemas.microsoft.com/office/powerpoint/2010/main" val="30218865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Content Experiments</a:t>
            </a:r>
            <a:endParaRPr lang="en-SG" dirty="0"/>
          </a:p>
        </p:txBody>
      </p:sp>
      <p:sp>
        <p:nvSpPr>
          <p:cNvPr id="2" name="Content Placeholder 1"/>
          <p:cNvSpPr>
            <a:spLocks noGrp="1"/>
          </p:cNvSpPr>
          <p:nvPr>
            <p:ph idx="1"/>
          </p:nvPr>
        </p:nvSpPr>
        <p:spPr>
          <a:xfrm>
            <a:off x="908083" y="2132857"/>
            <a:ext cx="7408333" cy="4752527"/>
          </a:xfrm>
        </p:spPr>
        <p:txBody>
          <a:bodyPr>
            <a:noAutofit/>
          </a:bodyPr>
          <a:lstStyle/>
          <a:p>
            <a:r>
              <a:rPr lang="en-SG" sz="1600" b="1" dirty="0" smtClean="0"/>
              <a:t>Testing </a:t>
            </a:r>
            <a:r>
              <a:rPr lang="en-SG" sz="1600" b="1" dirty="0"/>
              <a:t>Guidelines</a:t>
            </a:r>
          </a:p>
          <a:p>
            <a:pPr lvl="1"/>
            <a:r>
              <a:rPr lang="en-SG" sz="1400" b="1" dirty="0" smtClean="0"/>
              <a:t>Test </a:t>
            </a:r>
            <a:r>
              <a:rPr lang="en-SG" sz="1400" b="1" dirty="0"/>
              <a:t>only a few elements</a:t>
            </a:r>
            <a:r>
              <a:rPr lang="en-SG" sz="1400" dirty="0"/>
              <a:t/>
            </a:r>
            <a:br>
              <a:rPr lang="en-SG" sz="1400" dirty="0"/>
            </a:br>
            <a:r>
              <a:rPr lang="en-SG" sz="1400" dirty="0"/>
              <a:t>If you change multiple elements on each page, it can be difficult to figure out which element or combination of elements was responsible for the best results. For example, create multiple pages but change only the main image on each page, and keep the same layout and text to ensure that any difference between the page results is due to the </a:t>
            </a:r>
            <a:r>
              <a:rPr lang="en-SG" sz="1400" dirty="0" smtClean="0"/>
              <a:t>image.</a:t>
            </a:r>
          </a:p>
          <a:p>
            <a:pPr lvl="1"/>
            <a:r>
              <a:rPr lang="en-SG" sz="1400" b="1" dirty="0" smtClean="0"/>
              <a:t>Use </a:t>
            </a:r>
            <a:r>
              <a:rPr lang="en-SG" sz="1400" b="1" dirty="0"/>
              <a:t>high-volume pages</a:t>
            </a:r>
            <a:r>
              <a:rPr lang="en-SG" sz="1400" dirty="0"/>
              <a:t/>
            </a:r>
            <a:br>
              <a:rPr lang="en-SG" sz="1400" dirty="0"/>
            </a:br>
            <a:r>
              <a:rPr lang="en-SG" sz="1400" dirty="0"/>
              <a:t>The more often that people visit a page or complete a goal, the less time it takes to gather data.</a:t>
            </a:r>
          </a:p>
          <a:p>
            <a:pPr lvl="1"/>
            <a:r>
              <a:rPr lang="en-SG" sz="1400" b="1" dirty="0" smtClean="0"/>
              <a:t>Make </a:t>
            </a:r>
            <a:r>
              <a:rPr lang="en-SG" sz="1400" b="1" dirty="0"/>
              <a:t>bold changes</a:t>
            </a:r>
            <a:r>
              <a:rPr lang="en-SG" sz="1400" dirty="0"/>
              <a:t/>
            </a:r>
            <a:br>
              <a:rPr lang="en-SG" sz="1400" dirty="0"/>
            </a:br>
            <a:r>
              <a:rPr lang="en-SG" sz="1400" dirty="0"/>
              <a:t>Visitors can miss small changes and you can end up with inconclusive results.</a:t>
            </a:r>
          </a:p>
          <a:p>
            <a:pPr lvl="1"/>
            <a:r>
              <a:rPr lang="en-SG" sz="1400" b="1" dirty="0" smtClean="0"/>
              <a:t>Keep </a:t>
            </a:r>
            <a:r>
              <a:rPr lang="en-SG" sz="1400" b="1" dirty="0"/>
              <a:t>testing</a:t>
            </a:r>
            <a:r>
              <a:rPr lang="en-SG" sz="1400" dirty="0"/>
              <a:t/>
            </a:r>
            <a:br>
              <a:rPr lang="en-SG" sz="1400" dirty="0"/>
            </a:br>
            <a:r>
              <a:rPr lang="en-SG" sz="1400" dirty="0"/>
              <a:t>With follow-up testing, you can build on the success of your experiment. Did one headline encourage a lot more purchases? If so, test it alongside a product image or an image of a spokesperson</a:t>
            </a:r>
            <a:r>
              <a:rPr lang="en-SG" sz="1400" dirty="0" smtClean="0"/>
              <a:t>.</a:t>
            </a:r>
            <a:endParaRPr lang="en-SG" sz="1400"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53</a:t>
            </a:fld>
            <a:endParaRPr lang="en-SG"/>
          </a:p>
        </p:txBody>
      </p:sp>
      <p:sp>
        <p:nvSpPr>
          <p:cNvPr id="5" name="TextBox 4"/>
          <p:cNvSpPr txBox="1"/>
          <p:nvPr/>
        </p:nvSpPr>
        <p:spPr>
          <a:xfrm>
            <a:off x="1867015" y="6455657"/>
            <a:ext cx="6050054" cy="276999"/>
          </a:xfrm>
          <a:prstGeom prst="rect">
            <a:avLst/>
          </a:prstGeom>
          <a:noFill/>
        </p:spPr>
        <p:txBody>
          <a:bodyPr wrap="none" rtlCol="0">
            <a:spAutoFit/>
          </a:bodyPr>
          <a:lstStyle/>
          <a:p>
            <a:r>
              <a:rPr lang="en-GB" sz="1200" dirty="0"/>
              <a:t>Adapted from https://support.google.com/analytics/bin/answer.py?hl=en&amp;answer=1745149</a:t>
            </a:r>
            <a:endParaRPr lang="en-SG" sz="1200" dirty="0"/>
          </a:p>
        </p:txBody>
      </p:sp>
    </p:spTree>
    <p:extLst>
      <p:ext uri="{BB962C8B-B14F-4D97-AF65-F5344CB8AC3E}">
        <p14:creationId xmlns:p14="http://schemas.microsoft.com/office/powerpoint/2010/main" val="41927303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Content Experiments</a:t>
            </a:r>
            <a:endParaRPr lang="en-SG" dirty="0"/>
          </a:p>
        </p:txBody>
      </p:sp>
      <p:sp>
        <p:nvSpPr>
          <p:cNvPr id="2" name="Content Placeholder 1"/>
          <p:cNvSpPr>
            <a:spLocks noGrp="1"/>
          </p:cNvSpPr>
          <p:nvPr>
            <p:ph idx="1"/>
          </p:nvPr>
        </p:nvSpPr>
        <p:spPr/>
        <p:txBody>
          <a:bodyPr/>
          <a:lstStyle/>
          <a:p>
            <a:pPr marL="0" indent="0">
              <a:buNone/>
            </a:pPr>
            <a:endParaRPr lang="en-SG" dirty="0" smtClean="0"/>
          </a:p>
          <a:p>
            <a:endParaRPr lang="en-GB" dirty="0"/>
          </a:p>
          <a:p>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54</a:t>
            </a:fld>
            <a:endParaRPr lang="en-S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74" y="2359756"/>
            <a:ext cx="77533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5596099"/>
            <a:ext cx="90106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150839" y="6189743"/>
            <a:ext cx="5319085" cy="461665"/>
          </a:xfrm>
          <a:prstGeom prst="rect">
            <a:avLst/>
          </a:prstGeom>
          <a:noFill/>
        </p:spPr>
        <p:txBody>
          <a:bodyPr wrap="none" rtlCol="0">
            <a:spAutoFit/>
          </a:bodyPr>
          <a:lstStyle/>
          <a:p>
            <a:r>
              <a:rPr lang="en-GB" sz="1200" dirty="0"/>
              <a:t>Adapted from https://support.google.com/analytics/bin/answer.py</a:t>
            </a:r>
            <a:r>
              <a:rPr lang="en-GB" sz="1200" dirty="0" smtClean="0"/>
              <a:t>?</a:t>
            </a:r>
            <a:br>
              <a:rPr lang="en-GB" sz="1200" dirty="0" smtClean="0"/>
            </a:br>
            <a:r>
              <a:rPr lang="en-GB" sz="1200" dirty="0" smtClean="0"/>
              <a:t>hl=</a:t>
            </a:r>
            <a:r>
              <a:rPr lang="en-GB" sz="1200" dirty="0" err="1" smtClean="0"/>
              <a:t>en&amp;answer</a:t>
            </a:r>
            <a:r>
              <a:rPr lang="en-GB" sz="1200" dirty="0" smtClean="0"/>
              <a:t>=1745152&amp;topic=1745207&amp;ctx=topic</a:t>
            </a:r>
            <a:endParaRPr lang="en-SG" sz="1200" dirty="0"/>
          </a:p>
        </p:txBody>
      </p:sp>
    </p:spTree>
    <p:extLst>
      <p:ext uri="{BB962C8B-B14F-4D97-AF65-F5344CB8AC3E}">
        <p14:creationId xmlns:p14="http://schemas.microsoft.com/office/powerpoint/2010/main" val="2883027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Content Experiments</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55</a:t>
            </a:fld>
            <a:endParaRPr lang="en-SG"/>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920" y="2204864"/>
            <a:ext cx="6406480" cy="453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199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Voice of Customer</a:t>
            </a:r>
            <a:endParaRPr lang="en-SG" dirty="0"/>
          </a:p>
        </p:txBody>
      </p:sp>
      <p:sp>
        <p:nvSpPr>
          <p:cNvPr id="6" name="Text Placeholder 5"/>
          <p:cNvSpPr>
            <a:spLocks noGrp="1"/>
          </p:cNvSpPr>
          <p:nvPr>
            <p:ph type="body" idx="1"/>
          </p:nvPr>
        </p:nvSpPr>
        <p:spPr/>
        <p:txBody>
          <a:bodyPr/>
          <a:lstStyle/>
          <a:p>
            <a:r>
              <a:rPr lang="en-SG" dirty="0" smtClean="0"/>
              <a:t>Qualitative methods:</a:t>
            </a:r>
          </a:p>
          <a:p>
            <a:r>
              <a:rPr lang="en-SG" sz="1800" cap="none" dirty="0" smtClean="0"/>
              <a:t>Getting Direct Feedback From Customers On Your Website Or From Target Customer Base</a:t>
            </a:r>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56</a:t>
            </a:fld>
            <a:endParaRPr lang="en-SG"/>
          </a:p>
        </p:txBody>
      </p:sp>
    </p:spTree>
    <p:extLst>
      <p:ext uri="{BB962C8B-B14F-4D97-AF65-F5344CB8AC3E}">
        <p14:creationId xmlns:p14="http://schemas.microsoft.com/office/powerpoint/2010/main" val="354828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SG" smtClean="0"/>
              <a:t>ST2228 WMA</a:t>
            </a:r>
            <a:endParaRPr lang="en-SG"/>
          </a:p>
        </p:txBody>
      </p:sp>
      <p:sp>
        <p:nvSpPr>
          <p:cNvPr id="5" name="Slide Number Placeholder 4"/>
          <p:cNvSpPr>
            <a:spLocks noGrp="1"/>
          </p:cNvSpPr>
          <p:nvPr>
            <p:ph type="sldNum" sz="quarter" idx="12"/>
          </p:nvPr>
        </p:nvSpPr>
        <p:spPr/>
        <p:txBody>
          <a:bodyPr/>
          <a:lstStyle/>
          <a:p>
            <a:fld id="{34A04759-6F42-40B5-9AB2-7F3A03A80A93}" type="slidenum">
              <a:rPr lang="en-SG" smtClean="0"/>
              <a:t>57</a:t>
            </a:fld>
            <a:endParaRPr lang="en-SG"/>
          </a:p>
        </p:txBody>
      </p:sp>
      <p:pic>
        <p:nvPicPr>
          <p:cNvPr id="2050" name="Picture 2" descr="https://meowfactor.files.wordpress.com/2014/06/grumpy-c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491" y="528637"/>
            <a:ext cx="5953125"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3962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Voice of Customer</a:t>
            </a:r>
            <a:endParaRPr lang="en-SG" dirty="0"/>
          </a:p>
        </p:txBody>
      </p:sp>
      <p:sp>
        <p:nvSpPr>
          <p:cNvPr id="2" name="Content Placeholder 1"/>
          <p:cNvSpPr>
            <a:spLocks noGrp="1"/>
          </p:cNvSpPr>
          <p:nvPr>
            <p:ph idx="1"/>
          </p:nvPr>
        </p:nvSpPr>
        <p:spPr/>
        <p:txBody>
          <a:bodyPr>
            <a:normAutofit/>
          </a:bodyPr>
          <a:lstStyle/>
          <a:p>
            <a:r>
              <a:rPr lang="en-GB" dirty="0" smtClean="0"/>
              <a:t>Answering the “WHY”</a:t>
            </a:r>
          </a:p>
          <a:p>
            <a:r>
              <a:rPr lang="en-GB" dirty="0" smtClean="0"/>
              <a:t>Direct feedback from the customers or target customer base</a:t>
            </a:r>
          </a:p>
          <a:p>
            <a:r>
              <a:rPr lang="en-GB" dirty="0" smtClean="0"/>
              <a:t>Through</a:t>
            </a:r>
          </a:p>
          <a:p>
            <a:pPr lvl="1"/>
            <a:r>
              <a:rPr lang="en-GB" dirty="0" smtClean="0"/>
              <a:t>Open text VOC surveys, </a:t>
            </a:r>
          </a:p>
          <a:p>
            <a:pPr lvl="1"/>
            <a:r>
              <a:rPr lang="en-GB" dirty="0" smtClean="0"/>
              <a:t>Lab usability studies</a:t>
            </a:r>
          </a:p>
        </p:txBody>
      </p:sp>
      <p:sp>
        <p:nvSpPr>
          <p:cNvPr id="5" name="Footer Placeholder 4"/>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58</a:t>
            </a:fld>
            <a:endParaRPr lang="en-SG"/>
          </a:p>
        </p:txBody>
      </p:sp>
      <p:sp>
        <p:nvSpPr>
          <p:cNvPr id="4" name="TextBox 3"/>
          <p:cNvSpPr txBox="1"/>
          <p:nvPr/>
        </p:nvSpPr>
        <p:spPr>
          <a:xfrm>
            <a:off x="4572000" y="6050880"/>
            <a:ext cx="4392488" cy="646331"/>
          </a:xfrm>
          <a:prstGeom prst="rect">
            <a:avLst/>
          </a:prstGeom>
          <a:noFill/>
        </p:spPr>
        <p:txBody>
          <a:bodyPr wrap="square" rtlCol="0">
            <a:spAutoFit/>
          </a:bodyPr>
          <a:lstStyle/>
          <a:p>
            <a:r>
              <a:rPr lang="en-GB" sz="1200" dirty="0" smtClean="0"/>
              <a:t>Adapted from </a:t>
            </a:r>
          </a:p>
          <a:p>
            <a:r>
              <a:rPr lang="en-SG" sz="1200" dirty="0" smtClean="0"/>
              <a:t>Web </a:t>
            </a:r>
            <a:r>
              <a:rPr lang="en-SG" sz="1200" dirty="0"/>
              <a:t>Analytics 2.0: The Art of Online Accountability </a:t>
            </a:r>
            <a:r>
              <a:rPr lang="en-SG" sz="1200" dirty="0" smtClean="0"/>
              <a:t/>
            </a:r>
            <a:br>
              <a:rPr lang="en-SG" sz="1200" dirty="0" smtClean="0"/>
            </a:br>
            <a:r>
              <a:rPr lang="en-SG" sz="1200" dirty="0" smtClean="0"/>
              <a:t>and </a:t>
            </a:r>
            <a:r>
              <a:rPr lang="en-SG" sz="1200" dirty="0"/>
              <a:t>Science of Customer Centricity </a:t>
            </a:r>
            <a:r>
              <a:rPr lang="en-SG" sz="1200" dirty="0" smtClean="0"/>
              <a:t>by </a:t>
            </a:r>
            <a:r>
              <a:rPr lang="en-SG" sz="1200" dirty="0">
                <a:hlinkClick r:id="rId2" action="ppaction://hlinkfile"/>
              </a:rPr>
              <a:t>Avinash </a:t>
            </a:r>
            <a:r>
              <a:rPr lang="en-SG" sz="1200" dirty="0" err="1">
                <a:hlinkClick r:id="rId2" action="ppaction://hlinkfile"/>
              </a:rPr>
              <a:t>Kaushik</a:t>
            </a:r>
            <a:r>
              <a:rPr lang="en-SG" sz="1200" dirty="0"/>
              <a:t> </a:t>
            </a:r>
            <a:endParaRPr lang="en-SG" dirty="0"/>
          </a:p>
        </p:txBody>
      </p:sp>
    </p:spTree>
    <p:extLst>
      <p:ext uri="{BB962C8B-B14F-4D97-AF65-F5344CB8AC3E}">
        <p14:creationId xmlns:p14="http://schemas.microsoft.com/office/powerpoint/2010/main" val="8578656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Voice of Customer</a:t>
            </a:r>
            <a:endParaRPr lang="en-SG" dirty="0"/>
          </a:p>
        </p:txBody>
      </p:sp>
      <p:sp>
        <p:nvSpPr>
          <p:cNvPr id="2" name="Content Placeholder 1"/>
          <p:cNvSpPr>
            <a:spLocks noGrp="1"/>
          </p:cNvSpPr>
          <p:nvPr>
            <p:ph idx="1"/>
          </p:nvPr>
        </p:nvSpPr>
        <p:spPr/>
        <p:txBody>
          <a:bodyPr/>
          <a:lstStyle/>
          <a:p>
            <a:r>
              <a:rPr lang="en-GB" dirty="0" smtClean="0"/>
              <a:t>Lab usability tests measure user’s ability to complete tasks using a website with each task defined a specific goal for effectiveness, efficiency and satisfaction in a given context of use.</a:t>
            </a:r>
            <a:endParaRPr lang="en-GB" dirty="0"/>
          </a:p>
          <a:p>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59</a:t>
            </a:fld>
            <a:endParaRPr lang="en-SG"/>
          </a:p>
        </p:txBody>
      </p:sp>
      <p:sp>
        <p:nvSpPr>
          <p:cNvPr id="7" name="TextBox 6"/>
          <p:cNvSpPr txBox="1"/>
          <p:nvPr/>
        </p:nvSpPr>
        <p:spPr>
          <a:xfrm>
            <a:off x="4572000" y="6050880"/>
            <a:ext cx="4392488" cy="646331"/>
          </a:xfrm>
          <a:prstGeom prst="rect">
            <a:avLst/>
          </a:prstGeom>
          <a:noFill/>
        </p:spPr>
        <p:txBody>
          <a:bodyPr wrap="square" rtlCol="0">
            <a:spAutoFit/>
          </a:bodyPr>
          <a:lstStyle/>
          <a:p>
            <a:r>
              <a:rPr lang="en-GB" sz="1200" dirty="0" smtClean="0"/>
              <a:t>Adapted from </a:t>
            </a:r>
          </a:p>
          <a:p>
            <a:r>
              <a:rPr lang="en-SG" sz="1200" dirty="0" smtClean="0"/>
              <a:t>Web </a:t>
            </a:r>
            <a:r>
              <a:rPr lang="en-SG" sz="1200" dirty="0"/>
              <a:t>Analytics 2.0: The Art of Online Accountability </a:t>
            </a:r>
            <a:r>
              <a:rPr lang="en-SG" sz="1200" dirty="0" smtClean="0"/>
              <a:t/>
            </a:r>
            <a:br>
              <a:rPr lang="en-SG" sz="1200" dirty="0" smtClean="0"/>
            </a:br>
            <a:r>
              <a:rPr lang="en-SG" sz="1200" dirty="0" smtClean="0"/>
              <a:t>and </a:t>
            </a:r>
            <a:r>
              <a:rPr lang="en-SG" sz="1200" dirty="0"/>
              <a:t>Science of Customer Centricity </a:t>
            </a:r>
            <a:r>
              <a:rPr lang="en-SG" sz="1200" dirty="0" smtClean="0"/>
              <a:t>by </a:t>
            </a:r>
            <a:r>
              <a:rPr lang="en-SG" sz="1200" dirty="0">
                <a:hlinkClick r:id="rId2" action="ppaction://hlinkfile"/>
              </a:rPr>
              <a:t>Avinash </a:t>
            </a:r>
            <a:r>
              <a:rPr lang="en-SG" sz="1200" dirty="0" err="1">
                <a:hlinkClick r:id="rId2" action="ppaction://hlinkfile"/>
              </a:rPr>
              <a:t>Kaushik</a:t>
            </a:r>
            <a:r>
              <a:rPr lang="en-SG" sz="1200" dirty="0"/>
              <a:t> </a:t>
            </a:r>
            <a:endParaRPr lang="en-SG" dirty="0"/>
          </a:p>
        </p:txBody>
      </p:sp>
    </p:spTree>
    <p:extLst>
      <p:ext uri="{BB962C8B-B14F-4D97-AF65-F5344CB8AC3E}">
        <p14:creationId xmlns:p14="http://schemas.microsoft.com/office/powerpoint/2010/main" val="673124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6</a:t>
            </a:fld>
            <a:endParaRPr lang="en-SG"/>
          </a:p>
        </p:txBody>
      </p:sp>
      <p:pic>
        <p:nvPicPr>
          <p:cNvPr id="5" name="Picture 4"/>
          <p:cNvPicPr>
            <a:picLocks noChangeAspect="1"/>
          </p:cNvPicPr>
          <p:nvPr/>
        </p:nvPicPr>
        <p:blipFill>
          <a:blip r:embed="rId2"/>
          <a:stretch>
            <a:fillRect/>
          </a:stretch>
        </p:blipFill>
        <p:spPr>
          <a:xfrm>
            <a:off x="5979" y="1233332"/>
            <a:ext cx="9162784" cy="5003980"/>
          </a:xfrm>
          <a:prstGeom prst="rect">
            <a:avLst/>
          </a:prstGeom>
        </p:spPr>
      </p:pic>
    </p:spTree>
    <p:extLst>
      <p:ext uri="{BB962C8B-B14F-4D97-AF65-F5344CB8AC3E}">
        <p14:creationId xmlns:p14="http://schemas.microsoft.com/office/powerpoint/2010/main" val="618180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Usability Lab</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5" name="Slide Number Placeholder 4"/>
          <p:cNvSpPr>
            <a:spLocks noGrp="1"/>
          </p:cNvSpPr>
          <p:nvPr>
            <p:ph type="sldNum" sz="quarter" idx="12"/>
          </p:nvPr>
        </p:nvSpPr>
        <p:spPr/>
        <p:txBody>
          <a:bodyPr/>
          <a:lstStyle/>
          <a:p>
            <a:fld id="{34A04759-6F42-40B5-9AB2-7F3A03A80A93}" type="slidenum">
              <a:rPr lang="en-SG" smtClean="0"/>
              <a:t>60</a:t>
            </a:fld>
            <a:endParaRPr lang="en-SG"/>
          </a:p>
        </p:txBody>
      </p:sp>
      <p:pic>
        <p:nvPicPr>
          <p:cNvPr id="6" name="Picture 5"/>
          <p:cNvPicPr>
            <a:picLocks noChangeAspect="1"/>
          </p:cNvPicPr>
          <p:nvPr/>
        </p:nvPicPr>
        <p:blipFill>
          <a:blip r:embed="rId2"/>
          <a:stretch>
            <a:fillRect/>
          </a:stretch>
        </p:blipFill>
        <p:spPr>
          <a:xfrm>
            <a:off x="1115616" y="2348880"/>
            <a:ext cx="7191375" cy="3705225"/>
          </a:xfrm>
          <a:prstGeom prst="rect">
            <a:avLst/>
          </a:prstGeom>
        </p:spPr>
      </p:pic>
    </p:spTree>
    <p:extLst>
      <p:ext uri="{BB962C8B-B14F-4D97-AF65-F5344CB8AC3E}">
        <p14:creationId xmlns:p14="http://schemas.microsoft.com/office/powerpoint/2010/main" val="18102903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Usability Lab</a:t>
            </a:r>
            <a:endParaRPr lang="en-SG" dirty="0"/>
          </a:p>
        </p:txBody>
      </p:sp>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61</a:t>
            </a:fld>
            <a:endParaRPr lang="en-SG"/>
          </a:p>
        </p:txBody>
      </p:sp>
      <p:pic>
        <p:nvPicPr>
          <p:cNvPr id="5" name="Picture 4"/>
          <p:cNvPicPr>
            <a:picLocks noChangeAspect="1"/>
          </p:cNvPicPr>
          <p:nvPr/>
        </p:nvPicPr>
        <p:blipFill>
          <a:blip r:embed="rId2"/>
          <a:stretch>
            <a:fillRect/>
          </a:stretch>
        </p:blipFill>
        <p:spPr>
          <a:xfrm>
            <a:off x="2195736" y="2348880"/>
            <a:ext cx="4762500" cy="3800475"/>
          </a:xfrm>
          <a:prstGeom prst="rect">
            <a:avLst/>
          </a:prstGeom>
        </p:spPr>
      </p:pic>
    </p:spTree>
    <p:extLst>
      <p:ext uri="{BB962C8B-B14F-4D97-AF65-F5344CB8AC3E}">
        <p14:creationId xmlns:p14="http://schemas.microsoft.com/office/powerpoint/2010/main" val="6990356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Voice of Customer</a:t>
            </a:r>
            <a:endParaRPr lang="en-SG" dirty="0"/>
          </a:p>
        </p:txBody>
      </p:sp>
      <p:sp>
        <p:nvSpPr>
          <p:cNvPr id="2" name="Content Placeholder 1"/>
          <p:cNvSpPr>
            <a:spLocks noGrp="1"/>
          </p:cNvSpPr>
          <p:nvPr>
            <p:ph idx="1"/>
          </p:nvPr>
        </p:nvSpPr>
        <p:spPr/>
        <p:txBody>
          <a:bodyPr/>
          <a:lstStyle/>
          <a:p>
            <a:r>
              <a:rPr lang="en-GB" dirty="0" smtClean="0"/>
              <a:t>Surveys:</a:t>
            </a:r>
          </a:p>
          <a:p>
            <a:pPr lvl="1"/>
            <a:r>
              <a:rPr lang="en-GB" dirty="0" smtClean="0"/>
              <a:t>Page-level surveys.</a:t>
            </a:r>
          </a:p>
          <a:p>
            <a:pPr lvl="1"/>
            <a:r>
              <a:rPr lang="en-GB" dirty="0" smtClean="0"/>
              <a:t>Site-level surveys.</a:t>
            </a:r>
          </a:p>
          <a:p>
            <a:pPr lvl="1"/>
            <a:endParaRPr lang="en-GB" dirty="0"/>
          </a:p>
          <a:p>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62</a:t>
            </a:fld>
            <a:endParaRPr lang="en-SG"/>
          </a:p>
        </p:txBody>
      </p:sp>
      <p:sp>
        <p:nvSpPr>
          <p:cNvPr id="7" name="TextBox 6"/>
          <p:cNvSpPr txBox="1"/>
          <p:nvPr/>
        </p:nvSpPr>
        <p:spPr>
          <a:xfrm>
            <a:off x="4572000" y="6050880"/>
            <a:ext cx="4392488" cy="646331"/>
          </a:xfrm>
          <a:prstGeom prst="rect">
            <a:avLst/>
          </a:prstGeom>
          <a:noFill/>
        </p:spPr>
        <p:txBody>
          <a:bodyPr wrap="square" rtlCol="0">
            <a:spAutoFit/>
          </a:bodyPr>
          <a:lstStyle/>
          <a:p>
            <a:r>
              <a:rPr lang="en-GB" sz="1200" dirty="0" smtClean="0"/>
              <a:t>Adapted from </a:t>
            </a:r>
          </a:p>
          <a:p>
            <a:r>
              <a:rPr lang="en-SG" sz="1200" dirty="0" smtClean="0"/>
              <a:t>Web </a:t>
            </a:r>
            <a:r>
              <a:rPr lang="en-SG" sz="1200" dirty="0"/>
              <a:t>Analytics 2.0: The Art of Online Accountability </a:t>
            </a:r>
            <a:r>
              <a:rPr lang="en-SG" sz="1200" dirty="0" smtClean="0"/>
              <a:t/>
            </a:r>
            <a:br>
              <a:rPr lang="en-SG" sz="1200" dirty="0" smtClean="0"/>
            </a:br>
            <a:r>
              <a:rPr lang="en-SG" sz="1200" dirty="0" smtClean="0"/>
              <a:t>and </a:t>
            </a:r>
            <a:r>
              <a:rPr lang="en-SG" sz="1200" dirty="0"/>
              <a:t>Science of Customer Centricity </a:t>
            </a:r>
            <a:r>
              <a:rPr lang="en-SG" sz="1200" dirty="0" smtClean="0"/>
              <a:t>by </a:t>
            </a:r>
            <a:r>
              <a:rPr lang="en-SG" sz="1200" dirty="0">
                <a:hlinkClick r:id="rId2" action="ppaction://hlinkfile"/>
              </a:rPr>
              <a:t>Avinash </a:t>
            </a:r>
            <a:r>
              <a:rPr lang="en-SG" sz="1200" dirty="0" err="1">
                <a:hlinkClick r:id="rId2" action="ppaction://hlinkfile"/>
              </a:rPr>
              <a:t>Kaushik</a:t>
            </a:r>
            <a:r>
              <a:rPr lang="en-SG" sz="1200" dirty="0"/>
              <a:t> </a:t>
            </a:r>
            <a:endParaRPr lang="en-SG" dirty="0"/>
          </a:p>
        </p:txBody>
      </p:sp>
    </p:spTree>
    <p:extLst>
      <p:ext uri="{BB962C8B-B14F-4D97-AF65-F5344CB8AC3E}">
        <p14:creationId xmlns:p14="http://schemas.microsoft.com/office/powerpoint/2010/main" val="18232451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Page-level survey</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63</a:t>
            </a:fld>
            <a:endParaRPr lang="en-SG"/>
          </a:p>
        </p:txBody>
      </p:sp>
      <p:sp>
        <p:nvSpPr>
          <p:cNvPr id="7" name="TextBox 6"/>
          <p:cNvSpPr txBox="1"/>
          <p:nvPr/>
        </p:nvSpPr>
        <p:spPr>
          <a:xfrm>
            <a:off x="4572000" y="6050880"/>
            <a:ext cx="4392488" cy="646331"/>
          </a:xfrm>
          <a:prstGeom prst="rect">
            <a:avLst/>
          </a:prstGeom>
          <a:noFill/>
        </p:spPr>
        <p:txBody>
          <a:bodyPr wrap="square" rtlCol="0">
            <a:spAutoFit/>
          </a:bodyPr>
          <a:lstStyle/>
          <a:p>
            <a:r>
              <a:rPr lang="en-GB" sz="1200" dirty="0" smtClean="0"/>
              <a:t>Adapted from </a:t>
            </a:r>
          </a:p>
          <a:p>
            <a:r>
              <a:rPr lang="en-SG" sz="1200" dirty="0" smtClean="0"/>
              <a:t>Web </a:t>
            </a:r>
            <a:r>
              <a:rPr lang="en-SG" sz="1200" dirty="0"/>
              <a:t>Analytics 2.0: The Art of Online Accountability </a:t>
            </a:r>
            <a:r>
              <a:rPr lang="en-SG" sz="1200" dirty="0" smtClean="0"/>
              <a:t/>
            </a:r>
            <a:br>
              <a:rPr lang="en-SG" sz="1200" dirty="0" smtClean="0"/>
            </a:br>
            <a:r>
              <a:rPr lang="en-SG" sz="1200" dirty="0" smtClean="0"/>
              <a:t>and </a:t>
            </a:r>
            <a:r>
              <a:rPr lang="en-SG" sz="1200" dirty="0"/>
              <a:t>Science of Customer Centricity </a:t>
            </a:r>
            <a:r>
              <a:rPr lang="en-SG" sz="1200" dirty="0" smtClean="0"/>
              <a:t>by </a:t>
            </a:r>
            <a:r>
              <a:rPr lang="en-SG" sz="1200" dirty="0">
                <a:hlinkClick r:id="rId2" action="ppaction://hlinkfile"/>
              </a:rPr>
              <a:t>Avinash </a:t>
            </a:r>
            <a:r>
              <a:rPr lang="en-SG" sz="1200" dirty="0" err="1">
                <a:hlinkClick r:id="rId2" action="ppaction://hlinkfile"/>
              </a:rPr>
              <a:t>Kaushik</a:t>
            </a:r>
            <a:r>
              <a:rPr lang="en-SG" sz="1200" dirty="0"/>
              <a:t> </a:t>
            </a:r>
            <a:endParaRPr lang="en-SG" dirty="0"/>
          </a:p>
        </p:txBody>
      </p:sp>
      <p:pic>
        <p:nvPicPr>
          <p:cNvPr id="8" name="Picture 7"/>
          <p:cNvPicPr>
            <a:picLocks noChangeAspect="1"/>
          </p:cNvPicPr>
          <p:nvPr/>
        </p:nvPicPr>
        <p:blipFill>
          <a:blip r:embed="rId3"/>
          <a:stretch>
            <a:fillRect/>
          </a:stretch>
        </p:blipFill>
        <p:spPr>
          <a:xfrm>
            <a:off x="2033587" y="2492896"/>
            <a:ext cx="5076825" cy="3209925"/>
          </a:xfrm>
          <a:prstGeom prst="rect">
            <a:avLst/>
          </a:prstGeom>
        </p:spPr>
      </p:pic>
    </p:spTree>
    <p:extLst>
      <p:ext uri="{BB962C8B-B14F-4D97-AF65-F5344CB8AC3E}">
        <p14:creationId xmlns:p14="http://schemas.microsoft.com/office/powerpoint/2010/main" val="29173745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10061" y="2132856"/>
            <a:ext cx="2886075" cy="4067175"/>
          </a:xfrm>
          <a:prstGeom prst="rect">
            <a:avLst/>
          </a:prstGeom>
        </p:spPr>
      </p:pic>
      <p:sp>
        <p:nvSpPr>
          <p:cNvPr id="3" name="Title 2"/>
          <p:cNvSpPr>
            <a:spLocks noGrp="1"/>
          </p:cNvSpPr>
          <p:nvPr>
            <p:ph type="title"/>
          </p:nvPr>
        </p:nvSpPr>
        <p:spPr/>
        <p:txBody>
          <a:bodyPr/>
          <a:lstStyle/>
          <a:p>
            <a:r>
              <a:rPr lang="en-GB" dirty="0" smtClean="0"/>
              <a:t>Site-level survey</a:t>
            </a:r>
            <a:endParaRPr lang="en-SG" dirty="0"/>
          </a:p>
        </p:txBody>
      </p:sp>
      <p:sp>
        <p:nvSpPr>
          <p:cNvPr id="4" name="Footer Placeholder 3"/>
          <p:cNvSpPr>
            <a:spLocks noGrp="1"/>
          </p:cNvSpPr>
          <p:nvPr>
            <p:ph type="ftr" sz="quarter" idx="11"/>
          </p:nvPr>
        </p:nvSpPr>
        <p:spPr/>
        <p:txBody>
          <a:bodyPr/>
          <a:lstStyle/>
          <a:p>
            <a:r>
              <a:rPr lang="en-GB" smtClean="0"/>
              <a:t>ST2228 WMA</a:t>
            </a:r>
            <a:endParaRPr lang="en-SG" dirty="0"/>
          </a:p>
        </p:txBody>
      </p:sp>
      <p:sp>
        <p:nvSpPr>
          <p:cNvPr id="6" name="Slide Number Placeholder 5"/>
          <p:cNvSpPr>
            <a:spLocks noGrp="1"/>
          </p:cNvSpPr>
          <p:nvPr>
            <p:ph type="sldNum" sz="quarter" idx="12"/>
          </p:nvPr>
        </p:nvSpPr>
        <p:spPr/>
        <p:txBody>
          <a:bodyPr/>
          <a:lstStyle/>
          <a:p>
            <a:fld id="{34A04759-6F42-40B5-9AB2-7F3A03A80A93}" type="slidenum">
              <a:rPr lang="en-SG" smtClean="0"/>
              <a:t>64</a:t>
            </a:fld>
            <a:endParaRPr lang="en-SG"/>
          </a:p>
        </p:txBody>
      </p:sp>
      <p:sp>
        <p:nvSpPr>
          <p:cNvPr id="7" name="TextBox 6"/>
          <p:cNvSpPr txBox="1"/>
          <p:nvPr/>
        </p:nvSpPr>
        <p:spPr>
          <a:xfrm>
            <a:off x="4716016" y="6095037"/>
            <a:ext cx="4392488" cy="646331"/>
          </a:xfrm>
          <a:prstGeom prst="rect">
            <a:avLst/>
          </a:prstGeom>
          <a:noFill/>
        </p:spPr>
        <p:txBody>
          <a:bodyPr wrap="square" rtlCol="0">
            <a:spAutoFit/>
          </a:bodyPr>
          <a:lstStyle/>
          <a:p>
            <a:r>
              <a:rPr lang="en-GB" sz="1200" dirty="0" smtClean="0"/>
              <a:t>Adapted from </a:t>
            </a:r>
          </a:p>
          <a:p>
            <a:r>
              <a:rPr lang="en-SG" sz="1200" dirty="0" smtClean="0"/>
              <a:t>Web </a:t>
            </a:r>
            <a:r>
              <a:rPr lang="en-SG" sz="1200" dirty="0"/>
              <a:t>Analytics 2.0: The Art of Online Accountability </a:t>
            </a:r>
            <a:r>
              <a:rPr lang="en-SG" sz="1200" dirty="0" smtClean="0"/>
              <a:t/>
            </a:r>
            <a:br>
              <a:rPr lang="en-SG" sz="1200" dirty="0" smtClean="0"/>
            </a:br>
            <a:r>
              <a:rPr lang="en-SG" sz="1200" dirty="0" smtClean="0"/>
              <a:t>and </a:t>
            </a:r>
            <a:r>
              <a:rPr lang="en-SG" sz="1200" dirty="0"/>
              <a:t>Science of Customer Centricity </a:t>
            </a:r>
            <a:r>
              <a:rPr lang="en-SG" sz="1200" dirty="0" smtClean="0"/>
              <a:t>by </a:t>
            </a:r>
            <a:r>
              <a:rPr lang="en-SG" sz="1200" dirty="0">
                <a:hlinkClick r:id="rId3" action="ppaction://hlinkfile"/>
              </a:rPr>
              <a:t>Avinash </a:t>
            </a:r>
            <a:r>
              <a:rPr lang="en-SG" sz="1200" dirty="0" err="1">
                <a:hlinkClick r:id="rId3" action="ppaction://hlinkfile"/>
              </a:rPr>
              <a:t>Kaushik</a:t>
            </a:r>
            <a:r>
              <a:rPr lang="en-SG" sz="1200" dirty="0"/>
              <a:t> </a:t>
            </a:r>
            <a:endParaRPr lang="en-SG" dirty="0"/>
          </a:p>
        </p:txBody>
      </p:sp>
    </p:spTree>
    <p:extLst>
      <p:ext uri="{BB962C8B-B14F-4D97-AF65-F5344CB8AC3E}">
        <p14:creationId xmlns:p14="http://schemas.microsoft.com/office/powerpoint/2010/main" val="33631008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SG" smtClean="0"/>
              <a:t>ST2228 WMA</a:t>
            </a:r>
            <a:endParaRPr lang="en-SG"/>
          </a:p>
        </p:txBody>
      </p:sp>
      <p:sp>
        <p:nvSpPr>
          <p:cNvPr id="4" name="Slide Number Placeholder 3"/>
          <p:cNvSpPr>
            <a:spLocks noGrp="1"/>
          </p:cNvSpPr>
          <p:nvPr>
            <p:ph type="sldNum" sz="quarter" idx="12"/>
          </p:nvPr>
        </p:nvSpPr>
        <p:spPr/>
        <p:txBody>
          <a:bodyPr/>
          <a:lstStyle/>
          <a:p>
            <a:fld id="{34A04759-6F42-40B5-9AB2-7F3A03A80A93}" type="slidenum">
              <a:rPr lang="en-SG" smtClean="0"/>
              <a:t>65</a:t>
            </a:fld>
            <a:endParaRPr lang="en-SG"/>
          </a:p>
        </p:txBody>
      </p:sp>
      <p:pic>
        <p:nvPicPr>
          <p:cNvPr id="3074" name="Picture 2" descr="https://www.petfinder.com/wp-content/uploads/2012/10/10-12-hyousaid-piechar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71" y="997683"/>
            <a:ext cx="8895057" cy="486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6526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Traffic Analysis</a:t>
            </a:r>
            <a:endParaRPr lang="en-SG" dirty="0"/>
          </a:p>
        </p:txBody>
      </p:sp>
      <p:sp>
        <p:nvSpPr>
          <p:cNvPr id="5" name="Text Placeholder 4"/>
          <p:cNvSpPr>
            <a:spLocks noGrp="1"/>
          </p:cNvSpPr>
          <p:nvPr>
            <p:ph type="body" idx="1"/>
          </p:nvPr>
        </p:nvSpPr>
        <p:spPr/>
        <p:txBody>
          <a:bodyPr/>
          <a:lstStyle/>
          <a:p>
            <a:r>
              <a:rPr lang="en-SG" dirty="0" smtClean="0"/>
              <a:t>Learning how users got to your web site</a:t>
            </a:r>
            <a:endParaRPr lang="en-SG" dirty="0"/>
          </a:p>
        </p:txBody>
      </p:sp>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66</a:t>
            </a:fld>
            <a:endParaRPr lang="en-SG"/>
          </a:p>
        </p:txBody>
      </p:sp>
    </p:spTree>
    <p:extLst>
      <p:ext uri="{BB962C8B-B14F-4D97-AF65-F5344CB8AC3E}">
        <p14:creationId xmlns:p14="http://schemas.microsoft.com/office/powerpoint/2010/main" val="89566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7</a:t>
            </a:fld>
            <a:endParaRPr lang="en-SG"/>
          </a:p>
        </p:txBody>
      </p:sp>
      <p:pic>
        <p:nvPicPr>
          <p:cNvPr id="4" name="Picture 3"/>
          <p:cNvPicPr>
            <a:picLocks noChangeAspect="1"/>
          </p:cNvPicPr>
          <p:nvPr/>
        </p:nvPicPr>
        <p:blipFill>
          <a:blip r:embed="rId2"/>
          <a:stretch>
            <a:fillRect/>
          </a:stretch>
        </p:blipFill>
        <p:spPr>
          <a:xfrm>
            <a:off x="-24521" y="1340768"/>
            <a:ext cx="9140389" cy="4991750"/>
          </a:xfrm>
          <a:prstGeom prst="rect">
            <a:avLst/>
          </a:prstGeom>
        </p:spPr>
      </p:pic>
    </p:spTree>
    <p:extLst>
      <p:ext uri="{BB962C8B-B14F-4D97-AF65-F5344CB8AC3E}">
        <p14:creationId xmlns:p14="http://schemas.microsoft.com/office/powerpoint/2010/main" val="388250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8</a:t>
            </a:fld>
            <a:endParaRPr lang="en-SG"/>
          </a:p>
        </p:txBody>
      </p:sp>
      <p:pic>
        <p:nvPicPr>
          <p:cNvPr id="4" name="Picture 3"/>
          <p:cNvPicPr>
            <a:picLocks noChangeAspect="1"/>
          </p:cNvPicPr>
          <p:nvPr/>
        </p:nvPicPr>
        <p:blipFill>
          <a:blip r:embed="rId2"/>
          <a:stretch>
            <a:fillRect/>
          </a:stretch>
        </p:blipFill>
        <p:spPr>
          <a:xfrm>
            <a:off x="0" y="1268760"/>
            <a:ext cx="9144000" cy="4993722"/>
          </a:xfrm>
          <a:prstGeom prst="rect">
            <a:avLst/>
          </a:prstGeom>
        </p:spPr>
      </p:pic>
    </p:spTree>
    <p:extLst>
      <p:ext uri="{BB962C8B-B14F-4D97-AF65-F5344CB8AC3E}">
        <p14:creationId xmlns:p14="http://schemas.microsoft.com/office/powerpoint/2010/main" val="2891888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Content Analysis</a:t>
            </a:r>
            <a:endParaRPr lang="en-SG" dirty="0"/>
          </a:p>
        </p:txBody>
      </p:sp>
      <p:sp>
        <p:nvSpPr>
          <p:cNvPr id="5" name="Text Placeholder 4"/>
          <p:cNvSpPr>
            <a:spLocks noGrp="1"/>
          </p:cNvSpPr>
          <p:nvPr>
            <p:ph type="body" idx="1"/>
          </p:nvPr>
        </p:nvSpPr>
        <p:spPr/>
        <p:txBody>
          <a:bodyPr/>
          <a:lstStyle/>
          <a:p>
            <a:r>
              <a:rPr lang="en-SG" dirty="0" smtClean="0"/>
              <a:t>Analysing </a:t>
            </a:r>
            <a:r>
              <a:rPr lang="en-SG" dirty="0"/>
              <a:t>How People Use Your Content</a:t>
            </a:r>
          </a:p>
        </p:txBody>
      </p:sp>
      <p:sp>
        <p:nvSpPr>
          <p:cNvPr id="2" name="Footer Placeholder 1"/>
          <p:cNvSpPr>
            <a:spLocks noGrp="1"/>
          </p:cNvSpPr>
          <p:nvPr>
            <p:ph type="ftr" sz="quarter" idx="11"/>
          </p:nvPr>
        </p:nvSpPr>
        <p:spPr/>
        <p:txBody>
          <a:bodyPr/>
          <a:lstStyle/>
          <a:p>
            <a:r>
              <a:rPr lang="en-SG" smtClean="0"/>
              <a:t>ST2228 WMA</a:t>
            </a:r>
            <a:endParaRPr lang="en-SG"/>
          </a:p>
        </p:txBody>
      </p:sp>
      <p:sp>
        <p:nvSpPr>
          <p:cNvPr id="3" name="Slide Number Placeholder 2"/>
          <p:cNvSpPr>
            <a:spLocks noGrp="1"/>
          </p:cNvSpPr>
          <p:nvPr>
            <p:ph type="sldNum" sz="quarter" idx="12"/>
          </p:nvPr>
        </p:nvSpPr>
        <p:spPr/>
        <p:txBody>
          <a:bodyPr/>
          <a:lstStyle/>
          <a:p>
            <a:fld id="{34A04759-6F42-40B5-9AB2-7F3A03A80A93}" type="slidenum">
              <a:rPr lang="en-SG" smtClean="0"/>
              <a:t>9</a:t>
            </a:fld>
            <a:endParaRPr lang="en-SG"/>
          </a:p>
        </p:txBody>
      </p:sp>
    </p:spTree>
    <p:extLst>
      <p:ext uri="{BB962C8B-B14F-4D97-AF65-F5344CB8AC3E}">
        <p14:creationId xmlns:p14="http://schemas.microsoft.com/office/powerpoint/2010/main" val="1163554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546</TotalTime>
  <Words>1445</Words>
  <Application>Microsoft Office PowerPoint</Application>
  <PresentationFormat>On-screen Show (4:3)</PresentationFormat>
  <Paragraphs>314</Paragraphs>
  <Slides>66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Century Gothic</vt:lpstr>
      <vt:lpstr>Wingdings 3</vt:lpstr>
      <vt:lpstr>Ion Boardroom</vt:lpstr>
      <vt:lpstr>Topic 3 :  Web Analytics for Site Optimization</vt:lpstr>
      <vt:lpstr>Learning Objectives</vt:lpstr>
      <vt:lpstr>Major groupings of Google Analytics reports</vt:lpstr>
      <vt:lpstr>PowerPoint Presentation</vt:lpstr>
      <vt:lpstr>PowerPoint Presentation</vt:lpstr>
      <vt:lpstr>PowerPoint Presentation</vt:lpstr>
      <vt:lpstr>PowerPoint Presentation</vt:lpstr>
      <vt:lpstr>PowerPoint Presentation</vt:lpstr>
      <vt:lpstr>Content Analysis</vt:lpstr>
      <vt:lpstr>Content analysis</vt:lpstr>
      <vt:lpstr>All pages report —  the goto place for content analysis</vt:lpstr>
      <vt:lpstr>Why Content Analysis?</vt:lpstr>
      <vt:lpstr>Why Content Analysis?</vt:lpstr>
      <vt:lpstr>Purpose</vt:lpstr>
      <vt:lpstr>What to look for in page usage metrics</vt:lpstr>
      <vt:lpstr>High pageviews</vt:lpstr>
      <vt:lpstr>Low pageviews</vt:lpstr>
      <vt:lpstr>High Pageview/Unique Pageview ratio</vt:lpstr>
      <vt:lpstr>Low time on page</vt:lpstr>
      <vt:lpstr>High time on page</vt:lpstr>
      <vt:lpstr>High bounce rate</vt:lpstr>
      <vt:lpstr>High % exit</vt:lpstr>
      <vt:lpstr>Page value</vt:lpstr>
      <vt:lpstr>Comparing pages</vt:lpstr>
      <vt:lpstr>Click-Path Analysis</vt:lpstr>
      <vt:lpstr>PowerPoint Presentation</vt:lpstr>
      <vt:lpstr>PowerPoint Presentation</vt:lpstr>
      <vt:lpstr>All Pages —  Navigation Summary</vt:lpstr>
      <vt:lpstr>Behavior Flow/ Visitor Flow report</vt:lpstr>
      <vt:lpstr>Process</vt:lpstr>
      <vt:lpstr>Segmentation</vt:lpstr>
      <vt:lpstr>Why segment?</vt:lpstr>
      <vt:lpstr>How to segment?</vt:lpstr>
      <vt:lpstr>PowerPoint Presentation</vt:lpstr>
      <vt:lpstr>PowerPoint Presentation</vt:lpstr>
      <vt:lpstr>PowerPoint Presentation</vt:lpstr>
      <vt:lpstr>PowerPoint Presentation</vt:lpstr>
      <vt:lpstr>PowerPoint Presentation</vt:lpstr>
      <vt:lpstr>PowerPoint Presentation</vt:lpstr>
      <vt:lpstr>Conversion Optimization</vt:lpstr>
      <vt:lpstr>Key questions for WA</vt:lpstr>
      <vt:lpstr>Content Experiments</vt:lpstr>
      <vt:lpstr>PowerPoint Presentation</vt:lpstr>
      <vt:lpstr>A/B Testing</vt:lpstr>
      <vt:lpstr>A/B Testing</vt:lpstr>
      <vt:lpstr>Multivariate Testing (multi-armed banding experiments)</vt:lpstr>
      <vt:lpstr>Google Analytics  Content Experiments</vt:lpstr>
      <vt:lpstr>Content Experiments</vt:lpstr>
      <vt:lpstr>Content Experiments</vt:lpstr>
      <vt:lpstr>Content Experiments</vt:lpstr>
      <vt:lpstr>Content Experiments</vt:lpstr>
      <vt:lpstr>Content Experiments</vt:lpstr>
      <vt:lpstr>Content Experiments</vt:lpstr>
      <vt:lpstr>Content Experiments</vt:lpstr>
      <vt:lpstr>Content Experiments</vt:lpstr>
      <vt:lpstr>Voice of Customer</vt:lpstr>
      <vt:lpstr>PowerPoint Presentation</vt:lpstr>
      <vt:lpstr>Voice of Customer</vt:lpstr>
      <vt:lpstr>Voice of Customer</vt:lpstr>
      <vt:lpstr>Usability Lab</vt:lpstr>
      <vt:lpstr>Usability Lab</vt:lpstr>
      <vt:lpstr>Voice of Customer</vt:lpstr>
      <vt:lpstr>Page-level survey</vt:lpstr>
      <vt:lpstr>Site-level survey</vt:lpstr>
      <vt:lpstr>PowerPoint Presentation</vt:lpstr>
      <vt:lpstr>Traffic Analysis</vt:lpstr>
    </vt:vector>
  </TitlesOfParts>
  <Company>Singapore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Marketing</dc:title>
  <dc:creator>Staff</dc:creator>
  <cp:lastModifiedBy>Peter Leong Khai Weng</cp:lastModifiedBy>
  <cp:revision>137</cp:revision>
  <dcterms:created xsi:type="dcterms:W3CDTF">2011-11-25T06:19:56Z</dcterms:created>
  <dcterms:modified xsi:type="dcterms:W3CDTF">2015-03-25T04:03:58Z</dcterms:modified>
</cp:coreProperties>
</file>