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59" r:id="rId4"/>
    <p:sldId id="257" r:id="rId5"/>
    <p:sldId id="262" r:id="rId6"/>
    <p:sldId id="261" r:id="rId7"/>
    <p:sldId id="260" r:id="rId8"/>
    <p:sldId id="263" r:id="rId9"/>
    <p:sldId id="264" r:id="rId10"/>
    <p:sldId id="265" r:id="rId11"/>
    <p:sldId id="266" r:id="rId12"/>
    <p:sldId id="267" r:id="rId13"/>
    <p:sldId id="268" r:id="rId14"/>
    <p:sldId id="270" r:id="rId15"/>
    <p:sldId id="269" r:id="rId16"/>
    <p:sldId id="271" r:id="rId17"/>
    <p:sldId id="273"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4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7"/>
    <p:restoredTop sz="94754"/>
  </p:normalViewPr>
  <p:slideViewPr>
    <p:cSldViewPr snapToGrid="0" snapToObjects="1">
      <p:cViewPr>
        <p:scale>
          <a:sx n="80" d="100"/>
          <a:sy n="80" d="100"/>
        </p:scale>
        <p:origin x="90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0C259-AA83-9146-B718-C64906965AB6}" type="datetimeFigureOut">
              <a:rPr lang="en-US" smtClean="0"/>
              <a:t>9/8/17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CFF06-49AE-7144-A7A4-1AD144D528CC}" type="slidenum">
              <a:rPr lang="en-US" smtClean="0"/>
              <a:t>‹#›</a:t>
            </a:fld>
            <a:endParaRPr lang="en-US"/>
          </a:p>
        </p:txBody>
      </p:sp>
    </p:spTree>
    <p:extLst>
      <p:ext uri="{BB962C8B-B14F-4D97-AF65-F5344CB8AC3E}">
        <p14:creationId xmlns:p14="http://schemas.microsoft.com/office/powerpoint/2010/main" val="19692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7558F2-ADAB-134D-85C6-69B367ECE797}" type="datetimeFigureOut">
              <a:rPr lang="en-US" smtClean="0"/>
              <a:t>9/8/17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57214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558F2-ADAB-134D-85C6-69B367ECE797}" type="datetimeFigureOut">
              <a:rPr lang="en-US" smtClean="0"/>
              <a:t>9/8/17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101634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558F2-ADAB-134D-85C6-69B367ECE797}" type="datetimeFigureOut">
              <a:rPr lang="en-US" smtClean="0"/>
              <a:t>9/8/17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59856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558F2-ADAB-134D-85C6-69B367ECE797}" type="datetimeFigureOut">
              <a:rPr lang="en-US" smtClean="0"/>
              <a:t>9/8/17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175587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7558F2-ADAB-134D-85C6-69B367ECE797}" type="datetimeFigureOut">
              <a:rPr lang="en-US" smtClean="0"/>
              <a:t>9/8/17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19057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7558F2-ADAB-134D-85C6-69B367ECE797}" type="datetimeFigureOut">
              <a:rPr lang="en-US" smtClean="0"/>
              <a:t>9/8/17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114118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7558F2-ADAB-134D-85C6-69B367ECE797}" type="datetimeFigureOut">
              <a:rPr lang="en-US" smtClean="0"/>
              <a:t>9/8/17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72624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7558F2-ADAB-134D-85C6-69B367ECE797}" type="datetimeFigureOut">
              <a:rPr lang="en-US" smtClean="0"/>
              <a:t>9/8/17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188561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558F2-ADAB-134D-85C6-69B367ECE797}" type="datetimeFigureOut">
              <a:rPr lang="en-US" smtClean="0"/>
              <a:t>9/8/17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106250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7558F2-ADAB-134D-85C6-69B367ECE797}" type="datetimeFigureOut">
              <a:rPr lang="en-US" smtClean="0"/>
              <a:t>9/8/17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116986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7558F2-ADAB-134D-85C6-69B367ECE797}" type="datetimeFigureOut">
              <a:rPr lang="en-US" smtClean="0"/>
              <a:t>9/8/17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FF439-B14E-F743-A971-B2276452AC0B}" type="slidenum">
              <a:rPr lang="en-US" smtClean="0"/>
              <a:t>‹#›</a:t>
            </a:fld>
            <a:endParaRPr lang="en-US"/>
          </a:p>
        </p:txBody>
      </p:sp>
    </p:spTree>
    <p:extLst>
      <p:ext uri="{BB962C8B-B14F-4D97-AF65-F5344CB8AC3E}">
        <p14:creationId xmlns:p14="http://schemas.microsoft.com/office/powerpoint/2010/main" val="17405865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558F2-ADAB-134D-85C6-69B367ECE797}" type="datetimeFigureOut">
              <a:rPr lang="en-US" smtClean="0"/>
              <a:t>9/8/17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FF439-B14E-F743-A971-B2276452AC0B}" type="slidenum">
              <a:rPr lang="en-US" smtClean="0"/>
              <a:t>‹#›</a:t>
            </a:fld>
            <a:endParaRPr lang="en-US"/>
          </a:p>
        </p:txBody>
      </p:sp>
    </p:spTree>
    <p:extLst>
      <p:ext uri="{BB962C8B-B14F-4D97-AF65-F5344CB8AC3E}">
        <p14:creationId xmlns:p14="http://schemas.microsoft.com/office/powerpoint/2010/main" val="1188068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Policy search with a </a:t>
            </a:r>
            <a:br>
              <a:rPr lang="en-US" dirty="0" smtClean="0"/>
            </a:br>
            <a:r>
              <a:rPr lang="en-US" dirty="0" smtClean="0"/>
              <a:t>Mixture of Experts</a:t>
            </a:r>
            <a:endParaRPr lang="en-US" dirty="0"/>
          </a:p>
        </p:txBody>
      </p:sp>
      <p:sp>
        <p:nvSpPr>
          <p:cNvPr id="3" name="Subtitle 2"/>
          <p:cNvSpPr>
            <a:spLocks noGrp="1"/>
          </p:cNvSpPr>
          <p:nvPr>
            <p:ph type="subTitle" idx="1"/>
          </p:nvPr>
        </p:nvSpPr>
        <p:spPr>
          <a:xfrm>
            <a:off x="1524000" y="4120653"/>
            <a:ext cx="9144000" cy="1655762"/>
          </a:xfrm>
        </p:spPr>
        <p:txBody>
          <a:bodyPr/>
          <a:lstStyle/>
          <a:p>
            <a:endParaRPr lang="en-US" dirty="0"/>
          </a:p>
        </p:txBody>
      </p:sp>
    </p:spTree>
    <p:extLst>
      <p:ext uri="{BB962C8B-B14F-4D97-AF65-F5344CB8AC3E}">
        <p14:creationId xmlns:p14="http://schemas.microsoft.com/office/powerpoint/2010/main" val="1217257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Results </a:t>
            </a:r>
            <a:r>
              <a:rPr lang="mr-IN" dirty="0" smtClean="0"/>
              <a:t>–</a:t>
            </a:r>
            <a:r>
              <a:rPr lang="en-US" dirty="0" smtClean="0"/>
              <a:t> One optimal strategy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09" y="1690688"/>
            <a:ext cx="5530291" cy="43891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605" y="1690688"/>
            <a:ext cx="5707824" cy="4389120"/>
          </a:xfrm>
          <a:prstGeom prst="rect">
            <a:avLst/>
          </a:prstGeom>
        </p:spPr>
      </p:pic>
      <p:sp>
        <p:nvSpPr>
          <p:cNvPr id="6" name="TextBox 5"/>
          <p:cNvSpPr txBox="1"/>
          <p:nvPr/>
        </p:nvSpPr>
        <p:spPr>
          <a:xfrm>
            <a:off x="2980341" y="2155113"/>
            <a:ext cx="798617" cy="477054"/>
          </a:xfrm>
          <a:prstGeom prst="rect">
            <a:avLst/>
          </a:prstGeom>
          <a:noFill/>
        </p:spPr>
        <p:txBody>
          <a:bodyPr wrap="none" rtlCol="0">
            <a:spAutoFit/>
          </a:bodyPr>
          <a:lstStyle/>
          <a:p>
            <a:r>
              <a:rPr lang="en-US" sz="2500" b="1" dirty="0" smtClean="0"/>
              <a:t>Goal</a:t>
            </a:r>
            <a:endParaRPr lang="en-US" sz="2500" b="1" dirty="0"/>
          </a:p>
        </p:txBody>
      </p:sp>
      <p:sp>
        <p:nvSpPr>
          <p:cNvPr id="7" name="TextBox 6"/>
          <p:cNvSpPr txBox="1"/>
          <p:nvPr/>
        </p:nvSpPr>
        <p:spPr>
          <a:xfrm>
            <a:off x="2980341" y="5074160"/>
            <a:ext cx="827791" cy="477054"/>
          </a:xfrm>
          <a:prstGeom prst="rect">
            <a:avLst/>
          </a:prstGeom>
          <a:noFill/>
        </p:spPr>
        <p:txBody>
          <a:bodyPr wrap="none" rtlCol="0">
            <a:spAutoFit/>
          </a:bodyPr>
          <a:lstStyle/>
          <a:p>
            <a:r>
              <a:rPr lang="en-US" sz="2500" b="1" dirty="0" smtClean="0"/>
              <a:t>Start</a:t>
            </a:r>
            <a:endParaRPr lang="en-US" sz="2500" b="1" dirty="0"/>
          </a:p>
        </p:txBody>
      </p:sp>
      <p:sp>
        <p:nvSpPr>
          <p:cNvPr id="8" name="TextBox 7"/>
          <p:cNvSpPr txBox="1"/>
          <p:nvPr/>
        </p:nvSpPr>
        <p:spPr>
          <a:xfrm>
            <a:off x="8731435" y="2155113"/>
            <a:ext cx="798617" cy="477054"/>
          </a:xfrm>
          <a:prstGeom prst="rect">
            <a:avLst/>
          </a:prstGeom>
          <a:noFill/>
        </p:spPr>
        <p:txBody>
          <a:bodyPr wrap="none" rtlCol="0">
            <a:spAutoFit/>
          </a:bodyPr>
          <a:lstStyle/>
          <a:p>
            <a:r>
              <a:rPr lang="en-US" sz="2500" b="1" dirty="0" smtClean="0"/>
              <a:t>Goal</a:t>
            </a:r>
            <a:endParaRPr lang="en-US" sz="2500" b="1" dirty="0"/>
          </a:p>
        </p:txBody>
      </p:sp>
      <p:sp>
        <p:nvSpPr>
          <p:cNvPr id="9" name="TextBox 8"/>
          <p:cNvSpPr txBox="1"/>
          <p:nvPr/>
        </p:nvSpPr>
        <p:spPr>
          <a:xfrm>
            <a:off x="8731435" y="5074160"/>
            <a:ext cx="827791" cy="477054"/>
          </a:xfrm>
          <a:prstGeom prst="rect">
            <a:avLst/>
          </a:prstGeom>
          <a:noFill/>
        </p:spPr>
        <p:txBody>
          <a:bodyPr wrap="none" rtlCol="0">
            <a:spAutoFit/>
          </a:bodyPr>
          <a:lstStyle/>
          <a:p>
            <a:r>
              <a:rPr lang="en-US" sz="2500" b="1" dirty="0" smtClean="0"/>
              <a:t>Start</a:t>
            </a:r>
            <a:endParaRPr lang="en-US" sz="2500" b="1" dirty="0"/>
          </a:p>
        </p:txBody>
      </p:sp>
      <p:sp>
        <p:nvSpPr>
          <p:cNvPr id="10" name="Lightning Bolt 9"/>
          <p:cNvSpPr/>
          <p:nvPr/>
        </p:nvSpPr>
        <p:spPr>
          <a:xfrm>
            <a:off x="3082201" y="3604511"/>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p:cNvSpPr/>
          <p:nvPr/>
        </p:nvSpPr>
        <p:spPr>
          <a:xfrm>
            <a:off x="2284441" y="3604510"/>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p:cNvSpPr/>
          <p:nvPr/>
        </p:nvSpPr>
        <p:spPr>
          <a:xfrm>
            <a:off x="8881422" y="3604510"/>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p:cNvSpPr/>
          <p:nvPr/>
        </p:nvSpPr>
        <p:spPr>
          <a:xfrm>
            <a:off x="8083662" y="3604509"/>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444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	</a:t>
            </a:r>
            <a:endParaRPr lang="en-US" dirty="0"/>
          </a:p>
        </p:txBody>
      </p:sp>
      <p:sp>
        <p:nvSpPr>
          <p:cNvPr id="3" name="Content Placeholder 2"/>
          <p:cNvSpPr>
            <a:spLocks noGrp="1"/>
          </p:cNvSpPr>
          <p:nvPr>
            <p:ph idx="1"/>
          </p:nvPr>
        </p:nvSpPr>
        <p:spPr>
          <a:xfrm>
            <a:off x="838200" y="1825625"/>
            <a:ext cx="10515600" cy="692986"/>
          </a:xfrm>
        </p:spPr>
        <p:txBody>
          <a:bodyPr/>
          <a:lstStyle/>
          <a:p>
            <a:r>
              <a:rPr lang="en-US" dirty="0" smtClean="0"/>
              <a:t>How can we better encourage competition? </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838199" y="2266965"/>
                <a:ext cx="10094815" cy="13908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solidFill>
                                <a:schemeClr val="tx1"/>
                              </a:solidFill>
                              <a:latin typeface="Cambria Math" charset="0"/>
                              <a:ea typeface="Cambria Math" charset="0"/>
                              <a:cs typeface="Cambria Math" charset="0"/>
                            </a:rPr>
                          </m:ctrlPr>
                        </m:sSubPr>
                        <m:e>
                          <m:r>
                            <a:rPr lang="en-US" sz="3000" i="1" smtClean="0">
                              <a:solidFill>
                                <a:schemeClr val="tx1"/>
                              </a:solidFill>
                              <a:latin typeface="Cambria Math" charset="0"/>
                              <a:ea typeface="Cambria Math" charset="0"/>
                              <a:cs typeface="Cambria Math" charset="0"/>
                            </a:rPr>
                            <m:t>𝛻</m:t>
                          </m:r>
                        </m:e>
                        <m:sub>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𝜃</m:t>
                              </m:r>
                            </m:e>
                            <m:sub>
                              <m:r>
                                <a:rPr lang="en-US" sz="3000" b="0" i="1" smtClean="0">
                                  <a:solidFill>
                                    <a:schemeClr val="tx1"/>
                                  </a:solidFill>
                                  <a:latin typeface="Cambria Math" charset="0"/>
                                  <a:ea typeface="Cambria Math" charset="0"/>
                                  <a:cs typeface="Cambria Math" charset="0"/>
                                </a:rPr>
                                <m:t>2</m:t>
                              </m:r>
                            </m:sub>
                          </m:sSub>
                        </m:sub>
                      </m:sSub>
                      <m:r>
                        <a:rPr lang="en-US" sz="3000" b="0" i="1" smtClean="0">
                          <a:solidFill>
                            <a:schemeClr val="tx1"/>
                          </a:solidFill>
                          <a:latin typeface="Cambria Math" charset="0"/>
                          <a:ea typeface="Cambria Math" charset="0"/>
                          <a:cs typeface="Cambria Math" charset="0"/>
                        </a:rPr>
                        <m:t>𝐿</m:t>
                      </m:r>
                      <m:r>
                        <a:rPr lang="en-US" sz="3000" b="0" i="1" smtClean="0">
                          <a:solidFill>
                            <a:schemeClr val="tx1"/>
                          </a:solidFill>
                          <a:latin typeface="Cambria Math" charset="0"/>
                          <a:ea typeface="Cambria Math" charset="0"/>
                          <a:cs typeface="Cambria Math" charset="0"/>
                        </a:rPr>
                        <m:t>(</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𝜃</m:t>
                          </m:r>
                        </m:e>
                        <m:sub>
                          <m:r>
                            <a:rPr lang="en-US" sz="3000" b="0" i="1" smtClean="0">
                              <a:solidFill>
                                <a:schemeClr val="tx1"/>
                              </a:solidFill>
                              <a:latin typeface="Cambria Math" charset="0"/>
                              <a:ea typeface="Cambria Math" charset="0"/>
                              <a:cs typeface="Cambria Math" charset="0"/>
                            </a:rPr>
                            <m:t>2</m:t>
                          </m:r>
                        </m:sub>
                      </m:sSub>
                      <m:r>
                        <a:rPr lang="en-US" sz="3000" b="0" i="1" smtClean="0">
                          <a:solidFill>
                            <a:schemeClr val="tx1"/>
                          </a:solidFill>
                          <a:latin typeface="Cambria Math" charset="0"/>
                          <a:ea typeface="Cambria Math" charset="0"/>
                          <a:cs typeface="Cambria Math" charset="0"/>
                        </a:rPr>
                        <m:t>)=</m:t>
                      </m:r>
                      <m:sSub>
                        <m:sSubPr>
                          <m:ctrlPr>
                            <a:rPr lang="en-US" sz="3000" b="0" i="1" smtClean="0">
                              <a:solidFill>
                                <a:schemeClr val="tx1"/>
                              </a:solidFill>
                              <a:latin typeface="Cambria Math" charset="0"/>
                              <a:ea typeface="Cambria Math" charset="0"/>
                              <a:cs typeface="Cambria Math" charset="0"/>
                            </a:rPr>
                          </m:ctrlPr>
                        </m:sSubPr>
                        <m:e>
                          <m:r>
                            <a:rPr lang="el-GR" sz="3000" b="0" i="1" smtClean="0">
                              <a:solidFill>
                                <a:schemeClr val="tx1"/>
                              </a:solidFill>
                              <a:latin typeface="Cambria Math" charset="0"/>
                              <a:ea typeface="Cambria Math" charset="0"/>
                              <a:cs typeface="Cambria Math" charset="0"/>
                            </a:rPr>
                            <m:t>𝔼</m:t>
                          </m:r>
                        </m:e>
                        <m:sub>
                          <m:r>
                            <a:rPr lang="en-US" sz="3000" b="0" i="1" smtClean="0">
                              <a:solidFill>
                                <a:schemeClr val="tx1"/>
                              </a:solidFill>
                              <a:latin typeface="Cambria Math" charset="0"/>
                              <a:ea typeface="Cambria Math" charset="0"/>
                              <a:cs typeface="Cambria Math" charset="0"/>
                            </a:rPr>
                            <m:t>𝜏</m:t>
                          </m:r>
                          <m:r>
                            <a:rPr lang="en-US" sz="3000" b="0" i="1" smtClean="0">
                              <a:solidFill>
                                <a:schemeClr val="tx1"/>
                              </a:solidFill>
                              <a:latin typeface="Cambria Math" charset="0"/>
                              <a:ea typeface="Cambria Math" charset="0"/>
                              <a:cs typeface="Cambria Math" charset="0"/>
                            </a:rPr>
                            <m:t>~</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ub>
                      </m:sSub>
                      <m:r>
                        <a:rPr lang="en-US" sz="3000" b="0" i="1" smtClean="0">
                          <a:solidFill>
                            <a:schemeClr val="tx1"/>
                          </a:solidFill>
                          <a:latin typeface="Cambria Math" charset="0"/>
                          <a:ea typeface="Cambria Math" charset="0"/>
                          <a:cs typeface="Cambria Math" charset="0"/>
                        </a:rPr>
                        <m:t>[</m:t>
                      </m:r>
                      <m:nary>
                        <m:naryPr>
                          <m:chr m:val="∑"/>
                          <m:ctrlPr>
                            <a:rPr lang="is-IS" sz="3000" b="0" i="1" smtClean="0">
                              <a:solidFill>
                                <a:schemeClr val="tx1"/>
                              </a:solidFill>
                              <a:latin typeface="Cambria Math" charset="0"/>
                              <a:ea typeface="Cambria Math" charset="0"/>
                              <a:cs typeface="Cambria Math" charset="0"/>
                            </a:rPr>
                          </m:ctrlPr>
                        </m:naryPr>
                        <m:sub>
                          <m:r>
                            <m:rPr>
                              <m:brk m:alnAt="23"/>
                            </m:rPr>
                            <a:rPr lang="en-US" sz="3000" b="0" i="1" smtClean="0">
                              <a:solidFill>
                                <a:schemeClr val="tx1"/>
                              </a:solidFill>
                              <a:latin typeface="Cambria Math" charset="0"/>
                              <a:ea typeface="Cambria Math" charset="0"/>
                              <a:cs typeface="Cambria Math" charset="0"/>
                            </a:rPr>
                            <m:t>𝑡</m:t>
                          </m:r>
                          <m:r>
                            <a:rPr lang="en-US" sz="3000" b="0" i="1" smtClean="0">
                              <a:solidFill>
                                <a:schemeClr val="tx1"/>
                              </a:solidFill>
                              <a:latin typeface="Cambria Math" charset="0"/>
                              <a:ea typeface="Cambria Math" charset="0"/>
                              <a:cs typeface="Cambria Math" charset="0"/>
                            </a:rPr>
                            <m:t>=0</m:t>
                          </m:r>
                        </m:sub>
                        <m:sup>
                          <m:r>
                            <a:rPr lang="en-US" sz="3000" b="0" i="1" smtClean="0">
                              <a:solidFill>
                                <a:schemeClr val="tx1"/>
                              </a:solidFill>
                              <a:latin typeface="Cambria Math" charset="0"/>
                              <a:ea typeface="Cambria Math" charset="0"/>
                              <a:cs typeface="Cambria Math" charset="0"/>
                            </a:rPr>
                            <m:t>𝑇</m:t>
                          </m:r>
                        </m:sup>
                        <m:e>
                          <m:sSub>
                            <m:sSubPr>
                              <m:ctrlPr>
                                <a:rPr lang="en-US" sz="3000" b="0" i="1" smtClean="0">
                                  <a:solidFill>
                                    <a:schemeClr val="tx1"/>
                                  </a:solidFill>
                                  <a:latin typeface="Cambria Math" charset="0"/>
                                  <a:ea typeface="Cambria Math" charset="0"/>
                                  <a:cs typeface="Cambria Math" charset="0"/>
                                </a:rPr>
                              </m:ctrlPr>
                            </m:sSub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𝜆</m:t>
                                  </m:r>
                                </m:e>
                                <m:sub>
                                  <m:r>
                                    <a:rPr lang="en-US" sz="3000" b="0" i="1" smtClean="0">
                                      <a:solidFill>
                                        <a:schemeClr val="tx1"/>
                                      </a:solidFill>
                                      <a:latin typeface="Cambria Math" charset="0"/>
                                      <a:ea typeface="Cambria Math" charset="0"/>
                                      <a:cs typeface="Cambria Math" charset="0"/>
                                    </a:rPr>
                                    <m:t>2</m:t>
                                  </m:r>
                                </m:sub>
                              </m:sSub>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m:rPr>
                                          <m:sty m:val="p"/>
                                        </m:rPr>
                                        <a:rPr lang="en-US" sz="3000" b="0" i="0" smtClean="0">
                                          <a:solidFill>
                                            <a:schemeClr val="tx1"/>
                                          </a:solidFill>
                                          <a:latin typeface="Cambria Math" charset="0"/>
                                          <a:ea typeface="Cambria Math" charset="0"/>
                                          <a:cs typeface="Cambria Math" charset="0"/>
                                        </a:rPr>
                                        <m:t>s</m:t>
                                      </m:r>
                                    </m:e>
                                    <m:sub>
                                      <m:r>
                                        <m:rPr>
                                          <m:sty m:val="p"/>
                                        </m:rPr>
                                        <a:rPr lang="en-US" sz="3000" b="0" i="0" smtClean="0">
                                          <a:solidFill>
                                            <a:schemeClr val="tx1"/>
                                          </a:solidFill>
                                          <a:latin typeface="Cambria Math" charset="0"/>
                                          <a:ea typeface="Cambria Math" charset="0"/>
                                          <a:cs typeface="Cambria Math" charset="0"/>
                                        </a:rPr>
                                        <m:t>t</m:t>
                                      </m:r>
                                    </m:sub>
                                  </m:sSub>
                                </m:e>
                              </m:d>
                              <m:r>
                                <m:rPr>
                                  <m:sty m:val="p"/>
                                </m:rPr>
                                <a:rPr lang="en-US" sz="3000" b="0" i="0" smtClean="0">
                                  <a:solidFill>
                                    <a:schemeClr val="tx1"/>
                                  </a:solidFill>
                                  <a:latin typeface="Cambria Math" charset="0"/>
                                  <a:ea typeface="Cambria Math" charset="0"/>
                                  <a:cs typeface="Cambria Math" charset="0"/>
                                </a:rPr>
                                <m:t>w</m:t>
                              </m:r>
                              <m:d>
                                <m:dPr>
                                  <m:ctrlPr>
                                    <a:rPr lang="en-US" sz="3000" b="0" i="1" smtClean="0">
                                      <a:solidFill>
                                        <a:schemeClr val="tx1"/>
                                      </a:solidFill>
                                      <a:latin typeface="Cambria Math" charset="0"/>
                                      <a:ea typeface="Cambria Math" charset="0"/>
                                      <a:cs typeface="Cambria Math" charset="0"/>
                                    </a:rPr>
                                  </m:ctrlPr>
                                </m:dPr>
                                <m:e>
                                  <m:r>
                                    <m:rPr>
                                      <m:sty m:val="p"/>
                                    </m:rPr>
                                    <a:rPr lang="en-US" sz="3000" b="0" i="0" smtClean="0">
                                      <a:solidFill>
                                        <a:schemeClr val="tx1"/>
                                      </a:solidFill>
                                      <a:latin typeface="Cambria Math" charset="0"/>
                                      <a:ea typeface="Cambria Math" charset="0"/>
                                      <a:cs typeface="Cambria Math" charset="0"/>
                                    </a:rPr>
                                    <m:t>t</m:t>
                                  </m:r>
                                </m:e>
                              </m:d>
                              <m:r>
                                <a:rPr lang="en-US" sz="3000" b="0" i="0" smtClean="0">
                                  <a:solidFill>
                                    <a:schemeClr val="tx1"/>
                                  </a:solidFill>
                                  <a:latin typeface="Cambria Math" charset="0"/>
                                  <a:ea typeface="Cambria Math" charset="0"/>
                                  <a:cs typeface="Cambria Math" charset="0"/>
                                </a:rPr>
                                <m:t>𝛻</m:t>
                              </m:r>
                            </m:e>
                            <m:sub>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𝜃</m:t>
                                  </m:r>
                                </m:e>
                                <m:sub>
                                  <m:r>
                                    <a:rPr lang="en-US" sz="3000" b="0" i="1" smtClean="0">
                                      <a:solidFill>
                                        <a:schemeClr val="tx1"/>
                                      </a:solidFill>
                                      <a:latin typeface="Cambria Math" charset="0"/>
                                      <a:ea typeface="Cambria Math" charset="0"/>
                                      <a:cs typeface="Cambria Math" charset="0"/>
                                    </a:rPr>
                                    <m:t>2</m:t>
                                  </m:r>
                                </m:sub>
                              </m:sSub>
                            </m:sub>
                          </m:sSub>
                          <m:r>
                            <m:rPr>
                              <m:sty m:val="p"/>
                            </m:rPr>
                            <a:rPr lang="en-US" sz="3000" b="0" i="0" smtClean="0">
                              <a:solidFill>
                                <a:schemeClr val="tx1"/>
                              </a:solidFill>
                              <a:latin typeface="Cambria Math" charset="0"/>
                              <a:ea typeface="Cambria Math" charset="0"/>
                              <a:cs typeface="Cambria Math" charset="0"/>
                            </a:rPr>
                            <m:t>log</m:t>
                          </m:r>
                          <m:r>
                            <a:rPr lang="en-US" sz="3000" b="0" i="0"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e>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e>
                          </m:d>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𝐴</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up>
                          </m:sSup>
                          <m:r>
                            <a:rPr lang="en-US" sz="3000" b="0" i="1" smtClean="0">
                              <a:solidFill>
                                <a:schemeClr val="tx1"/>
                              </a:solidFill>
                              <a:latin typeface="Cambria Math" charset="0"/>
                              <a:ea typeface="Cambria Math" charset="0"/>
                              <a:cs typeface="Cambria Math" charset="0"/>
                            </a:rPr>
                            <m:t>(</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m:t>
                          </m:r>
                        </m:e>
                      </m:nary>
                    </m:oMath>
                  </m:oMathPara>
                </a14:m>
                <a:endParaRPr lang="en-US" sz="3000"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838199" y="2266965"/>
                <a:ext cx="10094815" cy="1390830"/>
              </a:xfrm>
              <a:prstGeom prst="rect">
                <a:avLst/>
              </a:prstGeom>
              <a:blipFill rotWithShape="0">
                <a:blip r:embed="rId2"/>
                <a:stretch>
                  <a:fillRect/>
                </a:stretch>
              </a:blipFill>
            </p:spPr>
            <p:txBody>
              <a:bodyPr/>
              <a:lstStyle/>
              <a:p>
                <a:r>
                  <a:rPr lang="en-US">
                    <a:noFill/>
                  </a:rPr>
                  <a:t> </a:t>
                </a:r>
              </a:p>
            </p:txBody>
          </p:sp>
        </mc:Fallback>
      </mc:AlternateContent>
      <p:sp>
        <p:nvSpPr>
          <p:cNvPr id="6" name="Content Placeholder 2"/>
          <p:cNvSpPr txBox="1">
            <a:spLocks/>
          </p:cNvSpPr>
          <p:nvPr/>
        </p:nvSpPr>
        <p:spPr>
          <a:xfrm>
            <a:off x="838199" y="4671282"/>
            <a:ext cx="10515600" cy="1279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Instead of scaling grad-log probability by advantage with respect to its own policy, can we try to scale it with the </a:t>
            </a:r>
            <a:r>
              <a:rPr lang="en-US" dirty="0" smtClean="0">
                <a:solidFill>
                  <a:srgbClr val="FF0000"/>
                </a:solidFill>
              </a:rPr>
              <a:t>cross advantage</a:t>
            </a:r>
            <a:r>
              <a:rPr lang="en-US" dirty="0" smtClean="0"/>
              <a:t>? </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798413" y="3532098"/>
                <a:ext cx="10512621" cy="10372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𝐴</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up>
                      </m:sSup>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e>
                      </m:d>
                      <m:r>
                        <a:rPr lang="en-US" sz="3000" b="0" i="1" smtClean="0">
                          <a:solidFill>
                            <a:schemeClr val="tx1"/>
                          </a:solidFill>
                          <a:latin typeface="Cambria Math" charset="0"/>
                          <a:ea typeface="Cambria Math" charset="0"/>
                          <a:cs typeface="Cambria Math" charset="0"/>
                        </a:rPr>
                        <m:t>= </m:t>
                      </m:r>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𝑄</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up>
                      </m:sSup>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e>
                      </m:d>
                      <m:r>
                        <a:rPr lang="en-US" sz="3000" b="0" i="1" smtClean="0">
                          <a:solidFill>
                            <a:schemeClr val="tx1"/>
                          </a:solidFill>
                          <a:latin typeface="Cambria Math" charset="0"/>
                          <a:ea typeface="Cambria Math" charset="0"/>
                          <a:cs typeface="Cambria Math" charset="0"/>
                        </a:rPr>
                        <m:t>−</m:t>
                      </m:r>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𝑉</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up>
                      </m:sSup>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e>
                      </m:d>
                      <m:r>
                        <a:rPr lang="en-US" sz="3000" b="0" i="1" smtClean="0">
                          <a:solidFill>
                            <a:schemeClr val="tx1"/>
                          </a:solidFill>
                          <a:latin typeface="Cambria Math" charset="0"/>
                          <a:ea typeface="Cambria Math" charset="0"/>
                          <a:cs typeface="Cambria Math" charset="0"/>
                        </a:rPr>
                        <m:t>= </m:t>
                      </m:r>
                      <m:nary>
                        <m:naryPr>
                          <m:chr m:val="∑"/>
                          <m:limLoc m:val="subSup"/>
                          <m:ctrlPr>
                            <a:rPr lang="is-IS" sz="3000" b="0" i="1" smtClean="0">
                              <a:solidFill>
                                <a:schemeClr val="tx1"/>
                              </a:solidFill>
                              <a:latin typeface="Cambria Math" charset="0"/>
                              <a:ea typeface="Cambria Math" charset="0"/>
                              <a:cs typeface="Cambria Math" charset="0"/>
                            </a:rPr>
                          </m:ctrlPr>
                        </m:naryPr>
                        <m:sub>
                          <m:sSup>
                            <m:sSupPr>
                              <m:ctrlPr>
                                <a:rPr lang="en-US" sz="3000" b="0" i="1" smtClean="0">
                                  <a:solidFill>
                                    <a:schemeClr val="tx1"/>
                                  </a:solidFill>
                                  <a:latin typeface="Cambria Math" charset="0"/>
                                  <a:ea typeface="Cambria Math" charset="0"/>
                                  <a:cs typeface="Cambria Math" charset="0"/>
                                </a:rPr>
                              </m:ctrlPr>
                            </m:sSupPr>
                            <m:e>
                              <m:r>
                                <m:rPr>
                                  <m:brk m:alnAt="25"/>
                                </m:rPr>
                                <a:rPr lang="en-US" sz="3000" b="0" i="1" smtClean="0">
                                  <a:solidFill>
                                    <a:schemeClr val="tx1"/>
                                  </a:solidFill>
                                  <a:latin typeface="Cambria Math" charset="0"/>
                                  <a:ea typeface="Cambria Math" charset="0"/>
                                  <a:cs typeface="Cambria Math" charset="0"/>
                                </a:rPr>
                                <m:t>𝑡</m:t>
                              </m:r>
                            </m:e>
                            <m:sup>
                              <m:r>
                                <a:rPr lang="en-US" sz="3000" b="0" i="1" smtClean="0">
                                  <a:solidFill>
                                    <a:schemeClr val="tx1"/>
                                  </a:solidFill>
                                  <a:latin typeface="Cambria Math" charset="0"/>
                                  <a:ea typeface="Cambria Math" charset="0"/>
                                  <a:cs typeface="Cambria Math" charset="0"/>
                                </a:rPr>
                                <m:t>′</m:t>
                              </m:r>
                            </m:sup>
                          </m:sSup>
                          <m:r>
                            <m:rPr>
                              <m:brk m:alnAt="25"/>
                            </m:rPr>
                            <a:rPr lang="en-US" sz="3000" b="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Cambria Math" charset="0"/>
                              <a:cs typeface="Cambria Math" charset="0"/>
                            </a:rPr>
                            <m:t>𝑡</m:t>
                          </m:r>
                        </m:sub>
                        <m:sup>
                          <m:r>
                            <a:rPr lang="en-US" sz="3000" b="0" i="1" smtClean="0">
                              <a:solidFill>
                                <a:schemeClr val="tx1"/>
                              </a:solidFill>
                              <a:latin typeface="Cambria Math" charset="0"/>
                              <a:ea typeface="Cambria Math" charset="0"/>
                              <a:cs typeface="Cambria Math" charset="0"/>
                            </a:rPr>
                            <m:t>𝑇</m:t>
                          </m:r>
                        </m:sup>
                        <m:e>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𝛾</m:t>
                              </m:r>
                            </m:e>
                            <m:sup>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𝑡</m:t>
                                  </m:r>
                                </m:e>
                                <m:sup>
                                  <m:r>
                                    <a:rPr lang="en-US" sz="3000" b="0" i="1" smtClean="0">
                                      <a:solidFill>
                                        <a:schemeClr val="tx1"/>
                                      </a:solidFill>
                                      <a:latin typeface="Cambria Math" charset="0"/>
                                      <a:ea typeface="Cambria Math" charset="0"/>
                                      <a:cs typeface="Cambria Math" charset="0"/>
                                    </a:rPr>
                                    <m:t>′</m:t>
                                  </m:r>
                                </m:sup>
                              </m:sSup>
                            </m:sup>
                          </m:s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𝑅</m:t>
                              </m:r>
                            </m:e>
                            <m:sub>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𝑡</m:t>
                                  </m:r>
                                </m:e>
                                <m:sup>
                                  <m:r>
                                    <a:rPr lang="en-US" sz="3000" b="0" i="1" smtClean="0">
                                      <a:solidFill>
                                        <a:schemeClr val="tx1"/>
                                      </a:solidFill>
                                      <a:latin typeface="Cambria Math" charset="0"/>
                                      <a:ea typeface="Cambria Math" charset="0"/>
                                      <a:cs typeface="Cambria Math" charset="0"/>
                                    </a:rPr>
                                    <m:t>′</m:t>
                                  </m:r>
                                </m:sup>
                              </m:sSup>
                            </m:sub>
                          </m:sSub>
                        </m:e>
                      </m:nary>
                      <m:r>
                        <a:rPr lang="en-US" sz="3000" b="0" i="1" smtClean="0">
                          <a:solidFill>
                            <a:schemeClr val="tx1"/>
                          </a:solidFill>
                          <a:latin typeface="Cambria Math" charset="0"/>
                          <a:ea typeface="Cambria Math" charset="0"/>
                          <a:cs typeface="Cambria Math" charset="0"/>
                        </a:rPr>
                        <m:t>−</m:t>
                      </m:r>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𝑉</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up>
                      </m:sSup>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e>
                      </m:d>
                    </m:oMath>
                  </m:oMathPara>
                </a14:m>
                <a:endParaRPr lang="en-US" sz="3000" dirty="0"/>
              </a:p>
            </p:txBody>
          </p:sp>
        </mc:Choice>
        <mc:Fallback xmlns="">
          <p:sp>
            <p:nvSpPr>
              <p:cNvPr id="7" name="Rectangle 6"/>
              <p:cNvSpPr>
                <a:spLocks noRot="1" noChangeAspect="1" noMove="1" noResize="1" noEditPoints="1" noAdjustHandles="1" noChangeArrowheads="1" noChangeShapeType="1" noTextEdit="1"/>
              </p:cNvSpPr>
              <p:nvPr/>
            </p:nvSpPr>
            <p:spPr>
              <a:xfrm>
                <a:off x="798413" y="3532098"/>
                <a:ext cx="10512621" cy="103720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473251" y="5776488"/>
                <a:ext cx="6469463"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𝐴</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1</m:t>
                              </m:r>
                            </m:sub>
                          </m:sSub>
                        </m:sup>
                      </m:sSup>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e>
                      </m:d>
                      <m:r>
                        <a:rPr lang="en-US" sz="3000" b="0" i="1" smtClean="0">
                          <a:solidFill>
                            <a:schemeClr val="tx1"/>
                          </a:solidFill>
                          <a:latin typeface="Cambria Math" charset="0"/>
                          <a:ea typeface="Cambria Math" charset="0"/>
                          <a:cs typeface="Cambria Math" charset="0"/>
                        </a:rPr>
                        <m:t>= </m:t>
                      </m:r>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𝑄</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up>
                      </m:sSup>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e>
                      </m:d>
                      <m:r>
                        <a:rPr lang="en-US" sz="3000" b="0" i="1" smtClean="0">
                          <a:solidFill>
                            <a:schemeClr val="tx1"/>
                          </a:solidFill>
                          <a:latin typeface="Cambria Math" charset="0"/>
                          <a:ea typeface="Cambria Math" charset="0"/>
                          <a:cs typeface="Cambria Math" charset="0"/>
                        </a:rPr>
                        <m:t>−</m:t>
                      </m:r>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𝑉</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1</m:t>
                              </m:r>
                            </m:sub>
                          </m:sSub>
                        </m:sup>
                      </m:sSup>
                      <m:r>
                        <a:rPr lang="en-US" sz="3000" b="0" i="1" smtClean="0">
                          <a:solidFill>
                            <a:schemeClr val="tx1"/>
                          </a:solidFill>
                          <a:latin typeface="Cambria Math" charset="0"/>
                          <a:ea typeface="Cambria Math" charset="0"/>
                          <a:cs typeface="Cambria Math" charset="0"/>
                        </a:rPr>
                        <m:t>(</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m:t>
                      </m:r>
                    </m:oMath>
                  </m:oMathPara>
                </a14:m>
                <a:endParaRPr lang="en-US" sz="3000" dirty="0"/>
              </a:p>
            </p:txBody>
          </p:sp>
        </mc:Choice>
        <mc:Fallback xmlns="">
          <p:sp>
            <p:nvSpPr>
              <p:cNvPr id="8" name="Rectangle 7"/>
              <p:cNvSpPr>
                <a:spLocks noRot="1" noChangeAspect="1" noMove="1" noResize="1" noEditPoints="1" noAdjustHandles="1" noChangeArrowheads="1" noChangeShapeType="1" noTextEdit="1"/>
              </p:cNvSpPr>
              <p:nvPr/>
            </p:nvSpPr>
            <p:spPr>
              <a:xfrm>
                <a:off x="3473251" y="5776488"/>
                <a:ext cx="6469463" cy="571247"/>
              </a:xfrm>
              <a:prstGeom prst="rect">
                <a:avLst/>
              </a:prstGeom>
              <a:blipFill rotWithShape="0">
                <a:blip r:embed="rId4"/>
                <a:stretch>
                  <a:fillRect/>
                </a:stretch>
              </a:blipFill>
            </p:spPr>
            <p:txBody>
              <a:bodyPr/>
              <a:lstStyle/>
              <a:p>
                <a:r>
                  <a:rPr lang="en-US">
                    <a:noFill/>
                  </a:rPr>
                  <a:t> </a:t>
                </a:r>
              </a:p>
            </p:txBody>
          </p:sp>
        </mc:Fallback>
      </mc:AlternateContent>
      <p:sp>
        <p:nvSpPr>
          <p:cNvPr id="9" name="Rectangle 8"/>
          <p:cNvSpPr/>
          <p:nvPr/>
        </p:nvSpPr>
        <p:spPr>
          <a:xfrm>
            <a:off x="2180771" y="5716793"/>
            <a:ext cx="1107996" cy="630942"/>
          </a:xfrm>
          <a:prstGeom prst="rect">
            <a:avLst/>
          </a:prstGeom>
        </p:spPr>
        <p:txBody>
          <a:bodyPr wrap="none">
            <a:spAutoFit/>
          </a:bodyPr>
          <a:lstStyle/>
          <a:p>
            <a:r>
              <a:rPr lang="en-US" sz="3500" dirty="0" smtClean="0"/>
              <a:t>DEF: </a:t>
            </a:r>
            <a:endParaRPr lang="en-US" sz="3500" dirty="0"/>
          </a:p>
        </p:txBody>
      </p:sp>
    </p:spTree>
    <p:extLst>
      <p:ext uri="{BB962C8B-B14F-4D97-AF65-F5344CB8AC3E}">
        <p14:creationId xmlns:p14="http://schemas.microsoft.com/office/powerpoint/2010/main" val="142222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Advantage </a:t>
            </a:r>
            <a:endParaRPr lang="en-US" dirty="0"/>
          </a:p>
        </p:txBody>
      </p:sp>
      <p:sp>
        <p:nvSpPr>
          <p:cNvPr id="3" name="Content Placeholder 2"/>
          <p:cNvSpPr>
            <a:spLocks noGrp="1"/>
          </p:cNvSpPr>
          <p:nvPr>
            <p:ph idx="1"/>
          </p:nvPr>
        </p:nvSpPr>
        <p:spPr>
          <a:xfrm>
            <a:off x="838200" y="2534653"/>
            <a:ext cx="10515600" cy="3642309"/>
          </a:xfrm>
        </p:spPr>
        <p:txBody>
          <a:bodyPr/>
          <a:lstStyle/>
          <a:p>
            <a:r>
              <a:rPr lang="en-US" dirty="0" smtClean="0"/>
              <a:t>Qualitatively, if a policy visits states where there already exists an expert policy for, it  must discover a path that has higher returns than the current expert estimated value of that state. </a:t>
            </a:r>
          </a:p>
          <a:p>
            <a:endParaRPr lang="en-US" dirty="0"/>
          </a:p>
          <a:p>
            <a:r>
              <a:rPr lang="en-US" dirty="0" smtClean="0"/>
              <a:t>If a policy visits a state for which there exists no expert, it is encouraged to explore that state since the value estimates will be low. </a:t>
            </a:r>
          </a:p>
          <a:p>
            <a:endParaRPr 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3136366" y="1690688"/>
                <a:ext cx="6469463"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𝐴</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1</m:t>
                              </m:r>
                            </m:sub>
                          </m:sSub>
                        </m:sup>
                      </m:sSup>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e>
                      </m:d>
                      <m:r>
                        <a:rPr lang="en-US" sz="3000" b="0" i="1" smtClean="0">
                          <a:solidFill>
                            <a:schemeClr val="tx1"/>
                          </a:solidFill>
                          <a:latin typeface="Cambria Math" charset="0"/>
                          <a:ea typeface="Cambria Math" charset="0"/>
                          <a:cs typeface="Cambria Math" charset="0"/>
                        </a:rPr>
                        <m:t>= </m:t>
                      </m:r>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𝑄</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up>
                      </m:sSup>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e>
                      </m:d>
                      <m:r>
                        <a:rPr lang="en-US" sz="3000" b="0" i="1" smtClean="0">
                          <a:solidFill>
                            <a:schemeClr val="tx1"/>
                          </a:solidFill>
                          <a:latin typeface="Cambria Math" charset="0"/>
                          <a:ea typeface="Cambria Math" charset="0"/>
                          <a:cs typeface="Cambria Math" charset="0"/>
                        </a:rPr>
                        <m:t>−</m:t>
                      </m:r>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𝑉</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1</m:t>
                              </m:r>
                            </m:sub>
                          </m:sSub>
                        </m:sup>
                      </m:sSup>
                      <m:r>
                        <a:rPr lang="en-US" sz="3000" b="0" i="1" smtClean="0">
                          <a:solidFill>
                            <a:schemeClr val="tx1"/>
                          </a:solidFill>
                          <a:latin typeface="Cambria Math" charset="0"/>
                          <a:ea typeface="Cambria Math" charset="0"/>
                          <a:cs typeface="Cambria Math" charset="0"/>
                        </a:rPr>
                        <m:t>(</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m:t>
                      </m:r>
                    </m:oMath>
                  </m:oMathPara>
                </a14:m>
                <a:endParaRPr lang="en-US" sz="3000" dirty="0"/>
              </a:p>
            </p:txBody>
          </p:sp>
        </mc:Choice>
        <mc:Fallback xmlns="">
          <p:sp>
            <p:nvSpPr>
              <p:cNvPr id="4" name="Rectangle 3"/>
              <p:cNvSpPr>
                <a:spLocks noRot="1" noChangeAspect="1" noMove="1" noResize="1" noEditPoints="1" noAdjustHandles="1" noChangeArrowheads="1" noChangeShapeType="1" noTextEdit="1"/>
              </p:cNvSpPr>
              <p:nvPr/>
            </p:nvSpPr>
            <p:spPr>
              <a:xfrm>
                <a:off x="3136366" y="1690688"/>
                <a:ext cx="6469463" cy="57124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5312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find a good balance? </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1839097" y="1867151"/>
                <a:ext cx="8513806"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smtClean="0">
                          <a:solidFill>
                            <a:schemeClr val="tx1"/>
                          </a:solidFill>
                          <a:latin typeface="Cambria Math" charset="0"/>
                          <a:ea typeface="Cambria Math" charset="0"/>
                          <a:cs typeface="Cambria Math" charset="0"/>
                        </a:rPr>
                        <m:t>𝐴</m:t>
                      </m:r>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e>
                      </m:d>
                      <m:r>
                        <a:rPr lang="en-US" sz="3000" b="0" i="1" smtClean="0">
                          <a:solidFill>
                            <a:schemeClr val="tx1"/>
                          </a:solidFill>
                          <a:latin typeface="Cambria Math" charset="0"/>
                          <a:ea typeface="Cambria Math" charset="0"/>
                          <a:cs typeface="Cambria Math" charset="0"/>
                        </a:rPr>
                        <m:t>=</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𝜆</m:t>
                          </m:r>
                        </m:e>
                        <m:sub>
                          <m:r>
                            <a:rPr lang="en-US" sz="3000" b="0" i="1" smtClean="0">
                              <a:solidFill>
                                <a:schemeClr val="tx1"/>
                              </a:solidFill>
                              <a:latin typeface="Cambria Math" charset="0"/>
                              <a:ea typeface="Cambria Math" charset="0"/>
                              <a:cs typeface="Cambria Math" charset="0"/>
                            </a:rPr>
                            <m:t>2</m:t>
                          </m:r>
                        </m:sub>
                      </m:sSub>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e>
                      </m:d>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𝐴</m:t>
                          </m:r>
                        </m:e>
                        <m:sup>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sup>
                      </m:sSup>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e>
                      </m:d>
                      <m:r>
                        <a:rPr lang="en-US" sz="3000" b="0" i="1" smtClean="0">
                          <a:solidFill>
                            <a:schemeClr val="tx1"/>
                          </a:solidFill>
                          <a:latin typeface="Cambria Math" charset="0"/>
                          <a:ea typeface="Cambria Math" charset="0"/>
                          <a:cs typeface="Cambria Math" charset="0"/>
                        </a:rPr>
                        <m:t>+</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𝜆</m:t>
                          </m:r>
                        </m:e>
                        <m:sub>
                          <m:r>
                            <a:rPr lang="en-US" sz="3000" b="0" i="1" smtClean="0">
                              <a:solidFill>
                                <a:schemeClr val="tx1"/>
                              </a:solidFill>
                              <a:latin typeface="Cambria Math" charset="0"/>
                              <a:ea typeface="Cambria Math" charset="0"/>
                              <a:cs typeface="Cambria Math" charset="0"/>
                            </a:rPr>
                            <m:t>1</m:t>
                          </m:r>
                        </m:sub>
                      </m:sSub>
                      <m:d>
                        <m:dPr>
                          <m:ctrlPr>
                            <a:rPr lang="en-US" sz="3000" b="0" i="1" smtClean="0">
                              <a:solidFill>
                                <a:schemeClr val="tx1"/>
                              </a:solidFill>
                              <a:latin typeface="Cambria Math" charset="0"/>
                              <a:ea typeface="Cambria Math" charset="0"/>
                              <a:cs typeface="Cambria Math" charset="0"/>
                            </a:rPr>
                          </m:ctrlPr>
                        </m:d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e>
                      </m:d>
                      <m:sSup>
                        <m:sSupPr>
                          <m:ctrlPr>
                            <a:rPr lang="en-US" sz="3000" b="0" i="1" smtClean="0">
                              <a:solidFill>
                                <a:schemeClr val="tx1"/>
                              </a:solidFill>
                              <a:latin typeface="Cambria Math" charset="0"/>
                              <a:ea typeface="Cambria Math" charset="0"/>
                              <a:cs typeface="Cambria Math" charset="0"/>
                            </a:rPr>
                          </m:ctrlPr>
                        </m:sSupPr>
                        <m:e>
                          <m:r>
                            <a:rPr lang="en-US" sz="3000" b="0" i="1" smtClean="0">
                              <a:solidFill>
                                <a:schemeClr val="tx1"/>
                              </a:solidFill>
                              <a:latin typeface="Cambria Math" charset="0"/>
                              <a:ea typeface="Cambria Math" charset="0"/>
                              <a:cs typeface="Cambria Math" charset="0"/>
                            </a:rPr>
                            <m:t>𝐴</m:t>
                          </m:r>
                        </m:e>
                        <m:sup>
                          <m:sSub>
                            <m:sSubPr>
                              <m:ctrlPr>
                                <a:rPr lang="en-US" sz="3000" b="0" i="1" smtClean="0">
                                  <a:solidFill>
                                    <a:schemeClr val="tx1"/>
                                  </a:solidFill>
                                  <a:latin typeface="Cambria Math" charset="0"/>
                                  <a:ea typeface="Cambria Math" charset="0"/>
                                  <a:cs typeface="Cambria Math" charset="0"/>
                                </a:rPr>
                              </m:ctrlPr>
                            </m:sSubPr>
                            <m:e>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2</m:t>
                                  </m:r>
                                </m:sub>
                              </m:sSub>
                              <m:r>
                                <a:rPr lang="en-US" sz="3000" b="0" i="1" smtClean="0">
                                  <a:solidFill>
                                    <a:schemeClr val="tx1"/>
                                  </a:solidFill>
                                  <a:latin typeface="Cambria Math" charset="0"/>
                                  <a:ea typeface="Cambria Math" charset="0"/>
                                  <a:cs typeface="Cambria Math" charset="0"/>
                                </a:rPr>
                                <m:t>𝜋</m:t>
                              </m:r>
                            </m:e>
                            <m:sub>
                              <m:r>
                                <a:rPr lang="en-US" sz="3000" b="0" i="1" smtClean="0">
                                  <a:solidFill>
                                    <a:schemeClr val="tx1"/>
                                  </a:solidFill>
                                  <a:latin typeface="Cambria Math" charset="0"/>
                                  <a:ea typeface="Cambria Math" charset="0"/>
                                  <a:cs typeface="Cambria Math" charset="0"/>
                                </a:rPr>
                                <m:t>1</m:t>
                              </m:r>
                            </m:sub>
                          </m:sSub>
                        </m:sup>
                      </m:sSup>
                      <m:r>
                        <a:rPr lang="en-US" sz="3000" b="0" i="1" smtClean="0">
                          <a:solidFill>
                            <a:schemeClr val="tx1"/>
                          </a:solidFill>
                          <a:latin typeface="Cambria Math" charset="0"/>
                          <a:ea typeface="Cambria Math" charset="0"/>
                          <a:cs typeface="Cambria Math" charset="0"/>
                        </a:rPr>
                        <m:t>(</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𝑠</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 </m:t>
                      </m:r>
                      <m:sSub>
                        <m:sSubPr>
                          <m:ctrlPr>
                            <a:rPr lang="en-US" sz="3000" b="0" i="1" smtClean="0">
                              <a:solidFill>
                                <a:schemeClr val="tx1"/>
                              </a:solidFill>
                              <a:latin typeface="Cambria Math" charset="0"/>
                              <a:ea typeface="Cambria Math" charset="0"/>
                              <a:cs typeface="Cambria Math" charset="0"/>
                            </a:rPr>
                          </m:ctrlPr>
                        </m:sSubPr>
                        <m:e>
                          <m:r>
                            <a:rPr lang="en-US" sz="3000" b="0" i="1" smtClean="0">
                              <a:solidFill>
                                <a:schemeClr val="tx1"/>
                              </a:solidFill>
                              <a:latin typeface="Cambria Math" charset="0"/>
                              <a:ea typeface="Cambria Math" charset="0"/>
                              <a:cs typeface="Cambria Math" charset="0"/>
                            </a:rPr>
                            <m:t>𝑎</m:t>
                          </m:r>
                        </m:e>
                        <m:sub>
                          <m:r>
                            <a:rPr lang="en-US" sz="3000" b="0" i="1" smtClean="0">
                              <a:solidFill>
                                <a:schemeClr val="tx1"/>
                              </a:solidFill>
                              <a:latin typeface="Cambria Math" charset="0"/>
                              <a:ea typeface="Cambria Math" charset="0"/>
                              <a:cs typeface="Cambria Math" charset="0"/>
                            </a:rPr>
                            <m:t>𝑡</m:t>
                          </m:r>
                        </m:sub>
                      </m:sSub>
                      <m:r>
                        <a:rPr lang="en-US" sz="3000" b="0" i="1" smtClean="0">
                          <a:solidFill>
                            <a:schemeClr val="tx1"/>
                          </a:solidFill>
                          <a:latin typeface="Cambria Math" charset="0"/>
                          <a:ea typeface="Cambria Math" charset="0"/>
                          <a:cs typeface="Cambria Math" charset="0"/>
                        </a:rPr>
                        <m:t>)</m:t>
                      </m:r>
                    </m:oMath>
                  </m:oMathPara>
                </a14:m>
                <a:endParaRPr lang="en-US" sz="3000" dirty="0"/>
              </a:p>
            </p:txBody>
          </p:sp>
        </mc:Choice>
        <mc:Fallback xmlns="">
          <p:sp>
            <p:nvSpPr>
              <p:cNvPr id="5" name="Rectangle 4"/>
              <p:cNvSpPr>
                <a:spLocks noRot="1" noChangeAspect="1" noMove="1" noResize="1" noEditPoints="1" noAdjustHandles="1" noChangeArrowheads="1" noChangeShapeType="1" noTextEdit="1"/>
              </p:cNvSpPr>
              <p:nvPr/>
            </p:nvSpPr>
            <p:spPr>
              <a:xfrm>
                <a:off x="1839097" y="1867151"/>
                <a:ext cx="8513806" cy="571247"/>
              </a:xfrm>
              <a:prstGeom prst="rect">
                <a:avLst/>
              </a:prstGeom>
              <a:blipFill rotWithShape="0">
                <a:blip r:embed="rId2"/>
                <a:stretch>
                  <a:fillRect/>
                </a:stretch>
              </a:blipFill>
            </p:spPr>
            <p:txBody>
              <a:bodyPr/>
              <a:lstStyle/>
              <a:p>
                <a:r>
                  <a:rPr lang="en-US">
                    <a:noFill/>
                  </a:rPr>
                  <a:t> </a:t>
                </a:r>
              </a:p>
            </p:txBody>
          </p:sp>
        </mc:Fallback>
      </mc:AlternateContent>
      <p:sp>
        <p:nvSpPr>
          <p:cNvPr id="6" name="Content Placeholder 2"/>
          <p:cNvSpPr>
            <a:spLocks noGrp="1"/>
          </p:cNvSpPr>
          <p:nvPr>
            <p:ph idx="1"/>
          </p:nvPr>
        </p:nvSpPr>
        <p:spPr>
          <a:xfrm>
            <a:off x="838200" y="2534653"/>
            <a:ext cx="10515600" cy="4323347"/>
          </a:xfrm>
        </p:spPr>
        <p:txBody>
          <a:bodyPr>
            <a:normAutofit fontScale="92500" lnSpcReduction="10000"/>
          </a:bodyPr>
          <a:lstStyle/>
          <a:p>
            <a:endParaRPr lang="en-US" dirty="0" smtClean="0"/>
          </a:p>
          <a:p>
            <a:r>
              <a:rPr lang="en-US" dirty="0" smtClean="0"/>
              <a:t>If the policy is an expert in the region, then weight by the normal advantage. If policy in region where another policy is the expert, weight more on the cross advantage.  </a:t>
            </a:r>
          </a:p>
          <a:p>
            <a:endParaRPr lang="en-US" dirty="0" smtClean="0"/>
          </a:p>
          <a:p>
            <a:r>
              <a:rPr lang="en-US" dirty="0" smtClean="0"/>
              <a:t>In the beginning of learning, both policies will consider cross advantage which encourages each other to either find different parts of the state space to explore or to outperform the other agent </a:t>
            </a:r>
            <a:endParaRPr lang="en-US" dirty="0"/>
          </a:p>
          <a:p>
            <a:endParaRPr lang="en-US" dirty="0"/>
          </a:p>
          <a:p>
            <a:r>
              <a:rPr lang="en-US" dirty="0" smtClean="0"/>
              <a:t>As both policies converge to an expert region, they will each follow their own advantage. </a:t>
            </a:r>
          </a:p>
          <a:p>
            <a:endParaRPr lang="en-US" dirty="0" smtClean="0"/>
          </a:p>
          <a:p>
            <a:endParaRPr lang="en-US" dirty="0"/>
          </a:p>
          <a:p>
            <a:endParaRPr lang="en-US" dirty="0"/>
          </a:p>
        </p:txBody>
      </p:sp>
    </p:spTree>
    <p:extLst>
      <p:ext uri="{BB962C8B-B14F-4D97-AF65-F5344CB8AC3E}">
        <p14:creationId xmlns:p14="http://schemas.microsoft.com/office/powerpoint/2010/main" val="2007453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mr-IN" dirty="0" smtClean="0"/>
              <a:t>–</a:t>
            </a:r>
            <a:r>
              <a:rPr lang="en-US" dirty="0" smtClean="0"/>
              <a:t> Cross Advantage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677" y="1690688"/>
            <a:ext cx="5306416" cy="4114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07" y="1690688"/>
            <a:ext cx="5274921" cy="4114800"/>
          </a:xfrm>
          <a:prstGeom prst="rect">
            <a:avLst/>
          </a:prstGeom>
        </p:spPr>
      </p:pic>
      <p:sp>
        <p:nvSpPr>
          <p:cNvPr id="6" name="Lightning Bolt 5"/>
          <p:cNvSpPr/>
          <p:nvPr/>
        </p:nvSpPr>
        <p:spPr>
          <a:xfrm>
            <a:off x="8697232" y="3387942"/>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ghtning Bolt 6"/>
          <p:cNvSpPr/>
          <p:nvPr/>
        </p:nvSpPr>
        <p:spPr>
          <a:xfrm>
            <a:off x="9491316" y="3387941"/>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ghtning Bolt 7"/>
          <p:cNvSpPr/>
          <p:nvPr/>
        </p:nvSpPr>
        <p:spPr>
          <a:xfrm>
            <a:off x="7802885" y="3387940"/>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ghtning Bolt 8"/>
          <p:cNvSpPr/>
          <p:nvPr/>
        </p:nvSpPr>
        <p:spPr>
          <a:xfrm>
            <a:off x="3153316" y="3387942"/>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p:cNvSpPr/>
          <p:nvPr/>
        </p:nvSpPr>
        <p:spPr>
          <a:xfrm>
            <a:off x="3947400" y="3387941"/>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p:cNvSpPr/>
          <p:nvPr/>
        </p:nvSpPr>
        <p:spPr>
          <a:xfrm>
            <a:off x="2258969" y="3387940"/>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52004" y="1938544"/>
            <a:ext cx="798617" cy="477054"/>
          </a:xfrm>
          <a:prstGeom prst="rect">
            <a:avLst/>
          </a:prstGeom>
          <a:noFill/>
        </p:spPr>
        <p:txBody>
          <a:bodyPr wrap="none" rtlCol="0">
            <a:spAutoFit/>
          </a:bodyPr>
          <a:lstStyle/>
          <a:p>
            <a:r>
              <a:rPr lang="en-US" sz="2500" b="1" dirty="0" smtClean="0">
                <a:solidFill>
                  <a:srgbClr val="FF0000"/>
                </a:solidFill>
              </a:rPr>
              <a:t>Goal</a:t>
            </a:r>
            <a:endParaRPr lang="en-US" sz="2500" b="1" dirty="0">
              <a:solidFill>
                <a:srgbClr val="FF0000"/>
              </a:solidFill>
            </a:endParaRPr>
          </a:p>
        </p:txBody>
      </p:sp>
      <p:sp>
        <p:nvSpPr>
          <p:cNvPr id="13" name="TextBox 12"/>
          <p:cNvSpPr txBox="1"/>
          <p:nvPr/>
        </p:nvSpPr>
        <p:spPr>
          <a:xfrm>
            <a:off x="8546575" y="1929477"/>
            <a:ext cx="798617" cy="477054"/>
          </a:xfrm>
          <a:prstGeom prst="rect">
            <a:avLst/>
          </a:prstGeom>
          <a:noFill/>
        </p:spPr>
        <p:txBody>
          <a:bodyPr wrap="none" rtlCol="0">
            <a:spAutoFit/>
          </a:bodyPr>
          <a:lstStyle/>
          <a:p>
            <a:r>
              <a:rPr lang="en-US" sz="2500" b="1" dirty="0" smtClean="0">
                <a:solidFill>
                  <a:srgbClr val="FF0000"/>
                </a:solidFill>
              </a:rPr>
              <a:t>Goal</a:t>
            </a:r>
            <a:endParaRPr lang="en-US" sz="2500" b="1" dirty="0">
              <a:solidFill>
                <a:srgbClr val="FF0000"/>
              </a:solidFill>
            </a:endParaRPr>
          </a:p>
        </p:txBody>
      </p:sp>
      <p:sp>
        <p:nvSpPr>
          <p:cNvPr id="14" name="TextBox 13"/>
          <p:cNvSpPr txBox="1"/>
          <p:nvPr/>
        </p:nvSpPr>
        <p:spPr>
          <a:xfrm>
            <a:off x="8546575" y="4866658"/>
            <a:ext cx="827791" cy="477054"/>
          </a:xfrm>
          <a:prstGeom prst="rect">
            <a:avLst/>
          </a:prstGeom>
          <a:noFill/>
        </p:spPr>
        <p:txBody>
          <a:bodyPr wrap="none" rtlCol="0">
            <a:spAutoFit/>
          </a:bodyPr>
          <a:lstStyle/>
          <a:p>
            <a:r>
              <a:rPr lang="en-US" sz="2500" b="1" dirty="0" smtClean="0"/>
              <a:t>Start</a:t>
            </a:r>
            <a:endParaRPr lang="en-US" sz="2500" b="1" dirty="0"/>
          </a:p>
        </p:txBody>
      </p:sp>
      <p:sp>
        <p:nvSpPr>
          <p:cNvPr id="15" name="TextBox 14"/>
          <p:cNvSpPr txBox="1"/>
          <p:nvPr/>
        </p:nvSpPr>
        <p:spPr>
          <a:xfrm>
            <a:off x="2852004" y="4857591"/>
            <a:ext cx="827791" cy="477054"/>
          </a:xfrm>
          <a:prstGeom prst="rect">
            <a:avLst/>
          </a:prstGeom>
          <a:noFill/>
        </p:spPr>
        <p:txBody>
          <a:bodyPr wrap="none" rtlCol="0">
            <a:spAutoFit/>
          </a:bodyPr>
          <a:lstStyle/>
          <a:p>
            <a:r>
              <a:rPr lang="en-US" sz="2500" b="1" dirty="0" smtClean="0"/>
              <a:t>Start</a:t>
            </a:r>
            <a:endParaRPr lang="en-US" sz="2500" b="1" dirty="0"/>
          </a:p>
        </p:txBody>
      </p:sp>
    </p:spTree>
    <p:extLst>
      <p:ext uri="{BB962C8B-B14F-4D97-AF65-F5344CB8AC3E}">
        <p14:creationId xmlns:p14="http://schemas.microsoft.com/office/powerpoint/2010/main" val="9876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mr-IN" dirty="0" smtClean="0"/>
              <a:t>–</a:t>
            </a:r>
            <a:r>
              <a:rPr lang="en-US" dirty="0" smtClean="0"/>
              <a:t> Cross Advantage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85" y="1897417"/>
            <a:ext cx="5929915" cy="46006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295" y="1897417"/>
            <a:ext cx="5775158" cy="4602079"/>
          </a:xfrm>
          <a:prstGeom prst="rect">
            <a:avLst/>
          </a:prstGeom>
        </p:spPr>
      </p:pic>
      <p:sp>
        <p:nvSpPr>
          <p:cNvPr id="6" name="TextBox 5"/>
          <p:cNvSpPr txBox="1"/>
          <p:nvPr/>
        </p:nvSpPr>
        <p:spPr>
          <a:xfrm>
            <a:off x="6940457" y="3416968"/>
            <a:ext cx="4711546" cy="477054"/>
          </a:xfrm>
          <a:prstGeom prst="rect">
            <a:avLst/>
          </a:prstGeom>
          <a:noFill/>
        </p:spPr>
        <p:txBody>
          <a:bodyPr wrap="none" rtlCol="0">
            <a:spAutoFit/>
          </a:bodyPr>
          <a:lstStyle/>
          <a:p>
            <a:r>
              <a:rPr lang="en-US" sz="2500" dirty="0" smtClean="0">
                <a:solidFill>
                  <a:srgbClr val="FF0000"/>
                </a:solidFill>
              </a:rPr>
              <a:t>Sub-optimal Goal with reward +10 </a:t>
            </a:r>
            <a:endParaRPr lang="en-US" sz="2500" dirty="0">
              <a:solidFill>
                <a:srgbClr val="FF0000"/>
              </a:solidFill>
            </a:endParaRPr>
          </a:p>
        </p:txBody>
      </p:sp>
      <p:sp>
        <p:nvSpPr>
          <p:cNvPr id="7" name="TextBox 6"/>
          <p:cNvSpPr txBox="1"/>
          <p:nvPr/>
        </p:nvSpPr>
        <p:spPr>
          <a:xfrm>
            <a:off x="2405055" y="2986081"/>
            <a:ext cx="3437159" cy="861774"/>
          </a:xfrm>
          <a:prstGeom prst="rect">
            <a:avLst/>
          </a:prstGeom>
          <a:noFill/>
        </p:spPr>
        <p:txBody>
          <a:bodyPr wrap="none" rtlCol="0">
            <a:spAutoFit/>
          </a:bodyPr>
          <a:lstStyle/>
          <a:p>
            <a:r>
              <a:rPr lang="en-US" sz="2500" dirty="0" smtClean="0">
                <a:solidFill>
                  <a:srgbClr val="FF0000"/>
                </a:solidFill>
              </a:rPr>
              <a:t>Global optimal goal with </a:t>
            </a:r>
          </a:p>
          <a:p>
            <a:r>
              <a:rPr lang="en-US" sz="2500" dirty="0" smtClean="0">
                <a:solidFill>
                  <a:srgbClr val="FF0000"/>
                </a:solidFill>
              </a:rPr>
              <a:t>Reward +100 </a:t>
            </a:r>
            <a:endParaRPr lang="en-US" sz="2500" dirty="0">
              <a:solidFill>
                <a:srgbClr val="FF0000"/>
              </a:solidFill>
            </a:endParaRPr>
          </a:p>
        </p:txBody>
      </p:sp>
      <p:sp>
        <p:nvSpPr>
          <p:cNvPr id="8" name="TextBox 7"/>
          <p:cNvSpPr txBox="1"/>
          <p:nvPr/>
        </p:nvSpPr>
        <p:spPr>
          <a:xfrm>
            <a:off x="7377294" y="828914"/>
            <a:ext cx="4668907" cy="861774"/>
          </a:xfrm>
          <a:prstGeom prst="rect">
            <a:avLst/>
          </a:prstGeom>
          <a:noFill/>
        </p:spPr>
        <p:txBody>
          <a:bodyPr wrap="none" rtlCol="0">
            <a:spAutoFit/>
          </a:bodyPr>
          <a:lstStyle/>
          <a:p>
            <a:r>
              <a:rPr lang="en-US" sz="2500" dirty="0" smtClean="0"/>
              <a:t>Can we use two agents to prevent </a:t>
            </a:r>
          </a:p>
          <a:p>
            <a:r>
              <a:rPr lang="en-US" sz="2500" dirty="0" smtClean="0"/>
              <a:t>Falling into sub-optimal goals? </a:t>
            </a:r>
          </a:p>
        </p:txBody>
      </p:sp>
      <p:sp>
        <p:nvSpPr>
          <p:cNvPr id="9" name="Lightning Bolt 8"/>
          <p:cNvSpPr/>
          <p:nvPr/>
        </p:nvSpPr>
        <p:spPr>
          <a:xfrm>
            <a:off x="2976853" y="3894023"/>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p:cNvSpPr/>
          <p:nvPr/>
        </p:nvSpPr>
        <p:spPr>
          <a:xfrm>
            <a:off x="3770937" y="3894022"/>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p:cNvSpPr/>
          <p:nvPr/>
        </p:nvSpPr>
        <p:spPr>
          <a:xfrm>
            <a:off x="2082506" y="3894021"/>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ghtning Bolt 11"/>
          <p:cNvSpPr/>
          <p:nvPr/>
        </p:nvSpPr>
        <p:spPr>
          <a:xfrm>
            <a:off x="8875726" y="3936120"/>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p:cNvSpPr/>
          <p:nvPr/>
        </p:nvSpPr>
        <p:spPr>
          <a:xfrm>
            <a:off x="9669810" y="3936119"/>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p:cNvSpPr/>
          <p:nvPr/>
        </p:nvSpPr>
        <p:spPr>
          <a:xfrm>
            <a:off x="7981379" y="3936118"/>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882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mr-IN" dirty="0" smtClean="0"/>
              <a:t>–</a:t>
            </a:r>
            <a:r>
              <a:rPr lang="en-US" dirty="0" smtClean="0"/>
              <a:t> Cross Advantage (8x8 maze)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18" y="1690688"/>
            <a:ext cx="5428181" cy="42690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381" y="1690688"/>
            <a:ext cx="5416360" cy="4276570"/>
          </a:xfrm>
          <a:prstGeom prst="rect">
            <a:avLst/>
          </a:prstGeom>
        </p:spPr>
      </p:pic>
      <p:sp>
        <p:nvSpPr>
          <p:cNvPr id="6" name="TextBox 5"/>
          <p:cNvSpPr txBox="1"/>
          <p:nvPr/>
        </p:nvSpPr>
        <p:spPr>
          <a:xfrm>
            <a:off x="8567460" y="2638725"/>
            <a:ext cx="2786340" cy="861774"/>
          </a:xfrm>
          <a:prstGeom prst="rect">
            <a:avLst/>
          </a:prstGeom>
          <a:noFill/>
        </p:spPr>
        <p:txBody>
          <a:bodyPr wrap="none" rtlCol="0">
            <a:spAutoFit/>
          </a:bodyPr>
          <a:lstStyle/>
          <a:p>
            <a:r>
              <a:rPr lang="en-US" sz="2500" dirty="0" smtClean="0">
                <a:solidFill>
                  <a:srgbClr val="FF0000"/>
                </a:solidFill>
              </a:rPr>
              <a:t>Global optimal goal </a:t>
            </a:r>
          </a:p>
          <a:p>
            <a:r>
              <a:rPr lang="en-US" sz="2500" dirty="0" smtClean="0">
                <a:solidFill>
                  <a:srgbClr val="FF0000"/>
                </a:solidFill>
              </a:rPr>
              <a:t>with Reward +100 </a:t>
            </a:r>
            <a:endParaRPr lang="en-US" sz="2500" dirty="0">
              <a:solidFill>
                <a:srgbClr val="FF0000"/>
              </a:solidFill>
            </a:endParaRPr>
          </a:p>
        </p:txBody>
      </p:sp>
      <p:sp>
        <p:nvSpPr>
          <p:cNvPr id="7" name="TextBox 6"/>
          <p:cNvSpPr txBox="1"/>
          <p:nvPr/>
        </p:nvSpPr>
        <p:spPr>
          <a:xfrm>
            <a:off x="1004878" y="3348153"/>
            <a:ext cx="4711546" cy="477054"/>
          </a:xfrm>
          <a:prstGeom prst="rect">
            <a:avLst/>
          </a:prstGeom>
          <a:noFill/>
        </p:spPr>
        <p:txBody>
          <a:bodyPr wrap="none" rtlCol="0">
            <a:spAutoFit/>
          </a:bodyPr>
          <a:lstStyle/>
          <a:p>
            <a:r>
              <a:rPr lang="en-US" sz="2500" dirty="0" smtClean="0">
                <a:solidFill>
                  <a:srgbClr val="FF0000"/>
                </a:solidFill>
              </a:rPr>
              <a:t>Sub-optimal Goal with reward +10 </a:t>
            </a:r>
            <a:endParaRPr lang="en-US" sz="2500" dirty="0">
              <a:solidFill>
                <a:srgbClr val="FF0000"/>
              </a:solidFill>
            </a:endParaRPr>
          </a:p>
        </p:txBody>
      </p:sp>
      <p:sp>
        <p:nvSpPr>
          <p:cNvPr id="8" name="TextBox 7"/>
          <p:cNvSpPr txBox="1"/>
          <p:nvPr/>
        </p:nvSpPr>
        <p:spPr>
          <a:xfrm>
            <a:off x="719968" y="5959726"/>
            <a:ext cx="5253041" cy="861774"/>
          </a:xfrm>
          <a:prstGeom prst="rect">
            <a:avLst/>
          </a:prstGeom>
          <a:noFill/>
        </p:spPr>
        <p:txBody>
          <a:bodyPr wrap="none" rtlCol="0">
            <a:spAutoFit/>
          </a:bodyPr>
          <a:lstStyle/>
          <a:p>
            <a:r>
              <a:rPr lang="en-US" sz="2500" dirty="0" smtClean="0"/>
              <a:t>Entropy regularized single agent </a:t>
            </a:r>
          </a:p>
          <a:p>
            <a:r>
              <a:rPr lang="en-US" sz="2500" dirty="0" smtClean="0"/>
              <a:t>Converges to this goal 95% of the time </a:t>
            </a:r>
            <a:endParaRPr lang="en-US" sz="2500" dirty="0"/>
          </a:p>
        </p:txBody>
      </p:sp>
      <p:sp>
        <p:nvSpPr>
          <p:cNvPr id="9" name="TextBox 8"/>
          <p:cNvSpPr txBox="1"/>
          <p:nvPr/>
        </p:nvSpPr>
        <p:spPr>
          <a:xfrm>
            <a:off x="5973009" y="5999831"/>
            <a:ext cx="6059992" cy="861774"/>
          </a:xfrm>
          <a:prstGeom prst="rect">
            <a:avLst/>
          </a:prstGeom>
          <a:noFill/>
        </p:spPr>
        <p:txBody>
          <a:bodyPr wrap="none" rtlCol="0">
            <a:spAutoFit/>
          </a:bodyPr>
          <a:lstStyle/>
          <a:p>
            <a:r>
              <a:rPr lang="en-US" sz="2500" dirty="0" smtClean="0"/>
              <a:t>Using two agents, a second agent will always </a:t>
            </a:r>
          </a:p>
          <a:p>
            <a:r>
              <a:rPr lang="en-US" sz="2500" dirty="0" smtClean="0"/>
              <a:t>Discover the global optimal goal </a:t>
            </a:r>
            <a:endParaRPr lang="en-US" sz="2500" dirty="0"/>
          </a:p>
        </p:txBody>
      </p:sp>
      <p:sp>
        <p:nvSpPr>
          <p:cNvPr id="10" name="Lightning Bolt 9"/>
          <p:cNvSpPr/>
          <p:nvPr/>
        </p:nvSpPr>
        <p:spPr>
          <a:xfrm>
            <a:off x="3233526" y="3910066"/>
            <a:ext cx="335842" cy="341094"/>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p:cNvSpPr/>
          <p:nvPr/>
        </p:nvSpPr>
        <p:spPr>
          <a:xfrm>
            <a:off x="3770938" y="3894023"/>
            <a:ext cx="335842" cy="341094"/>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ghtning Bolt 11"/>
          <p:cNvSpPr/>
          <p:nvPr/>
        </p:nvSpPr>
        <p:spPr>
          <a:xfrm>
            <a:off x="2740229" y="3910064"/>
            <a:ext cx="335842" cy="341094"/>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p:cNvSpPr/>
          <p:nvPr/>
        </p:nvSpPr>
        <p:spPr>
          <a:xfrm>
            <a:off x="8866017" y="3926107"/>
            <a:ext cx="335842" cy="341094"/>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p:cNvSpPr/>
          <p:nvPr/>
        </p:nvSpPr>
        <p:spPr>
          <a:xfrm>
            <a:off x="9403429" y="3910064"/>
            <a:ext cx="335842" cy="341094"/>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p:cNvSpPr/>
          <p:nvPr/>
        </p:nvSpPr>
        <p:spPr>
          <a:xfrm>
            <a:off x="8372720" y="3926105"/>
            <a:ext cx="335842" cy="341094"/>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KL constraints</a:t>
            </a:r>
            <a:endParaRPr lang="en-US" dirty="0"/>
          </a:p>
        </p:txBody>
      </p:sp>
      <p:sp>
        <p:nvSpPr>
          <p:cNvPr id="3" name="Content Placeholder 2"/>
          <p:cNvSpPr>
            <a:spLocks noGrp="1"/>
          </p:cNvSpPr>
          <p:nvPr>
            <p:ph idx="1"/>
          </p:nvPr>
        </p:nvSpPr>
        <p:spPr/>
        <p:txBody>
          <a:bodyPr/>
          <a:lstStyle/>
          <a:p>
            <a:r>
              <a:rPr lang="en-US" dirty="0" smtClean="0"/>
              <a:t>In the maze-environments above, both KL divergence constraints and cross advantage achieve similar performance. (99% both agents will converge to different strategies) </a:t>
            </a:r>
          </a:p>
          <a:p>
            <a:endParaRPr lang="en-US" dirty="0"/>
          </a:p>
          <a:p>
            <a:r>
              <a:rPr lang="en-US" dirty="0" smtClean="0"/>
              <a:t>For larger state/action space, cross advantage method will have the edge in computation time since gradient of KL doesn’t have to be calculated. </a:t>
            </a:r>
          </a:p>
          <a:p>
            <a:endParaRPr lang="en-US" dirty="0"/>
          </a:p>
          <a:p>
            <a:endParaRPr lang="en-US" dirty="0"/>
          </a:p>
        </p:txBody>
      </p:sp>
    </p:spTree>
    <p:extLst>
      <p:ext uri="{BB962C8B-B14F-4D97-AF65-F5344CB8AC3E}">
        <p14:creationId xmlns:p14="http://schemas.microsoft.com/office/powerpoint/2010/main" val="76949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r>
              <a:rPr lang="en-US" dirty="0" smtClean="0"/>
              <a:t>Mathematically, the cross advantage still uses an action-independent baseline, meaning that the sampled gradients are still an unbiased estimate of the original objective. (Maximizing returns) </a:t>
            </a:r>
          </a:p>
          <a:p>
            <a:endParaRPr lang="en-US" dirty="0"/>
          </a:p>
          <a:p>
            <a:r>
              <a:rPr lang="en-US" dirty="0" smtClean="0"/>
              <a:t>So how does this method actually improve exploration / discovery of multiple strategies? Is there any mathematical intuition for this? </a:t>
            </a:r>
          </a:p>
        </p:txBody>
      </p:sp>
    </p:spTree>
    <p:extLst>
      <p:ext uri="{BB962C8B-B14F-4D97-AF65-F5344CB8AC3E}">
        <p14:creationId xmlns:p14="http://schemas.microsoft.com/office/powerpoint/2010/main" val="48612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back to mixture of experts</a:t>
            </a:r>
            <a:endParaRPr lang="en-US" dirty="0"/>
          </a:p>
        </p:txBody>
      </p:sp>
      <p:sp>
        <p:nvSpPr>
          <p:cNvPr id="3" name="Content Placeholder 2"/>
          <p:cNvSpPr>
            <a:spLocks noGrp="1"/>
          </p:cNvSpPr>
          <p:nvPr>
            <p:ph idx="1"/>
          </p:nvPr>
        </p:nvSpPr>
        <p:spPr>
          <a:xfrm>
            <a:off x="838200" y="1825625"/>
            <a:ext cx="10515600" cy="5032375"/>
          </a:xfrm>
        </p:spPr>
        <p:txBody>
          <a:bodyPr/>
          <a:lstStyle/>
          <a:p>
            <a:pPr marL="0" indent="0">
              <a:buNone/>
            </a:pPr>
            <a:r>
              <a:rPr lang="en-US" b="1" dirty="0" smtClean="0"/>
              <a:t>Advantages: </a:t>
            </a:r>
          </a:p>
          <a:p>
            <a:r>
              <a:rPr lang="en-US" dirty="0" smtClean="0"/>
              <a:t>As opposed to prior RL methods trying to learn multimodal policies (e.g. deep energy based policies;  </a:t>
            </a:r>
            <a:r>
              <a:rPr lang="en-US" dirty="0"/>
              <a:t>T </a:t>
            </a:r>
            <a:r>
              <a:rPr lang="en-US" dirty="0" err="1" smtClean="0"/>
              <a:t>Haarnoja</a:t>
            </a:r>
            <a:r>
              <a:rPr lang="en-US" dirty="0" smtClean="0"/>
              <a:t> et al. 2017), we can parallelize the learning process with a divide &amp; conquer approach. </a:t>
            </a:r>
          </a:p>
          <a:p>
            <a:endParaRPr lang="en-US" dirty="0"/>
          </a:p>
          <a:p>
            <a:r>
              <a:rPr lang="en-US" dirty="0" smtClean="0"/>
              <a:t>After the learning process, we can also execute each expert policy separately which gives the user more control over which strategies he wants to use later in application time. </a:t>
            </a:r>
          </a:p>
          <a:p>
            <a:endParaRPr lang="en-US" dirty="0"/>
          </a:p>
          <a:p>
            <a:r>
              <a:rPr lang="en-US" dirty="0" smtClean="0"/>
              <a:t>Hopefully, each expert policy will also be more interpretable. </a:t>
            </a:r>
            <a:endParaRPr lang="en-US" dirty="0"/>
          </a:p>
        </p:txBody>
      </p:sp>
    </p:spTree>
    <p:extLst>
      <p:ext uri="{BB962C8B-B14F-4D97-AF65-F5344CB8AC3E}">
        <p14:creationId xmlns:p14="http://schemas.microsoft.com/office/powerpoint/2010/main" val="79705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of Experts Policy </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524509" y="2502899"/>
                <a:ext cx="7142981" cy="568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latin typeface="Cambria Math" charset="0"/>
                              <a:ea typeface="Cambria Math" charset="0"/>
                              <a:cs typeface="Cambria Math" charset="0"/>
                            </a:rPr>
                          </m:ctrlPr>
                        </m:sSupPr>
                        <m:e>
                          <m:r>
                            <a:rPr lang="en-US" sz="3000" b="0" i="1" smtClean="0">
                              <a:latin typeface="Cambria Math" charset="0"/>
                              <a:ea typeface="Cambria Math" charset="0"/>
                              <a:cs typeface="Cambria Math" charset="0"/>
                            </a:rPr>
                            <m:t>𝜋</m:t>
                          </m:r>
                        </m:e>
                        <m:sup>
                          <m:r>
                            <a:rPr lang="en-US" sz="3000" b="0" i="1" smtClean="0">
                              <a:latin typeface="Cambria Math" charset="0"/>
                              <a:ea typeface="Cambria Math" charset="0"/>
                              <a:cs typeface="Cambria Math" charset="0"/>
                            </a:rPr>
                            <m:t>𝑚𝑖𝑥</m:t>
                          </m:r>
                        </m:sup>
                      </m:sSup>
                      <m:d>
                        <m:dPr>
                          <m:ctrlPr>
                            <a:rPr lang="en-US" sz="3000" b="0" i="1" smtClean="0">
                              <a:latin typeface="Cambria Math" charset="0"/>
                              <a:ea typeface="Cambria Math" charset="0"/>
                              <a:cs typeface="Cambria Math" charset="0"/>
                            </a:rPr>
                          </m:ctrlPr>
                        </m:dPr>
                        <m:e>
                          <m:r>
                            <a:rPr lang="en-US" sz="3000" b="0" i="1" smtClean="0">
                              <a:latin typeface="Cambria Math" charset="0"/>
                              <a:ea typeface="Cambria Math" charset="0"/>
                              <a:cs typeface="Cambria Math" charset="0"/>
                            </a:rPr>
                            <m:t>𝑎</m:t>
                          </m:r>
                        </m:e>
                        <m:e>
                          <m:r>
                            <a:rPr lang="en-US" sz="3000" b="0" i="1" smtClean="0">
                              <a:latin typeface="Cambria Math" charset="0"/>
                              <a:ea typeface="Cambria Math" charset="0"/>
                              <a:cs typeface="Cambria Math" charset="0"/>
                            </a:rPr>
                            <m:t>𝑠</m:t>
                          </m:r>
                        </m:e>
                      </m:d>
                      <m:r>
                        <a:rPr lang="en-US" sz="3000" b="0" i="1" smtClean="0">
                          <a:latin typeface="Cambria Math" charset="0"/>
                          <a:ea typeface="Cambria Math" charset="0"/>
                          <a:cs typeface="Cambria Math" charset="0"/>
                        </a:rPr>
                        <m:t>=</m:t>
                      </m:r>
                      <m:sSub>
                        <m:sSubPr>
                          <m:ctrlPr>
                            <a:rPr lang="en-US" sz="3000" b="0" i="1" smtClean="0">
                              <a:latin typeface="Cambria Math" charset="0"/>
                              <a:ea typeface="Cambria Math" charset="0"/>
                              <a:cs typeface="Cambria Math" charset="0"/>
                            </a:rPr>
                          </m:ctrlPr>
                        </m:sSubPr>
                        <m:e>
                          <m:r>
                            <a:rPr lang="en-US" sz="3000" b="0" i="1" smtClean="0">
                              <a:latin typeface="Cambria Math" charset="0"/>
                              <a:ea typeface="Cambria Math" charset="0"/>
                              <a:cs typeface="Cambria Math" charset="0"/>
                            </a:rPr>
                            <m:t>𝜆</m:t>
                          </m:r>
                        </m:e>
                        <m:sub>
                          <m:r>
                            <a:rPr lang="en-US" sz="3000" b="0" i="1" smtClean="0">
                              <a:latin typeface="Cambria Math" charset="0"/>
                              <a:ea typeface="Cambria Math" charset="0"/>
                              <a:cs typeface="Cambria Math" charset="0"/>
                            </a:rPr>
                            <m:t>1</m:t>
                          </m:r>
                        </m:sub>
                      </m:sSub>
                      <m:d>
                        <m:dPr>
                          <m:ctrlPr>
                            <a:rPr lang="en-US" sz="3000" b="0" i="1" smtClean="0">
                              <a:latin typeface="Cambria Math" charset="0"/>
                              <a:ea typeface="Cambria Math" charset="0"/>
                              <a:cs typeface="Cambria Math" charset="0"/>
                            </a:rPr>
                          </m:ctrlPr>
                        </m:dPr>
                        <m:e>
                          <m:r>
                            <a:rPr lang="en-US" sz="3000" b="0" i="1" smtClean="0">
                              <a:latin typeface="Cambria Math" charset="0"/>
                              <a:ea typeface="Cambria Math" charset="0"/>
                              <a:cs typeface="Cambria Math" charset="0"/>
                            </a:rPr>
                            <m:t>𝑠</m:t>
                          </m:r>
                        </m:e>
                      </m:d>
                      <m:sSub>
                        <m:sSubPr>
                          <m:ctrlPr>
                            <a:rPr lang="en-US" sz="3000" b="0" i="1" smtClean="0">
                              <a:latin typeface="Cambria Math" charset="0"/>
                              <a:ea typeface="Cambria Math" charset="0"/>
                              <a:cs typeface="Cambria Math" charset="0"/>
                            </a:rPr>
                          </m:ctrlPr>
                        </m:sSubPr>
                        <m:e>
                          <m:r>
                            <a:rPr lang="en-US" sz="3000" b="0" i="1" smtClean="0">
                              <a:latin typeface="Cambria Math" charset="0"/>
                              <a:ea typeface="Cambria Math" charset="0"/>
                              <a:cs typeface="Cambria Math" charset="0"/>
                            </a:rPr>
                            <m:t>𝜋</m:t>
                          </m:r>
                        </m:e>
                        <m:sub>
                          <m:r>
                            <a:rPr lang="en-US" sz="3000" b="0" i="1" smtClean="0">
                              <a:latin typeface="Cambria Math" charset="0"/>
                              <a:ea typeface="Cambria Math" charset="0"/>
                              <a:cs typeface="Cambria Math" charset="0"/>
                            </a:rPr>
                            <m:t>1</m:t>
                          </m:r>
                        </m:sub>
                      </m:sSub>
                      <m:d>
                        <m:dPr>
                          <m:endChr m:val="|"/>
                          <m:ctrlPr>
                            <a:rPr lang="en-US" sz="3000" b="0" i="1" smtClean="0">
                              <a:latin typeface="Cambria Math" charset="0"/>
                              <a:ea typeface="Cambria Math" charset="0"/>
                              <a:cs typeface="Cambria Math" charset="0"/>
                            </a:rPr>
                          </m:ctrlPr>
                        </m:dPr>
                        <m:e>
                          <m:r>
                            <a:rPr lang="en-US" sz="3000" b="0" i="1" smtClean="0">
                              <a:latin typeface="Cambria Math" charset="0"/>
                              <a:ea typeface="Cambria Math" charset="0"/>
                              <a:cs typeface="Cambria Math" charset="0"/>
                            </a:rPr>
                            <m:t>𝑎</m:t>
                          </m:r>
                        </m:e>
                      </m:d>
                      <m:r>
                        <a:rPr lang="en-US" sz="3000" b="0" i="1" smtClean="0">
                          <a:latin typeface="Cambria Math" charset="0"/>
                          <a:ea typeface="Cambria Math" charset="0"/>
                          <a:cs typeface="Cambria Math" charset="0"/>
                        </a:rPr>
                        <m:t>𝑠</m:t>
                      </m:r>
                      <m:r>
                        <a:rPr lang="en-US" sz="3000" b="0" i="1" smtClean="0">
                          <a:latin typeface="Cambria Math" charset="0"/>
                          <a:ea typeface="Cambria Math" charset="0"/>
                          <a:cs typeface="Cambria Math" charset="0"/>
                        </a:rPr>
                        <m:t>)+</m:t>
                      </m:r>
                      <m:sSub>
                        <m:sSubPr>
                          <m:ctrlPr>
                            <a:rPr lang="en-US" sz="3000" b="0" i="1" smtClean="0">
                              <a:latin typeface="Cambria Math" charset="0"/>
                              <a:ea typeface="Cambria Math" charset="0"/>
                              <a:cs typeface="Cambria Math" charset="0"/>
                            </a:rPr>
                          </m:ctrlPr>
                        </m:sSubPr>
                        <m:e>
                          <m:r>
                            <a:rPr lang="en-US" sz="3000" b="0" i="1" smtClean="0">
                              <a:latin typeface="Cambria Math" charset="0"/>
                              <a:ea typeface="Cambria Math" charset="0"/>
                              <a:cs typeface="Cambria Math" charset="0"/>
                            </a:rPr>
                            <m:t>𝜆</m:t>
                          </m:r>
                        </m:e>
                        <m:sub>
                          <m:r>
                            <a:rPr lang="en-US" sz="3000" b="0" i="1" smtClean="0">
                              <a:latin typeface="Cambria Math" charset="0"/>
                              <a:ea typeface="Cambria Math" charset="0"/>
                              <a:cs typeface="Cambria Math" charset="0"/>
                            </a:rPr>
                            <m:t>2</m:t>
                          </m:r>
                        </m:sub>
                      </m:sSub>
                      <m:d>
                        <m:dPr>
                          <m:ctrlPr>
                            <a:rPr lang="en-US" sz="3000" b="0" i="1" smtClean="0">
                              <a:latin typeface="Cambria Math" charset="0"/>
                              <a:ea typeface="Cambria Math" charset="0"/>
                              <a:cs typeface="Cambria Math" charset="0"/>
                            </a:rPr>
                          </m:ctrlPr>
                        </m:dPr>
                        <m:e>
                          <m:r>
                            <a:rPr lang="en-US" sz="3000" b="0" i="1" smtClean="0">
                              <a:latin typeface="Cambria Math" charset="0"/>
                              <a:ea typeface="Cambria Math" charset="0"/>
                              <a:cs typeface="Cambria Math" charset="0"/>
                            </a:rPr>
                            <m:t>𝑠</m:t>
                          </m:r>
                        </m:e>
                      </m:d>
                      <m:sSub>
                        <m:sSubPr>
                          <m:ctrlPr>
                            <a:rPr lang="en-US" sz="3000" b="0" i="1" smtClean="0">
                              <a:latin typeface="Cambria Math" charset="0"/>
                              <a:ea typeface="Cambria Math" charset="0"/>
                              <a:cs typeface="Cambria Math" charset="0"/>
                            </a:rPr>
                          </m:ctrlPr>
                        </m:sSubPr>
                        <m:e>
                          <m:r>
                            <a:rPr lang="en-US" sz="3000" b="0" i="1" smtClean="0">
                              <a:latin typeface="Cambria Math" charset="0"/>
                              <a:ea typeface="Cambria Math" charset="0"/>
                              <a:cs typeface="Cambria Math" charset="0"/>
                            </a:rPr>
                            <m:t>𝜋</m:t>
                          </m:r>
                        </m:e>
                        <m:sub>
                          <m:r>
                            <a:rPr lang="en-US" sz="3000" b="0" i="1" smtClean="0">
                              <a:latin typeface="Cambria Math" charset="0"/>
                              <a:ea typeface="Cambria Math" charset="0"/>
                              <a:cs typeface="Cambria Math" charset="0"/>
                            </a:rPr>
                            <m:t>2</m:t>
                          </m:r>
                        </m:sub>
                      </m:sSub>
                      <m:r>
                        <a:rPr lang="en-US" sz="3000" b="0" i="1" smtClean="0">
                          <a:latin typeface="Cambria Math" charset="0"/>
                          <a:ea typeface="Cambria Math" charset="0"/>
                          <a:cs typeface="Cambria Math" charset="0"/>
                        </a:rPr>
                        <m:t>(</m:t>
                      </m:r>
                      <m:r>
                        <a:rPr lang="en-US" sz="3000" b="0" i="1" smtClean="0">
                          <a:latin typeface="Cambria Math" charset="0"/>
                          <a:ea typeface="Cambria Math" charset="0"/>
                          <a:cs typeface="Cambria Math" charset="0"/>
                        </a:rPr>
                        <m:t>𝑎</m:t>
                      </m:r>
                      <m:r>
                        <a:rPr lang="en-US" sz="3000" b="0" i="1" smtClean="0">
                          <a:latin typeface="Cambria Math" charset="0"/>
                          <a:ea typeface="Cambria Math" charset="0"/>
                          <a:cs typeface="Cambria Math" charset="0"/>
                        </a:rPr>
                        <m:t>|</m:t>
                      </m:r>
                      <m:r>
                        <a:rPr lang="en-US" sz="3000" b="0" i="1" smtClean="0">
                          <a:latin typeface="Cambria Math" charset="0"/>
                          <a:ea typeface="Cambria Math" charset="0"/>
                          <a:cs typeface="Cambria Math" charset="0"/>
                        </a:rPr>
                        <m:t>𝑠</m:t>
                      </m:r>
                      <m:r>
                        <a:rPr lang="en-US" sz="3000" b="0" i="1" smtClean="0">
                          <a:latin typeface="Cambria Math" charset="0"/>
                          <a:ea typeface="Cambria Math" charset="0"/>
                          <a:cs typeface="Cambria Math" charset="0"/>
                        </a:rPr>
                        <m:t>)</m:t>
                      </m:r>
                    </m:oMath>
                  </m:oMathPara>
                </a14:m>
                <a:endParaRPr lang="en-US" sz="3000" dirty="0"/>
              </a:p>
            </p:txBody>
          </p:sp>
        </mc:Choice>
        <mc:Fallback xmlns="">
          <p:sp>
            <p:nvSpPr>
              <p:cNvPr id="4" name="Rectangle 3"/>
              <p:cNvSpPr>
                <a:spLocks noRot="1" noChangeAspect="1" noMove="1" noResize="1" noEditPoints="1" noAdjustHandles="1" noChangeArrowheads="1" noChangeShapeType="1" noTextEdit="1"/>
              </p:cNvSpPr>
              <p:nvPr/>
            </p:nvSpPr>
            <p:spPr>
              <a:xfrm>
                <a:off x="2524509" y="2502899"/>
                <a:ext cx="7142981" cy="568938"/>
              </a:xfrm>
              <a:prstGeom prst="rect">
                <a:avLst/>
              </a:prstGeom>
              <a:blipFill rotWithShape="0">
                <a:blip r:embed="rId2"/>
                <a:stretch>
                  <a:fillRect/>
                </a:stretch>
              </a:blipFill>
            </p:spPr>
            <p:txBody>
              <a:bodyPr/>
              <a:lstStyle/>
              <a:p>
                <a:r>
                  <a:rPr lang="en-US">
                    <a:noFill/>
                  </a:rPr>
                  <a:t> </a:t>
                </a:r>
              </a:p>
            </p:txBody>
          </p:sp>
        </mc:Fallback>
      </mc:AlternateContent>
      <p:sp>
        <p:nvSpPr>
          <p:cNvPr id="5" name="TextBox 4"/>
          <p:cNvSpPr txBox="1"/>
          <p:nvPr/>
        </p:nvSpPr>
        <p:spPr>
          <a:xfrm>
            <a:off x="838200" y="1690688"/>
            <a:ext cx="2629438" cy="553998"/>
          </a:xfrm>
          <a:prstGeom prst="rect">
            <a:avLst/>
          </a:prstGeom>
          <a:noFill/>
        </p:spPr>
        <p:txBody>
          <a:bodyPr wrap="none" rtlCol="0">
            <a:spAutoFit/>
          </a:bodyPr>
          <a:lstStyle/>
          <a:p>
            <a:r>
              <a:rPr lang="en-US" sz="3000" dirty="0" smtClean="0"/>
              <a:t>For two experts</a:t>
            </a:r>
            <a:endParaRPr lang="en-US" sz="3000" dirty="0"/>
          </a:p>
        </p:txBody>
      </p:sp>
      <p:sp>
        <p:nvSpPr>
          <p:cNvPr id="6" name="TextBox 5"/>
          <p:cNvSpPr txBox="1"/>
          <p:nvPr/>
        </p:nvSpPr>
        <p:spPr>
          <a:xfrm>
            <a:off x="838200" y="4913835"/>
            <a:ext cx="3356945" cy="553998"/>
          </a:xfrm>
          <a:prstGeom prst="rect">
            <a:avLst/>
          </a:prstGeom>
          <a:noFill/>
        </p:spPr>
        <p:txBody>
          <a:bodyPr wrap="none" rtlCol="0">
            <a:spAutoFit/>
          </a:bodyPr>
          <a:lstStyle/>
          <a:p>
            <a:r>
              <a:rPr lang="en-US" sz="3000" dirty="0" smtClean="0"/>
              <a:t>For K many experts, </a:t>
            </a:r>
            <a:endParaRPr lang="en-US" sz="3000" dirty="0"/>
          </a:p>
        </p:txBody>
      </p:sp>
      <mc:AlternateContent xmlns:mc="http://schemas.openxmlformats.org/markup-compatibility/2006" xmlns:a14="http://schemas.microsoft.com/office/drawing/2010/main">
        <mc:Choice Requires="a14">
          <p:sp>
            <p:nvSpPr>
              <p:cNvPr id="7" name="Rectangle 6"/>
              <p:cNvSpPr/>
              <p:nvPr/>
            </p:nvSpPr>
            <p:spPr>
              <a:xfrm>
                <a:off x="3397965" y="5190834"/>
                <a:ext cx="5202770" cy="13905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latin typeface="Cambria Math" charset="0"/>
                              <a:ea typeface="Cambria Math" charset="0"/>
                              <a:cs typeface="Cambria Math" charset="0"/>
                            </a:rPr>
                          </m:ctrlPr>
                        </m:sSupPr>
                        <m:e>
                          <m:r>
                            <a:rPr lang="en-US" sz="3000" b="0" i="1" smtClean="0">
                              <a:latin typeface="Cambria Math" charset="0"/>
                              <a:ea typeface="Cambria Math" charset="0"/>
                              <a:cs typeface="Cambria Math" charset="0"/>
                            </a:rPr>
                            <m:t>𝜋</m:t>
                          </m:r>
                        </m:e>
                        <m:sup>
                          <m:r>
                            <a:rPr lang="en-US" sz="3000" b="0" i="1" smtClean="0">
                              <a:latin typeface="Cambria Math" charset="0"/>
                              <a:ea typeface="Cambria Math" charset="0"/>
                              <a:cs typeface="Cambria Math" charset="0"/>
                            </a:rPr>
                            <m:t>𝑚𝑖𝑥</m:t>
                          </m:r>
                        </m:sup>
                      </m:sSup>
                      <m:d>
                        <m:dPr>
                          <m:ctrlPr>
                            <a:rPr lang="en-US" sz="3000" b="0" i="1" smtClean="0">
                              <a:latin typeface="Cambria Math" charset="0"/>
                              <a:ea typeface="Cambria Math" charset="0"/>
                              <a:cs typeface="Cambria Math" charset="0"/>
                            </a:rPr>
                          </m:ctrlPr>
                        </m:dPr>
                        <m:e>
                          <m:r>
                            <a:rPr lang="en-US" sz="3000" b="0" i="1" smtClean="0">
                              <a:latin typeface="Cambria Math" charset="0"/>
                              <a:ea typeface="Cambria Math" charset="0"/>
                              <a:cs typeface="Cambria Math" charset="0"/>
                            </a:rPr>
                            <m:t>𝑎</m:t>
                          </m:r>
                        </m:e>
                        <m:e>
                          <m:r>
                            <a:rPr lang="en-US" sz="3000" b="0" i="1" smtClean="0">
                              <a:latin typeface="Cambria Math" charset="0"/>
                              <a:ea typeface="Cambria Math" charset="0"/>
                              <a:cs typeface="Cambria Math" charset="0"/>
                            </a:rPr>
                            <m:t>𝑠</m:t>
                          </m:r>
                        </m:e>
                      </m:d>
                      <m:r>
                        <a:rPr lang="en-US" sz="3000" b="0" i="1" smtClean="0">
                          <a:latin typeface="Cambria Math" charset="0"/>
                          <a:ea typeface="Cambria Math" charset="0"/>
                          <a:cs typeface="Cambria Math" charset="0"/>
                        </a:rPr>
                        <m:t>=</m:t>
                      </m:r>
                      <m:nary>
                        <m:naryPr>
                          <m:chr m:val="∑"/>
                          <m:ctrlPr>
                            <a:rPr lang="is-IS" sz="3000" b="0" i="1" smtClean="0">
                              <a:latin typeface="Cambria Math" charset="0"/>
                              <a:ea typeface="Cambria Math" charset="0"/>
                              <a:cs typeface="Cambria Math" charset="0"/>
                            </a:rPr>
                          </m:ctrlPr>
                        </m:naryPr>
                        <m:sub>
                          <m:r>
                            <m:rPr>
                              <m:brk m:alnAt="23"/>
                            </m:rPr>
                            <a:rPr lang="en-US" sz="3000" b="0" i="1" smtClean="0">
                              <a:latin typeface="Cambria Math" charset="0"/>
                              <a:ea typeface="Cambria Math" charset="0"/>
                              <a:cs typeface="Cambria Math" charset="0"/>
                            </a:rPr>
                            <m:t>𝑘</m:t>
                          </m:r>
                          <m:r>
                            <a:rPr lang="en-US" sz="3000" b="0" i="1" smtClean="0">
                              <a:latin typeface="Cambria Math" charset="0"/>
                              <a:ea typeface="Cambria Math" charset="0"/>
                              <a:cs typeface="Cambria Math" charset="0"/>
                            </a:rPr>
                            <m:t>=1</m:t>
                          </m:r>
                        </m:sub>
                        <m:sup>
                          <m:r>
                            <a:rPr lang="en-US" sz="3000" b="0" i="1" smtClean="0">
                              <a:latin typeface="Cambria Math" charset="0"/>
                              <a:ea typeface="Cambria Math" charset="0"/>
                              <a:cs typeface="Cambria Math" charset="0"/>
                            </a:rPr>
                            <m:t>𝐾</m:t>
                          </m:r>
                        </m:sup>
                        <m:e>
                          <m:sSub>
                            <m:sSubPr>
                              <m:ctrlPr>
                                <a:rPr lang="en-US" sz="3000" b="0" i="1" smtClean="0">
                                  <a:latin typeface="Cambria Math" charset="0"/>
                                  <a:ea typeface="Cambria Math" charset="0"/>
                                  <a:cs typeface="Cambria Math" charset="0"/>
                                </a:rPr>
                              </m:ctrlPr>
                            </m:sSubPr>
                            <m:e>
                              <m:r>
                                <a:rPr lang="en-US" sz="3000" b="0" i="1" smtClean="0">
                                  <a:latin typeface="Cambria Math" charset="0"/>
                                  <a:ea typeface="Cambria Math" charset="0"/>
                                  <a:cs typeface="Cambria Math" charset="0"/>
                                </a:rPr>
                                <m:t>𝜆</m:t>
                              </m:r>
                            </m:e>
                            <m:sub>
                              <m:r>
                                <a:rPr lang="en-US" sz="3000" b="0" i="1" smtClean="0">
                                  <a:latin typeface="Cambria Math" charset="0"/>
                                  <a:ea typeface="Cambria Math" charset="0"/>
                                  <a:cs typeface="Cambria Math" charset="0"/>
                                </a:rPr>
                                <m:t>𝑘</m:t>
                              </m:r>
                            </m:sub>
                          </m:sSub>
                          <m:d>
                            <m:dPr>
                              <m:ctrlPr>
                                <a:rPr lang="en-US" sz="3000" b="0" i="1" smtClean="0">
                                  <a:latin typeface="Cambria Math" charset="0"/>
                                  <a:ea typeface="Cambria Math" charset="0"/>
                                  <a:cs typeface="Cambria Math" charset="0"/>
                                </a:rPr>
                              </m:ctrlPr>
                            </m:dPr>
                            <m:e>
                              <m:r>
                                <a:rPr lang="en-US" sz="3000" b="0" i="1" smtClean="0">
                                  <a:latin typeface="Cambria Math" charset="0"/>
                                  <a:ea typeface="Cambria Math" charset="0"/>
                                  <a:cs typeface="Cambria Math" charset="0"/>
                                </a:rPr>
                                <m:t>𝑠</m:t>
                              </m:r>
                            </m:e>
                          </m:d>
                          <m:sSub>
                            <m:sSubPr>
                              <m:ctrlPr>
                                <a:rPr lang="en-US" sz="3000" b="0" i="1" smtClean="0">
                                  <a:latin typeface="Cambria Math" charset="0"/>
                                  <a:ea typeface="Cambria Math" charset="0"/>
                                  <a:cs typeface="Cambria Math" charset="0"/>
                                </a:rPr>
                              </m:ctrlPr>
                            </m:sSubPr>
                            <m:e>
                              <m:r>
                                <a:rPr lang="en-US" sz="3000" b="0" i="1" smtClean="0">
                                  <a:latin typeface="Cambria Math" charset="0"/>
                                  <a:ea typeface="Cambria Math" charset="0"/>
                                  <a:cs typeface="Cambria Math" charset="0"/>
                                </a:rPr>
                                <m:t>𝜋</m:t>
                              </m:r>
                            </m:e>
                            <m:sub>
                              <m:r>
                                <a:rPr lang="en-US" sz="3000" b="0" i="1" smtClean="0">
                                  <a:latin typeface="Cambria Math" charset="0"/>
                                  <a:ea typeface="Cambria Math" charset="0"/>
                                  <a:cs typeface="Cambria Math" charset="0"/>
                                </a:rPr>
                                <m:t>𝑘</m:t>
                              </m:r>
                            </m:sub>
                          </m:sSub>
                          <m:r>
                            <a:rPr lang="en-US" sz="3000" b="0" i="1" smtClean="0">
                              <a:latin typeface="Cambria Math" charset="0"/>
                              <a:ea typeface="Cambria Math" charset="0"/>
                              <a:cs typeface="Cambria Math" charset="0"/>
                            </a:rPr>
                            <m:t>(</m:t>
                          </m:r>
                          <m:r>
                            <a:rPr lang="en-US" sz="3000" b="0" i="1" smtClean="0">
                              <a:latin typeface="Cambria Math" charset="0"/>
                              <a:ea typeface="Cambria Math" charset="0"/>
                              <a:cs typeface="Cambria Math" charset="0"/>
                            </a:rPr>
                            <m:t>𝑎</m:t>
                          </m:r>
                          <m:r>
                            <a:rPr lang="en-US" sz="3000" b="0" i="1" smtClean="0">
                              <a:latin typeface="Cambria Math" charset="0"/>
                              <a:ea typeface="Cambria Math" charset="0"/>
                              <a:cs typeface="Cambria Math" charset="0"/>
                            </a:rPr>
                            <m:t>|</m:t>
                          </m:r>
                          <m:r>
                            <a:rPr lang="en-US" sz="3000" b="0" i="1" smtClean="0">
                              <a:latin typeface="Cambria Math" charset="0"/>
                              <a:ea typeface="Cambria Math" charset="0"/>
                              <a:cs typeface="Cambria Math" charset="0"/>
                            </a:rPr>
                            <m:t>𝑠</m:t>
                          </m:r>
                          <m:r>
                            <a:rPr lang="en-US" sz="3000" b="0" i="1" smtClean="0">
                              <a:latin typeface="Cambria Math" charset="0"/>
                              <a:ea typeface="Cambria Math" charset="0"/>
                              <a:cs typeface="Cambria Math" charset="0"/>
                            </a:rPr>
                            <m:t>)</m:t>
                          </m:r>
                        </m:e>
                      </m:nary>
                    </m:oMath>
                  </m:oMathPara>
                </a14:m>
                <a:endParaRPr lang="en-US" sz="3000" dirty="0"/>
              </a:p>
            </p:txBody>
          </p:sp>
        </mc:Choice>
        <mc:Fallback xmlns="">
          <p:sp>
            <p:nvSpPr>
              <p:cNvPr id="7" name="Rectangle 6"/>
              <p:cNvSpPr>
                <a:spLocks noRot="1" noChangeAspect="1" noMove="1" noResize="1" noEditPoints="1" noAdjustHandles="1" noChangeArrowheads="1" noChangeShapeType="1" noTextEdit="1"/>
              </p:cNvSpPr>
              <p:nvPr/>
            </p:nvSpPr>
            <p:spPr>
              <a:xfrm>
                <a:off x="3397965" y="5190834"/>
                <a:ext cx="5202770" cy="139050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203895" y="3607049"/>
                <a:ext cx="3071995" cy="477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charset="0"/>
                          <a:ea typeface="Cambria Math" charset="0"/>
                          <a:cs typeface="Cambria Math" charset="0"/>
                        </a:rPr>
                        <m:t>𝜆</m:t>
                      </m:r>
                      <m:d>
                        <m:dPr>
                          <m:ctrlPr>
                            <a:rPr lang="en-US" sz="2500" b="0" i="1" smtClean="0">
                              <a:latin typeface="Cambria Math" charset="0"/>
                              <a:ea typeface="Cambria Math" charset="0"/>
                              <a:cs typeface="Cambria Math" charset="0"/>
                            </a:rPr>
                          </m:ctrlPr>
                        </m:dPr>
                        <m:e>
                          <m:r>
                            <a:rPr lang="en-US" sz="2500" b="0" i="1" smtClean="0">
                              <a:latin typeface="Cambria Math" charset="0"/>
                              <a:ea typeface="Cambria Math" charset="0"/>
                              <a:cs typeface="Cambria Math" charset="0"/>
                            </a:rPr>
                            <m:t>𝑠</m:t>
                          </m:r>
                        </m:e>
                      </m:d>
                      <m:r>
                        <a:rPr lang="en-US" sz="2500" b="0" i="1" smtClean="0">
                          <a:latin typeface="Cambria Math" charset="0"/>
                          <a:ea typeface="Cambria Math" charset="0"/>
                          <a:cs typeface="Cambria Math" charset="0"/>
                        </a:rPr>
                        <m:t>=[</m:t>
                      </m:r>
                      <m:sSub>
                        <m:sSubPr>
                          <m:ctrlPr>
                            <a:rPr lang="en-US" sz="2500" b="0" i="1" smtClean="0">
                              <a:latin typeface="Cambria Math" charset="0"/>
                              <a:ea typeface="Cambria Math" charset="0"/>
                              <a:cs typeface="Cambria Math" charset="0"/>
                            </a:rPr>
                          </m:ctrlPr>
                        </m:sSubPr>
                        <m:e>
                          <m:r>
                            <a:rPr lang="en-US" sz="2500" b="0" i="1" smtClean="0">
                              <a:latin typeface="Cambria Math" charset="0"/>
                              <a:ea typeface="Cambria Math" charset="0"/>
                              <a:cs typeface="Cambria Math" charset="0"/>
                            </a:rPr>
                            <m:t>𝜆</m:t>
                          </m:r>
                        </m:e>
                        <m:sub>
                          <m:r>
                            <a:rPr lang="en-US" sz="2500" b="0" i="1" smtClean="0">
                              <a:latin typeface="Cambria Math" charset="0"/>
                              <a:ea typeface="Cambria Math" charset="0"/>
                              <a:cs typeface="Cambria Math" charset="0"/>
                            </a:rPr>
                            <m:t>1</m:t>
                          </m:r>
                        </m:sub>
                      </m:sSub>
                      <m:d>
                        <m:dPr>
                          <m:ctrlPr>
                            <a:rPr lang="en-US" sz="2500" b="0" i="1" smtClean="0">
                              <a:latin typeface="Cambria Math" charset="0"/>
                              <a:ea typeface="Cambria Math" charset="0"/>
                              <a:cs typeface="Cambria Math" charset="0"/>
                            </a:rPr>
                          </m:ctrlPr>
                        </m:dPr>
                        <m:e>
                          <m:r>
                            <a:rPr lang="en-US" sz="2500" b="0" i="1" smtClean="0">
                              <a:latin typeface="Cambria Math" charset="0"/>
                              <a:ea typeface="Cambria Math" charset="0"/>
                              <a:cs typeface="Cambria Math" charset="0"/>
                            </a:rPr>
                            <m:t>𝑠</m:t>
                          </m:r>
                        </m:e>
                      </m:d>
                      <m:r>
                        <a:rPr lang="en-US" sz="2500" b="0" i="1" smtClean="0">
                          <a:latin typeface="Cambria Math" charset="0"/>
                          <a:ea typeface="Cambria Math" charset="0"/>
                          <a:cs typeface="Cambria Math" charset="0"/>
                        </a:rPr>
                        <m:t>, </m:t>
                      </m:r>
                      <m:sSub>
                        <m:sSubPr>
                          <m:ctrlPr>
                            <a:rPr lang="en-US" sz="2500" b="0" i="1" smtClean="0">
                              <a:latin typeface="Cambria Math" charset="0"/>
                              <a:ea typeface="Cambria Math" charset="0"/>
                              <a:cs typeface="Cambria Math" charset="0"/>
                            </a:rPr>
                          </m:ctrlPr>
                        </m:sSubPr>
                        <m:e>
                          <m:r>
                            <a:rPr lang="en-US" sz="2500" b="0" i="1" smtClean="0">
                              <a:latin typeface="Cambria Math" charset="0"/>
                              <a:ea typeface="Cambria Math" charset="0"/>
                              <a:cs typeface="Cambria Math" charset="0"/>
                            </a:rPr>
                            <m:t>𝜆</m:t>
                          </m:r>
                        </m:e>
                        <m:sub>
                          <m:r>
                            <a:rPr lang="en-US" sz="2500" b="0" i="1" smtClean="0">
                              <a:latin typeface="Cambria Math" charset="0"/>
                              <a:ea typeface="Cambria Math" charset="0"/>
                              <a:cs typeface="Cambria Math" charset="0"/>
                            </a:rPr>
                            <m:t>2</m:t>
                          </m:r>
                        </m:sub>
                      </m:sSub>
                      <m:d>
                        <m:dPr>
                          <m:ctrlPr>
                            <a:rPr lang="en-US" sz="2500" b="0" i="1" smtClean="0">
                              <a:latin typeface="Cambria Math" charset="0"/>
                              <a:ea typeface="Cambria Math" charset="0"/>
                              <a:cs typeface="Cambria Math" charset="0"/>
                            </a:rPr>
                          </m:ctrlPr>
                        </m:dPr>
                        <m:e>
                          <m:r>
                            <a:rPr lang="en-US" sz="2500" b="0" i="1" smtClean="0">
                              <a:latin typeface="Cambria Math" charset="0"/>
                              <a:ea typeface="Cambria Math" charset="0"/>
                              <a:cs typeface="Cambria Math" charset="0"/>
                            </a:rPr>
                            <m:t>𝑠</m:t>
                          </m:r>
                        </m:e>
                      </m:d>
                      <m:r>
                        <a:rPr lang="en-US" sz="2500" b="0" i="1" smtClean="0">
                          <a:latin typeface="Cambria Math" charset="0"/>
                          <a:ea typeface="Cambria Math" charset="0"/>
                          <a:cs typeface="Cambria Math" charset="0"/>
                        </a:rPr>
                        <m:t>]</m:t>
                      </m:r>
                    </m:oMath>
                  </m:oMathPara>
                </a14:m>
                <a:endParaRPr lang="en-US" sz="2500" dirty="0"/>
              </a:p>
            </p:txBody>
          </p:sp>
        </mc:Choice>
        <mc:Fallback xmlns="">
          <p:sp>
            <p:nvSpPr>
              <p:cNvPr id="8" name="Rectangle 7"/>
              <p:cNvSpPr>
                <a:spLocks noRot="1" noChangeAspect="1" noMove="1" noResize="1" noEditPoints="1" noAdjustHandles="1" noChangeArrowheads="1" noChangeShapeType="1" noTextEdit="1"/>
              </p:cNvSpPr>
              <p:nvPr/>
            </p:nvSpPr>
            <p:spPr>
              <a:xfrm>
                <a:off x="2203895" y="3607049"/>
                <a:ext cx="3071995" cy="477054"/>
              </a:xfrm>
              <a:prstGeom prst="rect">
                <a:avLst/>
              </a:prstGeom>
              <a:blipFill rotWithShape="0">
                <a:blip r:embed="rId4"/>
                <a:stretch>
                  <a:fillRect r="-398" b="-17949"/>
                </a:stretch>
              </a:blipFill>
            </p:spPr>
            <p:txBody>
              <a:bodyPr/>
              <a:lstStyle/>
              <a:p>
                <a:r>
                  <a:rPr lang="en-US">
                    <a:noFill/>
                  </a:rPr>
                  <a:t> </a:t>
                </a:r>
              </a:p>
            </p:txBody>
          </p:sp>
        </mc:Fallback>
      </mc:AlternateContent>
      <p:sp>
        <p:nvSpPr>
          <p:cNvPr id="9" name="TextBox 8"/>
          <p:cNvSpPr txBox="1"/>
          <p:nvPr/>
        </p:nvSpPr>
        <p:spPr>
          <a:xfrm>
            <a:off x="838200" y="3568577"/>
            <a:ext cx="1423595" cy="553998"/>
          </a:xfrm>
          <a:prstGeom prst="rect">
            <a:avLst/>
          </a:prstGeom>
          <a:noFill/>
        </p:spPr>
        <p:txBody>
          <a:bodyPr wrap="none" rtlCol="0">
            <a:spAutoFit/>
          </a:bodyPr>
          <a:lstStyle/>
          <a:p>
            <a:r>
              <a:rPr lang="en-US" sz="3000" dirty="0" smtClean="0"/>
              <a:t>Where, </a:t>
            </a:r>
            <a:endParaRPr lang="en-US" sz="3000" dirty="0"/>
          </a:p>
        </p:txBody>
      </p:sp>
      <p:sp>
        <p:nvSpPr>
          <p:cNvPr id="10" name="Rectangle 9"/>
          <p:cNvSpPr/>
          <p:nvPr/>
        </p:nvSpPr>
        <p:spPr>
          <a:xfrm>
            <a:off x="5275890" y="3683993"/>
            <a:ext cx="5990935" cy="400110"/>
          </a:xfrm>
          <a:prstGeom prst="rect">
            <a:avLst/>
          </a:prstGeom>
        </p:spPr>
        <p:txBody>
          <a:bodyPr wrap="none">
            <a:spAutoFit/>
          </a:bodyPr>
          <a:lstStyle/>
          <a:p>
            <a:r>
              <a:rPr lang="en-US" sz="2000" dirty="0" smtClean="0"/>
              <a:t>Weighting function that outputs a discrete distribution. </a:t>
            </a:r>
            <a:endParaRPr lang="en-US" sz="2000" dirty="0"/>
          </a:p>
        </p:txBody>
      </p:sp>
    </p:spTree>
    <p:extLst>
      <p:ext uri="{BB962C8B-B14F-4D97-AF65-F5344CB8AC3E}">
        <p14:creationId xmlns:p14="http://schemas.microsoft.com/office/powerpoint/2010/main" val="1559707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Refined formulation</a:t>
            </a:r>
            <a:endParaRPr lang="en-US" dirty="0"/>
          </a:p>
        </p:txBody>
      </p:sp>
      <p:sp>
        <p:nvSpPr>
          <p:cNvPr id="5" name="TextBox 4"/>
          <p:cNvSpPr txBox="1"/>
          <p:nvPr/>
        </p:nvSpPr>
        <p:spPr>
          <a:xfrm>
            <a:off x="838200" y="1690688"/>
            <a:ext cx="3956211" cy="553998"/>
          </a:xfrm>
          <a:prstGeom prst="rect">
            <a:avLst/>
          </a:prstGeom>
          <a:noFill/>
        </p:spPr>
        <p:txBody>
          <a:bodyPr wrap="none" rtlCol="0">
            <a:spAutoFit/>
          </a:bodyPr>
          <a:lstStyle/>
          <a:p>
            <a:r>
              <a:rPr lang="en-US" sz="3000" dirty="0" smtClean="0"/>
              <a:t>Joint goal of all experts: </a:t>
            </a:r>
            <a:endParaRPr lang="en-US" sz="3000" dirty="0"/>
          </a:p>
        </p:txBody>
      </p:sp>
      <mc:AlternateContent xmlns:mc="http://schemas.openxmlformats.org/markup-compatibility/2006" xmlns:a14="http://schemas.microsoft.com/office/drawing/2010/main">
        <mc:Choice Requires="a14">
          <p:sp>
            <p:nvSpPr>
              <p:cNvPr id="6" name="TextBox 5"/>
              <p:cNvSpPr txBox="1"/>
              <p:nvPr/>
            </p:nvSpPr>
            <p:spPr>
              <a:xfrm>
                <a:off x="4869666" y="1636763"/>
                <a:ext cx="4826899" cy="6079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500" b="0" i="1" smtClean="0">
                          <a:latin typeface="Cambria Math" charset="0"/>
                        </a:rPr>
                        <m:t>𝜂</m:t>
                      </m:r>
                      <m:d>
                        <m:dPr>
                          <m:ctrlPr>
                            <a:rPr lang="en-US" sz="3500" b="0" i="1" smtClean="0">
                              <a:latin typeface="Cambria Math" charset="0"/>
                            </a:rPr>
                          </m:ctrlPr>
                        </m:dPr>
                        <m:e>
                          <m:sSup>
                            <m:sSupPr>
                              <m:ctrlPr>
                                <a:rPr lang="en-US" sz="3500" b="0" i="1" smtClean="0">
                                  <a:latin typeface="Cambria Math" charset="0"/>
                                </a:rPr>
                              </m:ctrlPr>
                            </m:sSupPr>
                            <m:e>
                              <m:r>
                                <a:rPr lang="en-US" sz="3500" b="0" i="1" smtClean="0">
                                  <a:latin typeface="Cambria Math" charset="0"/>
                                </a:rPr>
                                <m:t>𝜋</m:t>
                              </m:r>
                            </m:e>
                            <m:sup>
                              <m:r>
                                <a:rPr lang="en-US" sz="3500" b="0" i="1" smtClean="0">
                                  <a:latin typeface="Cambria Math" charset="0"/>
                                </a:rPr>
                                <m:t>𝑚𝑖𝑥</m:t>
                              </m:r>
                            </m:sup>
                          </m:sSup>
                        </m:e>
                      </m:d>
                      <m:r>
                        <a:rPr lang="en-US" sz="3500" b="0" i="1" smtClean="0">
                          <a:latin typeface="Cambria Math" charset="0"/>
                        </a:rPr>
                        <m:t>+</m:t>
                      </m:r>
                      <m:r>
                        <a:rPr lang="en-US" sz="3500" b="0" i="1" smtClean="0">
                          <a:solidFill>
                            <a:srgbClr val="FF0000"/>
                          </a:solidFill>
                          <a:latin typeface="Cambria Math" charset="0"/>
                        </a:rPr>
                        <m:t>𝜆</m:t>
                      </m:r>
                      <m:r>
                        <a:rPr lang="en-US" sz="3500" b="0" i="1" smtClean="0">
                          <a:solidFill>
                            <a:srgbClr val="FF0000"/>
                          </a:solidFill>
                          <a:latin typeface="Cambria Math" charset="0"/>
                          <a:ea typeface="Cambria Math" charset="0"/>
                          <a:cs typeface="Cambria Math" charset="0"/>
                        </a:rPr>
                        <m:t>𝔼</m:t>
                      </m:r>
                      <m:r>
                        <a:rPr lang="en-US" sz="3500" b="0" i="1" smtClean="0">
                          <a:solidFill>
                            <a:srgbClr val="FF0000"/>
                          </a:solidFill>
                          <a:latin typeface="Cambria Math" charset="0"/>
                          <a:ea typeface="Cambria Math" charset="0"/>
                          <a:cs typeface="Cambria Math" charset="0"/>
                        </a:rPr>
                        <m:t>[</m:t>
                      </m:r>
                      <m:r>
                        <a:rPr lang="en-US" sz="3500" b="0" i="1" smtClean="0">
                          <a:solidFill>
                            <a:srgbClr val="FF0000"/>
                          </a:solidFill>
                          <a:latin typeface="Cambria Math" charset="0"/>
                          <a:ea typeface="Cambria Math" charset="0"/>
                          <a:cs typeface="Cambria Math" charset="0"/>
                        </a:rPr>
                        <m:t>ℋ</m:t>
                      </m:r>
                      <m:d>
                        <m:dPr>
                          <m:ctrlPr>
                            <a:rPr lang="en-US" sz="3500" b="0" i="1" smtClean="0">
                              <a:solidFill>
                                <a:srgbClr val="FF0000"/>
                              </a:solidFill>
                              <a:latin typeface="Cambria Math" charset="0"/>
                              <a:ea typeface="Cambria Math" charset="0"/>
                              <a:cs typeface="Cambria Math" charset="0"/>
                            </a:rPr>
                          </m:ctrlPr>
                        </m:dPr>
                        <m:e>
                          <m:sSup>
                            <m:sSupPr>
                              <m:ctrlPr>
                                <a:rPr lang="en-US" sz="3500" b="0" i="1" smtClean="0">
                                  <a:solidFill>
                                    <a:srgbClr val="FF0000"/>
                                  </a:solidFill>
                                  <a:latin typeface="Cambria Math" charset="0"/>
                                  <a:ea typeface="Cambria Math" charset="0"/>
                                  <a:cs typeface="Cambria Math" charset="0"/>
                                </a:rPr>
                              </m:ctrlPr>
                            </m:sSupPr>
                            <m:e>
                              <m:r>
                                <a:rPr lang="en-US" sz="3500" b="0" i="1" smtClean="0">
                                  <a:solidFill>
                                    <a:srgbClr val="FF0000"/>
                                  </a:solidFill>
                                  <a:latin typeface="Cambria Math" charset="0"/>
                                  <a:ea typeface="Cambria Math" charset="0"/>
                                  <a:cs typeface="Cambria Math" charset="0"/>
                                </a:rPr>
                                <m:t>𝜋</m:t>
                              </m:r>
                            </m:e>
                            <m:sup>
                              <m:r>
                                <a:rPr lang="en-US" sz="3500" b="0" i="1" smtClean="0">
                                  <a:solidFill>
                                    <a:srgbClr val="FF0000"/>
                                  </a:solidFill>
                                  <a:latin typeface="Cambria Math" charset="0"/>
                                  <a:ea typeface="Cambria Math" charset="0"/>
                                  <a:cs typeface="Cambria Math" charset="0"/>
                                </a:rPr>
                                <m:t>𝑚𝑖𝑥</m:t>
                              </m:r>
                            </m:sup>
                          </m:sSup>
                        </m:e>
                      </m:d>
                      <m:r>
                        <a:rPr lang="en-US" sz="3500" b="0" i="1" smtClean="0">
                          <a:solidFill>
                            <a:srgbClr val="FF0000"/>
                          </a:solidFill>
                          <a:latin typeface="Cambria Math" charset="0"/>
                          <a:ea typeface="Cambria Math" charset="0"/>
                          <a:cs typeface="Cambria Math" charset="0"/>
                        </a:rPr>
                        <m:t>]</m:t>
                      </m:r>
                    </m:oMath>
                  </m:oMathPara>
                </a14:m>
                <a:endParaRPr lang="en-US" sz="3500"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869666" y="1636763"/>
                <a:ext cx="4826899" cy="60792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95999" y="3107774"/>
                <a:ext cx="6059031" cy="4288482"/>
              </a:xfrm>
              <a:prstGeom prst="rect">
                <a:avLst/>
              </a:prstGeom>
              <a:noFill/>
            </p:spPr>
            <p:txBody>
              <a:bodyPr wrap="none" rtlCol="0">
                <a:spAutoFit/>
              </a:bodyPr>
              <a:lstStyle/>
              <a:p>
                <a:r>
                  <a:rPr lang="en-US" dirty="0" smtClean="0"/>
                  <a:t>Similar to the KL divergence between agents, </a:t>
                </a:r>
              </a:p>
              <a:p>
                <a:r>
                  <a:rPr lang="en-US" dirty="0" smtClean="0"/>
                  <a:t>But gets rid of need to tune multiple </a:t>
                </a:r>
                <a:r>
                  <a:rPr lang="en-US" dirty="0" err="1" smtClean="0"/>
                  <a:t>hyperparameters</a:t>
                </a:r>
                <a:endParaRPr lang="en-US" dirty="0" smtClean="0"/>
              </a:p>
              <a:p>
                <a:r>
                  <a:rPr lang="en-US" dirty="0" smtClean="0"/>
                  <a:t>For the KL divergence constraints. </a:t>
                </a:r>
              </a:p>
              <a:p>
                <a:r>
                  <a:rPr lang="en-US" dirty="0" smtClean="0"/>
                  <a:t>As a toy example, for two distributions </a:t>
                </a:r>
                <a14:m>
                  <m:oMath xmlns:m="http://schemas.openxmlformats.org/officeDocument/2006/math">
                    <m:r>
                      <a:rPr lang="en-US" i="1" dirty="0" smtClean="0">
                        <a:latin typeface="Cambria Math" charset="0"/>
                      </a:rPr>
                      <m:t>𝑝</m:t>
                    </m:r>
                    <m:r>
                      <a:rPr lang="en-US" i="1" dirty="0" smtClean="0">
                        <a:latin typeface="Cambria Math" charset="0"/>
                      </a:rPr>
                      <m:t>, </m:t>
                    </m:r>
                    <m:r>
                      <a:rPr lang="en-US" i="1" dirty="0" smtClean="0">
                        <a:latin typeface="Cambria Math" charset="0"/>
                      </a:rPr>
                      <m:t>𝑞</m:t>
                    </m:r>
                  </m:oMath>
                </a14:m>
                <a:r>
                  <a:rPr lang="en-US" dirty="0" smtClean="0"/>
                  <a:t>: </a:t>
                </a:r>
              </a:p>
              <a:p>
                <a:r>
                  <a:rPr lang="en-US" dirty="0" smtClean="0"/>
                  <a:t>Taking the gradient of the entropy of </a:t>
                </a:r>
                <a14:m>
                  <m:oMath xmlns:m="http://schemas.openxmlformats.org/officeDocument/2006/math">
                    <m:r>
                      <a:rPr lang="en-US" i="1" dirty="0" smtClean="0">
                        <a:latin typeface="Cambria Math" charset="0"/>
                      </a:rPr>
                      <m:t>0.5 (</m:t>
                    </m:r>
                    <m:r>
                      <a:rPr lang="en-US" i="1" dirty="0" smtClean="0">
                        <a:latin typeface="Cambria Math" charset="0"/>
                      </a:rPr>
                      <m:t>𝑝</m:t>
                    </m:r>
                    <m:r>
                      <a:rPr lang="en-US" i="1" dirty="0" smtClean="0">
                        <a:latin typeface="Cambria Math" charset="0"/>
                      </a:rPr>
                      <m:t> + </m:t>
                    </m:r>
                    <m:r>
                      <a:rPr lang="en-US" i="1" dirty="0" smtClean="0">
                        <a:latin typeface="Cambria Math" charset="0"/>
                      </a:rPr>
                      <m:t>𝑞</m:t>
                    </m:r>
                    <m:r>
                      <a:rPr lang="en-US" i="1" dirty="0" smtClean="0">
                        <a:latin typeface="Cambria Math" charset="0"/>
                      </a:rPr>
                      <m:t>) </m:t>
                    </m:r>
                  </m:oMath>
                </a14:m>
                <a:r>
                  <a:rPr lang="en-US" dirty="0" smtClean="0"/>
                  <a:t>with</a:t>
                </a:r>
              </a:p>
              <a:p>
                <a:r>
                  <a:rPr lang="en-US" dirty="0" smtClean="0"/>
                  <a:t>Respect to parameters of p yields: </a:t>
                </a:r>
                <a:br>
                  <a:rPr lang="en-US" dirty="0" smtClean="0"/>
                </a:br>
                <a:endParaRPr lang="en-US" dirty="0" smtClean="0"/>
              </a:p>
              <a:p>
                <a14:m>
                  <m:oMath xmlns:m="http://schemas.openxmlformats.org/officeDocument/2006/math">
                    <m:sSub>
                      <m:sSubPr>
                        <m:ctrlPr>
                          <a:rPr lang="en-US" b="0" i="1" smtClean="0">
                            <a:latin typeface="Cambria Math" charset="0"/>
                            <a:ea typeface="Cambria Math" charset="0"/>
                            <a:cs typeface="Cambria Math" charset="0"/>
                          </a:rPr>
                        </m:ctrlPr>
                      </m:sSubPr>
                      <m:e>
                        <m:r>
                          <a:rPr lang="en-US" i="1">
                            <a:latin typeface="Cambria Math" charset="0"/>
                            <a:ea typeface="Cambria Math" charset="0"/>
                            <a:cs typeface="Cambria Math" charset="0"/>
                          </a:rPr>
                          <m:t>𝛻</m:t>
                        </m:r>
                      </m:e>
                      <m:sub>
                        <m:r>
                          <a:rPr lang="en-US" b="0" i="1" smtClean="0">
                            <a:latin typeface="Cambria Math" charset="0"/>
                            <a:ea typeface="Cambria Math" charset="0"/>
                            <a:cs typeface="Cambria Math" charset="0"/>
                          </a:rPr>
                          <m:t>𝑝</m:t>
                        </m:r>
                      </m:sub>
                    </m:sSub>
                    <m:r>
                      <a:rPr lang="en-US" i="1">
                        <a:latin typeface="Cambria Math" charset="0"/>
                        <a:ea typeface="Cambria Math" charset="0"/>
                        <a:cs typeface="Cambria Math" charset="0"/>
                      </a:rPr>
                      <m:t>ℋ</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0.5</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𝑝</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e>
                        </m:d>
                      </m:e>
                    </m:d>
                    <m:r>
                      <a:rPr lang="en-US" b="0" i="1" smtClean="0">
                        <a:latin typeface="Cambria Math" charset="0"/>
                        <a:ea typeface="Cambria Math" charset="0"/>
                        <a:cs typeface="Cambria Math" charset="0"/>
                      </a:rPr>
                      <m:t>=</m:t>
                    </m:r>
                  </m:oMath>
                </a14:m>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𝑝</m:t>
                    </m:r>
                    <m:r>
                      <a:rPr lang="en-US" b="0" i="1" smtClean="0">
                        <a:latin typeface="Cambria Math" charset="0"/>
                        <a:ea typeface="Cambria Math" charset="0"/>
                        <a:cs typeface="Cambria Math" charset="0"/>
                      </a:rPr>
                      <m:t> </m:t>
                    </m:r>
                    <m:r>
                      <m:rPr>
                        <m:sty m:val="p"/>
                      </m:rPr>
                      <a:rPr lang="en-US" b="0" i="0" smtClean="0">
                        <a:latin typeface="Cambria Math" charset="0"/>
                        <a:ea typeface="Cambria Math" charset="0"/>
                        <a:cs typeface="Cambria Math" charset="0"/>
                      </a:rPr>
                      <m:t>log</m:t>
                    </m:r>
                    <m:r>
                      <a:rPr lang="en-US" b="0" i="0" smtClean="0">
                        <a:latin typeface="Cambria Math" charset="0"/>
                        <a:ea typeface="Cambria Math" charset="0"/>
                        <a:cs typeface="Cambria Math" charset="0"/>
                      </a:rPr>
                      <m:t>(0.5</m:t>
                    </m:r>
                    <m:d>
                      <m:dPr>
                        <m:ctrlPr>
                          <a:rPr lang="en-US" b="0" i="1" smtClean="0">
                            <a:latin typeface="Cambria Math" charset="0"/>
                            <a:ea typeface="Cambria Math" charset="0"/>
                            <a:cs typeface="Cambria Math" charset="0"/>
                          </a:rPr>
                        </m:ctrlPr>
                      </m:dPr>
                      <m:e>
                        <m:r>
                          <m:rPr>
                            <m:sty m:val="p"/>
                          </m:rPr>
                          <a:rPr lang="en-US" b="0" i="0" smtClean="0">
                            <a:latin typeface="Cambria Math" charset="0"/>
                            <a:ea typeface="Cambria Math" charset="0"/>
                            <a:cs typeface="Cambria Math" charset="0"/>
                          </a:rPr>
                          <m:t>p</m:t>
                        </m:r>
                        <m:r>
                          <a:rPr lang="en-US" b="0" i="0" smtClean="0">
                            <a:latin typeface="Cambria Math" charset="0"/>
                            <a:ea typeface="Cambria Math" charset="0"/>
                            <a:cs typeface="Cambria Math" charset="0"/>
                          </a:rPr>
                          <m:t>+</m:t>
                        </m:r>
                        <m:r>
                          <m:rPr>
                            <m:sty m:val="p"/>
                          </m:rPr>
                          <a:rPr lang="en-US" b="0" i="0" smtClean="0">
                            <a:latin typeface="Cambria Math" charset="0"/>
                            <a:ea typeface="Cambria Math" charset="0"/>
                            <a:cs typeface="Cambria Math" charset="0"/>
                          </a:rPr>
                          <m:t>q</m:t>
                        </m:r>
                      </m:e>
                    </m:d>
                    <m:r>
                      <a:rPr lang="en-US" b="0" i="0" smtClean="0">
                        <a:latin typeface="Cambria Math" charset="0"/>
                        <a:ea typeface="Cambria Math" charset="0"/>
                        <a:cs typeface="Cambria Math" charset="0"/>
                      </a:rPr>
                      <m:t>)</m:t>
                    </m:r>
                  </m:oMath>
                </a14:m>
                <a:endParaRPr lang="en-US" dirty="0" smtClean="0"/>
              </a:p>
              <a:p>
                <a:endParaRPr lang="en-US" dirty="0"/>
              </a:p>
              <a:p>
                <a:r>
                  <a:rPr lang="en-US" dirty="0" smtClean="0"/>
                  <a:t>Hence, each expert will try to increase the probability </a:t>
                </a:r>
              </a:p>
              <a:p>
                <a:r>
                  <a:rPr lang="en-US" dirty="0" smtClean="0"/>
                  <a:t>Of actions for which the mixture policy has very low </a:t>
                </a:r>
              </a:p>
              <a:p>
                <a:r>
                  <a:rPr lang="en-US" dirty="0" smtClean="0"/>
                  <a:t>Probability -&gt; meaning other agents may be underappreciating</a:t>
                </a:r>
              </a:p>
              <a:p>
                <a:r>
                  <a:rPr lang="en-US" dirty="0" smtClean="0"/>
                  <a:t>This action </a:t>
                </a:r>
              </a:p>
              <a:p>
                <a:endParaRPr lang="en-US" dirty="0"/>
              </a:p>
              <a:p>
                <a:r>
                  <a:rPr lang="en-US" dirty="0" smtClean="0"/>
                  <a:t> </a:t>
                </a:r>
              </a:p>
            </p:txBody>
          </p:sp>
        </mc:Choice>
        <mc:Fallback xmlns="">
          <p:sp>
            <p:nvSpPr>
              <p:cNvPr id="7" name="TextBox 6"/>
              <p:cNvSpPr txBox="1">
                <a:spLocks noRot="1" noChangeAspect="1" noMove="1" noResize="1" noEditPoints="1" noAdjustHandles="1" noChangeArrowheads="1" noChangeShapeType="1" noTextEdit="1"/>
              </p:cNvSpPr>
              <p:nvPr/>
            </p:nvSpPr>
            <p:spPr>
              <a:xfrm>
                <a:off x="6095999" y="3107774"/>
                <a:ext cx="6059031" cy="4288482"/>
              </a:xfrm>
              <a:prstGeom prst="rect">
                <a:avLst/>
              </a:prstGeom>
              <a:blipFill rotWithShape="0">
                <a:blip r:embed="rId3"/>
                <a:stretch>
                  <a:fillRect l="-805" t="-853" r="-101"/>
                </a:stretch>
              </a:blipFill>
            </p:spPr>
            <p:txBody>
              <a:bodyPr/>
              <a:lstStyle/>
              <a:p>
                <a:r>
                  <a:rPr lang="en-US">
                    <a:noFill/>
                  </a:rPr>
                  <a:t> </a:t>
                </a:r>
              </a:p>
            </p:txBody>
          </p:sp>
        </mc:Fallback>
      </mc:AlternateContent>
      <p:cxnSp>
        <p:nvCxnSpPr>
          <p:cNvPr id="9" name="Straight Arrow Connector 8"/>
          <p:cNvCxnSpPr/>
          <p:nvPr/>
        </p:nvCxnSpPr>
        <p:spPr>
          <a:xfrm>
            <a:off x="8085219" y="2373022"/>
            <a:ext cx="529389" cy="628069"/>
          </a:xfrm>
          <a:prstGeom prst="straightConnector1">
            <a:avLst/>
          </a:prstGeom>
          <a:ln>
            <a:solidFill>
              <a:srgbClr val="3844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332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Algorithm in a nutshell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dirty="0" smtClean="0"/>
                  <a:t>Repeat Until Convergence</a:t>
                </a:r>
              </a:p>
              <a:p>
                <a:pPr marL="0" indent="0">
                  <a:buNone/>
                </a:pPr>
                <a:r>
                  <a:rPr lang="en-US" dirty="0"/>
                  <a:t>	</a:t>
                </a:r>
                <a:r>
                  <a:rPr lang="en-US" dirty="0" smtClean="0"/>
                  <a:t>Hold gating policy fixed </a:t>
                </a:r>
              </a:p>
              <a:p>
                <a:pPr marL="0" indent="0">
                  <a:buNone/>
                </a:pPr>
                <a:r>
                  <a:rPr lang="en-US" dirty="0"/>
                  <a:t>	</a:t>
                </a:r>
                <a:r>
                  <a:rPr lang="en-US" dirty="0" smtClean="0"/>
                  <a:t>for k = 1 : K </a:t>
                </a:r>
              </a:p>
              <a:p>
                <a:pPr marL="0" indent="0">
                  <a:buNone/>
                </a:pPr>
                <a:r>
                  <a:rPr lang="en-US" dirty="0" smtClean="0"/>
                  <a:t>		Sample episodes from </a:t>
                </a:r>
                <a14:m>
                  <m:oMath xmlns:m="http://schemas.openxmlformats.org/officeDocument/2006/math">
                    <m:sSub>
                      <m:sSubPr>
                        <m:ctrlPr>
                          <a:rPr lang="en-US" b="0" i="1" smtClean="0">
                            <a:latin typeface="Cambria Math" charset="0"/>
                          </a:rPr>
                        </m:ctrlPr>
                      </m:sSubPr>
                      <m:e>
                        <m:r>
                          <a:rPr lang="en-US" b="0" i="1" smtClean="0">
                            <a:latin typeface="Cambria Math" charset="0"/>
                          </a:rPr>
                          <m:t>𝜋</m:t>
                        </m:r>
                      </m:e>
                      <m:sub>
                        <m:r>
                          <a:rPr lang="en-US" b="0" i="1" smtClean="0">
                            <a:latin typeface="Cambria Math" charset="0"/>
                          </a:rPr>
                          <m:t>𝑘</m:t>
                        </m:r>
                      </m:sub>
                    </m:sSub>
                  </m:oMath>
                </a14:m>
                <a:endParaRPr lang="en-US" dirty="0" smtClean="0"/>
              </a:p>
              <a:p>
                <a:pPr marL="0" indent="0">
                  <a:buNone/>
                </a:pPr>
                <a:r>
                  <a:rPr lang="en-US" dirty="0"/>
                  <a:t>	</a:t>
                </a:r>
                <a:r>
                  <a:rPr lang="en-US" dirty="0" smtClean="0"/>
                  <a:t>	Train expert </a:t>
                </a:r>
                <a14:m>
                  <m:oMath xmlns:m="http://schemas.openxmlformats.org/officeDocument/2006/math">
                    <m:sSub>
                      <m:sSubPr>
                        <m:ctrlPr>
                          <a:rPr lang="en-US" b="0" i="1" smtClean="0">
                            <a:latin typeface="Cambria Math" charset="0"/>
                          </a:rPr>
                        </m:ctrlPr>
                      </m:sSubPr>
                      <m:e>
                        <m:r>
                          <a:rPr lang="en-US" b="0" i="1" smtClean="0">
                            <a:latin typeface="Cambria Math" charset="0"/>
                          </a:rPr>
                          <m:t>𝜋</m:t>
                        </m:r>
                      </m:e>
                      <m:sub>
                        <m:r>
                          <a:rPr lang="en-US" b="0" i="1" smtClean="0">
                            <a:latin typeface="Cambria Math" charset="0"/>
                          </a:rPr>
                          <m:t>𝑘</m:t>
                        </m:r>
                      </m:sub>
                    </m:sSub>
                  </m:oMath>
                </a14:m>
                <a:endParaRPr lang="en-US" dirty="0" smtClean="0"/>
              </a:p>
              <a:p>
                <a:pPr marL="0" indent="0">
                  <a:buNone/>
                </a:pPr>
                <a:r>
                  <a:rPr lang="en-US" dirty="0"/>
                  <a:t>	</a:t>
                </a:r>
                <a:r>
                  <a:rPr lang="en-US" dirty="0" smtClean="0"/>
                  <a:t>Hold experts fixed</a:t>
                </a:r>
              </a:p>
              <a:p>
                <a:pPr marL="0" indent="0">
                  <a:buNone/>
                </a:pPr>
                <a:r>
                  <a:rPr lang="en-US" dirty="0" smtClean="0">
                    <a:solidFill>
                      <a:srgbClr val="FF0000"/>
                    </a:solidFill>
                  </a:rPr>
                  <a:t>	Train gating policy </a:t>
                </a:r>
                <a:endParaRPr lang="en-US" b="0" i="1" smtClean="0">
                  <a:solidFill>
                    <a:srgbClr val="FF0000"/>
                  </a:solidFill>
                  <a:latin typeface="Cambria Math" charset="0"/>
                </a:endParaRPr>
              </a:p>
              <a:p>
                <a:pPr marL="0" indent="0">
                  <a:buNone/>
                </a:pPr>
                <a14:m>
                  <m:oMath xmlns:m="http://schemas.openxmlformats.org/officeDocument/2006/math">
                    <m:r>
                      <a:rPr lang="en-US" b="0" i="1" smtClean="0">
                        <a:solidFill>
                          <a:srgbClr val="FF0000"/>
                        </a:solidFill>
                        <a:latin typeface="Cambria Math" charset="0"/>
                      </a:rPr>
                      <m:t>𝜇</m:t>
                    </m:r>
                    <m:d>
                      <m:dPr>
                        <m:ctrlPr>
                          <a:rPr lang="en-US" b="0" i="1" smtClean="0">
                            <a:solidFill>
                              <a:srgbClr val="FF0000"/>
                            </a:solidFill>
                            <a:latin typeface="Cambria Math" charset="0"/>
                          </a:rPr>
                        </m:ctrlPr>
                      </m:dPr>
                      <m:e>
                        <m:r>
                          <a:rPr lang="en-US" b="0" i="1" smtClean="0">
                            <a:solidFill>
                              <a:srgbClr val="FF0000"/>
                            </a:solidFill>
                            <a:latin typeface="Cambria Math" charset="0"/>
                          </a:rPr>
                          <m:t>𝑠</m:t>
                        </m:r>
                      </m:e>
                    </m:d>
                  </m:oMath>
                </a14:m>
                <a:r>
                  <a:rPr lang="en-US" dirty="0" smtClean="0">
                    <a:solidFill>
                      <a:srgbClr val="FF0000"/>
                    </a:solidFill>
                  </a:rPr>
                  <a:t> to maximize </a:t>
                </a:r>
                <a14:m>
                  <m:oMath xmlns:m="http://schemas.openxmlformats.org/officeDocument/2006/math">
                    <m:r>
                      <a:rPr lang="en-US" i="1">
                        <a:solidFill>
                          <a:srgbClr val="FF0000"/>
                        </a:solidFill>
                        <a:latin typeface="Cambria Math" charset="0"/>
                      </a:rPr>
                      <m:t>𝜂</m:t>
                    </m:r>
                    <m:d>
                      <m:dPr>
                        <m:ctrlPr>
                          <a:rPr lang="en-US" i="1">
                            <a:solidFill>
                              <a:srgbClr val="FF0000"/>
                            </a:solidFill>
                            <a:latin typeface="Cambria Math" charset="0"/>
                          </a:rPr>
                        </m:ctrlPr>
                      </m:dPr>
                      <m:e>
                        <m:sSup>
                          <m:sSupPr>
                            <m:ctrlPr>
                              <a:rPr lang="en-US" i="1">
                                <a:solidFill>
                                  <a:srgbClr val="FF0000"/>
                                </a:solidFill>
                                <a:latin typeface="Cambria Math" charset="0"/>
                              </a:rPr>
                            </m:ctrlPr>
                          </m:sSupPr>
                          <m:e>
                            <m:r>
                              <a:rPr lang="en-US" i="1">
                                <a:solidFill>
                                  <a:srgbClr val="FF0000"/>
                                </a:solidFill>
                                <a:latin typeface="Cambria Math" charset="0"/>
                              </a:rPr>
                              <m:t>𝜋</m:t>
                            </m:r>
                          </m:e>
                          <m:sup>
                            <m:r>
                              <a:rPr lang="en-US" i="1">
                                <a:solidFill>
                                  <a:srgbClr val="FF0000"/>
                                </a:solidFill>
                                <a:latin typeface="Cambria Math" charset="0"/>
                              </a:rPr>
                              <m:t>𝑚𝑖𝑥</m:t>
                            </m:r>
                          </m:sup>
                        </m:sSup>
                      </m:e>
                    </m:d>
                    <m:r>
                      <a:rPr lang="en-US" i="1">
                        <a:solidFill>
                          <a:srgbClr val="FF0000"/>
                        </a:solidFill>
                        <a:latin typeface="Cambria Math" charset="0"/>
                      </a:rPr>
                      <m:t>+</m:t>
                    </m:r>
                    <m:r>
                      <a:rPr lang="en-US" i="1">
                        <a:solidFill>
                          <a:srgbClr val="FF0000"/>
                        </a:solidFill>
                        <a:latin typeface="Cambria Math" charset="0"/>
                      </a:rPr>
                      <m:t>𝜆</m:t>
                    </m:r>
                    <m:r>
                      <a:rPr lang="en-US" i="1">
                        <a:solidFill>
                          <a:srgbClr val="FF0000"/>
                        </a:solidFill>
                        <a:latin typeface="Cambria Math" charset="0"/>
                        <a:ea typeface="Cambria Math" charset="0"/>
                        <a:cs typeface="Cambria Math" charset="0"/>
                      </a:rPr>
                      <m:t>𝔼</m:t>
                    </m:r>
                    <m:r>
                      <a:rPr lang="en-US" i="1">
                        <a:solidFill>
                          <a:srgbClr val="FF0000"/>
                        </a:solidFill>
                        <a:latin typeface="Cambria Math" charset="0"/>
                        <a:ea typeface="Cambria Math" charset="0"/>
                        <a:cs typeface="Cambria Math" charset="0"/>
                      </a:rPr>
                      <m:t>[</m:t>
                    </m:r>
                    <m:r>
                      <a:rPr lang="en-US" i="1">
                        <a:solidFill>
                          <a:srgbClr val="FF0000"/>
                        </a:solidFill>
                        <a:latin typeface="Cambria Math" charset="0"/>
                        <a:ea typeface="Cambria Math" charset="0"/>
                        <a:cs typeface="Cambria Math" charset="0"/>
                      </a:rPr>
                      <m:t>ℋ</m:t>
                    </m:r>
                    <m:d>
                      <m:dPr>
                        <m:ctrlPr>
                          <a:rPr lang="en-US" i="1">
                            <a:solidFill>
                              <a:srgbClr val="FF0000"/>
                            </a:solidFill>
                            <a:latin typeface="Cambria Math" charset="0"/>
                            <a:ea typeface="Cambria Math" charset="0"/>
                            <a:cs typeface="Cambria Math" charset="0"/>
                          </a:rPr>
                        </m:ctrlPr>
                      </m:dPr>
                      <m:e>
                        <m:sSup>
                          <m:sSupPr>
                            <m:ctrlPr>
                              <a:rPr lang="en-US" i="1">
                                <a:solidFill>
                                  <a:srgbClr val="FF0000"/>
                                </a:solidFill>
                                <a:latin typeface="Cambria Math" charset="0"/>
                                <a:ea typeface="Cambria Math" charset="0"/>
                                <a:cs typeface="Cambria Math" charset="0"/>
                              </a:rPr>
                            </m:ctrlPr>
                          </m:sSupPr>
                          <m:e>
                            <m:r>
                              <a:rPr lang="en-US" i="1">
                                <a:solidFill>
                                  <a:srgbClr val="FF0000"/>
                                </a:solidFill>
                                <a:latin typeface="Cambria Math" charset="0"/>
                                <a:ea typeface="Cambria Math" charset="0"/>
                                <a:cs typeface="Cambria Math" charset="0"/>
                              </a:rPr>
                              <m:t>𝜋</m:t>
                            </m:r>
                          </m:e>
                          <m:sup>
                            <m:r>
                              <a:rPr lang="en-US" i="1">
                                <a:solidFill>
                                  <a:srgbClr val="FF0000"/>
                                </a:solidFill>
                                <a:latin typeface="Cambria Math" charset="0"/>
                                <a:ea typeface="Cambria Math" charset="0"/>
                                <a:cs typeface="Cambria Math" charset="0"/>
                              </a:rPr>
                              <m:t>𝑚𝑖𝑥</m:t>
                            </m:r>
                          </m:sup>
                        </m:sSup>
                      </m:e>
                    </m:d>
                    <m:r>
                      <a:rPr lang="en-US" i="1">
                        <a:solidFill>
                          <a:srgbClr val="FF0000"/>
                        </a:solidFill>
                        <a:latin typeface="Cambria Math" charset="0"/>
                        <a:ea typeface="Cambria Math" charset="0"/>
                        <a:cs typeface="Cambria Math" charset="0"/>
                      </a:rPr>
                      <m:t>]</m:t>
                    </m:r>
                  </m:oMath>
                </a14:m>
                <a:endParaRPr lang="en-US" dirty="0"/>
              </a:p>
              <a:p>
                <a:pPr marL="0" indent="0">
                  <a:buNone/>
                </a:pPr>
                <a:r>
                  <a:rPr lang="en-US" dirty="0" smtClean="0">
                    <a:solidFill>
                      <a:srgbClr val="FF0000"/>
                    </a:solidFill>
                  </a:rPr>
                  <a:t> </a:t>
                </a:r>
                <a:endParaRPr lang="en-US"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a:stretch>
              </a:blipFill>
            </p:spPr>
            <p:txBody>
              <a:bodyPr/>
              <a:lstStyle/>
              <a:p>
                <a:r>
                  <a:rPr lang="en-US">
                    <a:noFill/>
                  </a:rPr>
                  <a:t> </a:t>
                </a:r>
              </a:p>
            </p:txBody>
          </p:sp>
        </mc:Fallback>
      </mc:AlternateContent>
      <p:cxnSp>
        <p:nvCxnSpPr>
          <p:cNvPr id="5" name="Straight Arrow Connector 4"/>
          <p:cNvCxnSpPr/>
          <p:nvPr/>
        </p:nvCxnSpPr>
        <p:spPr>
          <a:xfrm>
            <a:off x="5566611" y="5548894"/>
            <a:ext cx="529389" cy="628069"/>
          </a:xfrm>
          <a:prstGeom prst="straightConnector1">
            <a:avLst/>
          </a:prstGeom>
          <a:ln>
            <a:solidFill>
              <a:srgbClr val="3844FF"/>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096000" y="5850235"/>
            <a:ext cx="6096000" cy="923330"/>
          </a:xfrm>
          <a:prstGeom prst="rect">
            <a:avLst/>
          </a:prstGeom>
        </p:spPr>
        <p:txBody>
          <a:bodyPr>
            <a:spAutoFit/>
          </a:bodyPr>
          <a:lstStyle/>
          <a:p>
            <a:r>
              <a:rPr lang="en-US" dirty="0" smtClean="0">
                <a:solidFill>
                  <a:srgbClr val="3844FF"/>
                </a:solidFill>
              </a:rPr>
              <a:t>Instead of using a count-based gating function which can be </a:t>
            </a:r>
          </a:p>
          <a:p>
            <a:r>
              <a:rPr lang="en-US" dirty="0" smtClean="0">
                <a:solidFill>
                  <a:srgbClr val="3844FF"/>
                </a:solidFill>
              </a:rPr>
              <a:t>Difficult to implement in high-dimensional space -&gt; learn the </a:t>
            </a:r>
          </a:p>
          <a:p>
            <a:r>
              <a:rPr lang="en-US" dirty="0" smtClean="0">
                <a:solidFill>
                  <a:srgbClr val="3844FF"/>
                </a:solidFill>
              </a:rPr>
              <a:t>Weightings adaptively </a:t>
            </a:r>
            <a:endParaRPr lang="en-US" dirty="0">
              <a:solidFill>
                <a:srgbClr val="3844FF"/>
              </a:solidFill>
            </a:endParaRPr>
          </a:p>
        </p:txBody>
      </p:sp>
    </p:spTree>
    <p:extLst>
      <p:ext uri="{BB962C8B-B14F-4D97-AF65-F5344CB8AC3E}">
        <p14:creationId xmlns:p14="http://schemas.microsoft.com/office/powerpoint/2010/main" val="106383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define a mixture of experts policy? </a:t>
            </a:r>
            <a:endParaRPr lang="en-US" dirty="0"/>
          </a:p>
        </p:txBody>
      </p:sp>
      <p:sp>
        <p:nvSpPr>
          <p:cNvPr id="3" name="Content Placeholder 2"/>
          <p:cNvSpPr>
            <a:spLocks noGrp="1"/>
          </p:cNvSpPr>
          <p:nvPr>
            <p:ph idx="1"/>
          </p:nvPr>
        </p:nvSpPr>
        <p:spPr>
          <a:xfrm>
            <a:off x="838200" y="1825625"/>
            <a:ext cx="10515600" cy="4602471"/>
          </a:xfrm>
        </p:spPr>
        <p:txBody>
          <a:bodyPr/>
          <a:lstStyle/>
          <a:p>
            <a:r>
              <a:rPr lang="en-US" dirty="0" smtClean="0"/>
              <a:t>Mixture policy serves as a medium for information sharing between agents that are exploring a space in parallel. </a:t>
            </a:r>
          </a:p>
          <a:p>
            <a:endParaRPr lang="en-US" dirty="0"/>
          </a:p>
          <a:p>
            <a:r>
              <a:rPr lang="en-US" dirty="0" smtClean="0"/>
              <a:t>Update parameters of </a:t>
            </a:r>
            <a:r>
              <a:rPr lang="en-US" dirty="0" smtClean="0">
                <a:solidFill>
                  <a:srgbClr val="FF0000"/>
                </a:solidFill>
              </a:rPr>
              <a:t>each expert policy </a:t>
            </a:r>
            <a:r>
              <a:rPr lang="en-US" dirty="0" smtClean="0"/>
              <a:t>to maximize performance of </a:t>
            </a:r>
            <a:r>
              <a:rPr lang="en-US" dirty="0" smtClean="0">
                <a:solidFill>
                  <a:srgbClr val="FF0000"/>
                </a:solidFill>
              </a:rPr>
              <a:t>mixture policy. </a:t>
            </a:r>
            <a:r>
              <a:rPr lang="en-US" dirty="0" smtClean="0"/>
              <a:t>(using importance sampling)</a:t>
            </a:r>
          </a:p>
          <a:p>
            <a:endParaRPr lang="en-US" dirty="0">
              <a:solidFill>
                <a:srgbClr val="FF0000"/>
              </a:solidFill>
            </a:endParaRPr>
          </a:p>
          <a:p>
            <a:r>
              <a:rPr lang="en-US" dirty="0" smtClean="0"/>
              <a:t>Importance sampling drives both policies to stay close to the state distribution of the mixture policy. (And hence to each other) </a:t>
            </a:r>
          </a:p>
          <a:p>
            <a:endParaRPr lang="en-US" dirty="0">
              <a:solidFill>
                <a:srgbClr val="FF0000"/>
              </a:solidFill>
            </a:endParaRPr>
          </a:p>
          <a:p>
            <a:endParaRPr lang="en-US" dirty="0" smtClean="0">
              <a:solidFill>
                <a:srgbClr val="FF0000"/>
              </a:solidFill>
            </a:endParaRPr>
          </a:p>
        </p:txBody>
      </p:sp>
    </p:spTree>
    <p:extLst>
      <p:ext uri="{BB962C8B-B14F-4D97-AF65-F5344CB8AC3E}">
        <p14:creationId xmlns:p14="http://schemas.microsoft.com/office/powerpoint/2010/main" val="627284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of Mixture Policy Performance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8200" y="2634018"/>
                <a:ext cx="10359118" cy="13136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charset="0"/>
                              <a:ea typeface="Cambria Math" charset="0"/>
                              <a:cs typeface="Cambria Math" charset="0"/>
                            </a:rPr>
                          </m:ctrlPr>
                        </m:sSubPr>
                        <m:e>
                          <m:r>
                            <a:rPr lang="en-US" sz="3000" i="1" smtClean="0">
                              <a:latin typeface="Cambria Math" charset="0"/>
                              <a:ea typeface="Cambria Math" charset="0"/>
                              <a:cs typeface="Cambria Math" charset="0"/>
                            </a:rPr>
                            <m:t>𝛻</m:t>
                          </m:r>
                        </m:e>
                        <m:sub>
                          <m:sSub>
                            <m:sSubPr>
                              <m:ctrlPr>
                                <a:rPr lang="en-US" sz="3000" b="0" i="1" smtClean="0">
                                  <a:latin typeface="Cambria Math" charset="0"/>
                                  <a:ea typeface="Cambria Math" charset="0"/>
                                  <a:cs typeface="Cambria Math" charset="0"/>
                                </a:rPr>
                              </m:ctrlPr>
                            </m:sSubPr>
                            <m:e>
                              <m:r>
                                <a:rPr lang="en-US" sz="3000" b="0" i="1" smtClean="0">
                                  <a:latin typeface="Cambria Math" charset="0"/>
                                  <a:ea typeface="Cambria Math" charset="0"/>
                                  <a:cs typeface="Cambria Math" charset="0"/>
                                </a:rPr>
                                <m:t>𝜃</m:t>
                              </m:r>
                            </m:e>
                            <m:sub>
                              <m:r>
                                <a:rPr lang="en-US" sz="3000" b="0" i="1" smtClean="0">
                                  <a:latin typeface="Cambria Math" charset="0"/>
                                  <a:ea typeface="Cambria Math" charset="0"/>
                                  <a:cs typeface="Cambria Math" charset="0"/>
                                </a:rPr>
                                <m:t>1</m:t>
                              </m:r>
                            </m:sub>
                          </m:sSub>
                        </m:sub>
                      </m:sSub>
                      <m:r>
                        <a:rPr lang="en-US" sz="3000" b="0" i="1" smtClean="0">
                          <a:latin typeface="Cambria Math" charset="0"/>
                          <a:ea typeface="Cambria Math" charset="0"/>
                          <a:cs typeface="Cambria Math" charset="0"/>
                        </a:rPr>
                        <m:t>𝜂</m:t>
                      </m:r>
                      <m:d>
                        <m:dPr>
                          <m:ctrlPr>
                            <a:rPr lang="en-US" sz="3000" b="0" i="1" smtClean="0">
                              <a:latin typeface="Cambria Math" charset="0"/>
                              <a:ea typeface="Cambria Math" charset="0"/>
                              <a:cs typeface="Cambria Math" charset="0"/>
                            </a:rPr>
                          </m:ctrlPr>
                        </m:dPr>
                        <m:e>
                          <m:sSup>
                            <m:sSupPr>
                              <m:ctrlPr>
                                <a:rPr lang="en-US" sz="3000" b="0" i="1" smtClean="0">
                                  <a:latin typeface="Cambria Math" charset="0"/>
                                  <a:ea typeface="Cambria Math" charset="0"/>
                                  <a:cs typeface="Cambria Math" charset="0"/>
                                </a:rPr>
                              </m:ctrlPr>
                            </m:sSupPr>
                            <m:e>
                              <m:r>
                                <a:rPr lang="en-US" sz="3000" b="0" i="1" smtClean="0">
                                  <a:latin typeface="Cambria Math" charset="0"/>
                                  <a:ea typeface="Cambria Math" charset="0"/>
                                  <a:cs typeface="Cambria Math" charset="0"/>
                                </a:rPr>
                                <m:t>𝜋</m:t>
                              </m:r>
                            </m:e>
                            <m:sup>
                              <m:r>
                                <a:rPr lang="en-US" sz="3000" b="0" i="1" smtClean="0">
                                  <a:latin typeface="Cambria Math" charset="0"/>
                                  <a:ea typeface="Cambria Math" charset="0"/>
                                  <a:cs typeface="Cambria Math" charset="0"/>
                                </a:rPr>
                                <m:t>𝑚𝑖𝑥</m:t>
                              </m:r>
                            </m:sup>
                          </m:sSup>
                        </m:e>
                      </m:d>
                      <m:r>
                        <a:rPr lang="en-US" sz="3000" b="0" i="1" smtClean="0">
                          <a:latin typeface="Cambria Math" charset="0"/>
                          <a:ea typeface="Cambria Math" charset="0"/>
                          <a:cs typeface="Cambria Math" charset="0"/>
                        </a:rPr>
                        <m:t>=</m:t>
                      </m:r>
                      <m:sSub>
                        <m:sSubPr>
                          <m:ctrlPr>
                            <a:rPr lang="en-US" sz="3000" b="0" i="1" smtClean="0">
                              <a:solidFill>
                                <a:schemeClr val="accent1">
                                  <a:lumMod val="75000"/>
                                </a:schemeClr>
                              </a:solidFill>
                              <a:latin typeface="Cambria Math" charset="0"/>
                              <a:ea typeface="Cambria Math" charset="0"/>
                              <a:cs typeface="Cambria Math" charset="0"/>
                            </a:rPr>
                          </m:ctrlPr>
                        </m:sSubPr>
                        <m:e>
                          <m:r>
                            <a:rPr lang="el-GR" sz="3000" b="0" i="1" smtClean="0">
                              <a:solidFill>
                                <a:schemeClr val="accent1">
                                  <a:lumMod val="75000"/>
                                </a:schemeClr>
                              </a:solidFill>
                              <a:latin typeface="Cambria Math" charset="0"/>
                              <a:ea typeface="Cambria Math" charset="0"/>
                              <a:cs typeface="Cambria Math" charset="0"/>
                            </a:rPr>
                            <m:t>𝔼</m:t>
                          </m:r>
                        </m:e>
                        <m:sub>
                          <m:r>
                            <a:rPr lang="en-US" sz="3000" b="0" i="1" smtClean="0">
                              <a:solidFill>
                                <a:schemeClr val="accent1">
                                  <a:lumMod val="75000"/>
                                </a:schemeClr>
                              </a:solidFill>
                              <a:latin typeface="Cambria Math" charset="0"/>
                              <a:ea typeface="Cambria Math" charset="0"/>
                              <a:cs typeface="Cambria Math" charset="0"/>
                            </a:rPr>
                            <m:t>𝜏</m:t>
                          </m:r>
                          <m:r>
                            <a:rPr lang="en-US" sz="3000" b="0" i="1" smtClean="0">
                              <a:solidFill>
                                <a:schemeClr val="accent1">
                                  <a:lumMod val="75000"/>
                                </a:schemeClr>
                              </a:solidFill>
                              <a:latin typeface="Cambria Math" charset="0"/>
                              <a:ea typeface="Cambria Math" charset="0"/>
                              <a:cs typeface="Cambria Math" charset="0"/>
                            </a:rPr>
                            <m:t>~</m:t>
                          </m:r>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𝜋</m:t>
                              </m:r>
                            </m:e>
                            <m:sub>
                              <m:r>
                                <a:rPr lang="en-US" sz="3000" b="0" i="1" smtClean="0">
                                  <a:solidFill>
                                    <a:schemeClr val="accent1">
                                      <a:lumMod val="75000"/>
                                    </a:schemeClr>
                                  </a:solidFill>
                                  <a:latin typeface="Cambria Math" charset="0"/>
                                  <a:ea typeface="Cambria Math" charset="0"/>
                                  <a:cs typeface="Cambria Math" charset="0"/>
                                </a:rPr>
                                <m:t>1</m:t>
                              </m:r>
                            </m:sub>
                          </m:sSub>
                        </m:sub>
                      </m:sSub>
                      <m:r>
                        <a:rPr lang="en-US" sz="3000" b="0" i="1" smtClean="0">
                          <a:solidFill>
                            <a:schemeClr val="accent1">
                              <a:lumMod val="75000"/>
                            </a:schemeClr>
                          </a:solidFill>
                          <a:latin typeface="Cambria Math" charset="0"/>
                          <a:ea typeface="Cambria Math" charset="0"/>
                          <a:cs typeface="Cambria Math" charset="0"/>
                        </a:rPr>
                        <m:t>[</m:t>
                      </m:r>
                      <m:nary>
                        <m:naryPr>
                          <m:chr m:val="∑"/>
                          <m:ctrlPr>
                            <a:rPr lang="is-IS" sz="3000" b="0" i="1" smtClean="0">
                              <a:solidFill>
                                <a:schemeClr val="accent1">
                                  <a:lumMod val="75000"/>
                                </a:schemeClr>
                              </a:solidFill>
                              <a:latin typeface="Cambria Math" charset="0"/>
                              <a:ea typeface="Cambria Math" charset="0"/>
                              <a:cs typeface="Cambria Math" charset="0"/>
                            </a:rPr>
                          </m:ctrlPr>
                        </m:naryPr>
                        <m:sub>
                          <m:r>
                            <m:rPr>
                              <m:brk m:alnAt="23"/>
                            </m:rPr>
                            <a:rPr lang="en-US" sz="3000" b="0" i="1" smtClean="0">
                              <a:solidFill>
                                <a:schemeClr val="accent1">
                                  <a:lumMod val="75000"/>
                                </a:schemeClr>
                              </a:solidFill>
                              <a:latin typeface="Cambria Math" charset="0"/>
                              <a:ea typeface="Cambria Math" charset="0"/>
                              <a:cs typeface="Cambria Math" charset="0"/>
                            </a:rPr>
                            <m:t>𝑡</m:t>
                          </m:r>
                          <m:r>
                            <a:rPr lang="en-US" sz="3000" b="0" i="1" smtClean="0">
                              <a:solidFill>
                                <a:schemeClr val="accent1">
                                  <a:lumMod val="75000"/>
                                </a:schemeClr>
                              </a:solidFill>
                              <a:latin typeface="Cambria Math" charset="0"/>
                              <a:ea typeface="Cambria Math" charset="0"/>
                              <a:cs typeface="Cambria Math" charset="0"/>
                            </a:rPr>
                            <m:t>=0</m:t>
                          </m:r>
                        </m:sub>
                        <m:sup>
                          <m:r>
                            <a:rPr lang="en-US" sz="3000" b="0" i="1" smtClean="0">
                              <a:solidFill>
                                <a:schemeClr val="accent1">
                                  <a:lumMod val="75000"/>
                                </a:schemeClr>
                              </a:solidFill>
                              <a:latin typeface="Cambria Math" charset="0"/>
                              <a:ea typeface="Cambria Math" charset="0"/>
                              <a:cs typeface="Cambria Math" charset="0"/>
                            </a:rPr>
                            <m:t>𝑇</m:t>
                          </m:r>
                        </m:sup>
                        <m:e>
                          <m:sSub>
                            <m:sSubPr>
                              <m:ctrlPr>
                                <a:rPr lang="en-US" sz="3000" b="0" i="1" smtClean="0">
                                  <a:solidFill>
                                    <a:schemeClr val="accent1">
                                      <a:lumMod val="75000"/>
                                    </a:schemeClr>
                                  </a:solidFill>
                                  <a:latin typeface="Cambria Math" charset="0"/>
                                  <a:ea typeface="Cambria Math" charset="0"/>
                                  <a:cs typeface="Cambria Math" charset="0"/>
                                </a:rPr>
                              </m:ctrlPr>
                            </m:sSubPr>
                            <m:e>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𝜆</m:t>
                                  </m:r>
                                </m:e>
                                <m:sub>
                                  <m:r>
                                    <a:rPr lang="en-US" sz="3000" b="0" i="1" smtClean="0">
                                      <a:solidFill>
                                        <a:schemeClr val="accent1">
                                          <a:lumMod val="75000"/>
                                        </a:schemeClr>
                                      </a:solidFill>
                                      <a:latin typeface="Cambria Math" charset="0"/>
                                      <a:ea typeface="Cambria Math" charset="0"/>
                                      <a:cs typeface="Cambria Math" charset="0"/>
                                    </a:rPr>
                                    <m:t>1</m:t>
                                  </m:r>
                                </m:sub>
                              </m:sSub>
                              <m:d>
                                <m:dPr>
                                  <m:ctrlPr>
                                    <a:rPr lang="en-US" sz="3000" b="0" i="1" smtClean="0">
                                      <a:solidFill>
                                        <a:schemeClr val="accent1">
                                          <a:lumMod val="75000"/>
                                        </a:schemeClr>
                                      </a:solidFill>
                                      <a:latin typeface="Cambria Math" charset="0"/>
                                      <a:ea typeface="Cambria Math" charset="0"/>
                                      <a:cs typeface="Cambria Math" charset="0"/>
                                    </a:rPr>
                                  </m:ctrlPr>
                                </m:dPr>
                                <m:e>
                                  <m:sSub>
                                    <m:sSubPr>
                                      <m:ctrlPr>
                                        <a:rPr lang="en-US" sz="3000" b="0" i="1" smtClean="0">
                                          <a:solidFill>
                                            <a:schemeClr val="accent1">
                                              <a:lumMod val="75000"/>
                                            </a:schemeClr>
                                          </a:solidFill>
                                          <a:latin typeface="Cambria Math" charset="0"/>
                                          <a:ea typeface="Cambria Math" charset="0"/>
                                          <a:cs typeface="Cambria Math" charset="0"/>
                                        </a:rPr>
                                      </m:ctrlPr>
                                    </m:sSubPr>
                                    <m:e>
                                      <m:r>
                                        <m:rPr>
                                          <m:sty m:val="p"/>
                                        </m:rPr>
                                        <a:rPr lang="en-US" sz="3000" b="0" i="0" smtClean="0">
                                          <a:solidFill>
                                            <a:schemeClr val="accent1">
                                              <a:lumMod val="75000"/>
                                            </a:schemeClr>
                                          </a:solidFill>
                                          <a:latin typeface="Cambria Math" charset="0"/>
                                          <a:ea typeface="Cambria Math" charset="0"/>
                                          <a:cs typeface="Cambria Math" charset="0"/>
                                        </a:rPr>
                                        <m:t>s</m:t>
                                      </m:r>
                                    </m:e>
                                    <m:sub>
                                      <m:r>
                                        <m:rPr>
                                          <m:sty m:val="p"/>
                                        </m:rPr>
                                        <a:rPr lang="en-US" sz="3000" b="0" i="0" smtClean="0">
                                          <a:solidFill>
                                            <a:schemeClr val="accent1">
                                              <a:lumMod val="75000"/>
                                            </a:schemeClr>
                                          </a:solidFill>
                                          <a:latin typeface="Cambria Math" charset="0"/>
                                          <a:ea typeface="Cambria Math" charset="0"/>
                                          <a:cs typeface="Cambria Math" charset="0"/>
                                        </a:rPr>
                                        <m:t>t</m:t>
                                      </m:r>
                                    </m:sub>
                                  </m:sSub>
                                </m:e>
                              </m:d>
                              <m:r>
                                <m:rPr>
                                  <m:sty m:val="p"/>
                                </m:rPr>
                                <a:rPr lang="en-US" sz="3000" b="0" i="0" smtClean="0">
                                  <a:solidFill>
                                    <a:schemeClr val="accent1">
                                      <a:lumMod val="75000"/>
                                    </a:schemeClr>
                                  </a:solidFill>
                                  <a:latin typeface="Cambria Math" charset="0"/>
                                  <a:ea typeface="Cambria Math" charset="0"/>
                                  <a:cs typeface="Cambria Math" charset="0"/>
                                </a:rPr>
                                <m:t>w</m:t>
                              </m:r>
                              <m:d>
                                <m:dPr>
                                  <m:ctrlPr>
                                    <a:rPr lang="en-US" sz="3000" b="0" i="1" smtClean="0">
                                      <a:solidFill>
                                        <a:schemeClr val="accent1">
                                          <a:lumMod val="75000"/>
                                        </a:schemeClr>
                                      </a:solidFill>
                                      <a:latin typeface="Cambria Math" charset="0"/>
                                      <a:ea typeface="Cambria Math" charset="0"/>
                                      <a:cs typeface="Cambria Math" charset="0"/>
                                    </a:rPr>
                                  </m:ctrlPr>
                                </m:dPr>
                                <m:e>
                                  <m:r>
                                    <m:rPr>
                                      <m:sty m:val="p"/>
                                    </m:rPr>
                                    <a:rPr lang="en-US" sz="3000" b="0" i="0" smtClean="0">
                                      <a:solidFill>
                                        <a:schemeClr val="accent1">
                                          <a:lumMod val="75000"/>
                                        </a:schemeClr>
                                      </a:solidFill>
                                      <a:latin typeface="Cambria Math" charset="0"/>
                                      <a:ea typeface="Cambria Math" charset="0"/>
                                      <a:cs typeface="Cambria Math" charset="0"/>
                                    </a:rPr>
                                    <m:t>t</m:t>
                                  </m:r>
                                </m:e>
                              </m:d>
                              <m:r>
                                <a:rPr lang="en-US" sz="3000" b="0" i="0" smtClean="0">
                                  <a:solidFill>
                                    <a:schemeClr val="accent1">
                                      <a:lumMod val="75000"/>
                                    </a:schemeClr>
                                  </a:solidFill>
                                  <a:latin typeface="Cambria Math" charset="0"/>
                                  <a:ea typeface="Cambria Math" charset="0"/>
                                  <a:cs typeface="Cambria Math" charset="0"/>
                                </a:rPr>
                                <m:t>𝛻</m:t>
                              </m:r>
                            </m:e>
                            <m:sub>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𝜃</m:t>
                                  </m:r>
                                </m:e>
                                <m:sub>
                                  <m:r>
                                    <a:rPr lang="en-US" sz="3000" b="0" i="1" smtClean="0">
                                      <a:solidFill>
                                        <a:schemeClr val="accent1">
                                          <a:lumMod val="75000"/>
                                        </a:schemeClr>
                                      </a:solidFill>
                                      <a:latin typeface="Cambria Math" charset="0"/>
                                      <a:ea typeface="Cambria Math" charset="0"/>
                                      <a:cs typeface="Cambria Math" charset="0"/>
                                    </a:rPr>
                                    <m:t>1</m:t>
                                  </m:r>
                                </m:sub>
                              </m:sSub>
                            </m:sub>
                          </m:sSub>
                          <m:r>
                            <m:rPr>
                              <m:sty m:val="p"/>
                            </m:rPr>
                            <a:rPr lang="en-US" sz="3000" b="0" i="0" smtClean="0">
                              <a:solidFill>
                                <a:schemeClr val="accent1">
                                  <a:lumMod val="75000"/>
                                </a:schemeClr>
                              </a:solidFill>
                              <a:latin typeface="Cambria Math" charset="0"/>
                              <a:ea typeface="Cambria Math" charset="0"/>
                              <a:cs typeface="Cambria Math" charset="0"/>
                            </a:rPr>
                            <m:t>log</m:t>
                          </m:r>
                          <m:r>
                            <a:rPr lang="en-US" sz="3000" b="0" i="0" smtClean="0">
                              <a:solidFill>
                                <a:schemeClr val="accent1">
                                  <a:lumMod val="75000"/>
                                </a:schemeClr>
                              </a:solidFill>
                              <a:latin typeface="Cambria Math" charset="0"/>
                              <a:ea typeface="Cambria Math" charset="0"/>
                              <a:cs typeface="Cambria Math" charset="0"/>
                            </a:rPr>
                            <m:t> </m:t>
                          </m:r>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𝜋</m:t>
                              </m:r>
                            </m:e>
                            <m:sub>
                              <m:r>
                                <a:rPr lang="en-US" sz="3000" b="0" i="1" smtClean="0">
                                  <a:solidFill>
                                    <a:schemeClr val="accent1">
                                      <a:lumMod val="75000"/>
                                    </a:schemeClr>
                                  </a:solidFill>
                                  <a:latin typeface="Cambria Math" charset="0"/>
                                  <a:ea typeface="Cambria Math" charset="0"/>
                                  <a:cs typeface="Cambria Math" charset="0"/>
                                </a:rPr>
                                <m:t>1</m:t>
                              </m:r>
                            </m:sub>
                          </m:sSub>
                          <m:d>
                            <m:dPr>
                              <m:ctrlPr>
                                <a:rPr lang="en-US" sz="3000" b="0" i="1" smtClean="0">
                                  <a:solidFill>
                                    <a:schemeClr val="accent1">
                                      <a:lumMod val="75000"/>
                                    </a:schemeClr>
                                  </a:solidFill>
                                  <a:latin typeface="Cambria Math" charset="0"/>
                                  <a:ea typeface="Cambria Math" charset="0"/>
                                  <a:cs typeface="Cambria Math" charset="0"/>
                                </a:rPr>
                              </m:ctrlPr>
                            </m:dPr>
                            <m:e>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𝑎</m:t>
                                  </m:r>
                                </m:e>
                                <m:sub>
                                  <m:r>
                                    <a:rPr lang="en-US" sz="3000" b="0" i="1" smtClean="0">
                                      <a:solidFill>
                                        <a:schemeClr val="accent1">
                                          <a:lumMod val="75000"/>
                                        </a:schemeClr>
                                      </a:solidFill>
                                      <a:latin typeface="Cambria Math" charset="0"/>
                                      <a:ea typeface="Cambria Math" charset="0"/>
                                      <a:cs typeface="Cambria Math" charset="0"/>
                                    </a:rPr>
                                    <m:t>𝑡</m:t>
                                  </m:r>
                                </m:sub>
                              </m:sSub>
                            </m:e>
                            <m:e>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𝑠</m:t>
                                  </m:r>
                                </m:e>
                                <m:sub>
                                  <m:r>
                                    <a:rPr lang="en-US" sz="3000" b="0" i="1" smtClean="0">
                                      <a:solidFill>
                                        <a:schemeClr val="accent1">
                                          <a:lumMod val="75000"/>
                                        </a:schemeClr>
                                      </a:solidFill>
                                      <a:latin typeface="Cambria Math" charset="0"/>
                                      <a:ea typeface="Cambria Math" charset="0"/>
                                      <a:cs typeface="Cambria Math" charset="0"/>
                                    </a:rPr>
                                    <m:t>𝑡</m:t>
                                  </m:r>
                                </m:sub>
                              </m:sSub>
                            </m:e>
                          </m:d>
                          <m:nary>
                            <m:naryPr>
                              <m:chr m:val="∑"/>
                              <m:ctrlPr>
                                <a:rPr lang="is-IS" sz="3000" b="0" i="1" smtClean="0">
                                  <a:solidFill>
                                    <a:schemeClr val="accent1">
                                      <a:lumMod val="75000"/>
                                    </a:schemeClr>
                                  </a:solidFill>
                                  <a:latin typeface="Cambria Math" charset="0"/>
                                  <a:ea typeface="Cambria Math" charset="0"/>
                                  <a:cs typeface="Cambria Math" charset="0"/>
                                </a:rPr>
                              </m:ctrlPr>
                            </m:naryPr>
                            <m:sub>
                              <m:sSup>
                                <m:sSupPr>
                                  <m:ctrlPr>
                                    <a:rPr lang="en-US" sz="3000" b="0" i="1" smtClean="0">
                                      <a:solidFill>
                                        <a:schemeClr val="accent1">
                                          <a:lumMod val="75000"/>
                                        </a:schemeClr>
                                      </a:solidFill>
                                      <a:latin typeface="Cambria Math" charset="0"/>
                                      <a:ea typeface="Cambria Math" charset="0"/>
                                      <a:cs typeface="Cambria Math" charset="0"/>
                                    </a:rPr>
                                  </m:ctrlPr>
                                </m:sSupPr>
                                <m:e>
                                  <m:r>
                                    <m:rPr>
                                      <m:brk m:alnAt="23"/>
                                    </m:rP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r>
                                <m:rPr>
                                  <m:brk m:alnAt="23"/>
                                </m:rPr>
                                <a:rPr lang="en-US" sz="3000" b="0" i="1" smtClean="0">
                                  <a:solidFill>
                                    <a:schemeClr val="accent1">
                                      <a:lumMod val="75000"/>
                                    </a:schemeClr>
                                  </a:solidFill>
                                  <a:latin typeface="Cambria Math" charset="0"/>
                                  <a:ea typeface="Cambria Math" charset="0"/>
                                  <a:cs typeface="Cambria Math" charset="0"/>
                                </a:rPr>
                                <m:t>=</m:t>
                              </m:r>
                              <m:r>
                                <a:rPr lang="en-US" sz="3000" b="0" i="1" smtClean="0">
                                  <a:solidFill>
                                    <a:schemeClr val="accent1">
                                      <a:lumMod val="75000"/>
                                    </a:schemeClr>
                                  </a:solidFill>
                                  <a:latin typeface="Cambria Math" charset="0"/>
                                  <a:ea typeface="Cambria Math" charset="0"/>
                                  <a:cs typeface="Cambria Math" charset="0"/>
                                </a:rPr>
                                <m:t>𝑡</m:t>
                              </m:r>
                            </m:sub>
                            <m:sup>
                              <m:r>
                                <a:rPr lang="en-US" sz="3000" b="0" i="1" smtClean="0">
                                  <a:solidFill>
                                    <a:schemeClr val="accent1">
                                      <a:lumMod val="75000"/>
                                    </a:schemeClr>
                                  </a:solidFill>
                                  <a:latin typeface="Cambria Math" charset="0"/>
                                  <a:ea typeface="Cambria Math" charset="0"/>
                                  <a:cs typeface="Cambria Math" charset="0"/>
                                </a:rPr>
                                <m:t>𝑇</m:t>
                              </m:r>
                            </m:sup>
                            <m:e>
                              <m:sSub>
                                <m:sSubPr>
                                  <m:ctrlPr>
                                    <a:rPr lang="en-US" sz="3000" b="0" i="1" smtClean="0">
                                      <a:solidFill>
                                        <a:schemeClr val="accent1">
                                          <a:lumMod val="75000"/>
                                        </a:schemeClr>
                                      </a:solidFill>
                                      <a:latin typeface="Cambria Math" charset="0"/>
                                      <a:ea typeface="Cambria Math" charset="0"/>
                                      <a:cs typeface="Cambria Math" charset="0"/>
                                    </a:rPr>
                                  </m:ctrlPr>
                                </m:sSubPr>
                                <m:e>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𝛾</m:t>
                                      </m:r>
                                    </m:e>
                                    <m:sup>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sup>
                                  </m:sSup>
                                  <m:r>
                                    <a:rPr lang="en-US" sz="3000" b="0" i="1" smtClean="0">
                                      <a:solidFill>
                                        <a:schemeClr val="accent1">
                                          <a:lumMod val="75000"/>
                                        </a:schemeClr>
                                      </a:solidFill>
                                      <a:latin typeface="Cambria Math" charset="0"/>
                                      <a:ea typeface="Cambria Math" charset="0"/>
                                      <a:cs typeface="Cambria Math" charset="0"/>
                                    </a:rPr>
                                    <m:t>𝑅</m:t>
                                  </m:r>
                                </m:e>
                                <m:sub>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sub>
                              </m:sSub>
                            </m:e>
                          </m:nary>
                          <m:r>
                            <a:rPr lang="en-US" sz="3000" b="0" i="1" smtClean="0">
                              <a:solidFill>
                                <a:schemeClr val="accent1">
                                  <a:lumMod val="75000"/>
                                </a:schemeClr>
                              </a:solidFill>
                              <a:latin typeface="Cambria Math" charset="0"/>
                              <a:ea typeface="Cambria Math" charset="0"/>
                              <a:cs typeface="Cambria Math" charset="0"/>
                            </a:rPr>
                            <m:t>]</m:t>
                          </m:r>
                        </m:e>
                      </m:nary>
                    </m:oMath>
                  </m:oMathPara>
                </a14:m>
                <a:endParaRPr lang="en-US" sz="3000" b="0" dirty="0" smtClean="0">
                  <a:ea typeface="Cambria Math" charset="0"/>
                  <a:cs typeface="Cambria Math"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38200" y="2634018"/>
                <a:ext cx="10359118" cy="1313693"/>
              </a:xfrm>
              <a:prstGeom prst="rect">
                <a:avLst/>
              </a:prstGeom>
              <a:blipFill rotWithShape="0">
                <a:blip r:embed="rId2"/>
                <a:stretch>
                  <a:fillRect/>
                </a:stretch>
              </a:blipFill>
            </p:spPr>
            <p:txBody>
              <a:bodyPr/>
              <a:lstStyle/>
              <a:p>
                <a:r>
                  <a:rPr lang="en-US">
                    <a:noFill/>
                  </a:rPr>
                  <a:t> </a:t>
                </a:r>
              </a:p>
            </p:txBody>
          </p:sp>
        </mc:Fallback>
      </mc:AlternateContent>
      <p:sp>
        <p:nvSpPr>
          <p:cNvPr id="6" name="TextBox 5"/>
          <p:cNvSpPr txBox="1"/>
          <p:nvPr/>
        </p:nvSpPr>
        <p:spPr>
          <a:xfrm>
            <a:off x="4026090" y="2112513"/>
            <a:ext cx="6903493" cy="477054"/>
          </a:xfrm>
          <a:prstGeom prst="rect">
            <a:avLst/>
          </a:prstGeom>
          <a:noFill/>
        </p:spPr>
        <p:txBody>
          <a:bodyPr wrap="none" rtlCol="0">
            <a:spAutoFit/>
          </a:bodyPr>
          <a:lstStyle/>
          <a:p>
            <a:r>
              <a:rPr lang="en-US" sz="2500" dirty="0" smtClean="0">
                <a:solidFill>
                  <a:schemeClr val="accent1">
                    <a:lumMod val="75000"/>
                  </a:schemeClr>
                </a:solidFill>
              </a:rPr>
              <a:t>Information Sharing &amp; Cooperation between agents</a:t>
            </a:r>
            <a:endParaRPr lang="en-US" sz="2500"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8" name="Rectangle 7"/>
              <p:cNvSpPr/>
              <p:nvPr/>
            </p:nvSpPr>
            <p:spPr>
              <a:xfrm>
                <a:off x="3942718" y="4473947"/>
                <a:ext cx="4306564" cy="1406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3000" b="0" i="0" smtClean="0">
                          <a:solidFill>
                            <a:schemeClr val="accent1">
                              <a:lumMod val="75000"/>
                            </a:schemeClr>
                          </a:solidFill>
                          <a:latin typeface="Cambria Math" charset="0"/>
                          <a:ea typeface="Cambria Math" charset="0"/>
                          <a:cs typeface="Cambria Math" charset="0"/>
                        </a:rPr>
                        <m:t>w</m:t>
                      </m:r>
                      <m:d>
                        <m:dPr>
                          <m:ctrlPr>
                            <a:rPr lang="en-US" sz="3000" b="0" i="1" smtClean="0">
                              <a:solidFill>
                                <a:schemeClr val="accent1">
                                  <a:lumMod val="75000"/>
                                </a:schemeClr>
                              </a:solidFill>
                              <a:latin typeface="Cambria Math" charset="0"/>
                              <a:ea typeface="Cambria Math" charset="0"/>
                              <a:cs typeface="Cambria Math" charset="0"/>
                            </a:rPr>
                          </m:ctrlPr>
                        </m:dPr>
                        <m:e>
                          <m:r>
                            <m:rPr>
                              <m:sty m:val="p"/>
                            </m:rPr>
                            <a:rPr lang="en-US" sz="3000" b="0" i="0" smtClean="0">
                              <a:solidFill>
                                <a:schemeClr val="accent1">
                                  <a:lumMod val="75000"/>
                                </a:schemeClr>
                              </a:solidFill>
                              <a:latin typeface="Cambria Math" charset="0"/>
                              <a:ea typeface="Cambria Math" charset="0"/>
                              <a:cs typeface="Cambria Math" charset="0"/>
                            </a:rPr>
                            <m:t>t</m:t>
                          </m:r>
                        </m:e>
                      </m:d>
                      <m:r>
                        <a:rPr lang="en-US" sz="3000" b="0" i="1" smtClean="0">
                          <a:solidFill>
                            <a:schemeClr val="accent1">
                              <a:lumMod val="75000"/>
                            </a:schemeClr>
                          </a:solidFill>
                          <a:latin typeface="Cambria Math" charset="0"/>
                          <a:ea typeface="Cambria Math" charset="0"/>
                          <a:cs typeface="Cambria Math" charset="0"/>
                        </a:rPr>
                        <m:t>=</m:t>
                      </m:r>
                      <m:nary>
                        <m:naryPr>
                          <m:chr m:val="∏"/>
                          <m:ctrlPr>
                            <a:rPr lang="is-IS" sz="3000" b="0" i="1" smtClean="0">
                              <a:solidFill>
                                <a:schemeClr val="accent1">
                                  <a:lumMod val="75000"/>
                                </a:schemeClr>
                              </a:solidFill>
                              <a:latin typeface="Cambria Math" charset="0"/>
                              <a:ea typeface="Cambria Math" charset="0"/>
                              <a:cs typeface="Cambria Math" charset="0"/>
                            </a:rPr>
                          </m:ctrlPr>
                        </m:naryPr>
                        <m:sub>
                          <m:sSup>
                            <m:sSupPr>
                              <m:ctrlPr>
                                <a:rPr lang="en-US" sz="3000" b="0" i="1" smtClean="0">
                                  <a:solidFill>
                                    <a:schemeClr val="accent1">
                                      <a:lumMod val="75000"/>
                                    </a:schemeClr>
                                  </a:solidFill>
                                  <a:latin typeface="Cambria Math" charset="0"/>
                                  <a:ea typeface="Cambria Math" charset="0"/>
                                  <a:cs typeface="Cambria Math" charset="0"/>
                                </a:rPr>
                              </m:ctrlPr>
                            </m:sSupPr>
                            <m:e>
                              <m:r>
                                <m:rPr>
                                  <m:brk m:alnAt="23"/>
                                </m:rP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r>
                            <m:rPr>
                              <m:brk m:alnAt="23"/>
                            </m:rPr>
                            <a:rPr lang="en-US" sz="3000" b="0" i="1" smtClean="0">
                              <a:solidFill>
                                <a:schemeClr val="accent1">
                                  <a:lumMod val="75000"/>
                                </a:schemeClr>
                              </a:solidFill>
                              <a:latin typeface="Cambria Math" charset="0"/>
                              <a:ea typeface="Cambria Math" charset="0"/>
                              <a:cs typeface="Cambria Math" charset="0"/>
                            </a:rPr>
                            <m:t>=</m:t>
                          </m:r>
                          <m:r>
                            <a:rPr lang="en-US" sz="3000" b="0" i="1" smtClean="0">
                              <a:solidFill>
                                <a:schemeClr val="accent1">
                                  <a:lumMod val="75000"/>
                                </a:schemeClr>
                              </a:solidFill>
                              <a:latin typeface="Cambria Math" charset="0"/>
                              <a:ea typeface="Cambria Math" charset="0"/>
                              <a:cs typeface="Cambria Math" charset="0"/>
                            </a:rPr>
                            <m:t>𝑡</m:t>
                          </m:r>
                        </m:sub>
                        <m:sup>
                          <m:r>
                            <a:rPr lang="en-US" sz="3000" b="0" i="1" smtClean="0">
                              <a:solidFill>
                                <a:schemeClr val="accent1">
                                  <a:lumMod val="75000"/>
                                </a:schemeClr>
                              </a:solidFill>
                              <a:latin typeface="Cambria Math" charset="0"/>
                              <a:ea typeface="Cambria Math" charset="0"/>
                              <a:cs typeface="Cambria Math" charset="0"/>
                            </a:rPr>
                            <m:t>𝑇</m:t>
                          </m:r>
                        </m:sup>
                        <m:e>
                          <m:f>
                            <m:fPr>
                              <m:ctrlPr>
                                <a:rPr lang="mr-IN" sz="3000" b="0" i="1" smtClean="0">
                                  <a:solidFill>
                                    <a:schemeClr val="accent1">
                                      <a:lumMod val="75000"/>
                                    </a:schemeClr>
                                  </a:solidFill>
                                  <a:latin typeface="Cambria Math" charset="0"/>
                                  <a:ea typeface="Cambria Math" charset="0"/>
                                  <a:cs typeface="Cambria Math" charset="0"/>
                                </a:rPr>
                              </m:ctrlPr>
                            </m:fPr>
                            <m:num>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𝜋</m:t>
                                  </m:r>
                                </m:e>
                                <m:sup>
                                  <m:r>
                                    <a:rPr lang="en-US" sz="3000" b="0" i="1" smtClean="0">
                                      <a:solidFill>
                                        <a:schemeClr val="accent1">
                                          <a:lumMod val="75000"/>
                                        </a:schemeClr>
                                      </a:solidFill>
                                      <a:latin typeface="Cambria Math" charset="0"/>
                                      <a:ea typeface="Cambria Math" charset="0"/>
                                      <a:cs typeface="Cambria Math" charset="0"/>
                                    </a:rPr>
                                    <m:t>𝑚𝑖𝑥</m:t>
                                  </m:r>
                                </m:sup>
                              </m:sSup>
                              <m:r>
                                <a:rPr lang="en-US" sz="3000" b="0" i="1" smtClean="0">
                                  <a:solidFill>
                                    <a:schemeClr val="accent1">
                                      <a:lumMod val="75000"/>
                                    </a:schemeClr>
                                  </a:solidFill>
                                  <a:latin typeface="Cambria Math" charset="0"/>
                                  <a:ea typeface="Cambria Math" charset="0"/>
                                  <a:cs typeface="Cambria Math" charset="0"/>
                                </a:rPr>
                                <m:t>(</m:t>
                              </m:r>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𝑎</m:t>
                                  </m:r>
                                </m:e>
                                <m:sub>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sub>
                              </m:sSub>
                              <m:r>
                                <a:rPr lang="en-US" sz="3000" b="0" i="1" smtClean="0">
                                  <a:solidFill>
                                    <a:schemeClr val="accent1">
                                      <a:lumMod val="75000"/>
                                    </a:schemeClr>
                                  </a:solidFill>
                                  <a:latin typeface="Cambria Math" charset="0"/>
                                  <a:ea typeface="Cambria Math" charset="0"/>
                                  <a:cs typeface="Cambria Math" charset="0"/>
                                </a:rPr>
                                <m:t>|</m:t>
                              </m:r>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𝑠</m:t>
                                  </m:r>
                                </m:e>
                                <m:sub>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sub>
                              </m:sSub>
                              <m:r>
                                <a:rPr lang="en-US" sz="3000" b="0" i="1" smtClean="0">
                                  <a:solidFill>
                                    <a:schemeClr val="accent1">
                                      <a:lumMod val="75000"/>
                                    </a:schemeClr>
                                  </a:solidFill>
                                  <a:latin typeface="Cambria Math" charset="0"/>
                                  <a:ea typeface="Cambria Math" charset="0"/>
                                  <a:cs typeface="Cambria Math" charset="0"/>
                                </a:rPr>
                                <m:t>)</m:t>
                              </m:r>
                            </m:num>
                            <m:den>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𝜋</m:t>
                                  </m:r>
                                </m:e>
                                <m:sub>
                                  <m:r>
                                    <a:rPr lang="en-US" sz="3000" b="0" i="1" smtClean="0">
                                      <a:solidFill>
                                        <a:schemeClr val="accent1">
                                          <a:lumMod val="75000"/>
                                        </a:schemeClr>
                                      </a:solidFill>
                                      <a:latin typeface="Cambria Math" charset="0"/>
                                      <a:ea typeface="Cambria Math" charset="0"/>
                                      <a:cs typeface="Cambria Math" charset="0"/>
                                    </a:rPr>
                                    <m:t>1</m:t>
                                  </m:r>
                                </m:sub>
                              </m:sSub>
                              <m:r>
                                <a:rPr lang="en-US" sz="3000" b="0" i="1" smtClean="0">
                                  <a:solidFill>
                                    <a:schemeClr val="accent1">
                                      <a:lumMod val="75000"/>
                                    </a:schemeClr>
                                  </a:solidFill>
                                  <a:latin typeface="Cambria Math" charset="0"/>
                                  <a:ea typeface="Cambria Math" charset="0"/>
                                  <a:cs typeface="Cambria Math" charset="0"/>
                                </a:rPr>
                                <m:t>(</m:t>
                              </m:r>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𝑎</m:t>
                                  </m:r>
                                </m:e>
                                <m:sub>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sub>
                              </m:sSub>
                              <m:r>
                                <a:rPr lang="en-US" sz="3000" b="0" i="1" smtClean="0">
                                  <a:solidFill>
                                    <a:schemeClr val="accent1">
                                      <a:lumMod val="75000"/>
                                    </a:schemeClr>
                                  </a:solidFill>
                                  <a:latin typeface="Cambria Math" charset="0"/>
                                  <a:ea typeface="Cambria Math" charset="0"/>
                                  <a:cs typeface="Cambria Math" charset="0"/>
                                </a:rPr>
                                <m:t>|</m:t>
                              </m:r>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𝑠</m:t>
                                  </m:r>
                                </m:e>
                                <m:sub>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sub>
                              </m:sSub>
                              <m:r>
                                <a:rPr lang="en-US" sz="3000" b="0" i="1" smtClean="0">
                                  <a:solidFill>
                                    <a:schemeClr val="accent1">
                                      <a:lumMod val="75000"/>
                                    </a:schemeClr>
                                  </a:solidFill>
                                  <a:latin typeface="Cambria Math" charset="0"/>
                                  <a:ea typeface="Cambria Math" charset="0"/>
                                  <a:cs typeface="Cambria Math" charset="0"/>
                                </a:rPr>
                                <m:t>)</m:t>
                              </m:r>
                            </m:den>
                          </m:f>
                        </m:e>
                      </m:nary>
                    </m:oMath>
                  </m:oMathPara>
                </a14:m>
                <a:endParaRPr lang="en-US" sz="3000" dirty="0"/>
              </a:p>
            </p:txBody>
          </p:sp>
        </mc:Choice>
        <mc:Fallback xmlns="">
          <p:sp>
            <p:nvSpPr>
              <p:cNvPr id="8" name="Rectangle 7"/>
              <p:cNvSpPr>
                <a:spLocks noRot="1" noChangeAspect="1" noMove="1" noResize="1" noEditPoints="1" noAdjustHandles="1" noChangeArrowheads="1" noChangeShapeType="1" noTextEdit="1"/>
              </p:cNvSpPr>
              <p:nvPr/>
            </p:nvSpPr>
            <p:spPr>
              <a:xfrm>
                <a:off x="3942718" y="4473947"/>
                <a:ext cx="4306564" cy="1406026"/>
              </a:xfrm>
              <a:prstGeom prst="rect">
                <a:avLst/>
              </a:prstGeom>
              <a:blipFill rotWithShape="0">
                <a:blip r:embed="rId3"/>
                <a:stretch>
                  <a:fillRect/>
                </a:stretch>
              </a:blipFill>
            </p:spPr>
            <p:txBody>
              <a:bodyPr/>
              <a:lstStyle/>
              <a:p>
                <a:r>
                  <a:rPr lang="en-US">
                    <a:noFill/>
                  </a:rPr>
                  <a:t> </a:t>
                </a:r>
              </a:p>
            </p:txBody>
          </p:sp>
        </mc:Fallback>
      </mc:AlternateContent>
      <p:cxnSp>
        <p:nvCxnSpPr>
          <p:cNvPr id="10" name="Straight Arrow Connector 9"/>
          <p:cNvCxnSpPr>
            <a:endCxn id="8" idx="0"/>
          </p:cNvCxnSpPr>
          <p:nvPr/>
        </p:nvCxnSpPr>
        <p:spPr>
          <a:xfrm flipH="1">
            <a:off x="6096000" y="3532897"/>
            <a:ext cx="160421" cy="941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17759" y="3532897"/>
            <a:ext cx="623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091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discover multiple strategies with this model? </a:t>
            </a:r>
            <a:endParaRPr lang="en-US" dirty="0"/>
          </a:p>
        </p:txBody>
      </p:sp>
      <p:sp>
        <p:nvSpPr>
          <p:cNvPr id="3" name="Content Placeholder 2"/>
          <p:cNvSpPr>
            <a:spLocks noGrp="1"/>
          </p:cNvSpPr>
          <p:nvPr>
            <p:ph idx="1"/>
          </p:nvPr>
        </p:nvSpPr>
        <p:spPr>
          <a:xfrm>
            <a:off x="838200" y="1825625"/>
            <a:ext cx="10515600" cy="4834482"/>
          </a:xfrm>
        </p:spPr>
        <p:txBody>
          <a:bodyPr>
            <a:normAutofit/>
          </a:bodyPr>
          <a:lstStyle/>
          <a:p>
            <a:r>
              <a:rPr lang="en-US" dirty="0" smtClean="0"/>
              <a:t>We will say that multiple strategies exist if there exists more than one single modal state distribution which attains the maximum returns from the initial state. </a:t>
            </a:r>
          </a:p>
          <a:p>
            <a:endParaRPr lang="en-US" dirty="0"/>
          </a:p>
          <a:p>
            <a:r>
              <a:rPr lang="en-US" dirty="0" smtClean="0"/>
              <a:t>If multiple strategies exist, then we want each policy to discover a different strategy. (i.e. become an expert in a different part of the state space) </a:t>
            </a:r>
          </a:p>
          <a:p>
            <a:endParaRPr lang="en-US" dirty="0"/>
          </a:p>
          <a:p>
            <a:r>
              <a:rPr lang="en-US" dirty="0" smtClean="0"/>
              <a:t>We will use KL divergence between the expert policies to accomplish this task. </a:t>
            </a:r>
          </a:p>
        </p:txBody>
      </p:sp>
    </p:spTree>
    <p:extLst>
      <p:ext uri="{BB962C8B-B14F-4D97-AF65-F5344CB8AC3E}">
        <p14:creationId xmlns:p14="http://schemas.microsoft.com/office/powerpoint/2010/main" val="166060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Policy Gradient</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8200" y="2634018"/>
                <a:ext cx="9957213" cy="13136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charset="0"/>
                              <a:ea typeface="Cambria Math" charset="0"/>
                              <a:cs typeface="Cambria Math" charset="0"/>
                            </a:rPr>
                          </m:ctrlPr>
                        </m:sSubPr>
                        <m:e>
                          <m:r>
                            <a:rPr lang="en-US" sz="3000" i="1" smtClean="0">
                              <a:latin typeface="Cambria Math" charset="0"/>
                              <a:ea typeface="Cambria Math" charset="0"/>
                              <a:cs typeface="Cambria Math" charset="0"/>
                            </a:rPr>
                            <m:t>𝛻</m:t>
                          </m:r>
                        </m:e>
                        <m:sub>
                          <m:sSub>
                            <m:sSubPr>
                              <m:ctrlPr>
                                <a:rPr lang="en-US" sz="3000" b="0" i="1" smtClean="0">
                                  <a:latin typeface="Cambria Math" charset="0"/>
                                  <a:ea typeface="Cambria Math" charset="0"/>
                                  <a:cs typeface="Cambria Math" charset="0"/>
                                </a:rPr>
                              </m:ctrlPr>
                            </m:sSubPr>
                            <m:e>
                              <m:r>
                                <a:rPr lang="en-US" sz="3000" b="0" i="1" smtClean="0">
                                  <a:latin typeface="Cambria Math" charset="0"/>
                                  <a:ea typeface="Cambria Math" charset="0"/>
                                  <a:cs typeface="Cambria Math" charset="0"/>
                                </a:rPr>
                                <m:t>𝜃</m:t>
                              </m:r>
                            </m:e>
                            <m:sub>
                              <m:r>
                                <a:rPr lang="en-US" sz="3000" b="0" i="1" smtClean="0">
                                  <a:latin typeface="Cambria Math" charset="0"/>
                                  <a:ea typeface="Cambria Math" charset="0"/>
                                  <a:cs typeface="Cambria Math" charset="0"/>
                                </a:rPr>
                                <m:t>1</m:t>
                              </m:r>
                            </m:sub>
                          </m:sSub>
                        </m:sub>
                      </m:sSub>
                      <m:r>
                        <a:rPr lang="en-US" sz="3000" b="0" i="1" smtClean="0">
                          <a:latin typeface="Cambria Math" charset="0"/>
                          <a:ea typeface="Cambria Math" charset="0"/>
                          <a:cs typeface="Cambria Math" charset="0"/>
                        </a:rPr>
                        <m:t>𝐿</m:t>
                      </m:r>
                      <m:r>
                        <a:rPr lang="en-US" sz="3000" b="0" i="1" smtClean="0">
                          <a:latin typeface="Cambria Math" charset="0"/>
                          <a:ea typeface="Cambria Math" charset="0"/>
                          <a:cs typeface="Cambria Math" charset="0"/>
                        </a:rPr>
                        <m:t>(</m:t>
                      </m:r>
                      <m:sSub>
                        <m:sSubPr>
                          <m:ctrlPr>
                            <a:rPr lang="en-US" sz="3000" b="0" i="1" smtClean="0">
                              <a:latin typeface="Cambria Math" charset="0"/>
                              <a:ea typeface="Cambria Math" charset="0"/>
                              <a:cs typeface="Cambria Math" charset="0"/>
                            </a:rPr>
                          </m:ctrlPr>
                        </m:sSubPr>
                        <m:e>
                          <m:r>
                            <a:rPr lang="en-US" sz="3000" b="0" i="1" smtClean="0">
                              <a:latin typeface="Cambria Math" charset="0"/>
                              <a:ea typeface="Cambria Math" charset="0"/>
                              <a:cs typeface="Cambria Math" charset="0"/>
                            </a:rPr>
                            <m:t>𝜃</m:t>
                          </m:r>
                        </m:e>
                        <m:sub>
                          <m:r>
                            <a:rPr lang="en-US" sz="3000" b="0" i="1" smtClean="0">
                              <a:latin typeface="Cambria Math" charset="0"/>
                              <a:ea typeface="Cambria Math" charset="0"/>
                              <a:cs typeface="Cambria Math" charset="0"/>
                            </a:rPr>
                            <m:t>1</m:t>
                          </m:r>
                        </m:sub>
                      </m:sSub>
                      <m:r>
                        <a:rPr lang="en-US" sz="3000" b="0" i="1" smtClean="0">
                          <a:latin typeface="Cambria Math" charset="0"/>
                          <a:ea typeface="Cambria Math" charset="0"/>
                          <a:cs typeface="Cambria Math" charset="0"/>
                        </a:rPr>
                        <m:t>)=</m:t>
                      </m:r>
                      <m:sSub>
                        <m:sSubPr>
                          <m:ctrlPr>
                            <a:rPr lang="en-US" sz="3000" b="0" i="1" smtClean="0">
                              <a:solidFill>
                                <a:schemeClr val="accent1">
                                  <a:lumMod val="75000"/>
                                </a:schemeClr>
                              </a:solidFill>
                              <a:latin typeface="Cambria Math" charset="0"/>
                              <a:ea typeface="Cambria Math" charset="0"/>
                              <a:cs typeface="Cambria Math" charset="0"/>
                            </a:rPr>
                          </m:ctrlPr>
                        </m:sSubPr>
                        <m:e>
                          <m:r>
                            <a:rPr lang="el-GR" sz="3000" b="0" i="1" smtClean="0">
                              <a:solidFill>
                                <a:schemeClr val="accent1">
                                  <a:lumMod val="75000"/>
                                </a:schemeClr>
                              </a:solidFill>
                              <a:latin typeface="Cambria Math" charset="0"/>
                              <a:ea typeface="Cambria Math" charset="0"/>
                              <a:cs typeface="Cambria Math" charset="0"/>
                            </a:rPr>
                            <m:t>𝔼</m:t>
                          </m:r>
                        </m:e>
                        <m:sub>
                          <m:r>
                            <a:rPr lang="en-US" sz="3000" b="0" i="1" smtClean="0">
                              <a:solidFill>
                                <a:schemeClr val="accent1">
                                  <a:lumMod val="75000"/>
                                </a:schemeClr>
                              </a:solidFill>
                              <a:latin typeface="Cambria Math" charset="0"/>
                              <a:ea typeface="Cambria Math" charset="0"/>
                              <a:cs typeface="Cambria Math" charset="0"/>
                            </a:rPr>
                            <m:t>𝜏</m:t>
                          </m:r>
                          <m:r>
                            <a:rPr lang="en-US" sz="3000" b="0" i="1" smtClean="0">
                              <a:solidFill>
                                <a:schemeClr val="accent1">
                                  <a:lumMod val="75000"/>
                                </a:schemeClr>
                              </a:solidFill>
                              <a:latin typeface="Cambria Math" charset="0"/>
                              <a:ea typeface="Cambria Math" charset="0"/>
                              <a:cs typeface="Cambria Math" charset="0"/>
                            </a:rPr>
                            <m:t>~</m:t>
                          </m:r>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𝜋</m:t>
                              </m:r>
                            </m:e>
                            <m:sub>
                              <m:r>
                                <a:rPr lang="en-US" sz="3000" b="0" i="1" smtClean="0">
                                  <a:solidFill>
                                    <a:schemeClr val="accent1">
                                      <a:lumMod val="75000"/>
                                    </a:schemeClr>
                                  </a:solidFill>
                                  <a:latin typeface="Cambria Math" charset="0"/>
                                  <a:ea typeface="Cambria Math" charset="0"/>
                                  <a:cs typeface="Cambria Math" charset="0"/>
                                </a:rPr>
                                <m:t>1</m:t>
                              </m:r>
                            </m:sub>
                          </m:sSub>
                        </m:sub>
                      </m:sSub>
                      <m:r>
                        <a:rPr lang="en-US" sz="3000" b="0" i="1" smtClean="0">
                          <a:solidFill>
                            <a:schemeClr val="accent1">
                              <a:lumMod val="75000"/>
                            </a:schemeClr>
                          </a:solidFill>
                          <a:latin typeface="Cambria Math" charset="0"/>
                          <a:ea typeface="Cambria Math" charset="0"/>
                          <a:cs typeface="Cambria Math" charset="0"/>
                        </a:rPr>
                        <m:t>[</m:t>
                      </m:r>
                      <m:nary>
                        <m:naryPr>
                          <m:chr m:val="∑"/>
                          <m:ctrlPr>
                            <a:rPr lang="is-IS" sz="3000" b="0" i="1" smtClean="0">
                              <a:solidFill>
                                <a:schemeClr val="accent1">
                                  <a:lumMod val="75000"/>
                                </a:schemeClr>
                              </a:solidFill>
                              <a:latin typeface="Cambria Math" charset="0"/>
                              <a:ea typeface="Cambria Math" charset="0"/>
                              <a:cs typeface="Cambria Math" charset="0"/>
                            </a:rPr>
                          </m:ctrlPr>
                        </m:naryPr>
                        <m:sub>
                          <m:r>
                            <m:rPr>
                              <m:brk m:alnAt="23"/>
                            </m:rPr>
                            <a:rPr lang="en-US" sz="3000" b="0" i="1" smtClean="0">
                              <a:solidFill>
                                <a:schemeClr val="accent1">
                                  <a:lumMod val="75000"/>
                                </a:schemeClr>
                              </a:solidFill>
                              <a:latin typeface="Cambria Math" charset="0"/>
                              <a:ea typeface="Cambria Math" charset="0"/>
                              <a:cs typeface="Cambria Math" charset="0"/>
                            </a:rPr>
                            <m:t>𝑡</m:t>
                          </m:r>
                          <m:r>
                            <a:rPr lang="en-US" sz="3000" b="0" i="1" smtClean="0">
                              <a:solidFill>
                                <a:schemeClr val="accent1">
                                  <a:lumMod val="75000"/>
                                </a:schemeClr>
                              </a:solidFill>
                              <a:latin typeface="Cambria Math" charset="0"/>
                              <a:ea typeface="Cambria Math" charset="0"/>
                              <a:cs typeface="Cambria Math" charset="0"/>
                            </a:rPr>
                            <m:t>=0</m:t>
                          </m:r>
                        </m:sub>
                        <m:sup>
                          <m:r>
                            <a:rPr lang="en-US" sz="3000" b="0" i="1" smtClean="0">
                              <a:solidFill>
                                <a:schemeClr val="accent1">
                                  <a:lumMod val="75000"/>
                                </a:schemeClr>
                              </a:solidFill>
                              <a:latin typeface="Cambria Math" charset="0"/>
                              <a:ea typeface="Cambria Math" charset="0"/>
                              <a:cs typeface="Cambria Math" charset="0"/>
                            </a:rPr>
                            <m:t>𝑇</m:t>
                          </m:r>
                        </m:sup>
                        <m:e>
                          <m:sSub>
                            <m:sSubPr>
                              <m:ctrlPr>
                                <a:rPr lang="en-US" sz="3000" b="0" i="1" smtClean="0">
                                  <a:solidFill>
                                    <a:schemeClr val="accent1">
                                      <a:lumMod val="75000"/>
                                    </a:schemeClr>
                                  </a:solidFill>
                                  <a:latin typeface="Cambria Math" charset="0"/>
                                  <a:ea typeface="Cambria Math" charset="0"/>
                                  <a:cs typeface="Cambria Math" charset="0"/>
                                </a:rPr>
                              </m:ctrlPr>
                            </m:sSubPr>
                            <m:e>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𝜆</m:t>
                                  </m:r>
                                </m:e>
                                <m:sub>
                                  <m:r>
                                    <a:rPr lang="en-US" sz="3000" b="0" i="1" smtClean="0">
                                      <a:solidFill>
                                        <a:schemeClr val="accent1">
                                          <a:lumMod val="75000"/>
                                        </a:schemeClr>
                                      </a:solidFill>
                                      <a:latin typeface="Cambria Math" charset="0"/>
                                      <a:ea typeface="Cambria Math" charset="0"/>
                                      <a:cs typeface="Cambria Math" charset="0"/>
                                    </a:rPr>
                                    <m:t>1</m:t>
                                  </m:r>
                                </m:sub>
                              </m:sSub>
                              <m:d>
                                <m:dPr>
                                  <m:ctrlPr>
                                    <a:rPr lang="en-US" sz="3000" b="0" i="1" smtClean="0">
                                      <a:solidFill>
                                        <a:schemeClr val="accent1">
                                          <a:lumMod val="75000"/>
                                        </a:schemeClr>
                                      </a:solidFill>
                                      <a:latin typeface="Cambria Math" charset="0"/>
                                      <a:ea typeface="Cambria Math" charset="0"/>
                                      <a:cs typeface="Cambria Math" charset="0"/>
                                    </a:rPr>
                                  </m:ctrlPr>
                                </m:dPr>
                                <m:e>
                                  <m:sSub>
                                    <m:sSubPr>
                                      <m:ctrlPr>
                                        <a:rPr lang="en-US" sz="3000" b="0" i="1" smtClean="0">
                                          <a:solidFill>
                                            <a:schemeClr val="accent1">
                                              <a:lumMod val="75000"/>
                                            </a:schemeClr>
                                          </a:solidFill>
                                          <a:latin typeface="Cambria Math" charset="0"/>
                                          <a:ea typeface="Cambria Math" charset="0"/>
                                          <a:cs typeface="Cambria Math" charset="0"/>
                                        </a:rPr>
                                      </m:ctrlPr>
                                    </m:sSubPr>
                                    <m:e>
                                      <m:r>
                                        <m:rPr>
                                          <m:sty m:val="p"/>
                                        </m:rPr>
                                        <a:rPr lang="en-US" sz="3000" b="0" i="0" smtClean="0">
                                          <a:solidFill>
                                            <a:schemeClr val="accent1">
                                              <a:lumMod val="75000"/>
                                            </a:schemeClr>
                                          </a:solidFill>
                                          <a:latin typeface="Cambria Math" charset="0"/>
                                          <a:ea typeface="Cambria Math" charset="0"/>
                                          <a:cs typeface="Cambria Math" charset="0"/>
                                        </a:rPr>
                                        <m:t>s</m:t>
                                      </m:r>
                                    </m:e>
                                    <m:sub>
                                      <m:r>
                                        <m:rPr>
                                          <m:sty m:val="p"/>
                                        </m:rPr>
                                        <a:rPr lang="en-US" sz="3000" b="0" i="0" smtClean="0">
                                          <a:solidFill>
                                            <a:schemeClr val="accent1">
                                              <a:lumMod val="75000"/>
                                            </a:schemeClr>
                                          </a:solidFill>
                                          <a:latin typeface="Cambria Math" charset="0"/>
                                          <a:ea typeface="Cambria Math" charset="0"/>
                                          <a:cs typeface="Cambria Math" charset="0"/>
                                        </a:rPr>
                                        <m:t>t</m:t>
                                      </m:r>
                                    </m:sub>
                                  </m:sSub>
                                </m:e>
                              </m:d>
                              <m:r>
                                <m:rPr>
                                  <m:sty m:val="p"/>
                                </m:rPr>
                                <a:rPr lang="en-US" sz="3000" b="0" i="0" smtClean="0">
                                  <a:solidFill>
                                    <a:schemeClr val="accent1">
                                      <a:lumMod val="75000"/>
                                    </a:schemeClr>
                                  </a:solidFill>
                                  <a:latin typeface="Cambria Math" charset="0"/>
                                  <a:ea typeface="Cambria Math" charset="0"/>
                                  <a:cs typeface="Cambria Math" charset="0"/>
                                </a:rPr>
                                <m:t>w</m:t>
                              </m:r>
                              <m:d>
                                <m:dPr>
                                  <m:ctrlPr>
                                    <a:rPr lang="en-US" sz="3000" b="0" i="1" smtClean="0">
                                      <a:solidFill>
                                        <a:schemeClr val="accent1">
                                          <a:lumMod val="75000"/>
                                        </a:schemeClr>
                                      </a:solidFill>
                                      <a:latin typeface="Cambria Math" charset="0"/>
                                      <a:ea typeface="Cambria Math" charset="0"/>
                                      <a:cs typeface="Cambria Math" charset="0"/>
                                    </a:rPr>
                                  </m:ctrlPr>
                                </m:dPr>
                                <m:e>
                                  <m:r>
                                    <m:rPr>
                                      <m:sty m:val="p"/>
                                    </m:rPr>
                                    <a:rPr lang="en-US" sz="3000" b="0" i="0" smtClean="0">
                                      <a:solidFill>
                                        <a:schemeClr val="accent1">
                                          <a:lumMod val="75000"/>
                                        </a:schemeClr>
                                      </a:solidFill>
                                      <a:latin typeface="Cambria Math" charset="0"/>
                                      <a:ea typeface="Cambria Math" charset="0"/>
                                      <a:cs typeface="Cambria Math" charset="0"/>
                                    </a:rPr>
                                    <m:t>t</m:t>
                                  </m:r>
                                </m:e>
                              </m:d>
                              <m:r>
                                <a:rPr lang="en-US" sz="3000" b="0" i="0" smtClean="0">
                                  <a:solidFill>
                                    <a:schemeClr val="accent1">
                                      <a:lumMod val="75000"/>
                                    </a:schemeClr>
                                  </a:solidFill>
                                  <a:latin typeface="Cambria Math" charset="0"/>
                                  <a:ea typeface="Cambria Math" charset="0"/>
                                  <a:cs typeface="Cambria Math" charset="0"/>
                                </a:rPr>
                                <m:t>𝛻</m:t>
                              </m:r>
                            </m:e>
                            <m:sub>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𝜃</m:t>
                                  </m:r>
                                </m:e>
                                <m:sub>
                                  <m:r>
                                    <a:rPr lang="en-US" sz="3000" b="0" i="1" smtClean="0">
                                      <a:solidFill>
                                        <a:schemeClr val="accent1">
                                          <a:lumMod val="75000"/>
                                        </a:schemeClr>
                                      </a:solidFill>
                                      <a:latin typeface="Cambria Math" charset="0"/>
                                      <a:ea typeface="Cambria Math" charset="0"/>
                                      <a:cs typeface="Cambria Math" charset="0"/>
                                    </a:rPr>
                                    <m:t>1</m:t>
                                  </m:r>
                                </m:sub>
                              </m:sSub>
                            </m:sub>
                          </m:sSub>
                          <m:r>
                            <m:rPr>
                              <m:sty m:val="p"/>
                            </m:rPr>
                            <a:rPr lang="en-US" sz="3000" b="0" i="0" smtClean="0">
                              <a:solidFill>
                                <a:schemeClr val="accent1">
                                  <a:lumMod val="75000"/>
                                </a:schemeClr>
                              </a:solidFill>
                              <a:latin typeface="Cambria Math" charset="0"/>
                              <a:ea typeface="Cambria Math" charset="0"/>
                              <a:cs typeface="Cambria Math" charset="0"/>
                            </a:rPr>
                            <m:t>log</m:t>
                          </m:r>
                          <m:r>
                            <a:rPr lang="en-US" sz="3000" b="0" i="0" smtClean="0">
                              <a:solidFill>
                                <a:schemeClr val="accent1">
                                  <a:lumMod val="75000"/>
                                </a:schemeClr>
                              </a:solidFill>
                              <a:latin typeface="Cambria Math" charset="0"/>
                              <a:ea typeface="Cambria Math" charset="0"/>
                              <a:cs typeface="Cambria Math" charset="0"/>
                            </a:rPr>
                            <m:t> </m:t>
                          </m:r>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𝜋</m:t>
                              </m:r>
                            </m:e>
                            <m:sub>
                              <m:r>
                                <a:rPr lang="en-US" sz="3000" b="0" i="1" smtClean="0">
                                  <a:solidFill>
                                    <a:schemeClr val="accent1">
                                      <a:lumMod val="75000"/>
                                    </a:schemeClr>
                                  </a:solidFill>
                                  <a:latin typeface="Cambria Math" charset="0"/>
                                  <a:ea typeface="Cambria Math" charset="0"/>
                                  <a:cs typeface="Cambria Math" charset="0"/>
                                </a:rPr>
                                <m:t>1</m:t>
                              </m:r>
                            </m:sub>
                          </m:sSub>
                          <m:d>
                            <m:dPr>
                              <m:ctrlPr>
                                <a:rPr lang="en-US" sz="3000" b="0" i="1" smtClean="0">
                                  <a:solidFill>
                                    <a:schemeClr val="accent1">
                                      <a:lumMod val="75000"/>
                                    </a:schemeClr>
                                  </a:solidFill>
                                  <a:latin typeface="Cambria Math" charset="0"/>
                                  <a:ea typeface="Cambria Math" charset="0"/>
                                  <a:cs typeface="Cambria Math" charset="0"/>
                                </a:rPr>
                              </m:ctrlPr>
                            </m:dPr>
                            <m:e>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𝑎</m:t>
                                  </m:r>
                                </m:e>
                                <m:sub>
                                  <m:r>
                                    <a:rPr lang="en-US" sz="3000" b="0" i="1" smtClean="0">
                                      <a:solidFill>
                                        <a:schemeClr val="accent1">
                                          <a:lumMod val="75000"/>
                                        </a:schemeClr>
                                      </a:solidFill>
                                      <a:latin typeface="Cambria Math" charset="0"/>
                                      <a:ea typeface="Cambria Math" charset="0"/>
                                      <a:cs typeface="Cambria Math" charset="0"/>
                                    </a:rPr>
                                    <m:t>𝑡</m:t>
                                  </m:r>
                                </m:sub>
                              </m:sSub>
                            </m:e>
                            <m:e>
                              <m:sSub>
                                <m:sSubPr>
                                  <m:ctrlPr>
                                    <a:rPr lang="en-US" sz="3000" b="0" i="1" smtClean="0">
                                      <a:solidFill>
                                        <a:schemeClr val="accent1">
                                          <a:lumMod val="75000"/>
                                        </a:schemeClr>
                                      </a:solidFill>
                                      <a:latin typeface="Cambria Math" charset="0"/>
                                      <a:ea typeface="Cambria Math" charset="0"/>
                                      <a:cs typeface="Cambria Math" charset="0"/>
                                    </a:rPr>
                                  </m:ctrlPr>
                                </m:sSubPr>
                                <m:e>
                                  <m:r>
                                    <a:rPr lang="en-US" sz="3000" b="0" i="1" smtClean="0">
                                      <a:solidFill>
                                        <a:schemeClr val="accent1">
                                          <a:lumMod val="75000"/>
                                        </a:schemeClr>
                                      </a:solidFill>
                                      <a:latin typeface="Cambria Math" charset="0"/>
                                      <a:ea typeface="Cambria Math" charset="0"/>
                                      <a:cs typeface="Cambria Math" charset="0"/>
                                    </a:rPr>
                                    <m:t>𝑠</m:t>
                                  </m:r>
                                </m:e>
                                <m:sub>
                                  <m:r>
                                    <a:rPr lang="en-US" sz="3000" b="0" i="1" smtClean="0">
                                      <a:solidFill>
                                        <a:schemeClr val="accent1">
                                          <a:lumMod val="75000"/>
                                        </a:schemeClr>
                                      </a:solidFill>
                                      <a:latin typeface="Cambria Math" charset="0"/>
                                      <a:ea typeface="Cambria Math" charset="0"/>
                                      <a:cs typeface="Cambria Math" charset="0"/>
                                    </a:rPr>
                                    <m:t>𝑡</m:t>
                                  </m:r>
                                </m:sub>
                              </m:sSub>
                            </m:e>
                          </m:d>
                          <m:nary>
                            <m:naryPr>
                              <m:chr m:val="∑"/>
                              <m:ctrlPr>
                                <a:rPr lang="is-IS" sz="3000" b="0" i="1" smtClean="0">
                                  <a:solidFill>
                                    <a:schemeClr val="accent1">
                                      <a:lumMod val="75000"/>
                                    </a:schemeClr>
                                  </a:solidFill>
                                  <a:latin typeface="Cambria Math" charset="0"/>
                                  <a:ea typeface="Cambria Math" charset="0"/>
                                  <a:cs typeface="Cambria Math" charset="0"/>
                                </a:rPr>
                              </m:ctrlPr>
                            </m:naryPr>
                            <m:sub>
                              <m:sSup>
                                <m:sSupPr>
                                  <m:ctrlPr>
                                    <a:rPr lang="en-US" sz="3000" b="0" i="1" smtClean="0">
                                      <a:solidFill>
                                        <a:schemeClr val="accent1">
                                          <a:lumMod val="75000"/>
                                        </a:schemeClr>
                                      </a:solidFill>
                                      <a:latin typeface="Cambria Math" charset="0"/>
                                      <a:ea typeface="Cambria Math" charset="0"/>
                                      <a:cs typeface="Cambria Math" charset="0"/>
                                    </a:rPr>
                                  </m:ctrlPr>
                                </m:sSupPr>
                                <m:e>
                                  <m:r>
                                    <m:rPr>
                                      <m:brk m:alnAt="23"/>
                                    </m:rP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r>
                                <m:rPr>
                                  <m:brk m:alnAt="23"/>
                                </m:rPr>
                                <a:rPr lang="en-US" sz="3000" b="0" i="1" smtClean="0">
                                  <a:solidFill>
                                    <a:schemeClr val="accent1">
                                      <a:lumMod val="75000"/>
                                    </a:schemeClr>
                                  </a:solidFill>
                                  <a:latin typeface="Cambria Math" charset="0"/>
                                  <a:ea typeface="Cambria Math" charset="0"/>
                                  <a:cs typeface="Cambria Math" charset="0"/>
                                </a:rPr>
                                <m:t>=</m:t>
                              </m:r>
                              <m:r>
                                <a:rPr lang="en-US" sz="3000" b="0" i="1" smtClean="0">
                                  <a:solidFill>
                                    <a:schemeClr val="accent1">
                                      <a:lumMod val="75000"/>
                                    </a:schemeClr>
                                  </a:solidFill>
                                  <a:latin typeface="Cambria Math" charset="0"/>
                                  <a:ea typeface="Cambria Math" charset="0"/>
                                  <a:cs typeface="Cambria Math" charset="0"/>
                                </a:rPr>
                                <m:t>𝑡</m:t>
                              </m:r>
                            </m:sub>
                            <m:sup>
                              <m:r>
                                <a:rPr lang="en-US" sz="3000" b="0" i="1" smtClean="0">
                                  <a:solidFill>
                                    <a:schemeClr val="accent1">
                                      <a:lumMod val="75000"/>
                                    </a:schemeClr>
                                  </a:solidFill>
                                  <a:latin typeface="Cambria Math" charset="0"/>
                                  <a:ea typeface="Cambria Math" charset="0"/>
                                  <a:cs typeface="Cambria Math" charset="0"/>
                                </a:rPr>
                                <m:t>𝑇</m:t>
                              </m:r>
                            </m:sup>
                            <m:e>
                              <m:sSub>
                                <m:sSubPr>
                                  <m:ctrlPr>
                                    <a:rPr lang="en-US" sz="3000" b="0" i="1" smtClean="0">
                                      <a:solidFill>
                                        <a:schemeClr val="accent1">
                                          <a:lumMod val="75000"/>
                                        </a:schemeClr>
                                      </a:solidFill>
                                      <a:latin typeface="Cambria Math" charset="0"/>
                                      <a:ea typeface="Cambria Math" charset="0"/>
                                      <a:cs typeface="Cambria Math" charset="0"/>
                                    </a:rPr>
                                  </m:ctrlPr>
                                </m:sSubPr>
                                <m:e>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𝛾</m:t>
                                      </m:r>
                                    </m:e>
                                    <m:sup>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sup>
                                  </m:sSup>
                                  <m:r>
                                    <a:rPr lang="en-US" sz="3000" b="0" i="1" smtClean="0">
                                      <a:solidFill>
                                        <a:schemeClr val="accent1">
                                          <a:lumMod val="75000"/>
                                        </a:schemeClr>
                                      </a:solidFill>
                                      <a:latin typeface="Cambria Math" charset="0"/>
                                      <a:ea typeface="Cambria Math" charset="0"/>
                                      <a:cs typeface="Cambria Math" charset="0"/>
                                    </a:rPr>
                                    <m:t>𝑅</m:t>
                                  </m:r>
                                </m:e>
                                <m:sub>
                                  <m:sSup>
                                    <m:sSupPr>
                                      <m:ctrlPr>
                                        <a:rPr lang="en-US" sz="3000" b="0" i="1" smtClean="0">
                                          <a:solidFill>
                                            <a:schemeClr val="accent1">
                                              <a:lumMod val="75000"/>
                                            </a:schemeClr>
                                          </a:solidFill>
                                          <a:latin typeface="Cambria Math" charset="0"/>
                                          <a:ea typeface="Cambria Math" charset="0"/>
                                          <a:cs typeface="Cambria Math" charset="0"/>
                                        </a:rPr>
                                      </m:ctrlPr>
                                    </m:sSupPr>
                                    <m:e>
                                      <m:r>
                                        <a:rPr lang="en-US" sz="3000" b="0" i="1" smtClean="0">
                                          <a:solidFill>
                                            <a:schemeClr val="accent1">
                                              <a:lumMod val="75000"/>
                                            </a:schemeClr>
                                          </a:solidFill>
                                          <a:latin typeface="Cambria Math" charset="0"/>
                                          <a:ea typeface="Cambria Math" charset="0"/>
                                          <a:cs typeface="Cambria Math" charset="0"/>
                                        </a:rPr>
                                        <m:t>𝑡</m:t>
                                      </m:r>
                                    </m:e>
                                    <m:sup>
                                      <m:r>
                                        <a:rPr lang="en-US" sz="3000" b="0" i="1" smtClean="0">
                                          <a:solidFill>
                                            <a:schemeClr val="accent1">
                                              <a:lumMod val="75000"/>
                                            </a:schemeClr>
                                          </a:solidFill>
                                          <a:latin typeface="Cambria Math" charset="0"/>
                                          <a:ea typeface="Cambria Math" charset="0"/>
                                          <a:cs typeface="Cambria Math" charset="0"/>
                                        </a:rPr>
                                        <m:t>′</m:t>
                                      </m:r>
                                    </m:sup>
                                  </m:sSup>
                                </m:sub>
                              </m:sSub>
                            </m:e>
                          </m:nary>
                          <m:r>
                            <a:rPr lang="en-US" sz="3000" b="0" i="1" smtClean="0">
                              <a:solidFill>
                                <a:schemeClr val="accent1">
                                  <a:lumMod val="75000"/>
                                </a:schemeClr>
                              </a:solidFill>
                              <a:latin typeface="Cambria Math" charset="0"/>
                              <a:ea typeface="Cambria Math" charset="0"/>
                              <a:cs typeface="Cambria Math" charset="0"/>
                            </a:rPr>
                            <m:t>]</m:t>
                          </m:r>
                        </m:e>
                      </m:nary>
                    </m:oMath>
                  </m:oMathPara>
                </a14:m>
                <a:endParaRPr lang="en-US" sz="3000" b="0" dirty="0" smtClean="0">
                  <a:ea typeface="Cambria Math" charset="0"/>
                  <a:cs typeface="Cambria Math"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38200" y="2634018"/>
                <a:ext cx="9957213" cy="131369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541933" y="4060402"/>
                <a:ext cx="5981381" cy="593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0" smtClean="0">
                          <a:solidFill>
                            <a:srgbClr val="FF0000"/>
                          </a:solidFill>
                          <a:latin typeface="Cambria Math" charset="0"/>
                          <a:ea typeface="Cambria Math" charset="0"/>
                          <a:cs typeface="Cambria Math" charset="0"/>
                        </a:rPr>
                        <m:t>+</m:t>
                      </m:r>
                      <m:r>
                        <a:rPr lang="en-US" sz="3000" b="0" i="1" smtClean="0">
                          <a:solidFill>
                            <a:srgbClr val="FF0000"/>
                          </a:solidFill>
                          <a:latin typeface="Cambria Math" charset="0"/>
                          <a:ea typeface="Cambria Math" charset="0"/>
                          <a:cs typeface="Cambria Math" charset="0"/>
                        </a:rPr>
                        <m:t>𝛽</m:t>
                      </m:r>
                      <m:r>
                        <a:rPr lang="en-US" sz="3000" b="0" i="0" smtClean="0">
                          <a:solidFill>
                            <a:srgbClr val="FF0000"/>
                          </a:solidFill>
                          <a:latin typeface="Cambria Math" charset="0"/>
                          <a:ea typeface="Cambria Math" charset="0"/>
                          <a:cs typeface="Cambria Math" charset="0"/>
                        </a:rPr>
                        <m:t> </m:t>
                      </m:r>
                      <m:sSub>
                        <m:sSubPr>
                          <m:ctrlPr>
                            <a:rPr lang="en-US" sz="3000" b="0" i="1" smtClean="0">
                              <a:solidFill>
                                <a:srgbClr val="FF0000"/>
                              </a:solidFill>
                              <a:latin typeface="Cambria Math" charset="0"/>
                              <a:ea typeface="Cambria Math" charset="0"/>
                              <a:cs typeface="Cambria Math" charset="0"/>
                            </a:rPr>
                          </m:ctrlPr>
                        </m:sSubPr>
                        <m:e>
                          <m:r>
                            <a:rPr lang="en-US" sz="3000" b="0" i="0" smtClean="0">
                              <a:solidFill>
                                <a:srgbClr val="FF0000"/>
                              </a:solidFill>
                              <a:latin typeface="Cambria Math" charset="0"/>
                              <a:ea typeface="Cambria Math" charset="0"/>
                              <a:cs typeface="Cambria Math" charset="0"/>
                            </a:rPr>
                            <m:t>𝛻</m:t>
                          </m:r>
                        </m:e>
                        <m:sub>
                          <m:sSub>
                            <m:sSubPr>
                              <m:ctrlPr>
                                <a:rPr lang="en-US" sz="3000" b="0" i="1" smtClean="0">
                                  <a:solidFill>
                                    <a:srgbClr val="FF0000"/>
                                  </a:solidFill>
                                  <a:latin typeface="Cambria Math" charset="0"/>
                                  <a:ea typeface="Cambria Math" charset="0"/>
                                  <a:cs typeface="Cambria Math" charset="0"/>
                                </a:rPr>
                              </m:ctrlPr>
                            </m:sSubPr>
                            <m:e>
                              <m:r>
                                <a:rPr lang="en-US" sz="3000" b="0" i="1" smtClean="0">
                                  <a:solidFill>
                                    <a:srgbClr val="FF0000"/>
                                  </a:solidFill>
                                  <a:latin typeface="Cambria Math" charset="0"/>
                                  <a:ea typeface="Cambria Math" charset="0"/>
                                  <a:cs typeface="Cambria Math" charset="0"/>
                                </a:rPr>
                                <m:t>𝜃</m:t>
                              </m:r>
                            </m:e>
                            <m:sub>
                              <m:r>
                                <a:rPr lang="en-US" sz="3000" b="0" i="1" smtClean="0">
                                  <a:solidFill>
                                    <a:srgbClr val="FF0000"/>
                                  </a:solidFill>
                                  <a:latin typeface="Cambria Math" charset="0"/>
                                  <a:ea typeface="Cambria Math" charset="0"/>
                                  <a:cs typeface="Cambria Math" charset="0"/>
                                </a:rPr>
                                <m:t>1</m:t>
                              </m:r>
                            </m:sub>
                          </m:sSub>
                        </m:sub>
                      </m:sSub>
                      <m:sSub>
                        <m:sSubPr>
                          <m:ctrlPr>
                            <a:rPr lang="en-US" sz="3000" b="0" i="1" smtClean="0">
                              <a:solidFill>
                                <a:srgbClr val="FF0000"/>
                              </a:solidFill>
                              <a:latin typeface="Cambria Math" charset="0"/>
                              <a:ea typeface="Cambria Math" charset="0"/>
                              <a:cs typeface="Cambria Math" charset="0"/>
                            </a:rPr>
                          </m:ctrlPr>
                        </m:sSubPr>
                        <m:e>
                          <m:r>
                            <a:rPr lang="el-GR" sz="3000" b="0" i="1" smtClean="0">
                              <a:solidFill>
                                <a:srgbClr val="FF0000"/>
                              </a:solidFill>
                              <a:latin typeface="Cambria Math" charset="0"/>
                              <a:ea typeface="Cambria Math" charset="0"/>
                              <a:cs typeface="Cambria Math" charset="0"/>
                            </a:rPr>
                            <m:t>𝔼</m:t>
                          </m:r>
                        </m:e>
                        <m:sub>
                          <m:r>
                            <m:rPr>
                              <m:sty m:val="p"/>
                            </m:rPr>
                            <a:rPr lang="en-US" sz="3000" b="0" i="0" smtClean="0">
                              <a:solidFill>
                                <a:srgbClr val="FF0000"/>
                              </a:solidFill>
                              <a:latin typeface="Cambria Math" charset="0"/>
                              <a:ea typeface="Cambria Math" charset="0"/>
                              <a:cs typeface="Cambria Math" charset="0"/>
                            </a:rPr>
                            <m:t>s</m:t>
                          </m:r>
                          <m:r>
                            <a:rPr lang="en-US" sz="3000" b="0" i="0" smtClean="0">
                              <a:solidFill>
                                <a:srgbClr val="FF0000"/>
                              </a:solidFill>
                              <a:latin typeface="Cambria Math" charset="0"/>
                              <a:ea typeface="Cambria Math" charset="0"/>
                              <a:cs typeface="Cambria Math" charset="0"/>
                            </a:rPr>
                            <m:t> ~</m:t>
                          </m:r>
                          <m:sSub>
                            <m:sSubPr>
                              <m:ctrlPr>
                                <a:rPr lang="en-US" sz="3000" b="0" i="1" smtClean="0">
                                  <a:solidFill>
                                    <a:srgbClr val="FF0000"/>
                                  </a:solidFill>
                                  <a:latin typeface="Cambria Math" charset="0"/>
                                  <a:ea typeface="Cambria Math" charset="0"/>
                                  <a:cs typeface="Cambria Math" charset="0"/>
                                </a:rPr>
                              </m:ctrlPr>
                            </m:sSubPr>
                            <m:e>
                              <m:r>
                                <a:rPr lang="en-US" sz="3000" b="0" i="1" smtClean="0">
                                  <a:solidFill>
                                    <a:srgbClr val="FF0000"/>
                                  </a:solidFill>
                                  <a:latin typeface="Cambria Math" charset="0"/>
                                  <a:ea typeface="Cambria Math" charset="0"/>
                                  <a:cs typeface="Cambria Math" charset="0"/>
                                </a:rPr>
                                <m:t>𝜋</m:t>
                              </m:r>
                            </m:e>
                            <m:sub>
                              <m:r>
                                <a:rPr lang="en-US" sz="3000" b="0" i="1" smtClean="0">
                                  <a:solidFill>
                                    <a:srgbClr val="FF0000"/>
                                  </a:solidFill>
                                  <a:latin typeface="Cambria Math" charset="0"/>
                                  <a:ea typeface="Cambria Math" charset="0"/>
                                  <a:cs typeface="Cambria Math" charset="0"/>
                                </a:rPr>
                                <m:t>1</m:t>
                              </m:r>
                            </m:sub>
                          </m:sSub>
                        </m:sub>
                      </m:sSub>
                      <m:d>
                        <m:dPr>
                          <m:begChr m:val="["/>
                          <m:ctrlPr>
                            <a:rPr lang="en-US" sz="3000" b="0" i="1" smtClean="0">
                              <a:solidFill>
                                <a:srgbClr val="FF0000"/>
                              </a:solidFill>
                              <a:latin typeface="Cambria Math" charset="0"/>
                              <a:ea typeface="Cambria Math" charset="0"/>
                              <a:cs typeface="Cambria Math" charset="0"/>
                            </a:rPr>
                          </m:ctrlPr>
                        </m:dPr>
                        <m:e>
                          <m:r>
                            <m:rPr>
                              <m:sty m:val="p"/>
                            </m:rPr>
                            <a:rPr lang="en-US" sz="3000" b="0" i="0" smtClean="0">
                              <a:solidFill>
                                <a:srgbClr val="FF0000"/>
                              </a:solidFill>
                              <a:latin typeface="Cambria Math" charset="0"/>
                              <a:ea typeface="Cambria Math" charset="0"/>
                              <a:cs typeface="Cambria Math" charset="0"/>
                            </a:rPr>
                            <m:t>KL</m:t>
                          </m:r>
                          <m:d>
                            <m:dPr>
                              <m:endChr m:val="|"/>
                              <m:ctrlPr>
                                <a:rPr lang="en-US" sz="3000" b="0" i="1" smtClean="0">
                                  <a:solidFill>
                                    <a:srgbClr val="FF0000"/>
                                  </a:solidFill>
                                  <a:latin typeface="Cambria Math" charset="0"/>
                                  <a:ea typeface="Cambria Math" charset="0"/>
                                  <a:cs typeface="Cambria Math" charset="0"/>
                                </a:rPr>
                              </m:ctrlPr>
                            </m:dPr>
                            <m:e>
                              <m:sSub>
                                <m:sSubPr>
                                  <m:ctrlPr>
                                    <a:rPr lang="en-US" sz="3000" b="0" i="1" smtClean="0">
                                      <a:solidFill>
                                        <a:srgbClr val="FF0000"/>
                                      </a:solidFill>
                                      <a:latin typeface="Cambria Math" charset="0"/>
                                      <a:ea typeface="Cambria Math" charset="0"/>
                                      <a:cs typeface="Cambria Math" charset="0"/>
                                    </a:rPr>
                                  </m:ctrlPr>
                                </m:sSubPr>
                                <m:e>
                                  <m:r>
                                    <a:rPr lang="en-US" sz="3000" b="0" i="1" smtClean="0">
                                      <a:solidFill>
                                        <a:srgbClr val="FF0000"/>
                                      </a:solidFill>
                                      <a:latin typeface="Cambria Math" charset="0"/>
                                      <a:ea typeface="Cambria Math" charset="0"/>
                                      <a:cs typeface="Cambria Math" charset="0"/>
                                    </a:rPr>
                                    <m:t>𝜋</m:t>
                                  </m:r>
                                </m:e>
                                <m:sub>
                                  <m:r>
                                    <a:rPr lang="en-US" sz="3000" b="0" i="1" smtClean="0">
                                      <a:solidFill>
                                        <a:srgbClr val="FF0000"/>
                                      </a:solidFill>
                                      <a:latin typeface="Cambria Math" charset="0"/>
                                      <a:ea typeface="Cambria Math" charset="0"/>
                                      <a:cs typeface="Cambria Math" charset="0"/>
                                    </a:rPr>
                                    <m:t>2</m:t>
                                  </m:r>
                                </m:sub>
                              </m:sSub>
                              <m:r>
                                <a:rPr lang="en-US" sz="3000" b="0" i="1" smtClean="0">
                                  <a:solidFill>
                                    <a:srgbClr val="FF0000"/>
                                  </a:solidFill>
                                  <a:latin typeface="Cambria Math" charset="0"/>
                                  <a:ea typeface="Cambria Math" charset="0"/>
                                  <a:cs typeface="Cambria Math" charset="0"/>
                                </a:rPr>
                                <m:t>(∙</m:t>
                              </m:r>
                            </m:e>
                          </m:d>
                          <m:r>
                            <a:rPr lang="en-US" sz="3000" b="0" i="1" smtClean="0">
                              <a:solidFill>
                                <a:srgbClr val="FF0000"/>
                              </a:solidFill>
                              <a:latin typeface="Cambria Math" charset="0"/>
                              <a:ea typeface="Cambria Math" charset="0"/>
                              <a:cs typeface="Cambria Math" charset="0"/>
                            </a:rPr>
                            <m:t>𝑠</m:t>
                          </m:r>
                        </m:e>
                      </m:d>
                      <m:r>
                        <a:rPr lang="en-US" sz="3000" b="0" i="1" smtClean="0">
                          <a:solidFill>
                            <a:srgbClr val="FF0000"/>
                          </a:solidFill>
                          <a:latin typeface="Cambria Math" charset="0"/>
                          <a:ea typeface="Cambria Math" charset="0"/>
                          <a:cs typeface="Cambria Math" charset="0"/>
                        </a:rPr>
                        <m:t>|| </m:t>
                      </m:r>
                      <m:sSub>
                        <m:sSubPr>
                          <m:ctrlPr>
                            <a:rPr lang="en-US" sz="3000" b="0" i="1" smtClean="0">
                              <a:solidFill>
                                <a:srgbClr val="FF0000"/>
                              </a:solidFill>
                              <a:latin typeface="Cambria Math" charset="0"/>
                              <a:ea typeface="Cambria Math" charset="0"/>
                              <a:cs typeface="Cambria Math" charset="0"/>
                            </a:rPr>
                          </m:ctrlPr>
                        </m:sSubPr>
                        <m:e>
                          <m:r>
                            <a:rPr lang="en-US" sz="3000" b="0" i="1" smtClean="0">
                              <a:solidFill>
                                <a:srgbClr val="FF0000"/>
                              </a:solidFill>
                              <a:latin typeface="Cambria Math" charset="0"/>
                              <a:ea typeface="Cambria Math" charset="0"/>
                              <a:cs typeface="Cambria Math" charset="0"/>
                            </a:rPr>
                            <m:t>𝜋</m:t>
                          </m:r>
                        </m:e>
                        <m:sub>
                          <m:r>
                            <a:rPr lang="en-US" sz="3000" b="0" i="1" smtClean="0">
                              <a:solidFill>
                                <a:srgbClr val="FF0000"/>
                              </a:solidFill>
                              <a:latin typeface="Cambria Math" charset="0"/>
                              <a:ea typeface="Cambria Math" charset="0"/>
                              <a:cs typeface="Cambria Math" charset="0"/>
                            </a:rPr>
                            <m:t>1</m:t>
                          </m:r>
                        </m:sub>
                      </m:sSub>
                      <m:r>
                        <a:rPr lang="en-US" sz="3000" b="0" i="1" smtClean="0">
                          <a:solidFill>
                            <a:srgbClr val="FF0000"/>
                          </a:solidFill>
                          <a:latin typeface="Cambria Math" charset="0"/>
                          <a:ea typeface="Cambria Math" charset="0"/>
                          <a:cs typeface="Cambria Math" charset="0"/>
                        </a:rPr>
                        <m:t>(∙|</m:t>
                      </m:r>
                      <m:r>
                        <a:rPr lang="en-US" sz="3000" b="0" i="1" smtClean="0">
                          <a:solidFill>
                            <a:srgbClr val="FF0000"/>
                          </a:solidFill>
                          <a:latin typeface="Cambria Math" charset="0"/>
                          <a:ea typeface="Cambria Math" charset="0"/>
                          <a:cs typeface="Cambria Math" charset="0"/>
                        </a:rPr>
                        <m:t>𝑠</m:t>
                      </m:r>
                      <m:r>
                        <a:rPr lang="en-US" sz="3000" b="0" i="1" smtClean="0">
                          <a:solidFill>
                            <a:srgbClr val="FF0000"/>
                          </a:solidFill>
                          <a:latin typeface="Cambria Math" charset="0"/>
                          <a:ea typeface="Cambria Math" charset="0"/>
                          <a:cs typeface="Cambria Math" charset="0"/>
                        </a:rPr>
                        <m:t>)]</m:t>
                      </m:r>
                    </m:oMath>
                  </m:oMathPara>
                </a14:m>
                <a:endParaRPr lang="en-US" sz="3000" dirty="0">
                  <a:solidFill>
                    <a:srgbClr val="FF000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541933" y="4060402"/>
                <a:ext cx="5981381" cy="593752"/>
              </a:xfrm>
              <a:prstGeom prst="rect">
                <a:avLst/>
              </a:prstGeom>
              <a:blipFill rotWithShape="0">
                <a:blip r:embed="rId3"/>
                <a:stretch>
                  <a:fillRect/>
                </a:stretch>
              </a:blipFill>
            </p:spPr>
            <p:txBody>
              <a:bodyPr/>
              <a:lstStyle/>
              <a:p>
                <a:r>
                  <a:rPr lang="en-US">
                    <a:noFill/>
                  </a:rPr>
                  <a:t> </a:t>
                </a:r>
              </a:p>
            </p:txBody>
          </p:sp>
        </mc:Fallback>
      </mc:AlternateContent>
      <p:sp>
        <p:nvSpPr>
          <p:cNvPr id="6" name="TextBox 5"/>
          <p:cNvSpPr txBox="1"/>
          <p:nvPr/>
        </p:nvSpPr>
        <p:spPr>
          <a:xfrm>
            <a:off x="4026090" y="2112513"/>
            <a:ext cx="6903493" cy="477054"/>
          </a:xfrm>
          <a:prstGeom prst="rect">
            <a:avLst/>
          </a:prstGeom>
          <a:noFill/>
        </p:spPr>
        <p:txBody>
          <a:bodyPr wrap="none" rtlCol="0">
            <a:spAutoFit/>
          </a:bodyPr>
          <a:lstStyle/>
          <a:p>
            <a:r>
              <a:rPr lang="en-US" sz="2500" dirty="0" smtClean="0">
                <a:solidFill>
                  <a:schemeClr val="accent1">
                    <a:lumMod val="75000"/>
                  </a:schemeClr>
                </a:solidFill>
              </a:rPr>
              <a:t>Information Sharing &amp; Cooperation between agents</a:t>
            </a:r>
            <a:endParaRPr lang="en-US" sz="2500" dirty="0">
              <a:solidFill>
                <a:schemeClr val="accent1">
                  <a:lumMod val="75000"/>
                </a:schemeClr>
              </a:solidFill>
            </a:endParaRPr>
          </a:p>
        </p:txBody>
      </p:sp>
      <p:sp>
        <p:nvSpPr>
          <p:cNvPr id="7" name="TextBox 6"/>
          <p:cNvSpPr txBox="1"/>
          <p:nvPr/>
        </p:nvSpPr>
        <p:spPr>
          <a:xfrm>
            <a:off x="6583467" y="4779202"/>
            <a:ext cx="3654205" cy="477054"/>
          </a:xfrm>
          <a:prstGeom prst="rect">
            <a:avLst/>
          </a:prstGeom>
          <a:noFill/>
        </p:spPr>
        <p:txBody>
          <a:bodyPr wrap="none" rtlCol="0">
            <a:spAutoFit/>
          </a:bodyPr>
          <a:lstStyle/>
          <a:p>
            <a:r>
              <a:rPr lang="en-US" sz="2500" smtClean="0">
                <a:solidFill>
                  <a:srgbClr val="FF0000"/>
                </a:solidFill>
              </a:rPr>
              <a:t>Deviation </a:t>
            </a:r>
            <a:r>
              <a:rPr lang="en-US" sz="2500" dirty="0" smtClean="0">
                <a:solidFill>
                  <a:srgbClr val="FF0000"/>
                </a:solidFill>
              </a:rPr>
              <a:t>between agents </a:t>
            </a:r>
            <a:endParaRPr lang="en-US" sz="2500" dirty="0">
              <a:solidFill>
                <a:srgbClr val="FF0000"/>
              </a:solidFill>
            </a:endParaRPr>
          </a:p>
        </p:txBody>
      </p:sp>
      <p:cxnSp>
        <p:nvCxnSpPr>
          <p:cNvPr id="8" name="Straight Arrow Connector 7"/>
          <p:cNvCxnSpPr/>
          <p:nvPr/>
        </p:nvCxnSpPr>
        <p:spPr>
          <a:xfrm flipH="1">
            <a:off x="5935579" y="4547204"/>
            <a:ext cx="160421" cy="941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45138" y="5425939"/>
            <a:ext cx="1580882" cy="477054"/>
          </a:xfrm>
          <a:prstGeom prst="rect">
            <a:avLst/>
          </a:prstGeom>
          <a:noFill/>
        </p:spPr>
        <p:txBody>
          <a:bodyPr wrap="none" rtlCol="0">
            <a:spAutoFit/>
          </a:bodyPr>
          <a:lstStyle/>
          <a:p>
            <a:r>
              <a:rPr lang="en-US" sz="2500" smtClean="0"/>
              <a:t>Weighting </a:t>
            </a:r>
            <a:endParaRPr lang="en-US" sz="2500" dirty="0"/>
          </a:p>
        </p:txBody>
      </p:sp>
    </p:spTree>
    <p:extLst>
      <p:ext uri="{BB962C8B-B14F-4D97-AF65-F5344CB8AC3E}">
        <p14:creationId xmlns:p14="http://schemas.microsoft.com/office/powerpoint/2010/main" val="1193196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expect the model to learn? </a:t>
            </a:r>
            <a:endParaRPr lang="en-US" dirty="0"/>
          </a:p>
        </p:txBody>
      </p:sp>
      <p:sp>
        <p:nvSpPr>
          <p:cNvPr id="3" name="Content Placeholder 2"/>
          <p:cNvSpPr>
            <a:spLocks noGrp="1"/>
          </p:cNvSpPr>
          <p:nvPr>
            <p:ph idx="1"/>
          </p:nvPr>
        </p:nvSpPr>
        <p:spPr/>
        <p:txBody>
          <a:bodyPr/>
          <a:lstStyle/>
          <a:p>
            <a:r>
              <a:rPr lang="en-US" dirty="0" smtClean="0"/>
              <a:t>If multiple strategies exist, KL divergence constraint will encourage each expert policy to explore different parts of the state space. On the other hand, converging to the same policy is discouraged.</a:t>
            </a:r>
          </a:p>
          <a:p>
            <a:endParaRPr lang="en-US" dirty="0"/>
          </a:p>
          <a:p>
            <a:r>
              <a:rPr lang="en-US" dirty="0" smtClean="0"/>
              <a:t>If only one good strategy exists, then eventually both experts will settle on the same strategy. (Granted that the KL constraint is ”properly” annealed)  </a:t>
            </a:r>
          </a:p>
        </p:txBody>
      </p:sp>
    </p:spTree>
    <p:extLst>
      <p:ext uri="{BB962C8B-B14F-4D97-AF65-F5344CB8AC3E}">
        <p14:creationId xmlns:p14="http://schemas.microsoft.com/office/powerpoint/2010/main" val="1478196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Results </a:t>
            </a:r>
            <a:r>
              <a:rPr lang="mr-IN" dirty="0" smtClean="0"/>
              <a:t>–</a:t>
            </a:r>
            <a:r>
              <a:rPr lang="en-US" dirty="0" smtClean="0"/>
              <a:t> Multiple Strategies Discovered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677" y="1690688"/>
            <a:ext cx="5306416" cy="4114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07" y="1690688"/>
            <a:ext cx="5274921" cy="4114800"/>
          </a:xfrm>
          <a:prstGeom prst="rect">
            <a:avLst/>
          </a:prstGeom>
        </p:spPr>
      </p:pic>
      <p:sp>
        <p:nvSpPr>
          <p:cNvPr id="10" name="Lightning Bolt 9"/>
          <p:cNvSpPr/>
          <p:nvPr/>
        </p:nvSpPr>
        <p:spPr>
          <a:xfrm>
            <a:off x="8697232" y="3387942"/>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p:cNvSpPr/>
          <p:nvPr/>
        </p:nvSpPr>
        <p:spPr>
          <a:xfrm>
            <a:off x="9491316" y="3387941"/>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ghtning Bolt 11"/>
          <p:cNvSpPr/>
          <p:nvPr/>
        </p:nvSpPr>
        <p:spPr>
          <a:xfrm>
            <a:off x="7802885" y="3387940"/>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p:cNvSpPr/>
          <p:nvPr/>
        </p:nvSpPr>
        <p:spPr>
          <a:xfrm>
            <a:off x="3153316" y="3387942"/>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p:cNvSpPr/>
          <p:nvPr/>
        </p:nvSpPr>
        <p:spPr>
          <a:xfrm>
            <a:off x="3947400" y="3387941"/>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p:cNvSpPr/>
          <p:nvPr/>
        </p:nvSpPr>
        <p:spPr>
          <a:xfrm>
            <a:off x="2258969" y="3387940"/>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852004" y="1938544"/>
            <a:ext cx="798617" cy="477054"/>
          </a:xfrm>
          <a:prstGeom prst="rect">
            <a:avLst/>
          </a:prstGeom>
          <a:noFill/>
        </p:spPr>
        <p:txBody>
          <a:bodyPr wrap="none" rtlCol="0">
            <a:spAutoFit/>
          </a:bodyPr>
          <a:lstStyle/>
          <a:p>
            <a:r>
              <a:rPr lang="en-US" sz="2500" b="1" dirty="0" smtClean="0"/>
              <a:t>Goal</a:t>
            </a:r>
            <a:endParaRPr lang="en-US" sz="2500" b="1" dirty="0"/>
          </a:p>
        </p:txBody>
      </p:sp>
      <p:sp>
        <p:nvSpPr>
          <p:cNvPr id="17" name="TextBox 16"/>
          <p:cNvSpPr txBox="1"/>
          <p:nvPr/>
        </p:nvSpPr>
        <p:spPr>
          <a:xfrm>
            <a:off x="8546575" y="1929477"/>
            <a:ext cx="798617" cy="477054"/>
          </a:xfrm>
          <a:prstGeom prst="rect">
            <a:avLst/>
          </a:prstGeom>
          <a:noFill/>
        </p:spPr>
        <p:txBody>
          <a:bodyPr wrap="none" rtlCol="0">
            <a:spAutoFit/>
          </a:bodyPr>
          <a:lstStyle/>
          <a:p>
            <a:r>
              <a:rPr lang="en-US" sz="2500" b="1" dirty="0" smtClean="0"/>
              <a:t>Goal</a:t>
            </a:r>
            <a:endParaRPr lang="en-US" sz="2500" b="1" dirty="0"/>
          </a:p>
        </p:txBody>
      </p:sp>
      <p:sp>
        <p:nvSpPr>
          <p:cNvPr id="18" name="TextBox 17"/>
          <p:cNvSpPr txBox="1"/>
          <p:nvPr/>
        </p:nvSpPr>
        <p:spPr>
          <a:xfrm>
            <a:off x="8546575" y="4866658"/>
            <a:ext cx="827791" cy="477054"/>
          </a:xfrm>
          <a:prstGeom prst="rect">
            <a:avLst/>
          </a:prstGeom>
          <a:noFill/>
        </p:spPr>
        <p:txBody>
          <a:bodyPr wrap="none" rtlCol="0">
            <a:spAutoFit/>
          </a:bodyPr>
          <a:lstStyle/>
          <a:p>
            <a:r>
              <a:rPr lang="en-US" sz="2500" b="1" dirty="0" smtClean="0"/>
              <a:t>Start</a:t>
            </a:r>
            <a:endParaRPr lang="en-US" sz="2500" b="1" dirty="0"/>
          </a:p>
        </p:txBody>
      </p:sp>
      <p:sp>
        <p:nvSpPr>
          <p:cNvPr id="19" name="TextBox 18"/>
          <p:cNvSpPr txBox="1"/>
          <p:nvPr/>
        </p:nvSpPr>
        <p:spPr>
          <a:xfrm>
            <a:off x="2852004" y="4857591"/>
            <a:ext cx="827791" cy="477054"/>
          </a:xfrm>
          <a:prstGeom prst="rect">
            <a:avLst/>
          </a:prstGeom>
          <a:noFill/>
        </p:spPr>
        <p:txBody>
          <a:bodyPr wrap="none" rtlCol="0">
            <a:spAutoFit/>
          </a:bodyPr>
          <a:lstStyle/>
          <a:p>
            <a:r>
              <a:rPr lang="en-US" sz="2500" b="1" dirty="0" smtClean="0"/>
              <a:t>Start</a:t>
            </a:r>
            <a:endParaRPr lang="en-US" sz="2500" b="1" dirty="0"/>
          </a:p>
        </p:txBody>
      </p:sp>
    </p:spTree>
    <p:extLst>
      <p:ext uri="{BB962C8B-B14F-4D97-AF65-F5344CB8AC3E}">
        <p14:creationId xmlns:p14="http://schemas.microsoft.com/office/powerpoint/2010/main" val="563085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Results </a:t>
            </a:r>
            <a:r>
              <a:rPr lang="mr-IN" dirty="0" smtClean="0"/>
              <a:t>–</a:t>
            </a:r>
            <a:r>
              <a:rPr lang="en-US" dirty="0" smtClean="0"/>
              <a:t> Multiple Strategies Discovered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73" y="1690688"/>
            <a:ext cx="5535827" cy="43891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027" y="1690688"/>
            <a:ext cx="5479036" cy="4389120"/>
          </a:xfrm>
          <a:prstGeom prst="rect">
            <a:avLst/>
          </a:prstGeom>
        </p:spPr>
      </p:pic>
      <p:sp>
        <p:nvSpPr>
          <p:cNvPr id="6" name="Lightning Bolt 5"/>
          <p:cNvSpPr/>
          <p:nvPr/>
        </p:nvSpPr>
        <p:spPr>
          <a:xfrm>
            <a:off x="3079433" y="3636595"/>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ghtning Bolt 6"/>
          <p:cNvSpPr/>
          <p:nvPr/>
        </p:nvSpPr>
        <p:spPr>
          <a:xfrm>
            <a:off x="8864892" y="3636594"/>
            <a:ext cx="497305" cy="497305"/>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64298" y="2115006"/>
            <a:ext cx="798617" cy="477054"/>
          </a:xfrm>
          <a:prstGeom prst="rect">
            <a:avLst/>
          </a:prstGeom>
          <a:noFill/>
        </p:spPr>
        <p:txBody>
          <a:bodyPr wrap="none" rtlCol="0">
            <a:spAutoFit/>
          </a:bodyPr>
          <a:lstStyle/>
          <a:p>
            <a:r>
              <a:rPr lang="en-US" sz="2500" b="1" dirty="0" smtClean="0"/>
              <a:t>Goal</a:t>
            </a:r>
            <a:endParaRPr lang="en-US" sz="2500" b="1" dirty="0"/>
          </a:p>
        </p:txBody>
      </p:sp>
      <p:sp>
        <p:nvSpPr>
          <p:cNvPr id="9" name="TextBox 8"/>
          <p:cNvSpPr txBox="1"/>
          <p:nvPr/>
        </p:nvSpPr>
        <p:spPr>
          <a:xfrm>
            <a:off x="2964298" y="5034053"/>
            <a:ext cx="827791" cy="477054"/>
          </a:xfrm>
          <a:prstGeom prst="rect">
            <a:avLst/>
          </a:prstGeom>
          <a:noFill/>
        </p:spPr>
        <p:txBody>
          <a:bodyPr wrap="none" rtlCol="0">
            <a:spAutoFit/>
          </a:bodyPr>
          <a:lstStyle/>
          <a:p>
            <a:r>
              <a:rPr lang="en-US" sz="2500" b="1" smtClean="0"/>
              <a:t>Start</a:t>
            </a:r>
            <a:endParaRPr lang="en-US" sz="2500" b="1" dirty="0"/>
          </a:p>
        </p:txBody>
      </p:sp>
      <p:sp>
        <p:nvSpPr>
          <p:cNvPr id="10" name="TextBox 9"/>
          <p:cNvSpPr txBox="1"/>
          <p:nvPr/>
        </p:nvSpPr>
        <p:spPr>
          <a:xfrm>
            <a:off x="8747477" y="2115006"/>
            <a:ext cx="798617" cy="477054"/>
          </a:xfrm>
          <a:prstGeom prst="rect">
            <a:avLst/>
          </a:prstGeom>
          <a:noFill/>
        </p:spPr>
        <p:txBody>
          <a:bodyPr wrap="none" rtlCol="0">
            <a:spAutoFit/>
          </a:bodyPr>
          <a:lstStyle/>
          <a:p>
            <a:r>
              <a:rPr lang="en-US" sz="2500" b="1" dirty="0" smtClean="0"/>
              <a:t>Goal</a:t>
            </a:r>
            <a:endParaRPr lang="en-US" sz="2500" b="1" dirty="0"/>
          </a:p>
        </p:txBody>
      </p:sp>
      <p:sp>
        <p:nvSpPr>
          <p:cNvPr id="11" name="TextBox 10"/>
          <p:cNvSpPr txBox="1"/>
          <p:nvPr/>
        </p:nvSpPr>
        <p:spPr>
          <a:xfrm>
            <a:off x="8747477" y="5034053"/>
            <a:ext cx="827791" cy="477054"/>
          </a:xfrm>
          <a:prstGeom prst="rect">
            <a:avLst/>
          </a:prstGeom>
          <a:noFill/>
        </p:spPr>
        <p:txBody>
          <a:bodyPr wrap="none" rtlCol="0">
            <a:spAutoFit/>
          </a:bodyPr>
          <a:lstStyle/>
          <a:p>
            <a:r>
              <a:rPr lang="en-US" sz="2500" b="1" smtClean="0"/>
              <a:t>Start</a:t>
            </a:r>
            <a:endParaRPr lang="en-US" sz="2500" b="1" dirty="0"/>
          </a:p>
        </p:txBody>
      </p:sp>
    </p:spTree>
    <p:extLst>
      <p:ext uri="{BB962C8B-B14F-4D97-AF65-F5344CB8AC3E}">
        <p14:creationId xmlns:p14="http://schemas.microsoft.com/office/powerpoint/2010/main" val="1187478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1502</Words>
  <Application>Microsoft Macintosh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Calibri Light</vt:lpstr>
      <vt:lpstr>Cambria Math</vt:lpstr>
      <vt:lpstr>Mangal</vt:lpstr>
      <vt:lpstr>Arial</vt:lpstr>
      <vt:lpstr>Office Theme</vt:lpstr>
      <vt:lpstr>Policy search with a  Mixture of Experts</vt:lpstr>
      <vt:lpstr>Mixture of Experts Policy </vt:lpstr>
      <vt:lpstr>Why define a mixture of experts policy? </vt:lpstr>
      <vt:lpstr>Gradient of Mixture Policy Performance</vt:lpstr>
      <vt:lpstr>How can we discover multiple strategies with this model? </vt:lpstr>
      <vt:lpstr>Modified Policy Gradient</vt:lpstr>
      <vt:lpstr>What can we expect the model to learn? </vt:lpstr>
      <vt:lpstr>Initial Results – Multiple Strategies Discovered</vt:lpstr>
      <vt:lpstr>Initial Results – Multiple Strategies Discovered</vt:lpstr>
      <vt:lpstr>Initial Results – One optimal strategy </vt:lpstr>
      <vt:lpstr>Future Directions </vt:lpstr>
      <vt:lpstr>Cross Advantage </vt:lpstr>
      <vt:lpstr>Can we find a good balance? </vt:lpstr>
      <vt:lpstr>Results – Cross Advantage</vt:lpstr>
      <vt:lpstr>Results – Cross Advantage </vt:lpstr>
      <vt:lpstr>Results – Cross Advantage (8x8 maze) </vt:lpstr>
      <vt:lpstr>Comparison with KL constraints</vt:lpstr>
      <vt:lpstr>Questions </vt:lpstr>
      <vt:lpstr>Going back to mixture of experts</vt:lpstr>
      <vt:lpstr>Refined formulation</vt:lpstr>
      <vt:lpstr>Full Algorithm in a nutshell </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Mixture of experts</dc:title>
  <dc:creator>Microsoft Office User</dc:creator>
  <cp:lastModifiedBy>Microsoft Office User</cp:lastModifiedBy>
  <cp:revision>27</cp:revision>
  <dcterms:created xsi:type="dcterms:W3CDTF">2017-08-31T19:19:46Z</dcterms:created>
  <dcterms:modified xsi:type="dcterms:W3CDTF">2017-09-09T16:43:34Z</dcterms:modified>
</cp:coreProperties>
</file>