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355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21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E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1092" y="1193277"/>
            <a:ext cx="16823529" cy="7899160"/>
            <a:chOff x="731092" y="1193277"/>
            <a:chExt cx="16823529" cy="78991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092" y="1193277"/>
              <a:ext cx="16823529" cy="78991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090985" y="6976356"/>
            <a:ext cx="5235408" cy="5235408"/>
            <a:chOff x="-2090985" y="6976356"/>
            <a:chExt cx="5235408" cy="52354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090985" y="6976356"/>
              <a:ext cx="5235408" cy="52354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727902" y="-1737035"/>
            <a:ext cx="6154451" cy="6154451"/>
            <a:chOff x="13727902" y="-1737035"/>
            <a:chExt cx="6154451" cy="61544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27902" y="-1737035"/>
              <a:ext cx="6154451" cy="61544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11255" y="6460811"/>
            <a:ext cx="1869303" cy="1869303"/>
            <a:chOff x="1611255" y="6460811"/>
            <a:chExt cx="1869303" cy="186930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1255" y="6460811"/>
              <a:ext cx="1869303" cy="18693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4599481-3186-40F6-A52A-34F6569169CC}"/>
              </a:ext>
            </a:extLst>
          </p:cNvPr>
          <p:cNvSpPr txBox="1"/>
          <p:nvPr/>
        </p:nvSpPr>
        <p:spPr>
          <a:xfrm>
            <a:off x="4570856" y="344792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Elastic</a:t>
            </a:r>
            <a:r>
              <a:rPr lang="ko-KR" altLang="en-US" sz="6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 </a:t>
            </a:r>
            <a:r>
              <a:rPr lang="en-US" altLang="ko-KR" sz="6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stack</a:t>
            </a:r>
            <a:r>
              <a:rPr lang="ko-KR" altLang="en-US" sz="6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을 이용한</a:t>
            </a:r>
            <a:endParaRPr lang="en-US" altLang="ko-KR" sz="6000" dirty="0"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  <a:p>
            <a:pPr algn="ctr"/>
            <a:r>
              <a:rPr lang="en-US" altLang="ko-KR" sz="6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Bicycle Road Map </a:t>
            </a:r>
            <a:r>
              <a:rPr lang="ko-KR" altLang="en-US" sz="6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구현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89BDF3-50A9-4D22-A67A-E71E4599A1B1}"/>
              </a:ext>
            </a:extLst>
          </p:cNvPr>
          <p:cNvSpPr txBox="1"/>
          <p:nvPr/>
        </p:nvSpPr>
        <p:spPr>
          <a:xfrm>
            <a:off x="7391400" y="68961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20160358 </a:t>
            </a:r>
            <a:r>
              <a:rPr lang="ko-KR" altLang="en-US" sz="32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김창훈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1092" y="1193277"/>
            <a:ext cx="16823529" cy="7899160"/>
            <a:chOff x="731092" y="1193277"/>
            <a:chExt cx="16823529" cy="78991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092" y="1193277"/>
              <a:ext cx="16823529" cy="78991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090985" y="6976356"/>
            <a:ext cx="5235408" cy="5235408"/>
            <a:chOff x="-2090985" y="6976356"/>
            <a:chExt cx="5235408" cy="52354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090985" y="6976356"/>
              <a:ext cx="5235408" cy="52354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727902" y="-1737035"/>
            <a:ext cx="6154451" cy="6154451"/>
            <a:chOff x="13727902" y="-1737035"/>
            <a:chExt cx="6154451" cy="61544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27902" y="-1737035"/>
              <a:ext cx="6154451" cy="61544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11255" y="6460811"/>
            <a:ext cx="1869303" cy="1869303"/>
            <a:chOff x="1611255" y="6460811"/>
            <a:chExt cx="1869303" cy="186930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1255" y="6460811"/>
              <a:ext cx="1869303" cy="18693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4599481-3186-40F6-A52A-34F6569169CC}"/>
              </a:ext>
            </a:extLst>
          </p:cNvPr>
          <p:cNvSpPr txBox="1"/>
          <p:nvPr/>
        </p:nvSpPr>
        <p:spPr>
          <a:xfrm>
            <a:off x="4570856" y="4635025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감사합니다</a:t>
            </a:r>
            <a:r>
              <a:rPr lang="en-US" altLang="ko-KR" sz="6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.</a:t>
            </a:r>
            <a:endParaRPr lang="ko-KR" altLang="en-US" sz="6000" dirty="0"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2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E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1092" y="1193277"/>
            <a:ext cx="16823529" cy="7899160"/>
            <a:chOff x="731092" y="1193277"/>
            <a:chExt cx="16823529" cy="78991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092" y="1193277"/>
              <a:ext cx="16823529" cy="78991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090985" y="6460811"/>
            <a:ext cx="5571543" cy="5750954"/>
            <a:chOff x="-2090985" y="6460811"/>
            <a:chExt cx="5571543" cy="575095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-2090985" y="6976356"/>
              <a:ext cx="5235408" cy="5235408"/>
              <a:chOff x="-2090985" y="6976356"/>
              <a:chExt cx="5235408" cy="523540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2090985" y="6976356"/>
                <a:ext cx="5235408" cy="523540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11255" y="6460811"/>
              <a:ext cx="1869303" cy="1869303"/>
              <a:chOff x="1611255" y="6460811"/>
              <a:chExt cx="1869303" cy="186930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11255" y="6460811"/>
                <a:ext cx="1869303" cy="1869303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3007575" y="6461671"/>
            <a:ext cx="3714286" cy="514685"/>
            <a:chOff x="13003026" y="5843396"/>
            <a:chExt cx="3714286" cy="5146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03026" y="5843396"/>
              <a:ext cx="3714286" cy="5146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003026" y="4219527"/>
            <a:ext cx="3714286" cy="514685"/>
            <a:chOff x="13003026" y="4219527"/>
            <a:chExt cx="3714286" cy="51468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03026" y="4219527"/>
              <a:ext cx="3714286" cy="51468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330298" y="6461671"/>
            <a:ext cx="3714286" cy="514685"/>
            <a:chOff x="8325749" y="5843396"/>
            <a:chExt cx="3714286" cy="51468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25749" y="5843396"/>
              <a:ext cx="3714286" cy="5146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325749" y="4219527"/>
            <a:ext cx="3714286" cy="514685"/>
            <a:chOff x="8325749" y="4219527"/>
            <a:chExt cx="3714286" cy="51468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25749" y="4219527"/>
              <a:ext cx="3714286" cy="51468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977476" y="4219527"/>
            <a:ext cx="3714286" cy="514685"/>
            <a:chOff x="3977476" y="4219527"/>
            <a:chExt cx="3714286" cy="51468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7476" y="4219527"/>
              <a:ext cx="3714286" cy="514685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0171" y="1811729"/>
            <a:ext cx="4853379" cy="1331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55BCDE-FF43-458B-87CC-7598623557AB}"/>
              </a:ext>
            </a:extLst>
          </p:cNvPr>
          <p:cNvSpPr txBox="1"/>
          <p:nvPr/>
        </p:nvSpPr>
        <p:spPr>
          <a:xfrm>
            <a:off x="4034463" y="4246036"/>
            <a:ext cx="175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마루 부리 조금굵은" panose="020B0600000101010101" pitchFamily="50" charset="-127"/>
                <a:ea typeface="마루 부리 조금굵은" panose="020B0600000101010101" pitchFamily="50" charset="-127"/>
                <a:cs typeface="함초롬바탕" panose="02030604000101010101" pitchFamily="18" charset="-127"/>
              </a:rPr>
              <a:t>01. </a:t>
            </a:r>
            <a:r>
              <a:rPr lang="ko-KR" altLang="en-US" sz="2400" b="1" dirty="0">
                <a:latin typeface="마루 부리 조금굵은" panose="020B0600000101010101" pitchFamily="50" charset="-127"/>
                <a:ea typeface="마루 부리 조금굵은" panose="020B0600000101010101" pitchFamily="50" charset="-127"/>
                <a:cs typeface="함초롬바탕" panose="02030604000101010101" pitchFamily="18" charset="-127"/>
              </a:rPr>
              <a:t>개요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EDA83D-F034-4CD8-97E2-BC9D11D916D7}"/>
              </a:ext>
            </a:extLst>
          </p:cNvPr>
          <p:cNvSpPr txBox="1"/>
          <p:nvPr/>
        </p:nvSpPr>
        <p:spPr>
          <a:xfrm>
            <a:off x="8377863" y="4246036"/>
            <a:ext cx="300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마루 부리 조금굵은" panose="020B0600000101010101" pitchFamily="50" charset="-127"/>
                <a:ea typeface="마루 부리 조금굵은" panose="020B0600000101010101" pitchFamily="50" charset="-127"/>
                <a:cs typeface="함초롬바탕" panose="02030604000101010101" pitchFamily="18" charset="-127"/>
              </a:rPr>
              <a:t>02. </a:t>
            </a:r>
            <a:r>
              <a:rPr lang="ko-KR" altLang="en-US" sz="2400" b="1" dirty="0">
                <a:latin typeface="마루 부리 조금굵은" panose="020B0600000101010101" pitchFamily="50" charset="-127"/>
                <a:ea typeface="마루 부리 조금굵은" panose="020B0600000101010101" pitchFamily="50" charset="-127"/>
                <a:cs typeface="함초롬바탕" panose="02030604000101010101" pitchFamily="18" charset="-127"/>
              </a:rPr>
              <a:t>배경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16B2BA-FC17-4EB5-8468-CCFA3F2E768A}"/>
              </a:ext>
            </a:extLst>
          </p:cNvPr>
          <p:cNvSpPr txBox="1"/>
          <p:nvPr/>
        </p:nvSpPr>
        <p:spPr>
          <a:xfrm>
            <a:off x="13026063" y="4243154"/>
            <a:ext cx="2442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마루 부리 조금굵은" panose="020B0600000101010101" pitchFamily="50" charset="-127"/>
                <a:ea typeface="마루 부리 조금굵은" panose="020B0600000101010101" pitchFamily="50" charset="-127"/>
                <a:cs typeface="함초롬바탕" panose="02030604000101010101" pitchFamily="18" charset="-127"/>
              </a:rPr>
              <a:t>04. </a:t>
            </a:r>
            <a:r>
              <a:rPr lang="ko-KR" altLang="en-US" sz="2400" b="1" dirty="0">
                <a:latin typeface="마루 부리 조금굵은" panose="020B0600000101010101" pitchFamily="50" charset="-127"/>
                <a:ea typeface="마루 부리 조금굵은" panose="020B0600000101010101" pitchFamily="50" charset="-127"/>
                <a:cs typeface="함초롬바탕" panose="02030604000101010101" pitchFamily="18" charset="-127"/>
              </a:rPr>
              <a:t>사용기술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554373-B8B2-40B5-B5D2-1C2EA86D53C3}"/>
              </a:ext>
            </a:extLst>
          </p:cNvPr>
          <p:cNvSpPr txBox="1"/>
          <p:nvPr/>
        </p:nvSpPr>
        <p:spPr>
          <a:xfrm>
            <a:off x="8382412" y="6482483"/>
            <a:ext cx="175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마루 부리 조금굵은" panose="020B0600000101010101" pitchFamily="50" charset="-127"/>
                <a:ea typeface="마루 부리 조금굵은" panose="020B0600000101010101" pitchFamily="50" charset="-127"/>
                <a:cs typeface="함초롬바탕" panose="02030604000101010101" pitchFamily="18" charset="-127"/>
              </a:rPr>
              <a:t>03. </a:t>
            </a:r>
            <a:r>
              <a:rPr lang="ko-KR" altLang="en-US" sz="2400" b="1" dirty="0">
                <a:latin typeface="마루 부리 조금굵은" panose="020B0600000101010101" pitchFamily="50" charset="-127"/>
                <a:ea typeface="마루 부리 조금굵은" panose="020B0600000101010101" pitchFamily="50" charset="-127"/>
                <a:cs typeface="함초롬바탕" panose="02030604000101010101" pitchFamily="18" charset="-127"/>
              </a:rPr>
              <a:t>차별성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658BF3-912F-43D7-B9B9-7AC93F83BCCD}"/>
              </a:ext>
            </a:extLst>
          </p:cNvPr>
          <p:cNvSpPr txBox="1"/>
          <p:nvPr/>
        </p:nvSpPr>
        <p:spPr>
          <a:xfrm>
            <a:off x="13026338" y="6483734"/>
            <a:ext cx="3654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마루 부리 조금굵은" panose="020B0600000101010101" pitchFamily="50" charset="-127"/>
                <a:ea typeface="마루 부리 조금굵은" panose="020B0600000101010101" pitchFamily="50" charset="-127"/>
                <a:cs typeface="함초롬바탕" panose="02030604000101010101" pitchFamily="18" charset="-127"/>
              </a:rPr>
              <a:t>05. </a:t>
            </a:r>
            <a:r>
              <a:rPr lang="ko-KR" altLang="en-US" sz="2400" b="1" dirty="0">
                <a:latin typeface="마루 부리 조금굵은" panose="020B0600000101010101" pitchFamily="50" charset="-127"/>
                <a:ea typeface="마루 부리 조금굵은" panose="020B0600000101010101" pitchFamily="50" charset="-127"/>
                <a:cs typeface="함초롬바탕" panose="02030604000101010101" pitchFamily="18" charset="-127"/>
              </a:rPr>
              <a:t>구조 및 동작 시나리오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E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1092" y="2790515"/>
            <a:ext cx="16819048" cy="23452"/>
            <a:chOff x="731092" y="2790515"/>
            <a:chExt cx="16819048" cy="2345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092" y="2790515"/>
              <a:ext cx="16819048" cy="23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1092" y="1193277"/>
            <a:ext cx="16823529" cy="7899160"/>
            <a:chOff x="731092" y="1193277"/>
            <a:chExt cx="16823529" cy="789916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092" y="1193277"/>
              <a:ext cx="16823529" cy="78991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38809" y="5129170"/>
            <a:ext cx="7895238" cy="23452"/>
            <a:chOff x="12238809" y="5129170"/>
            <a:chExt cx="7895238" cy="234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238809" y="5129170"/>
              <a:ext cx="7895238" cy="234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297069" y="5731503"/>
            <a:ext cx="5148354" cy="396965"/>
            <a:chOff x="14297069" y="5731503"/>
            <a:chExt cx="5148354" cy="3969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4297069" y="5731503"/>
              <a:ext cx="5148354" cy="3969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672763" y="3823102"/>
            <a:ext cx="401769" cy="405998"/>
            <a:chOff x="16672763" y="3641522"/>
            <a:chExt cx="401769" cy="4059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72763" y="3641522"/>
              <a:ext cx="401769" cy="405998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87715" y="2208921"/>
            <a:ext cx="517006" cy="3812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F41BB1-F67C-485E-A7EE-9DDF0F37DF8E}"/>
              </a:ext>
            </a:extLst>
          </p:cNvPr>
          <p:cNvSpPr txBox="1"/>
          <p:nvPr/>
        </p:nvSpPr>
        <p:spPr>
          <a:xfrm>
            <a:off x="1371600" y="1976457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개요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D188E6-C6AB-446E-A1E9-1614DE11D0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96" y="3848100"/>
            <a:ext cx="6647516" cy="4648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4F1A4A-B0F2-4F27-951D-DF04761709E2}"/>
              </a:ext>
            </a:extLst>
          </p:cNvPr>
          <p:cNvSpPr txBox="1"/>
          <p:nvPr/>
        </p:nvSpPr>
        <p:spPr>
          <a:xfrm>
            <a:off x="2199954" y="300990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자전거 이용자를 위한</a:t>
            </a:r>
            <a:endParaRPr lang="en-US" altLang="ko-KR" sz="24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자전거 도로 지도 구현</a:t>
            </a:r>
            <a:endParaRPr lang="en-US" altLang="ko-KR" sz="24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F04518-575C-499A-B474-9A5A31094B8C}"/>
              </a:ext>
            </a:extLst>
          </p:cNvPr>
          <p:cNvSpPr txBox="1"/>
          <p:nvPr/>
        </p:nvSpPr>
        <p:spPr>
          <a:xfrm>
            <a:off x="8312379" y="3879134"/>
            <a:ext cx="7387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자전거 도로 종류에 따라 분류하여 다른 색으로 표시</a:t>
            </a:r>
          </a:p>
          <a:p>
            <a:pPr marL="457200" indent="-457200">
              <a:buAutoNum type="arabicPeriod"/>
            </a:pPr>
            <a:endParaRPr lang="en-US" altLang="ko-KR" sz="24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자전거 도로 거리 제공</a:t>
            </a:r>
            <a:endParaRPr lang="en-US" altLang="ko-KR" sz="24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자전거 도로 시작점 및 종료지점 정보 제공</a:t>
            </a:r>
            <a:endParaRPr lang="en-US" altLang="ko-KR" sz="24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자전거 도로 위치</a:t>
            </a:r>
            <a:r>
              <a:rPr lang="en-US" altLang="ko-KR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(</a:t>
            </a: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도로명</a:t>
            </a:r>
            <a:r>
              <a:rPr lang="en-US" altLang="ko-KR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) </a:t>
            </a: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정보 제공</a:t>
            </a:r>
            <a:endParaRPr lang="en-US" altLang="ko-KR" sz="24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9034D9-85E0-49EC-9254-0F3C2E0A6A70}"/>
              </a:ext>
            </a:extLst>
          </p:cNvPr>
          <p:cNvSpPr txBox="1"/>
          <p:nvPr/>
        </p:nvSpPr>
        <p:spPr>
          <a:xfrm>
            <a:off x="2619054" y="8609734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예시 자료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1431E2-261E-4F45-90A8-C1737EE66F6C}"/>
              </a:ext>
            </a:extLst>
          </p:cNvPr>
          <p:cNvSpPr txBox="1"/>
          <p:nvPr/>
        </p:nvSpPr>
        <p:spPr>
          <a:xfrm>
            <a:off x="3810000" y="1846502"/>
            <a:ext cx="999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3600" dirty="0">
                <a:solidFill>
                  <a:srgbClr val="FF0000"/>
                </a:solidFill>
              </a:rPr>
              <a:t>배경 설명 없이 갑자기 자전거 도로 지도 구현</a:t>
            </a:r>
            <a:r>
              <a:rPr lang="en-US" altLang="ko-KR" sz="3600" dirty="0">
                <a:solidFill>
                  <a:srgbClr val="FF0000"/>
                </a:solidFill>
              </a:rPr>
              <a:t>?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E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91975" y="1194137"/>
            <a:ext cx="16823529" cy="7899160"/>
            <a:chOff x="731092" y="1193277"/>
            <a:chExt cx="16823529" cy="789916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092" y="1193277"/>
              <a:ext cx="16823529" cy="78991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38809" y="5129170"/>
            <a:ext cx="7895238" cy="23452"/>
            <a:chOff x="12238809" y="5129170"/>
            <a:chExt cx="7895238" cy="2345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38809" y="5129170"/>
              <a:ext cx="7895238" cy="234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1092" y="2790515"/>
            <a:ext cx="16819048" cy="23452"/>
            <a:chOff x="731092" y="2790515"/>
            <a:chExt cx="16819048" cy="234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092" y="2790515"/>
              <a:ext cx="16819048" cy="234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297069" y="5731503"/>
            <a:ext cx="5148354" cy="396965"/>
            <a:chOff x="14297069" y="5731503"/>
            <a:chExt cx="5148354" cy="3969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4297069" y="5731503"/>
              <a:ext cx="5148354" cy="3969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672763" y="4508902"/>
            <a:ext cx="401769" cy="405998"/>
            <a:chOff x="16672763" y="4022475"/>
            <a:chExt cx="401769" cy="4059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72763" y="4022475"/>
              <a:ext cx="401769" cy="405998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87715" y="2208925"/>
            <a:ext cx="528434" cy="38124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AA02AA7-2767-4333-929A-A40950EB5926}"/>
              </a:ext>
            </a:extLst>
          </p:cNvPr>
          <p:cNvSpPr txBox="1"/>
          <p:nvPr/>
        </p:nvSpPr>
        <p:spPr>
          <a:xfrm>
            <a:off x="1371600" y="1976457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배경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C08257-3CBA-499D-A6AB-F2BADFF7E5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38" y="3986614"/>
            <a:ext cx="7735565" cy="38867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B00003-F16A-4542-9082-8FFFF6A222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973" y="3970123"/>
            <a:ext cx="7220958" cy="3886742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C98491C-38D4-460B-A363-7ECB80B6BA22}"/>
              </a:ext>
            </a:extLst>
          </p:cNvPr>
          <p:cNvCxnSpPr>
            <a:cxnSpLocks/>
          </p:cNvCxnSpPr>
          <p:nvPr/>
        </p:nvCxnSpPr>
        <p:spPr>
          <a:xfrm>
            <a:off x="7813965" y="5399396"/>
            <a:ext cx="5334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7A596E1-ACFE-45C8-8996-3D3F0C6DC54B}"/>
              </a:ext>
            </a:extLst>
          </p:cNvPr>
          <p:cNvCxnSpPr>
            <a:cxnSpLocks/>
          </p:cNvCxnSpPr>
          <p:nvPr/>
        </p:nvCxnSpPr>
        <p:spPr>
          <a:xfrm>
            <a:off x="1122215" y="5704610"/>
            <a:ext cx="270856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FCF1B74-E361-4D13-8B19-B5C45DD45574}"/>
              </a:ext>
            </a:extLst>
          </p:cNvPr>
          <p:cNvSpPr txBox="1"/>
          <p:nvPr/>
        </p:nvSpPr>
        <p:spPr>
          <a:xfrm>
            <a:off x="898638" y="3169458"/>
            <a:ext cx="4797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1. </a:t>
            </a: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공공자전거</a:t>
            </a:r>
            <a:r>
              <a:rPr lang="en-US" altLang="ko-KR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(</a:t>
            </a:r>
            <a:r>
              <a:rPr lang="ko-KR" altLang="en-US" sz="2400" dirty="0" err="1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따릉이</a:t>
            </a:r>
            <a:r>
              <a:rPr lang="en-US" altLang="ko-KR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) </a:t>
            </a: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이용률 증가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1CF477-9853-4F19-86C7-60A507A00CC6}"/>
              </a:ext>
            </a:extLst>
          </p:cNvPr>
          <p:cNvSpPr txBox="1"/>
          <p:nvPr/>
        </p:nvSpPr>
        <p:spPr>
          <a:xfrm>
            <a:off x="5931397" y="8124348"/>
            <a:ext cx="5725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출처 </a:t>
            </a:r>
            <a:r>
              <a:rPr lang="en-US" altLang="ko-KR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: </a:t>
            </a:r>
            <a:r>
              <a:rPr lang="ko-KR" altLang="en-US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내 손안에 서울 뉴스 </a:t>
            </a:r>
            <a:r>
              <a:rPr lang="en-US" altLang="ko-KR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https://mediahub.seoul.go.kr/archives/2000183</a:t>
            </a:r>
            <a:endParaRPr lang="ko-KR" altLang="en-US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66ED0B-B3D9-459B-A300-9FFDC00E3BA3}"/>
              </a:ext>
            </a:extLst>
          </p:cNvPr>
          <p:cNvSpPr txBox="1"/>
          <p:nvPr/>
        </p:nvSpPr>
        <p:spPr>
          <a:xfrm>
            <a:off x="3810000" y="1846502"/>
            <a:ext cx="11378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3600" dirty="0">
                <a:solidFill>
                  <a:srgbClr val="FF0000"/>
                </a:solidFill>
              </a:rPr>
              <a:t>공공자전거 이용률 증가만 굳이 언급한 이유가 있나</a:t>
            </a:r>
            <a:r>
              <a:rPr lang="en-US" altLang="ko-KR" sz="3600" dirty="0">
                <a:solidFill>
                  <a:srgbClr val="FF0000"/>
                </a:solidFill>
              </a:rPr>
              <a:t>? 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E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092" y="1193277"/>
            <a:ext cx="16823529" cy="78991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31092" y="2790515"/>
            <a:ext cx="16819048" cy="23452"/>
            <a:chOff x="731092" y="2790515"/>
            <a:chExt cx="16819048" cy="2345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092" y="2790515"/>
              <a:ext cx="16819048" cy="234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238809" y="5129170"/>
            <a:ext cx="7895238" cy="23452"/>
            <a:chOff x="12238809" y="5129170"/>
            <a:chExt cx="7895238" cy="2345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2238809" y="5129170"/>
              <a:ext cx="7895238" cy="234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97069" y="5731503"/>
            <a:ext cx="5148354" cy="396965"/>
            <a:chOff x="14297069" y="5731503"/>
            <a:chExt cx="5148354" cy="3969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4297069" y="5731503"/>
              <a:ext cx="5148354" cy="3969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672763" y="5067300"/>
            <a:ext cx="401769" cy="405998"/>
            <a:chOff x="16672763" y="4514279"/>
            <a:chExt cx="401769" cy="40599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72763" y="4514279"/>
              <a:ext cx="401769" cy="405998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87715" y="2208925"/>
            <a:ext cx="517463" cy="38124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0443365-18B5-466D-BC69-ECB744775412}"/>
              </a:ext>
            </a:extLst>
          </p:cNvPr>
          <p:cNvSpPr txBox="1"/>
          <p:nvPr/>
        </p:nvSpPr>
        <p:spPr>
          <a:xfrm>
            <a:off x="1371600" y="1976457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배경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F0CF69C4-122C-4E14-A321-511AA49636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000500"/>
            <a:ext cx="7985386" cy="39624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68F25039-F36C-439E-A15F-B1E31981EE2D}"/>
              </a:ext>
            </a:extLst>
          </p:cNvPr>
          <p:cNvSpPr txBox="1"/>
          <p:nvPr/>
        </p:nvSpPr>
        <p:spPr>
          <a:xfrm>
            <a:off x="914400" y="3176401"/>
            <a:ext cx="6766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2. </a:t>
            </a: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공공자전거 이용에 따른 대중교통 이용률 감소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B97EB4B-8525-4434-B8C9-A7D782DBEB1E}"/>
              </a:ext>
            </a:extLst>
          </p:cNvPr>
          <p:cNvCxnSpPr>
            <a:cxnSpLocks/>
          </p:cNvCxnSpPr>
          <p:nvPr/>
        </p:nvCxnSpPr>
        <p:spPr>
          <a:xfrm>
            <a:off x="5943600" y="7311735"/>
            <a:ext cx="28194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22609BC-F2AF-4CE9-98D4-96331F5A45B4}"/>
              </a:ext>
            </a:extLst>
          </p:cNvPr>
          <p:cNvCxnSpPr>
            <a:cxnSpLocks/>
          </p:cNvCxnSpPr>
          <p:nvPr/>
        </p:nvCxnSpPr>
        <p:spPr>
          <a:xfrm>
            <a:off x="990600" y="7734300"/>
            <a:ext cx="381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8F25F5B-4BDB-40DD-B0D2-0E9CD543E99C}"/>
              </a:ext>
            </a:extLst>
          </p:cNvPr>
          <p:cNvSpPr txBox="1"/>
          <p:nvPr/>
        </p:nvSpPr>
        <p:spPr>
          <a:xfrm>
            <a:off x="9076167" y="3176401"/>
            <a:ext cx="676627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3. </a:t>
            </a: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실제 자전거 이용 시 불편했던 경험</a:t>
            </a:r>
            <a:endParaRPr lang="en-US" altLang="ko-KR" sz="24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자전거는 차로 분류되기 때문에 자전거 도로가 없으면 차도를 이용</a:t>
            </a:r>
            <a:endParaRPr lang="en-US" altLang="ko-KR" sz="24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사고 위험 증가</a:t>
            </a:r>
            <a:endParaRPr lang="en-US" altLang="ko-KR" sz="24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사고 위험을 줄이기 위해 자전거 도로 이용</a:t>
            </a:r>
            <a:endParaRPr lang="en-US" altLang="ko-KR" sz="24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자전거 도로가 어디에 위치해 있는지 정보 부족</a:t>
            </a:r>
            <a:endParaRPr lang="en-US" altLang="ko-KR" sz="24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A55B4D4-12C2-43D1-B48A-C01E48527940}"/>
              </a:ext>
            </a:extLst>
          </p:cNvPr>
          <p:cNvSpPr txBox="1"/>
          <p:nvPr/>
        </p:nvSpPr>
        <p:spPr>
          <a:xfrm>
            <a:off x="961304" y="8173615"/>
            <a:ext cx="789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출처 </a:t>
            </a:r>
            <a:r>
              <a:rPr lang="en-US" altLang="ko-KR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: </a:t>
            </a:r>
            <a:r>
              <a:rPr lang="ko-KR" altLang="en-US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한겨레 뉴스</a:t>
            </a:r>
            <a:endParaRPr lang="en-US" altLang="ko-KR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algn="ctr"/>
            <a:r>
              <a:rPr lang="en-US" altLang="ko-KR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https://www.hani.co.kr/arti/science/science_general/990362.html</a:t>
            </a:r>
            <a:endParaRPr lang="ko-KR" altLang="en-US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ACE9A3-D670-4043-8454-BFE4F9788D25}"/>
              </a:ext>
            </a:extLst>
          </p:cNvPr>
          <p:cNvSpPr txBox="1"/>
          <p:nvPr/>
        </p:nvSpPr>
        <p:spPr>
          <a:xfrm>
            <a:off x="2808982" y="1552545"/>
            <a:ext cx="13329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3600" dirty="0">
                <a:solidFill>
                  <a:srgbClr val="FF0000"/>
                </a:solidFill>
              </a:rPr>
              <a:t>대중 교통 이용자 감소가 본 프로젝트의 동기와 무슨 상관인가</a:t>
            </a:r>
            <a:r>
              <a:rPr lang="en-US" altLang="ko-KR" sz="3600" dirty="0">
                <a:solidFill>
                  <a:srgbClr val="FF0000"/>
                </a:solidFill>
              </a:rPr>
              <a:t>?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F1F509-80F8-4B67-9608-23CD1FEB9BD6}"/>
              </a:ext>
            </a:extLst>
          </p:cNvPr>
          <p:cNvSpPr txBox="1"/>
          <p:nvPr/>
        </p:nvSpPr>
        <p:spPr>
          <a:xfrm>
            <a:off x="13792200" y="4248415"/>
            <a:ext cx="5317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3600" dirty="0">
                <a:solidFill>
                  <a:srgbClr val="FF0000"/>
                </a:solidFill>
              </a:rPr>
              <a:t>과도한 일반화 아닌가</a:t>
            </a:r>
            <a:r>
              <a:rPr lang="en-US" altLang="ko-KR" sz="3600" dirty="0">
                <a:solidFill>
                  <a:srgbClr val="FF0000"/>
                </a:solidFill>
              </a:rPr>
              <a:t>?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4E6181-403A-4F39-BBA8-4001E86FBBDF}"/>
              </a:ext>
            </a:extLst>
          </p:cNvPr>
          <p:cNvSpPr txBox="1"/>
          <p:nvPr/>
        </p:nvSpPr>
        <p:spPr>
          <a:xfrm>
            <a:off x="9390073" y="8455891"/>
            <a:ext cx="8558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à"/>
            </a:pPr>
            <a:r>
              <a:rPr lang="ko-KR" altLang="en-US" sz="3600" dirty="0">
                <a:solidFill>
                  <a:srgbClr val="FF0000"/>
                </a:solidFill>
                <a:sym typeface="Wingdings" panose="05000000000000000000" pitchFamily="2" charset="2"/>
              </a:rPr>
              <a:t>자전거 이용자 일반을 위한 정보인가</a:t>
            </a:r>
            <a:r>
              <a:rPr lang="en-US" altLang="ko-KR" sz="3600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</a:p>
          <a:p>
            <a:r>
              <a:rPr lang="ko-KR" altLang="en-US" sz="3600" dirty="0">
                <a:solidFill>
                  <a:srgbClr val="FF0000"/>
                </a:solidFill>
              </a:rPr>
              <a:t>전문적인 사이클리스트를 위한 정보인가</a:t>
            </a:r>
            <a:r>
              <a:rPr lang="en-US" altLang="ko-KR" sz="3600" dirty="0">
                <a:solidFill>
                  <a:srgbClr val="FF0000"/>
                </a:solidFill>
              </a:rPr>
              <a:t>?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E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38809" y="5129170"/>
            <a:ext cx="7895238" cy="23452"/>
            <a:chOff x="12238809" y="5129170"/>
            <a:chExt cx="7895238" cy="2345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2238809" y="5129170"/>
              <a:ext cx="7895238" cy="23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173669" y="2790515"/>
            <a:ext cx="1374605" cy="22566"/>
            <a:chOff x="16173669" y="2790515"/>
            <a:chExt cx="1374605" cy="2256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73669" y="2790515"/>
              <a:ext cx="1374605" cy="225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1092" y="1193277"/>
            <a:ext cx="16823529" cy="7899160"/>
            <a:chOff x="731092" y="1193277"/>
            <a:chExt cx="16823529" cy="78991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092" y="1193277"/>
              <a:ext cx="16823529" cy="78991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297069" y="5731503"/>
            <a:ext cx="5148354" cy="396965"/>
            <a:chOff x="14297069" y="5731503"/>
            <a:chExt cx="5148354" cy="3969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4297069" y="5731503"/>
              <a:ext cx="5148354" cy="3969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672763" y="5728102"/>
            <a:ext cx="401769" cy="405998"/>
            <a:chOff x="16672763" y="4990469"/>
            <a:chExt cx="401769" cy="4059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72763" y="4990469"/>
              <a:ext cx="401769" cy="40599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87715" y="2208925"/>
            <a:ext cx="519177" cy="381248"/>
          </a:xfrm>
          <a:prstGeom prst="rect">
            <a:avLst/>
          </a:prstGeom>
        </p:spPr>
      </p:pic>
      <p:grpSp>
        <p:nvGrpSpPr>
          <p:cNvPr id="60" name="그룹 1002">
            <a:extLst>
              <a:ext uri="{FF2B5EF4-FFF2-40B4-BE49-F238E27FC236}">
                <a16:creationId xmlns:a16="http://schemas.microsoft.com/office/drawing/2014/main" id="{535D318E-A2AD-4BD9-9414-DDF79E85FA06}"/>
              </a:ext>
            </a:extLst>
          </p:cNvPr>
          <p:cNvGrpSpPr/>
          <p:nvPr/>
        </p:nvGrpSpPr>
        <p:grpSpPr>
          <a:xfrm>
            <a:off x="731092" y="2790515"/>
            <a:ext cx="16819048" cy="23452"/>
            <a:chOff x="731092" y="2790515"/>
            <a:chExt cx="16819048" cy="23452"/>
          </a:xfrm>
        </p:grpSpPr>
        <p:pic>
          <p:nvPicPr>
            <p:cNvPr id="61" name="Object 6">
              <a:extLst>
                <a:ext uri="{FF2B5EF4-FFF2-40B4-BE49-F238E27FC236}">
                  <a16:creationId xmlns:a16="http://schemas.microsoft.com/office/drawing/2014/main" id="{424A128F-C4E1-4081-8E1B-A7B0AF019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1092" y="2790515"/>
              <a:ext cx="16819048" cy="23452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BE305206-ACFE-4CD7-A35E-FEFAD97EEB92}"/>
              </a:ext>
            </a:extLst>
          </p:cNvPr>
          <p:cNvSpPr txBox="1"/>
          <p:nvPr/>
        </p:nvSpPr>
        <p:spPr>
          <a:xfrm>
            <a:off x="1371600" y="1976457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차별성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6153CE-0119-4B59-8710-4A0D6FB4382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117192"/>
            <a:ext cx="5668097" cy="566809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A5E2CC7-0DC6-42B9-8CC2-58C28DE12A74}"/>
              </a:ext>
            </a:extLst>
          </p:cNvPr>
          <p:cNvSpPr txBox="1"/>
          <p:nvPr/>
        </p:nvSpPr>
        <p:spPr>
          <a:xfrm>
            <a:off x="7209506" y="3117192"/>
            <a:ext cx="676627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Suwon bike </a:t>
            </a:r>
            <a:r>
              <a:rPr lang="ko-KR" altLang="en-US" sz="2400" dirty="0" err="1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반디클</a:t>
            </a:r>
            <a:endParaRPr lang="en-US" altLang="ko-KR" sz="24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자전거 도로 종류에 따라 다른 색으로 </a:t>
            </a:r>
            <a:endParaRPr lang="en-US" altLang="ko-KR" sz="24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    </a:t>
            </a: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시각 정보 제공 </a:t>
            </a:r>
            <a:endParaRPr lang="en-US" altLang="ko-KR" sz="24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F92A6CA-066B-483A-9D56-35EDFAB64D55}"/>
              </a:ext>
            </a:extLst>
          </p:cNvPr>
          <p:cNvSpPr txBox="1"/>
          <p:nvPr/>
        </p:nvSpPr>
        <p:spPr>
          <a:xfrm>
            <a:off x="7209506" y="5472142"/>
            <a:ext cx="676627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차별성</a:t>
            </a:r>
            <a:endParaRPr lang="en-US" altLang="ko-KR" sz="24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자전거 도로 거리 정보 제공</a:t>
            </a:r>
            <a:endParaRPr lang="en-US" altLang="ko-KR" sz="24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자전거 도로 시작점 및 종료지점 정보 제공</a:t>
            </a:r>
            <a:endParaRPr lang="en-US" altLang="ko-KR" sz="24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자전거 도로 위치</a:t>
            </a:r>
            <a:r>
              <a:rPr lang="en-US" altLang="ko-KR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(</a:t>
            </a: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도로명</a:t>
            </a:r>
            <a:r>
              <a:rPr lang="en-US" altLang="ko-KR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) </a:t>
            </a: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정보 제공</a:t>
            </a:r>
            <a:endParaRPr lang="en-US" altLang="ko-KR" sz="24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656184-5614-4DE5-94DF-215F89EC7BC2}"/>
              </a:ext>
            </a:extLst>
          </p:cNvPr>
          <p:cNvSpPr txBox="1"/>
          <p:nvPr/>
        </p:nvSpPr>
        <p:spPr>
          <a:xfrm>
            <a:off x="11963400" y="6029610"/>
            <a:ext cx="8432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à"/>
            </a:pPr>
            <a:r>
              <a:rPr lang="ko-KR" altLang="en-US" sz="3600" dirty="0">
                <a:solidFill>
                  <a:srgbClr val="FF0000"/>
                </a:solidFill>
              </a:rPr>
              <a:t>고객의 출발지</a:t>
            </a:r>
            <a:r>
              <a:rPr lang="en-US" altLang="ko-KR" sz="3600" dirty="0">
                <a:solidFill>
                  <a:srgbClr val="FF0000"/>
                </a:solidFill>
              </a:rPr>
              <a:t>, </a:t>
            </a:r>
            <a:r>
              <a:rPr lang="ko-KR" altLang="en-US" sz="3600" dirty="0">
                <a:solidFill>
                  <a:srgbClr val="FF0000"/>
                </a:solidFill>
              </a:rPr>
              <a:t>목적지를 어떻게 명세</a:t>
            </a:r>
            <a:r>
              <a:rPr lang="en-US" altLang="ko-KR" sz="3600" dirty="0">
                <a:solidFill>
                  <a:srgbClr val="FF0000"/>
                </a:solidFill>
              </a:rPr>
              <a:t>?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BE298A-8BEC-40F3-B855-FB450FA7246C}"/>
              </a:ext>
            </a:extLst>
          </p:cNvPr>
          <p:cNvSpPr txBox="1"/>
          <p:nvPr/>
        </p:nvSpPr>
        <p:spPr>
          <a:xfrm>
            <a:off x="8842215" y="7087969"/>
            <a:ext cx="5799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à"/>
            </a:pPr>
            <a:r>
              <a:rPr lang="ko-KR" altLang="en-US" sz="3600" dirty="0">
                <a:solidFill>
                  <a:srgbClr val="FF0000"/>
                </a:solidFill>
              </a:rPr>
              <a:t>이것이 중요한 정보인가</a:t>
            </a:r>
            <a:r>
              <a:rPr lang="en-US" altLang="ko-KR" sz="3600" dirty="0">
                <a:solidFill>
                  <a:srgbClr val="FF0000"/>
                </a:solidFill>
              </a:rPr>
              <a:t>?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09D761-45D0-4C96-B205-69A008A82D30}"/>
              </a:ext>
            </a:extLst>
          </p:cNvPr>
          <p:cNvSpPr txBox="1"/>
          <p:nvPr/>
        </p:nvSpPr>
        <p:spPr>
          <a:xfrm>
            <a:off x="10426142" y="3151775"/>
            <a:ext cx="7641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à"/>
            </a:pPr>
            <a:r>
              <a:rPr lang="ko-KR" altLang="en-US" sz="3600">
                <a:solidFill>
                  <a:srgbClr val="FF0000"/>
                </a:solidFill>
              </a:rPr>
              <a:t>경쟁 서비스에 </a:t>
            </a:r>
            <a:r>
              <a:rPr lang="ko-KR" altLang="en-US" sz="3600" dirty="0">
                <a:solidFill>
                  <a:srgbClr val="FF0000"/>
                </a:solidFill>
              </a:rPr>
              <a:t>대한 조사가 미비함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E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297069" y="5731503"/>
            <a:ext cx="5148354" cy="396965"/>
            <a:chOff x="14297069" y="5731503"/>
            <a:chExt cx="5148354" cy="3969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4297069" y="5731503"/>
              <a:ext cx="5148354" cy="3969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38809" y="5129170"/>
            <a:ext cx="7895238" cy="23452"/>
            <a:chOff x="12238809" y="5129170"/>
            <a:chExt cx="7895238" cy="2345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38809" y="5129170"/>
              <a:ext cx="7895238" cy="234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173669" y="2790515"/>
            <a:ext cx="1374605" cy="22566"/>
            <a:chOff x="16173669" y="2790515"/>
            <a:chExt cx="1374605" cy="2256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73669" y="2790515"/>
              <a:ext cx="1374605" cy="225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1092" y="1193277"/>
            <a:ext cx="16823529" cy="7899160"/>
            <a:chOff x="731092" y="1193277"/>
            <a:chExt cx="16823529" cy="789916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092" y="1193277"/>
              <a:ext cx="16823529" cy="78991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672763" y="6210300"/>
            <a:ext cx="401769" cy="405998"/>
            <a:chOff x="16672763" y="5466660"/>
            <a:chExt cx="401769" cy="4059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72763" y="5466660"/>
              <a:ext cx="401769" cy="405998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87715" y="2208925"/>
            <a:ext cx="515292" cy="381248"/>
          </a:xfrm>
          <a:prstGeom prst="rect">
            <a:avLst/>
          </a:prstGeom>
        </p:spPr>
      </p:pic>
      <p:grpSp>
        <p:nvGrpSpPr>
          <p:cNvPr id="36" name="그룹 1002">
            <a:extLst>
              <a:ext uri="{FF2B5EF4-FFF2-40B4-BE49-F238E27FC236}">
                <a16:creationId xmlns:a16="http://schemas.microsoft.com/office/drawing/2014/main" id="{7AA456EA-1471-4A91-B110-B62948866B34}"/>
              </a:ext>
            </a:extLst>
          </p:cNvPr>
          <p:cNvGrpSpPr/>
          <p:nvPr/>
        </p:nvGrpSpPr>
        <p:grpSpPr>
          <a:xfrm>
            <a:off x="731092" y="2790515"/>
            <a:ext cx="16819048" cy="23452"/>
            <a:chOff x="731092" y="2790515"/>
            <a:chExt cx="16819048" cy="23452"/>
          </a:xfrm>
        </p:grpSpPr>
        <p:pic>
          <p:nvPicPr>
            <p:cNvPr id="37" name="Object 6">
              <a:extLst>
                <a:ext uri="{FF2B5EF4-FFF2-40B4-BE49-F238E27FC236}">
                  <a16:creationId xmlns:a16="http://schemas.microsoft.com/office/drawing/2014/main" id="{0446874D-47D1-452C-BCFA-A00EA1A39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1092" y="2790515"/>
              <a:ext cx="16819048" cy="23452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25E69F2-C790-4D16-987B-F53285513168}"/>
              </a:ext>
            </a:extLst>
          </p:cNvPr>
          <p:cNvSpPr txBox="1"/>
          <p:nvPr/>
        </p:nvSpPr>
        <p:spPr>
          <a:xfrm>
            <a:off x="1371600" y="1976457"/>
            <a:ext cx="5386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사용 기술 및 용어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B0149-72F1-4D3B-96F8-DD48DA9DF4E5}"/>
              </a:ext>
            </a:extLst>
          </p:cNvPr>
          <p:cNvSpPr txBox="1"/>
          <p:nvPr/>
        </p:nvSpPr>
        <p:spPr>
          <a:xfrm>
            <a:off x="990600" y="2933700"/>
            <a:ext cx="14571673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Elastic stack?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모든 유형의 데이터를 저장</a:t>
            </a:r>
            <a:r>
              <a:rPr lang="en-US" altLang="ko-KR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, </a:t>
            </a: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실시간으로 검색</a:t>
            </a:r>
            <a:r>
              <a:rPr lang="en-US" altLang="ko-KR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, 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    </a:t>
            </a: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분석 및 </a:t>
            </a:r>
            <a:r>
              <a:rPr lang="ko-KR" altLang="en-US" sz="2400" dirty="0" err="1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시각화할</a:t>
            </a: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 수 있도록 도와주는 </a:t>
            </a:r>
            <a:r>
              <a:rPr lang="en-US" altLang="ko-KR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Elastic</a:t>
            </a: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의 오픈소스 서비스 제품</a:t>
            </a:r>
            <a:endParaRPr lang="en-US" altLang="ko-KR" sz="24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Beats, Logstash, Elasticsearch, Kibana</a:t>
            </a: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로 구성되어 있다</a:t>
            </a:r>
            <a:r>
              <a:rPr lang="en-US" altLang="ko-KR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4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Beats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데이터 수집</a:t>
            </a:r>
            <a:r>
              <a:rPr lang="en-US" altLang="ko-KR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, </a:t>
            </a: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운송</a:t>
            </a:r>
            <a:endParaRPr lang="en-US" altLang="ko-KR" sz="24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Logstash</a:t>
            </a: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와 비슷하지만 변환 기능 제외</a:t>
            </a:r>
            <a:endParaRPr lang="en-US" altLang="ko-KR" sz="24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Logstash</a:t>
            </a: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보다 가볍게 사용할 수 있다</a:t>
            </a:r>
            <a:r>
              <a:rPr lang="en-US" altLang="ko-KR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4F91EF-C35D-48CD-BFC4-6A9556C37F6F}"/>
              </a:ext>
            </a:extLst>
          </p:cNvPr>
          <p:cNvSpPr txBox="1"/>
          <p:nvPr/>
        </p:nvSpPr>
        <p:spPr>
          <a:xfrm>
            <a:off x="3824689" y="2992131"/>
            <a:ext cx="12992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à"/>
            </a:pPr>
            <a:r>
              <a:rPr lang="ko-KR" altLang="en-US" sz="3600" dirty="0">
                <a:solidFill>
                  <a:srgbClr val="FF0000"/>
                </a:solidFill>
              </a:rPr>
              <a:t>이 기술이 자전거 지도 제작 및 서비스에 유용한 이유가 있나</a:t>
            </a:r>
            <a:r>
              <a:rPr lang="en-US" altLang="ko-KR" sz="3600" dirty="0">
                <a:solidFill>
                  <a:srgbClr val="FF0000"/>
                </a:solidFill>
              </a:rPr>
              <a:t>?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DF9447-6F38-4BE2-A39D-62DC49180416}"/>
              </a:ext>
            </a:extLst>
          </p:cNvPr>
          <p:cNvSpPr txBox="1"/>
          <p:nvPr/>
        </p:nvSpPr>
        <p:spPr>
          <a:xfrm>
            <a:off x="2562849" y="5638937"/>
            <a:ext cx="12749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à"/>
            </a:pPr>
            <a:r>
              <a:rPr lang="ko-KR" altLang="en-US" sz="3600" dirty="0">
                <a:solidFill>
                  <a:srgbClr val="FF0000"/>
                </a:solidFill>
              </a:rPr>
              <a:t>무슨 데이터를 수집하나</a:t>
            </a:r>
            <a:r>
              <a:rPr lang="en-US" altLang="ko-KR" sz="3600" dirty="0">
                <a:solidFill>
                  <a:srgbClr val="FF0000"/>
                </a:solidFill>
              </a:rPr>
              <a:t>? </a:t>
            </a:r>
            <a:r>
              <a:rPr lang="ko-KR" altLang="en-US" sz="3600" dirty="0">
                <a:solidFill>
                  <a:srgbClr val="FF0000"/>
                </a:solidFill>
              </a:rPr>
              <a:t>고객 데이터</a:t>
            </a:r>
            <a:r>
              <a:rPr lang="en-US" altLang="ko-KR" sz="3600" dirty="0">
                <a:solidFill>
                  <a:srgbClr val="FF0000"/>
                </a:solidFill>
              </a:rPr>
              <a:t>? </a:t>
            </a:r>
            <a:r>
              <a:rPr lang="ko-KR" altLang="en-US" sz="3600" dirty="0">
                <a:solidFill>
                  <a:srgbClr val="FF0000"/>
                </a:solidFill>
              </a:rPr>
              <a:t>자전거 도로 데이터</a:t>
            </a:r>
            <a:r>
              <a:rPr lang="en-US" altLang="ko-KR" sz="3600" dirty="0">
                <a:solidFill>
                  <a:srgbClr val="FF0000"/>
                </a:solidFill>
              </a:rPr>
              <a:t>?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E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297069" y="5766664"/>
            <a:ext cx="5148354" cy="396965"/>
            <a:chOff x="14297069" y="5766664"/>
            <a:chExt cx="5148354" cy="3969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4297069" y="5766664"/>
              <a:ext cx="5148354" cy="3969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38809" y="5129170"/>
            <a:ext cx="7895238" cy="23452"/>
            <a:chOff x="12238809" y="5129170"/>
            <a:chExt cx="7895238" cy="2345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38809" y="5129170"/>
              <a:ext cx="7895238" cy="234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1092" y="2790515"/>
            <a:ext cx="16819048" cy="23452"/>
            <a:chOff x="731092" y="2790515"/>
            <a:chExt cx="16819048" cy="234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092" y="2790515"/>
              <a:ext cx="16819048" cy="234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1092" y="1193277"/>
            <a:ext cx="16823529" cy="7899160"/>
            <a:chOff x="731092" y="1193277"/>
            <a:chExt cx="16823529" cy="789916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092" y="1193277"/>
              <a:ext cx="16823529" cy="78991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672763" y="6794902"/>
            <a:ext cx="401769" cy="405998"/>
            <a:chOff x="16672763" y="5942850"/>
            <a:chExt cx="401769" cy="4059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72763" y="5942850"/>
              <a:ext cx="401769" cy="405998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87715" y="2208925"/>
            <a:ext cx="520320" cy="38124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4D0ABCD-60E6-479D-83D5-6ECDA7BF8E38}"/>
              </a:ext>
            </a:extLst>
          </p:cNvPr>
          <p:cNvSpPr txBox="1"/>
          <p:nvPr/>
        </p:nvSpPr>
        <p:spPr>
          <a:xfrm>
            <a:off x="1371600" y="1976457"/>
            <a:ext cx="5386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사용 기술 및 용어 설명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66C86E-EA36-4357-A0A5-B61EB6161D6B}"/>
              </a:ext>
            </a:extLst>
          </p:cNvPr>
          <p:cNvSpPr txBox="1"/>
          <p:nvPr/>
        </p:nvSpPr>
        <p:spPr>
          <a:xfrm>
            <a:off x="990600" y="2933700"/>
            <a:ext cx="14571673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Logstash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b="0" i="0" dirty="0">
                <a:solidFill>
                  <a:srgbClr val="212529"/>
                </a:solidFill>
                <a:effectLst/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서버 내의 로그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, 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웹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, </a:t>
            </a:r>
            <a:r>
              <a:rPr lang="ko-KR" altLang="en-US" sz="2400" b="0" i="0" dirty="0" err="1">
                <a:solidFill>
                  <a:srgbClr val="212529"/>
                </a:solidFill>
                <a:effectLst/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메트릭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 등 다양한 소스에서 데이터를 수집하여 입력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b="0" i="0" dirty="0">
                <a:solidFill>
                  <a:srgbClr val="212529"/>
                </a:solidFill>
                <a:effectLst/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데이터 변환 및 구조 구축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b="0" i="0" dirty="0">
                <a:solidFill>
                  <a:srgbClr val="212529"/>
                </a:solidFill>
                <a:effectLst/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데이터 출력 및 송신</a:t>
            </a:r>
            <a:endParaRPr lang="en-US" altLang="ko-KR" sz="2400" b="0" i="0" dirty="0">
              <a:solidFill>
                <a:srgbClr val="212529"/>
              </a:solidFill>
              <a:effectLst/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2400" dirty="0">
              <a:solidFill>
                <a:srgbClr val="212529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12529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Elasticsearch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rgbClr val="212529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데이터 분석</a:t>
            </a:r>
            <a:r>
              <a:rPr lang="en-US" altLang="ko-KR" sz="2400" dirty="0">
                <a:solidFill>
                  <a:srgbClr val="212529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212529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저장</a:t>
            </a:r>
            <a:endParaRPr lang="en-US" altLang="ko-KR" sz="2400" dirty="0">
              <a:solidFill>
                <a:srgbClr val="212529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rgbClr val="212529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데이터 관리</a:t>
            </a:r>
            <a:r>
              <a:rPr lang="en-US" altLang="ko-KR" sz="2400" dirty="0">
                <a:solidFill>
                  <a:srgbClr val="212529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212529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검색</a:t>
            </a:r>
            <a:endParaRPr lang="en-US" altLang="ko-KR" sz="2400" dirty="0">
              <a:solidFill>
                <a:srgbClr val="212529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rgbClr val="212529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12529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Kibana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212529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Dashboard</a:t>
            </a:r>
            <a:r>
              <a:rPr lang="ko-KR" altLang="en-US" sz="2400" dirty="0">
                <a:solidFill>
                  <a:srgbClr val="212529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를 통한 데이터 탐색 및 시각화</a:t>
            </a:r>
            <a:endParaRPr lang="en-US" altLang="ko-KR" sz="2400" dirty="0">
              <a:solidFill>
                <a:srgbClr val="212529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rgbClr val="212529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8B5C5B-8022-4F2E-8CB9-F4A5084B777D}"/>
              </a:ext>
            </a:extLst>
          </p:cNvPr>
          <p:cNvSpPr txBox="1"/>
          <p:nvPr/>
        </p:nvSpPr>
        <p:spPr>
          <a:xfrm>
            <a:off x="3044223" y="2920139"/>
            <a:ext cx="5442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à"/>
            </a:pPr>
            <a:r>
              <a:rPr lang="ko-KR" altLang="en-US" sz="3600" dirty="0">
                <a:solidFill>
                  <a:srgbClr val="FF0000"/>
                </a:solidFill>
              </a:rPr>
              <a:t>이 기술이 왜 필요한가</a:t>
            </a:r>
            <a:r>
              <a:rPr lang="en-US" altLang="ko-KR" sz="3600" dirty="0">
                <a:solidFill>
                  <a:srgbClr val="FF0000"/>
                </a:solidFill>
              </a:rPr>
              <a:t>?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889F61-72A9-460A-A7EF-D62542B5AFA6}"/>
              </a:ext>
            </a:extLst>
          </p:cNvPr>
          <p:cNvSpPr txBox="1"/>
          <p:nvPr/>
        </p:nvSpPr>
        <p:spPr>
          <a:xfrm>
            <a:off x="3425699" y="5683122"/>
            <a:ext cx="5799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à"/>
            </a:pPr>
            <a:r>
              <a:rPr lang="ko-KR" altLang="en-US" sz="3600" dirty="0">
                <a:solidFill>
                  <a:srgbClr val="FF0000"/>
                </a:solidFill>
              </a:rPr>
              <a:t>무슨 데이터를 검색하나</a:t>
            </a:r>
            <a:r>
              <a:rPr lang="en-US" altLang="ko-KR" sz="3600" dirty="0">
                <a:solidFill>
                  <a:srgbClr val="FF0000"/>
                </a:solidFill>
              </a:rPr>
              <a:t>?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1F120D-7CF7-4577-907E-72EEC48F10F1}"/>
              </a:ext>
            </a:extLst>
          </p:cNvPr>
          <p:cNvSpPr txBox="1"/>
          <p:nvPr/>
        </p:nvSpPr>
        <p:spPr>
          <a:xfrm>
            <a:off x="2865488" y="7799774"/>
            <a:ext cx="6261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à"/>
            </a:pPr>
            <a:r>
              <a:rPr lang="ko-KR" altLang="en-US" sz="3600" dirty="0">
                <a:solidFill>
                  <a:srgbClr val="FF0000"/>
                </a:solidFill>
              </a:rPr>
              <a:t>무슨 데이터를 </a:t>
            </a:r>
            <a:r>
              <a:rPr lang="ko-KR" altLang="en-US" sz="3600" dirty="0" err="1">
                <a:solidFill>
                  <a:srgbClr val="FF0000"/>
                </a:solidFill>
              </a:rPr>
              <a:t>시각화하나</a:t>
            </a:r>
            <a:r>
              <a:rPr lang="en-US" altLang="ko-KR" sz="3600" dirty="0">
                <a:solidFill>
                  <a:srgbClr val="FF0000"/>
                </a:solidFill>
              </a:rPr>
              <a:t>?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E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297069" y="5766664"/>
            <a:ext cx="5148354" cy="396965"/>
            <a:chOff x="14297069" y="5766664"/>
            <a:chExt cx="5148354" cy="3969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4297069" y="5766664"/>
              <a:ext cx="5148354" cy="3969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38809" y="5129170"/>
            <a:ext cx="7895238" cy="23452"/>
            <a:chOff x="12238809" y="5129170"/>
            <a:chExt cx="7895238" cy="2345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38809" y="5129170"/>
              <a:ext cx="7895238" cy="234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1092" y="2790515"/>
            <a:ext cx="16819048" cy="23452"/>
            <a:chOff x="731092" y="2790515"/>
            <a:chExt cx="16819048" cy="234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092" y="2790515"/>
              <a:ext cx="16819048" cy="234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1092" y="1193277"/>
            <a:ext cx="16823529" cy="7899160"/>
            <a:chOff x="731092" y="1193277"/>
            <a:chExt cx="16823529" cy="789916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092" y="1193277"/>
              <a:ext cx="16823529" cy="78991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672763" y="7658100"/>
            <a:ext cx="401769" cy="405998"/>
            <a:chOff x="16672763" y="6419041"/>
            <a:chExt cx="401769" cy="4059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72763" y="6419041"/>
              <a:ext cx="401769" cy="405998"/>
            </a:xfrm>
            <a:prstGeom prst="rect">
              <a:avLst/>
            </a:prstGeom>
          </p:spPr>
        </p:pic>
      </p:grpSp>
      <p:pic>
        <p:nvPicPr>
          <p:cNvPr id="94" name="Object 9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87715" y="2208925"/>
            <a:ext cx="516892" cy="38124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DB940DE-08C9-423C-BDF3-D34B9FF6BC9D}"/>
              </a:ext>
            </a:extLst>
          </p:cNvPr>
          <p:cNvSpPr txBox="1"/>
          <p:nvPr/>
        </p:nvSpPr>
        <p:spPr>
          <a:xfrm>
            <a:off x="1371600" y="1976457"/>
            <a:ext cx="5386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구조</a:t>
            </a:r>
            <a:r>
              <a:rPr lang="en-US" altLang="ko-KR" sz="4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 </a:t>
            </a:r>
            <a:r>
              <a:rPr lang="ko-KR" altLang="en-US" sz="40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및 시나리오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E05CE4C-21E5-42FD-9C39-CE1816D67195}"/>
              </a:ext>
            </a:extLst>
          </p:cNvPr>
          <p:cNvSpPr txBox="1"/>
          <p:nvPr/>
        </p:nvSpPr>
        <p:spPr>
          <a:xfrm>
            <a:off x="990600" y="2933700"/>
            <a:ext cx="8130877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공공데이터 수집 및 </a:t>
            </a:r>
            <a:r>
              <a:rPr lang="en-US" altLang="ko-KR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python</a:t>
            </a:r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을 이용한 데이터 </a:t>
            </a:r>
            <a:r>
              <a:rPr lang="ko-KR" altLang="en-US" sz="2400" dirty="0" err="1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전처리</a:t>
            </a:r>
            <a:endParaRPr lang="ko-KR" altLang="en-US" sz="2400" b="0" i="0" dirty="0">
              <a:solidFill>
                <a:srgbClr val="212529"/>
              </a:solidFill>
              <a:effectLst/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b="0" i="0" dirty="0">
                <a:solidFill>
                  <a:srgbClr val="212529"/>
                </a:solidFill>
                <a:effectLst/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수원시청 교통정책과에 문의하여 자료 수집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(CSV 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파일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)</a:t>
            </a:r>
            <a:endParaRPr lang="en-US" altLang="ko-KR" sz="2400" dirty="0">
              <a:solidFill>
                <a:srgbClr val="212529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12529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212529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데이터 등록</a:t>
            </a:r>
            <a:endParaRPr lang="en-US" altLang="ko-KR" sz="2400" dirty="0">
              <a:solidFill>
                <a:srgbClr val="212529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 err="1">
                <a:solidFill>
                  <a:srgbClr val="212529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Filebeats</a:t>
            </a:r>
            <a:r>
              <a:rPr lang="ko-KR" altLang="en-US" sz="2400" dirty="0">
                <a:solidFill>
                  <a:srgbClr val="212529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 및 </a:t>
            </a:r>
            <a:r>
              <a:rPr lang="en-US" altLang="ko-KR" sz="2400" dirty="0">
                <a:solidFill>
                  <a:srgbClr val="212529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Logstash</a:t>
            </a:r>
            <a:r>
              <a:rPr lang="ko-KR" altLang="en-US" sz="2400" dirty="0">
                <a:solidFill>
                  <a:srgbClr val="212529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를 통해 </a:t>
            </a:r>
            <a:r>
              <a:rPr lang="en-US" altLang="ko-KR" sz="2400" dirty="0">
                <a:solidFill>
                  <a:srgbClr val="212529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Elasticsearch</a:t>
            </a:r>
            <a:r>
              <a:rPr lang="ko-KR" altLang="en-US" sz="2400" dirty="0">
                <a:solidFill>
                  <a:srgbClr val="212529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로 데이터 등록</a:t>
            </a:r>
            <a:endParaRPr lang="en-US" altLang="ko-KR" sz="2400" dirty="0">
              <a:solidFill>
                <a:srgbClr val="212529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solidFill>
                  <a:srgbClr val="212529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등록 과정에서 도로의 시작점</a:t>
            </a:r>
            <a:r>
              <a:rPr lang="en-US" altLang="ko-KR" sz="2400" dirty="0">
                <a:solidFill>
                  <a:srgbClr val="212529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212529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종료지점</a:t>
            </a:r>
            <a:r>
              <a:rPr lang="en-US" altLang="ko-KR" sz="2400" dirty="0">
                <a:solidFill>
                  <a:srgbClr val="212529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212529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도로명</a:t>
            </a:r>
            <a:r>
              <a:rPr lang="en-US" altLang="ko-KR" sz="2400" dirty="0">
                <a:solidFill>
                  <a:srgbClr val="212529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212529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거리 등을 인덱싱</a:t>
            </a:r>
            <a:endParaRPr lang="en-US" altLang="ko-KR" sz="2400" dirty="0">
              <a:solidFill>
                <a:srgbClr val="212529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01DB4E3-B765-458B-81CB-91773EF52A56}"/>
              </a:ext>
            </a:extLst>
          </p:cNvPr>
          <p:cNvSpPr txBox="1"/>
          <p:nvPr/>
        </p:nvSpPr>
        <p:spPr>
          <a:xfrm>
            <a:off x="9166523" y="2933700"/>
            <a:ext cx="6741669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212529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데이터 시각화</a:t>
            </a:r>
            <a:endParaRPr lang="en-US" altLang="ko-KR" sz="2400" dirty="0">
              <a:solidFill>
                <a:srgbClr val="212529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212529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Kibana Dashboard</a:t>
            </a:r>
            <a:r>
              <a:rPr lang="ko-KR" altLang="en-US" sz="2400" dirty="0">
                <a:solidFill>
                  <a:srgbClr val="212529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를 이용하여 지도 상에 표기</a:t>
            </a:r>
            <a:endParaRPr lang="en-US" altLang="ko-KR" sz="2400" dirty="0">
              <a:solidFill>
                <a:srgbClr val="212529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12529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212529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사용자용 </a:t>
            </a:r>
            <a:r>
              <a:rPr lang="ko-KR" altLang="en-US" sz="2400">
                <a:solidFill>
                  <a:srgbClr val="212529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웹페이지 구현</a:t>
            </a:r>
            <a:endParaRPr lang="en-US" altLang="ko-KR" sz="2400" dirty="0">
              <a:solidFill>
                <a:srgbClr val="212529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212529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Localhost</a:t>
            </a:r>
            <a:r>
              <a:rPr lang="ko-KR" altLang="en-US" sz="2400" dirty="0">
                <a:solidFill>
                  <a:srgbClr val="212529"/>
                </a:solidFill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가 아닌 서버를 구축하여 외부 접속이 가능하게 구현</a:t>
            </a:r>
            <a:endParaRPr lang="en-US" altLang="ko-KR" sz="2400" dirty="0">
              <a:solidFill>
                <a:srgbClr val="212529"/>
              </a:solidFill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72E43D-AC36-4122-AE2C-9424815D9B35}"/>
              </a:ext>
            </a:extLst>
          </p:cNvPr>
          <p:cNvSpPr txBox="1"/>
          <p:nvPr/>
        </p:nvSpPr>
        <p:spPr>
          <a:xfrm>
            <a:off x="1723278" y="577674"/>
            <a:ext cx="140618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à"/>
            </a:pPr>
            <a:r>
              <a:rPr lang="ko-KR" altLang="en-US" sz="3600" dirty="0">
                <a:solidFill>
                  <a:srgbClr val="FF0000"/>
                </a:solidFill>
              </a:rPr>
              <a:t>총평</a:t>
            </a:r>
            <a:r>
              <a:rPr lang="en-US" altLang="ko-KR" sz="3600" dirty="0">
                <a:solidFill>
                  <a:srgbClr val="FF0000"/>
                </a:solidFill>
              </a:rPr>
              <a:t>: </a:t>
            </a:r>
            <a:r>
              <a:rPr lang="ko-KR" altLang="en-US" sz="3600" dirty="0">
                <a:solidFill>
                  <a:srgbClr val="FF0000"/>
                </a:solidFill>
              </a:rPr>
              <a:t>기존 지도 서비스에 대한 조사가 매우 부족하고</a:t>
            </a:r>
            <a:r>
              <a:rPr lang="en-US" altLang="ko-KR" sz="3600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3600" dirty="0">
                <a:solidFill>
                  <a:srgbClr val="FF0000"/>
                </a:solidFill>
              </a:rPr>
              <a:t>구현 아이디어가 모호함</a:t>
            </a:r>
            <a:r>
              <a:rPr lang="en-US" altLang="ko-KR" sz="3600" dirty="0">
                <a:solidFill>
                  <a:srgbClr val="FF0000"/>
                </a:solidFill>
              </a:rPr>
              <a:t>. </a:t>
            </a:r>
            <a:r>
              <a:rPr lang="ko-KR" altLang="en-US" sz="3600" dirty="0">
                <a:solidFill>
                  <a:srgbClr val="FF0000"/>
                </a:solidFill>
              </a:rPr>
              <a:t>슬라이드 구성 측면에서 완성도가 매우 낮음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481</Words>
  <Application>Microsoft Office PowerPoint</Application>
  <PresentationFormat>사용자 지정</PresentationFormat>
  <Paragraphs>91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마루 부리 굵은</vt:lpstr>
      <vt:lpstr>마루 부리 조금굵은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Kim Kanghee</cp:lastModifiedBy>
  <cp:revision>9</cp:revision>
  <dcterms:created xsi:type="dcterms:W3CDTF">2022-03-13T15:41:52Z</dcterms:created>
  <dcterms:modified xsi:type="dcterms:W3CDTF">2022-03-19T09:55:15Z</dcterms:modified>
</cp:coreProperties>
</file>