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72" r:id="rId3"/>
    <p:sldId id="258" r:id="rId4"/>
    <p:sldId id="298" r:id="rId5"/>
    <p:sldId id="299" r:id="rId6"/>
    <p:sldId id="300" r:id="rId7"/>
    <p:sldId id="301" r:id="rId8"/>
    <p:sldId id="307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743"/>
    <a:srgbClr val="DF9C91"/>
    <a:srgbClr val="ECC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B5736-0FD6-4969-A763-36917557F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82F4F-74F3-44D5-B289-984911571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62E5F-C77D-4F01-82F2-0AFA957E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F5069-13DF-49B9-9AE5-586AA18D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00325-1AD2-4978-9120-F6FBA984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1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D94B9-9258-4026-9D8A-F12AC064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A7E8D-DF05-492F-B3BC-257571D7D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F4106-7A7E-4F17-8607-15058221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29188-56B9-4C16-B2DF-523F2404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213B3-75E6-420F-BC7A-666B9442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BC9FA7-174C-4889-B76C-CD0C66D7C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13262-06CE-4DAA-B6C2-FE6E88D76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3049D-E8F0-4743-9E00-6BC06E82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8FE58-0FA5-4488-8FD9-51D845B3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B6227-C65C-497C-B834-5B7A529D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5038B-A961-4051-AF5F-B59F555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13F7C-F261-43EB-834A-EC45FDEB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F763A-2D18-4B48-BF81-023D4FF8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B8769-73FB-4F38-B601-5ABE5150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376C8-A79A-49E6-AA1A-0395303A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3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2286C-EAC6-44D2-8EED-DAF3D190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6579B-9381-4DEF-92D2-4F31AA8B9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5EC64-19B0-4B27-BA3D-A0B901C4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D0BFD-6845-4D7F-B142-FF5F71C8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802D6-F68F-4A7C-8B99-DE7C66BF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793D3-EBAE-4755-A788-819BB55C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2A6D6-3153-4500-9B79-2B7E2E490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9AF600-E392-4B2A-8B5E-E0A5FD340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C086C-868C-4DB8-9C26-782BEA2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D1588-A9D8-4C63-8CA1-FE81B76C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411AC-C5F3-4C73-83E7-482632B2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EF2DD-F257-49AB-9038-F3FB1C74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D20C3-55D4-4175-AB73-BBEE587F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CF6A1-5942-4A6C-AEF0-1AD7E6DD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D2102B-69DD-4019-A369-4D582C697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12317C-540E-4689-A917-2F447FA13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8696BE-C754-4E92-AC1A-F1FB14AF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6EBD9F-35BC-42DD-B07E-F61A02CF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12B107-0631-4907-B428-47F7EBE6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1C72-FEF1-4047-8A9A-104DC30C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10F0C3-98F8-43F2-BE48-F4F23D53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743E9C-A8C8-4E0D-B46C-0449C1E9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A37261-B64D-421F-BE82-0419FCD1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089B47-9958-4E85-B0E6-E2BD8EAD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6A4BA1-E5BC-4265-B4B5-505AC436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0516F-05BD-456E-B9D4-BD602CAD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2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CBA74-71C5-4B0B-A684-40BCEAAF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EFA4F-C162-4635-A27B-A8F900F3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53CA0-BA2F-481E-8E34-AA43A233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16ABA-A1AE-408A-B5CF-C337904D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8762F-87D7-49F0-B287-75E57BD3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1FD88-B6E7-46DB-8E18-8FD6E6C8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8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8D70E-DC59-42CC-805B-F9262BD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D3773A-7B3C-481F-B90A-6A504CA47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9AFE4-8C0B-418D-93DC-F87FA0112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6DC64-2562-41E1-9649-03ED0491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80BDA-0942-4872-96B9-744EA5F5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67290-37AC-4F97-82DB-74AB1F39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8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D8E6CD-1716-441F-A020-ABE69792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6D6FB-5FBD-46AB-8101-231071D7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1603E-8073-4424-8EC1-BC262FEB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ACEA-C142-47B4-B7F1-F8BCCF098BC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04C3E-F22F-4F1C-B9DE-419EC0A1A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7C1CF-CBA6-41A6-B33F-9D254102F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02CD4-AA8C-470B-AD19-37CCD7824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6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microsoft.com/office/2007/relationships/hdphoto" Target="../media/hdphoto6.wdp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E4388D-4A18-4268-AD31-1F52669DD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4FF47-1CCB-420D-BF47-58083251C7D8}"/>
              </a:ext>
            </a:extLst>
          </p:cNvPr>
          <p:cNvSpPr txBox="1"/>
          <p:nvPr/>
        </p:nvSpPr>
        <p:spPr>
          <a:xfrm>
            <a:off x="1184531" y="910379"/>
            <a:ext cx="91550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이웃간 물건 공유를 위한 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80521-504F-4FD8-B31A-0D89E24BD70A}"/>
              </a:ext>
            </a:extLst>
          </p:cNvPr>
          <p:cNvSpPr txBox="1"/>
          <p:nvPr/>
        </p:nvSpPr>
        <p:spPr>
          <a:xfrm>
            <a:off x="1302191" y="2294198"/>
            <a:ext cx="4278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</a:rPr>
              <a:t>김형수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</a:rPr>
              <a:t>rlagudtn4510@naver.com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D7E7B-7718-4B23-8C3C-77D24BD19A2B}"/>
              </a:ext>
            </a:extLst>
          </p:cNvPr>
          <p:cNvSpPr txBox="1"/>
          <p:nvPr/>
        </p:nvSpPr>
        <p:spPr>
          <a:xfrm>
            <a:off x="196378" y="5947621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2022 </a:t>
            </a:r>
            <a:r>
              <a:rPr lang="ko-KR" altLang="en-US" sz="1400" dirty="0" err="1"/>
              <a:t>캡스톤</a:t>
            </a:r>
            <a:r>
              <a:rPr lang="ko-KR" altLang="en-US" sz="1400" dirty="0"/>
              <a:t> 디자인 프로젝트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8A885C-1943-4536-84F9-D910CFAC10E7}"/>
              </a:ext>
            </a:extLst>
          </p:cNvPr>
          <p:cNvGrpSpPr/>
          <p:nvPr/>
        </p:nvGrpSpPr>
        <p:grpSpPr>
          <a:xfrm>
            <a:off x="1184532" y="1968491"/>
            <a:ext cx="11007468" cy="198360"/>
            <a:chOff x="1184532" y="1968491"/>
            <a:chExt cx="11007468" cy="19836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E5396EA-7A7A-432E-9ED4-E47E78E38321}"/>
                </a:ext>
              </a:extLst>
            </p:cNvPr>
            <p:cNvCxnSpPr/>
            <p:nvPr/>
          </p:nvCxnSpPr>
          <p:spPr>
            <a:xfrm>
              <a:off x="1203158" y="2053389"/>
              <a:ext cx="1098884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F8B3A-A6E5-4A16-98B0-4A595CA27350}"/>
                </a:ext>
              </a:extLst>
            </p:cNvPr>
            <p:cNvSpPr/>
            <p:nvPr/>
          </p:nvSpPr>
          <p:spPr>
            <a:xfrm>
              <a:off x="1184532" y="1968491"/>
              <a:ext cx="4605748" cy="1983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B36C13B-F375-4BC6-88A3-DF3BFB27C772}"/>
              </a:ext>
            </a:extLst>
          </p:cNvPr>
          <p:cNvSpPr txBox="1"/>
          <p:nvPr/>
        </p:nvSpPr>
        <p:spPr>
          <a:xfrm>
            <a:off x="169669" y="6285378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숭실대학교 </a:t>
            </a:r>
            <a:r>
              <a:rPr lang="en-US" altLang="ko-KR" sz="1400" dirty="0"/>
              <a:t>AI</a:t>
            </a:r>
            <a:r>
              <a:rPr lang="ko-KR" altLang="en-US" sz="1400" dirty="0"/>
              <a:t>융합학부</a:t>
            </a:r>
          </a:p>
        </p:txBody>
      </p:sp>
    </p:spTree>
    <p:extLst>
      <p:ext uri="{BB962C8B-B14F-4D97-AF65-F5344CB8AC3E}">
        <p14:creationId xmlns:p14="http://schemas.microsoft.com/office/powerpoint/2010/main" val="105791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703429-95BA-482C-AB5D-686B3FFBE570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9DA021-8782-47EC-9974-026CE569A2B6}"/>
              </a:ext>
            </a:extLst>
          </p:cNvPr>
          <p:cNvCxnSpPr>
            <a:cxnSpLocks/>
          </p:cNvCxnSpPr>
          <p:nvPr/>
        </p:nvCxnSpPr>
        <p:spPr>
          <a:xfrm>
            <a:off x="720000" y="743564"/>
            <a:ext cx="372817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FC563C-AEF4-4708-BFC2-9D06B9B9B6A9}"/>
              </a:ext>
            </a:extLst>
          </p:cNvPr>
          <p:cNvSpPr txBox="1"/>
          <p:nvPr/>
        </p:nvSpPr>
        <p:spPr>
          <a:xfrm>
            <a:off x="720000" y="101148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 및 동작 시나리오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21101-96B8-4BAF-A0CC-FAAE0002A80F}"/>
              </a:ext>
            </a:extLst>
          </p:cNvPr>
          <p:cNvSpPr txBox="1"/>
          <p:nvPr/>
        </p:nvSpPr>
        <p:spPr>
          <a:xfrm>
            <a:off x="40903" y="1755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0122AD-3C4D-471E-B048-4CA6505E2419}"/>
              </a:ext>
            </a:extLst>
          </p:cNvPr>
          <p:cNvSpPr/>
          <p:nvPr/>
        </p:nvSpPr>
        <p:spPr>
          <a:xfrm>
            <a:off x="1836729" y="1716037"/>
            <a:ext cx="1043462" cy="1119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8F0BC2-9EEC-44DA-A336-01FE2C28ED7A}"/>
              </a:ext>
            </a:extLst>
          </p:cNvPr>
          <p:cNvSpPr/>
          <p:nvPr/>
        </p:nvSpPr>
        <p:spPr>
          <a:xfrm>
            <a:off x="1836729" y="1716033"/>
            <a:ext cx="1043462" cy="337446"/>
          </a:xfrm>
          <a:prstGeom prst="rect">
            <a:avLst/>
          </a:prstGeom>
          <a:solidFill>
            <a:srgbClr val="ECC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F626E-2321-48C0-BC19-E93510EE90FB}"/>
              </a:ext>
            </a:extLst>
          </p:cNvPr>
          <p:cNvSpPr txBox="1"/>
          <p:nvPr/>
        </p:nvSpPr>
        <p:spPr>
          <a:xfrm>
            <a:off x="1937608" y="1765562"/>
            <a:ext cx="874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물건 검색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20DE0-C4CE-40C8-845A-D64C55879B8E}"/>
              </a:ext>
            </a:extLst>
          </p:cNvPr>
          <p:cNvSpPr txBox="1"/>
          <p:nvPr/>
        </p:nvSpPr>
        <p:spPr>
          <a:xfrm>
            <a:off x="1908632" y="2168449"/>
            <a:ext cx="971553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빌리려는 물품을 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54135A-119E-4FED-97AF-7FFCAA8952F6}"/>
              </a:ext>
            </a:extLst>
          </p:cNvPr>
          <p:cNvSpPr/>
          <p:nvPr/>
        </p:nvSpPr>
        <p:spPr>
          <a:xfrm>
            <a:off x="3339379" y="2851952"/>
            <a:ext cx="1043462" cy="1098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1BE35A-88E5-46D5-B8A1-52AD8168B16D}"/>
              </a:ext>
            </a:extLst>
          </p:cNvPr>
          <p:cNvSpPr/>
          <p:nvPr/>
        </p:nvSpPr>
        <p:spPr>
          <a:xfrm>
            <a:off x="3339378" y="2851949"/>
            <a:ext cx="1043462" cy="330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36B375-509B-477A-8131-327C941BB7A6}"/>
              </a:ext>
            </a:extLst>
          </p:cNvPr>
          <p:cNvSpPr txBox="1"/>
          <p:nvPr/>
        </p:nvSpPr>
        <p:spPr>
          <a:xfrm>
            <a:off x="3432869" y="2889346"/>
            <a:ext cx="860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8FE2-618D-4E60-AF43-D3BA9AF2B57A}"/>
              </a:ext>
            </a:extLst>
          </p:cNvPr>
          <p:cNvSpPr txBox="1"/>
          <p:nvPr/>
        </p:nvSpPr>
        <p:spPr>
          <a:xfrm>
            <a:off x="3384615" y="3293383"/>
            <a:ext cx="951827" cy="46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대여기간 및 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거래 일정 조율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774F43-0389-444E-8296-A5F286D79F6D}"/>
              </a:ext>
            </a:extLst>
          </p:cNvPr>
          <p:cNvSpPr/>
          <p:nvPr/>
        </p:nvSpPr>
        <p:spPr>
          <a:xfrm>
            <a:off x="4943191" y="1708809"/>
            <a:ext cx="1023724" cy="1221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6683F1-1F9E-4DF2-941A-88525180B9E4}"/>
              </a:ext>
            </a:extLst>
          </p:cNvPr>
          <p:cNvSpPr/>
          <p:nvPr/>
        </p:nvSpPr>
        <p:spPr>
          <a:xfrm>
            <a:off x="4943189" y="1708806"/>
            <a:ext cx="1023724" cy="367903"/>
          </a:xfrm>
          <a:prstGeom prst="rect">
            <a:avLst/>
          </a:prstGeom>
          <a:solidFill>
            <a:srgbClr val="ECC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6BF6F-C3C2-4501-9293-8A2362C3209F}"/>
              </a:ext>
            </a:extLst>
          </p:cNvPr>
          <p:cNvSpPr txBox="1"/>
          <p:nvPr/>
        </p:nvSpPr>
        <p:spPr>
          <a:xfrm>
            <a:off x="5010230" y="1662731"/>
            <a:ext cx="970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보증금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</a:p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사용료 송금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8A95F-9EC2-413D-BC64-EBF2819D6154}"/>
              </a:ext>
            </a:extLst>
          </p:cNvPr>
          <p:cNvSpPr txBox="1"/>
          <p:nvPr/>
        </p:nvSpPr>
        <p:spPr>
          <a:xfrm>
            <a:off x="4974739" y="2116318"/>
            <a:ext cx="960622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대여자에게 </a:t>
            </a:r>
            <a:endParaRPr lang="en-US" altLang="ko-KR" sz="9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사용료 송금</a:t>
            </a:r>
            <a:endParaRPr lang="en-US" altLang="ko-KR" sz="9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앱에 보증금 송금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506D0A-2480-4CEB-9B0D-3D9944A7AF6D}"/>
              </a:ext>
            </a:extLst>
          </p:cNvPr>
          <p:cNvSpPr/>
          <p:nvPr/>
        </p:nvSpPr>
        <p:spPr>
          <a:xfrm>
            <a:off x="6619746" y="2850918"/>
            <a:ext cx="1043458" cy="1098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DA2B9B-A24F-4947-A916-2C5167C0ACD5}"/>
              </a:ext>
            </a:extLst>
          </p:cNvPr>
          <p:cNvSpPr/>
          <p:nvPr/>
        </p:nvSpPr>
        <p:spPr>
          <a:xfrm>
            <a:off x="6619745" y="2849274"/>
            <a:ext cx="1043458" cy="330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7C5BF7-BF37-419B-8DE1-0D73A18D699C}"/>
              </a:ext>
            </a:extLst>
          </p:cNvPr>
          <p:cNvSpPr txBox="1"/>
          <p:nvPr/>
        </p:nvSpPr>
        <p:spPr>
          <a:xfrm>
            <a:off x="6543474" y="2898268"/>
            <a:ext cx="119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반납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거래 완료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502A06-FA50-4F0C-8508-66C1489F4B68}"/>
              </a:ext>
            </a:extLst>
          </p:cNvPr>
          <p:cNvSpPr txBox="1"/>
          <p:nvPr/>
        </p:nvSpPr>
        <p:spPr>
          <a:xfrm>
            <a:off x="6668062" y="3228998"/>
            <a:ext cx="926496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약속한 날짜에 만나 물건 반납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CCF31-8D8F-4362-A35D-EC90B38326EF}"/>
              </a:ext>
            </a:extLst>
          </p:cNvPr>
          <p:cNvSpPr/>
          <p:nvPr/>
        </p:nvSpPr>
        <p:spPr>
          <a:xfrm>
            <a:off x="8029920" y="1662733"/>
            <a:ext cx="1026110" cy="1098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41286A-1378-4775-A1EF-E7EFFB560BEC}"/>
              </a:ext>
            </a:extLst>
          </p:cNvPr>
          <p:cNvSpPr/>
          <p:nvPr/>
        </p:nvSpPr>
        <p:spPr>
          <a:xfrm>
            <a:off x="8029917" y="1662731"/>
            <a:ext cx="1026110" cy="330824"/>
          </a:xfrm>
          <a:prstGeom prst="rect">
            <a:avLst/>
          </a:prstGeom>
          <a:solidFill>
            <a:srgbClr val="ECC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846CE-A231-4B42-B1A9-E659DBDDCBB6}"/>
              </a:ext>
            </a:extLst>
          </p:cNvPr>
          <p:cNvSpPr txBox="1"/>
          <p:nvPr/>
        </p:nvSpPr>
        <p:spPr>
          <a:xfrm>
            <a:off x="8029914" y="1697338"/>
            <a:ext cx="102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보증금 환급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1A73C-8FB1-4B3E-8B36-2011028E28B2}"/>
              </a:ext>
            </a:extLst>
          </p:cNvPr>
          <p:cNvSpPr txBox="1"/>
          <p:nvPr/>
        </p:nvSpPr>
        <p:spPr>
          <a:xfrm>
            <a:off x="8032300" y="2030634"/>
            <a:ext cx="1023724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거래가 완료되었다면 자동으로 보증금 환급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9A3895-2B85-4BC7-93F9-25C241E033D3}"/>
              </a:ext>
            </a:extLst>
          </p:cNvPr>
          <p:cNvSpPr/>
          <p:nvPr/>
        </p:nvSpPr>
        <p:spPr>
          <a:xfrm>
            <a:off x="9575290" y="2832871"/>
            <a:ext cx="1025449" cy="1098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8FFBF5-AF61-41C4-88BF-48151B848F17}"/>
              </a:ext>
            </a:extLst>
          </p:cNvPr>
          <p:cNvSpPr/>
          <p:nvPr/>
        </p:nvSpPr>
        <p:spPr>
          <a:xfrm>
            <a:off x="9575287" y="2832869"/>
            <a:ext cx="1025449" cy="3308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22BBD-3323-4250-9328-629D74BF227B}"/>
              </a:ext>
            </a:extLst>
          </p:cNvPr>
          <p:cNvSpPr txBox="1"/>
          <p:nvPr/>
        </p:nvSpPr>
        <p:spPr>
          <a:xfrm>
            <a:off x="9575287" y="2898268"/>
            <a:ext cx="1025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후기 작성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94C7CC-FD30-4906-AEE4-64E5088BC63D}"/>
              </a:ext>
            </a:extLst>
          </p:cNvPr>
          <p:cNvSpPr txBox="1"/>
          <p:nvPr/>
        </p:nvSpPr>
        <p:spPr>
          <a:xfrm>
            <a:off x="9585415" y="3210884"/>
            <a:ext cx="845342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사용자에 대한 평가 및 거래 후기 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DFC7CA-AB16-4DCD-AE89-2DCD7BCD1B0A}"/>
              </a:ext>
            </a:extLst>
          </p:cNvPr>
          <p:cNvSpPr txBox="1"/>
          <p:nvPr/>
        </p:nvSpPr>
        <p:spPr>
          <a:xfrm>
            <a:off x="446914" y="2735492"/>
            <a:ext cx="1374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빌리는 사람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975EFE-A68F-4C32-BC4B-94BB62BA9203}"/>
              </a:ext>
            </a:extLst>
          </p:cNvPr>
          <p:cNvSpPr txBox="1"/>
          <p:nvPr/>
        </p:nvSpPr>
        <p:spPr>
          <a:xfrm>
            <a:off x="602786" y="4846609"/>
            <a:ext cx="1062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대여자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BF79A7-BD99-4DBA-92DD-A5D4869F7424}"/>
              </a:ext>
            </a:extLst>
          </p:cNvPr>
          <p:cNvSpPr/>
          <p:nvPr/>
        </p:nvSpPr>
        <p:spPr>
          <a:xfrm>
            <a:off x="5010230" y="3972337"/>
            <a:ext cx="1043463" cy="1098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840B41-6318-4FD4-AF5B-30C4CA872333}"/>
              </a:ext>
            </a:extLst>
          </p:cNvPr>
          <p:cNvSpPr/>
          <p:nvPr/>
        </p:nvSpPr>
        <p:spPr>
          <a:xfrm>
            <a:off x="5010590" y="3972334"/>
            <a:ext cx="1043463" cy="330823"/>
          </a:xfrm>
          <a:prstGeom prst="rect">
            <a:avLst/>
          </a:prstGeom>
          <a:solidFill>
            <a:srgbClr val="ECC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5AB792-72AE-4EB0-9202-9FFB3EB284B3}"/>
              </a:ext>
            </a:extLst>
          </p:cNvPr>
          <p:cNvSpPr txBox="1"/>
          <p:nvPr/>
        </p:nvSpPr>
        <p:spPr>
          <a:xfrm>
            <a:off x="5060445" y="4014357"/>
            <a:ext cx="860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물건 대여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51216B-48DA-4237-AAF3-799454B7F7FF}"/>
              </a:ext>
            </a:extLst>
          </p:cNvPr>
          <p:cNvSpPr/>
          <p:nvPr/>
        </p:nvSpPr>
        <p:spPr>
          <a:xfrm>
            <a:off x="1908633" y="3950354"/>
            <a:ext cx="1043462" cy="1119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F686E4-FD27-4777-AB84-C67DCAD04425}"/>
              </a:ext>
            </a:extLst>
          </p:cNvPr>
          <p:cNvSpPr/>
          <p:nvPr/>
        </p:nvSpPr>
        <p:spPr>
          <a:xfrm>
            <a:off x="1908633" y="3950350"/>
            <a:ext cx="1043462" cy="337446"/>
          </a:xfrm>
          <a:prstGeom prst="rect">
            <a:avLst/>
          </a:prstGeom>
          <a:solidFill>
            <a:srgbClr val="ECC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061B9-4A6E-44DE-B2A0-6D61E4D5045D}"/>
              </a:ext>
            </a:extLst>
          </p:cNvPr>
          <p:cNvSpPr txBox="1"/>
          <p:nvPr/>
        </p:nvSpPr>
        <p:spPr>
          <a:xfrm>
            <a:off x="1937608" y="3999879"/>
            <a:ext cx="946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물건 등록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B1ED6B-0256-4C72-8A4C-6B000E541A1E}"/>
              </a:ext>
            </a:extLst>
          </p:cNvPr>
          <p:cNvSpPr txBox="1"/>
          <p:nvPr/>
        </p:nvSpPr>
        <p:spPr>
          <a:xfrm>
            <a:off x="1847176" y="4311014"/>
            <a:ext cx="1166376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물건 사진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대여 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대여료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등을 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설정하여 글 작성 </a:t>
            </a: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0E8CD00-2015-45D9-A30D-458C4516A76C}"/>
              </a:ext>
            </a:extLst>
          </p:cNvPr>
          <p:cNvSpPr/>
          <p:nvPr/>
        </p:nvSpPr>
        <p:spPr>
          <a:xfrm rot="5400000">
            <a:off x="3019935" y="3333772"/>
            <a:ext cx="340065" cy="19045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0A7939E8-B0DC-4886-92D3-24A8B47A76F8}"/>
              </a:ext>
            </a:extLst>
          </p:cNvPr>
          <p:cNvSpPr/>
          <p:nvPr/>
        </p:nvSpPr>
        <p:spPr>
          <a:xfrm rot="5400000">
            <a:off x="4454778" y="3333772"/>
            <a:ext cx="340065" cy="19045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764E778-2775-42D2-9603-D98FFF2B7E93}"/>
              </a:ext>
            </a:extLst>
          </p:cNvPr>
          <p:cNvSpPr/>
          <p:nvPr/>
        </p:nvSpPr>
        <p:spPr>
          <a:xfrm rot="5400000">
            <a:off x="6242057" y="3357731"/>
            <a:ext cx="340065" cy="19045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0CA34295-20C4-4FA8-97E1-69F39943EFF9}"/>
              </a:ext>
            </a:extLst>
          </p:cNvPr>
          <p:cNvSpPr/>
          <p:nvPr/>
        </p:nvSpPr>
        <p:spPr>
          <a:xfrm rot="5400000">
            <a:off x="7700523" y="3340986"/>
            <a:ext cx="340065" cy="19045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F8A71706-8A2B-4C10-89BD-C54A79B3AF6A}"/>
              </a:ext>
            </a:extLst>
          </p:cNvPr>
          <p:cNvSpPr/>
          <p:nvPr/>
        </p:nvSpPr>
        <p:spPr>
          <a:xfrm rot="5400000">
            <a:off x="9094238" y="3356332"/>
            <a:ext cx="340065" cy="19045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D05D54-2DBF-474A-974B-0A4031FB2613}"/>
              </a:ext>
            </a:extLst>
          </p:cNvPr>
          <p:cNvSpPr txBox="1"/>
          <p:nvPr/>
        </p:nvSpPr>
        <p:spPr>
          <a:xfrm>
            <a:off x="5041782" y="4318086"/>
            <a:ext cx="960622" cy="57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사용료 및 보증금 송금을 확인 하고 물건을 대여</a:t>
            </a:r>
          </a:p>
        </p:txBody>
      </p:sp>
      <p:pic>
        <p:nvPicPr>
          <p:cNvPr id="45" name="Picture 6" descr="흰색 배경, 벡터 일러스트 레이 션에 비즈니스 사람 아이콘. 로열티 무료 사진, 그림, 이미지 그리고 스톡포토그래피. Image  89063849.">
            <a:extLst>
              <a:ext uri="{FF2B5EF4-FFF2-40B4-BE49-F238E27FC236}">
                <a16:creationId xmlns:a16="http://schemas.microsoft.com/office/drawing/2014/main" id="{CAAB4857-6973-4BD6-A771-1E051B5E7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7" b="91667" l="9901" r="89109">
                        <a14:foregroundMark x1="61386" y1="18667" x2="61386" y2="18667"/>
                        <a14:foregroundMark x1="55941" y1="24667" x2="55941" y2="24667"/>
                        <a14:foregroundMark x1="50495" y1="91667" x2="50495" y2="91667"/>
                        <a14:foregroundMark x1="61881" y1="91000" x2="61881" y2="9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9202" y="1273357"/>
            <a:ext cx="1063497" cy="158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흰색 배경, 벡터 일러스트 레이 션에 비즈니스 사람 아이콘. 로열티 무료 사진, 그림, 이미지 그리고 스톡포토그래피. Image  89063849.">
            <a:extLst>
              <a:ext uri="{FF2B5EF4-FFF2-40B4-BE49-F238E27FC236}">
                <a16:creationId xmlns:a16="http://schemas.microsoft.com/office/drawing/2014/main" id="{2F0A12BF-6EA2-4DD5-A459-EC761AD4D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7" b="89610" l="9709" r="89806">
                        <a14:foregroundMark x1="51456" y1="15584" x2="51456" y2="155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0783" y="3785592"/>
            <a:ext cx="1084298" cy="12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채팅 일러스트 ai 무료다운로드 free chatting vector - Urbanbrush">
            <a:extLst>
              <a:ext uri="{FF2B5EF4-FFF2-40B4-BE49-F238E27FC236}">
                <a16:creationId xmlns:a16="http://schemas.microsoft.com/office/drawing/2014/main" id="{35769EE4-65AA-4AF5-84B0-05A6ABF4B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374"/>
          <a:stretch/>
        </p:blipFill>
        <p:spPr bwMode="auto">
          <a:xfrm>
            <a:off x="2998203" y="1701039"/>
            <a:ext cx="1499826" cy="118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후기작성 일러스트 ai 무료다운로드 free Write review vector - Urbanbrush">
            <a:extLst>
              <a:ext uri="{FF2B5EF4-FFF2-40B4-BE49-F238E27FC236}">
                <a16:creationId xmlns:a16="http://schemas.microsoft.com/office/drawing/2014/main" id="{8566E0A9-4552-4BA8-992B-E122B13D8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270" y="1461758"/>
            <a:ext cx="1538454" cy="16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CBE5EC3-1F40-4C08-BA0A-33C880B95566}"/>
              </a:ext>
            </a:extLst>
          </p:cNvPr>
          <p:cNvSpPr txBox="1"/>
          <p:nvPr/>
        </p:nvSpPr>
        <p:spPr>
          <a:xfrm>
            <a:off x="1796723" y="848364"/>
            <a:ext cx="42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앞 슬라이드의 다른 표현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...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3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17CB4A6-B2BF-416E-A172-F4D505CF55A5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30D676-376C-4CFF-AE60-822EBFD440D1}"/>
              </a:ext>
            </a:extLst>
          </p:cNvPr>
          <p:cNvCxnSpPr>
            <a:cxnSpLocks/>
          </p:cNvCxnSpPr>
          <p:nvPr/>
        </p:nvCxnSpPr>
        <p:spPr>
          <a:xfrm>
            <a:off x="720000" y="743564"/>
            <a:ext cx="2331087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4E2F57-7F5E-4CAD-A27F-FEC4253FEF55}"/>
              </a:ext>
            </a:extLst>
          </p:cNvPr>
          <p:cNvSpPr txBox="1"/>
          <p:nvPr/>
        </p:nvSpPr>
        <p:spPr>
          <a:xfrm>
            <a:off x="720000" y="101148"/>
            <a:ext cx="2688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요약</a:t>
            </a:r>
            <a:r>
              <a:rPr lang="ko-KR" alt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　</a:t>
            </a:r>
            <a:r>
              <a:rPr lang="ko-KR" altLang="en-US" sz="2800" dirty="0"/>
              <a:t> 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D8DAA5-553B-4287-8AE2-D2CB542F54D6}"/>
              </a:ext>
            </a:extLst>
          </p:cNvPr>
          <p:cNvSpPr/>
          <p:nvPr/>
        </p:nvSpPr>
        <p:spPr>
          <a:xfrm>
            <a:off x="720000" y="1201485"/>
            <a:ext cx="2880000" cy="5178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50CC17-2E68-47AF-974A-4EF36B4AB354}"/>
              </a:ext>
            </a:extLst>
          </p:cNvPr>
          <p:cNvSpPr/>
          <p:nvPr/>
        </p:nvSpPr>
        <p:spPr>
          <a:xfrm>
            <a:off x="5104167" y="1201485"/>
            <a:ext cx="2429373" cy="2349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19EE09-ADF9-42F5-A4FC-582FEB0CB921}"/>
              </a:ext>
            </a:extLst>
          </p:cNvPr>
          <p:cNvSpPr/>
          <p:nvPr/>
        </p:nvSpPr>
        <p:spPr>
          <a:xfrm>
            <a:off x="8084834" y="1201485"/>
            <a:ext cx="2429373" cy="23498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E2374B-1C29-466E-95AB-9DAD714D552E}"/>
              </a:ext>
            </a:extLst>
          </p:cNvPr>
          <p:cNvSpPr/>
          <p:nvPr/>
        </p:nvSpPr>
        <p:spPr>
          <a:xfrm>
            <a:off x="5104167" y="4029680"/>
            <a:ext cx="2429373" cy="23498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75132C-7E99-4B09-A57C-EE7C33BFE788}"/>
              </a:ext>
            </a:extLst>
          </p:cNvPr>
          <p:cNvSpPr/>
          <p:nvPr/>
        </p:nvSpPr>
        <p:spPr>
          <a:xfrm>
            <a:off x="8054018" y="4041108"/>
            <a:ext cx="2429373" cy="23498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09AE14FE-43AA-4C31-A60F-0940B3EA9279}"/>
              </a:ext>
            </a:extLst>
          </p:cNvPr>
          <p:cNvSpPr/>
          <p:nvPr/>
        </p:nvSpPr>
        <p:spPr>
          <a:xfrm rot="5400000">
            <a:off x="3868933" y="3574067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E8CE6-4FE6-4A2E-B563-F7D22F777756}"/>
              </a:ext>
            </a:extLst>
          </p:cNvPr>
          <p:cNvSpPr txBox="1"/>
          <p:nvPr/>
        </p:nvSpPr>
        <p:spPr>
          <a:xfrm>
            <a:off x="845550" y="1574411"/>
            <a:ext cx="262890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</a:rPr>
              <a:t>이커머스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 형태를 가지는 기존 물건 공유 앱들과는 다르게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</a:rPr>
              <a:t>하이퍼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 로컬 서비스를 통해 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</a:rPr>
              <a:t>개인과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 개인이 직거래 하면서 소통할 수 있도록 다음과 같은 기능을 개발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04826-5356-464D-884A-D6CA34EA262A}"/>
              </a:ext>
            </a:extLst>
          </p:cNvPr>
          <p:cNvSpPr txBox="1"/>
          <p:nvPr/>
        </p:nvSpPr>
        <p:spPr>
          <a:xfrm>
            <a:off x="4956999" y="1647068"/>
            <a:ext cx="271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이웃한 지역 글만 노출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E08BF-AA93-4A4F-A0AD-707D4B83AB0E}"/>
              </a:ext>
            </a:extLst>
          </p:cNvPr>
          <p:cNvSpPr txBox="1"/>
          <p:nvPr/>
        </p:nvSpPr>
        <p:spPr>
          <a:xfrm>
            <a:off x="8314311" y="164196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대여 기간 중 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앱이 보증금을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D6733-DD4C-4268-AA53-1F276534203E}"/>
              </a:ext>
            </a:extLst>
          </p:cNvPr>
          <p:cNvSpPr txBox="1"/>
          <p:nvPr/>
        </p:nvSpPr>
        <p:spPr>
          <a:xfrm>
            <a:off x="5117852" y="4225017"/>
            <a:ext cx="244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카카오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를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사용하여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간편한 회원가입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로그인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서비스 지원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294ED-2286-4ADA-86F6-FA20AA0DC9E3}"/>
              </a:ext>
            </a:extLst>
          </p:cNvPr>
          <p:cNvSpPr txBox="1"/>
          <p:nvPr/>
        </p:nvSpPr>
        <p:spPr>
          <a:xfrm>
            <a:off x="8054018" y="4528527"/>
            <a:ext cx="2425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PWA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로 앱 개발 및 배포</a:t>
            </a:r>
          </a:p>
        </p:txBody>
      </p:sp>
      <p:pic>
        <p:nvPicPr>
          <p:cNvPr id="17" name="Picture 2" descr="또 보자 만나다 만남 - Pixabay의 무료 이미지">
            <a:extLst>
              <a:ext uri="{FF2B5EF4-FFF2-40B4-BE49-F238E27FC236}">
                <a16:creationId xmlns:a16="http://schemas.microsoft.com/office/drawing/2014/main" id="{DD5A9598-0216-487D-B71C-FFC6A261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11" y1="9778" x2="39111" y2="9778"/>
                        <a14:foregroundMark x1="72889" y1="40889" x2="72889" y2="4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17" y="39569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보증금 동전 돈 - Pixabay의 무료 벡터 그래픽">
            <a:extLst>
              <a:ext uri="{FF2B5EF4-FFF2-40B4-BE49-F238E27FC236}">
                <a16:creationId xmlns:a16="http://schemas.microsoft.com/office/drawing/2014/main" id="{C33007ED-FB8F-458D-B07D-98FDADB6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88679" l="1887" r="95597">
                        <a14:foregroundMark x1="10063" y1="68553" x2="10063" y2="68553"/>
                        <a14:foregroundMark x1="6604" y1="65409" x2="6604" y2="65409"/>
                        <a14:foregroundMark x1="1887" y1="66038" x2="1887" y2="66038"/>
                        <a14:foregroundMark x1="95597" y1="51572" x2="95597" y2="515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10" y="2442913"/>
            <a:ext cx="1342502" cy="6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A582D2BB-2DCB-4297-A291-B11F3F1B922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0932" y="5083254"/>
            <a:ext cx="1526382" cy="1040232"/>
          </a:xfrm>
          <a:prstGeom prst="rect">
            <a:avLst/>
          </a:prstGeom>
        </p:spPr>
      </p:pic>
      <p:pic>
        <p:nvPicPr>
          <p:cNvPr id="20" name="Picture 10" descr="이웃 PNG, 일러스트, PSD 및 클립 아트에 대한 무료 다운로드 | Pngtree">
            <a:extLst>
              <a:ext uri="{FF2B5EF4-FFF2-40B4-BE49-F238E27FC236}">
                <a16:creationId xmlns:a16="http://schemas.microsoft.com/office/drawing/2014/main" id="{EBED68DF-2D34-4A4E-8BD7-B9624E437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111" y1="29722" x2="46111" y2="29722"/>
                        <a14:foregroundMark x1="68333" y1="66389" x2="68333" y2="66389"/>
                        <a14:foregroundMark x1="69167" y1="70278" x2="69167" y2="70278"/>
                        <a14:foregroundMark x1="60556" y1="71944" x2="60556" y2="71944"/>
                        <a14:foregroundMark x1="60556" y1="74722" x2="60556" y2="75556"/>
                        <a14:foregroundMark x1="40000" y1="27500" x2="40000" y2="27500"/>
                        <a14:foregroundMark x1="38611" y1="28333" x2="38611" y2="28333"/>
                        <a14:foregroundMark x1="37778" y1="28889" x2="37778" y2="28889"/>
                        <a14:foregroundMark x1="26374" y1="64103" x2="26374" y2="641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21" y="1889225"/>
            <a:ext cx="1662718" cy="166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0ED98C4D-F22A-4ADA-A3EC-57E30658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86" y="4983317"/>
            <a:ext cx="765384" cy="61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스타벅스 로고 AI,PNG 다운로드 (변천사,뜻,의미)">
            <a:extLst>
              <a:ext uri="{FF2B5EF4-FFF2-40B4-BE49-F238E27FC236}">
                <a16:creationId xmlns:a16="http://schemas.microsoft.com/office/drawing/2014/main" id="{8BBE38D5-258F-4F3C-B303-6651C8E49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017" y="5292621"/>
            <a:ext cx="807450" cy="80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33D8C4-BB15-4D7F-A9A1-4223FFEC1248}"/>
              </a:ext>
            </a:extLst>
          </p:cNvPr>
          <p:cNvSpPr txBox="1"/>
          <p:nvPr/>
        </p:nvSpPr>
        <p:spPr>
          <a:xfrm>
            <a:off x="3430185" y="240818"/>
            <a:ext cx="8475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경쟁 서비스에 대한 기술 조사가 부족함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경쟁 서비스의 한계가 무엇인지 알아야 차별화할 것 아닌가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EFA7A-5886-44EA-AAD3-2C875F627198}"/>
              </a:ext>
            </a:extLst>
          </p:cNvPr>
          <p:cNvSpPr txBox="1"/>
          <p:nvPr/>
        </p:nvSpPr>
        <p:spPr>
          <a:xfrm>
            <a:off x="5222317" y="328901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9781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87DB08-C7DB-44BA-AB4D-8C651DD413A8}"/>
              </a:ext>
            </a:extLst>
          </p:cNvPr>
          <p:cNvCxnSpPr/>
          <p:nvPr/>
        </p:nvCxnSpPr>
        <p:spPr>
          <a:xfrm>
            <a:off x="568960" y="924560"/>
            <a:ext cx="552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41E65E-6F1C-4E48-9767-0E9A54365CBC}"/>
              </a:ext>
            </a:extLst>
          </p:cNvPr>
          <p:cNvSpPr txBox="1"/>
          <p:nvPr/>
        </p:nvSpPr>
        <p:spPr>
          <a:xfrm>
            <a:off x="1607793" y="447040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table of contents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18924-9923-412A-836E-A429F958CB39}"/>
              </a:ext>
            </a:extLst>
          </p:cNvPr>
          <p:cNvSpPr txBox="1"/>
          <p:nvPr/>
        </p:nvSpPr>
        <p:spPr>
          <a:xfrm>
            <a:off x="670560" y="23159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CE1647-3700-4CA5-A323-87D9A938F4A9}"/>
              </a:ext>
            </a:extLst>
          </p:cNvPr>
          <p:cNvSpPr/>
          <p:nvPr/>
        </p:nvSpPr>
        <p:spPr>
          <a:xfrm>
            <a:off x="741680" y="1483360"/>
            <a:ext cx="576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0AFD87-C612-40F4-BCB5-D83053003D82}"/>
              </a:ext>
            </a:extLst>
          </p:cNvPr>
          <p:cNvSpPr/>
          <p:nvPr/>
        </p:nvSpPr>
        <p:spPr>
          <a:xfrm>
            <a:off x="740152" y="2499360"/>
            <a:ext cx="576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483B2A-EAF0-44B7-B167-B6CDED130D7C}"/>
              </a:ext>
            </a:extLst>
          </p:cNvPr>
          <p:cNvSpPr/>
          <p:nvPr/>
        </p:nvSpPr>
        <p:spPr>
          <a:xfrm>
            <a:off x="738624" y="3515360"/>
            <a:ext cx="576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A0AC09-CED3-4140-B997-7ADE1FBE106D}"/>
              </a:ext>
            </a:extLst>
          </p:cNvPr>
          <p:cNvSpPr/>
          <p:nvPr/>
        </p:nvSpPr>
        <p:spPr>
          <a:xfrm>
            <a:off x="737096" y="4531360"/>
            <a:ext cx="576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B714A-7B35-40C0-8676-3AE985CA9762}"/>
              </a:ext>
            </a:extLst>
          </p:cNvPr>
          <p:cNvSpPr/>
          <p:nvPr/>
        </p:nvSpPr>
        <p:spPr>
          <a:xfrm>
            <a:off x="735568" y="5547360"/>
            <a:ext cx="576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25C71-7197-4584-A02F-945A1E1B5F31}"/>
              </a:ext>
            </a:extLst>
          </p:cNvPr>
          <p:cNvSpPr txBox="1"/>
          <p:nvPr/>
        </p:nvSpPr>
        <p:spPr>
          <a:xfrm>
            <a:off x="862306" y="1586694"/>
            <a:ext cx="32252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D084B-9DB7-464D-A3A7-A1A2628BD076}"/>
              </a:ext>
            </a:extLst>
          </p:cNvPr>
          <p:cNvSpPr txBox="1"/>
          <p:nvPr/>
        </p:nvSpPr>
        <p:spPr>
          <a:xfrm>
            <a:off x="862306" y="2602694"/>
            <a:ext cx="32252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773D2-7281-4C0A-969C-E3B7DC614313}"/>
              </a:ext>
            </a:extLst>
          </p:cNvPr>
          <p:cNvSpPr txBox="1"/>
          <p:nvPr/>
        </p:nvSpPr>
        <p:spPr>
          <a:xfrm>
            <a:off x="862306" y="3618694"/>
            <a:ext cx="32252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D1DF6-0FFA-407E-8942-6EF7AB688DC2}"/>
              </a:ext>
            </a:extLst>
          </p:cNvPr>
          <p:cNvSpPr txBox="1"/>
          <p:nvPr/>
        </p:nvSpPr>
        <p:spPr>
          <a:xfrm>
            <a:off x="862306" y="4634694"/>
            <a:ext cx="32252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A4167-815F-4AD7-8D5D-3DAD688124B1}"/>
              </a:ext>
            </a:extLst>
          </p:cNvPr>
          <p:cNvSpPr txBox="1"/>
          <p:nvPr/>
        </p:nvSpPr>
        <p:spPr>
          <a:xfrm>
            <a:off x="862306" y="5650694"/>
            <a:ext cx="32252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F33CC-4D1E-4A21-9994-BCF310C53301}"/>
              </a:ext>
            </a:extLst>
          </p:cNvPr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D2527-112B-48BF-8011-293FD233E974}"/>
              </a:ext>
            </a:extLst>
          </p:cNvPr>
          <p:cNvSpPr txBox="1"/>
          <p:nvPr/>
        </p:nvSpPr>
        <p:spPr>
          <a:xfrm>
            <a:off x="1438306" y="1555916"/>
            <a:ext cx="2531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핵심 아이디어 및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2DAB2-4D32-4ED1-A4DE-D789EC4DC8D0}"/>
              </a:ext>
            </a:extLst>
          </p:cNvPr>
          <p:cNvSpPr txBox="1"/>
          <p:nvPr/>
        </p:nvSpPr>
        <p:spPr>
          <a:xfrm>
            <a:off x="1438305" y="2587381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주제 선정 배경 및 필요성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FD965-6E92-4213-9183-4C696358AAC9}"/>
              </a:ext>
            </a:extLst>
          </p:cNvPr>
          <p:cNvSpPr txBox="1"/>
          <p:nvPr/>
        </p:nvSpPr>
        <p:spPr>
          <a:xfrm>
            <a:off x="1438305" y="3603305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작품의 차별성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C8FB4-6886-4981-9F4D-71D6CCEC1095}"/>
              </a:ext>
            </a:extLst>
          </p:cNvPr>
          <p:cNvSpPr txBox="1"/>
          <p:nvPr/>
        </p:nvSpPr>
        <p:spPr>
          <a:xfrm>
            <a:off x="1438305" y="4619229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사용 기술 요소</a:t>
            </a:r>
            <a:endParaRPr lang="en-US" altLang="ko-KR" sz="20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1A7F2-BB0E-474C-B509-4895E9EB8DFE}"/>
              </a:ext>
            </a:extLst>
          </p:cNvPr>
          <p:cNvSpPr txBox="1"/>
          <p:nvPr/>
        </p:nvSpPr>
        <p:spPr>
          <a:xfrm>
            <a:off x="1438305" y="5635153"/>
            <a:ext cx="2531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구조 및 동작 시나리오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2CA5E2-3105-4535-B0F3-214DD154B3F3}"/>
              </a:ext>
            </a:extLst>
          </p:cNvPr>
          <p:cNvCxnSpPr/>
          <p:nvPr/>
        </p:nvCxnSpPr>
        <p:spPr>
          <a:xfrm>
            <a:off x="568960" y="924560"/>
            <a:ext cx="3348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23011FC-8A03-42B8-8076-A849B5C44D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6E3898-357E-433B-B7D3-CB50FAE7D5B0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CF5B17-8416-499F-9A6F-4571A0801002}"/>
              </a:ext>
            </a:extLst>
          </p:cNvPr>
          <p:cNvCxnSpPr>
            <a:cxnSpLocks/>
          </p:cNvCxnSpPr>
          <p:nvPr/>
        </p:nvCxnSpPr>
        <p:spPr>
          <a:xfrm>
            <a:off x="720000" y="743564"/>
            <a:ext cx="35654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B8934-8B10-41DD-8082-D0743A2A6366}"/>
              </a:ext>
            </a:extLst>
          </p:cNvPr>
          <p:cNvSpPr txBox="1"/>
          <p:nvPr/>
        </p:nvSpPr>
        <p:spPr>
          <a:xfrm>
            <a:off x="720000" y="101148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핵심 아이디어 및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AF90-9447-4930-BC9B-3E943ED74EA9}"/>
              </a:ext>
            </a:extLst>
          </p:cNvPr>
          <p:cNvSpPr txBox="1"/>
          <p:nvPr/>
        </p:nvSpPr>
        <p:spPr>
          <a:xfrm>
            <a:off x="40903" y="1755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CD02F3-0CD6-4E72-9375-611F41057356}"/>
              </a:ext>
            </a:extLst>
          </p:cNvPr>
          <p:cNvSpPr/>
          <p:nvPr/>
        </p:nvSpPr>
        <p:spPr>
          <a:xfrm>
            <a:off x="5739362" y="1401075"/>
            <a:ext cx="6056755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45ED83-D147-406F-871D-D757AB42255E}"/>
              </a:ext>
            </a:extLst>
          </p:cNvPr>
          <p:cNvSpPr/>
          <p:nvPr/>
        </p:nvSpPr>
        <p:spPr>
          <a:xfrm>
            <a:off x="5739362" y="5119256"/>
            <a:ext cx="6056755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688867-A327-47FA-B2D2-AC020BF937DC}"/>
              </a:ext>
            </a:extLst>
          </p:cNvPr>
          <p:cNvSpPr/>
          <p:nvPr/>
        </p:nvSpPr>
        <p:spPr>
          <a:xfrm>
            <a:off x="5747657" y="3271757"/>
            <a:ext cx="6056755" cy="1458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35B7F3-F7E3-4583-8BF4-A0339F352959}"/>
              </a:ext>
            </a:extLst>
          </p:cNvPr>
          <p:cNvSpPr/>
          <p:nvPr/>
        </p:nvSpPr>
        <p:spPr>
          <a:xfrm>
            <a:off x="5747657" y="1401075"/>
            <a:ext cx="1509007" cy="1417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D2600B-8AAF-4A70-90C8-B6646BF5D1E4}"/>
              </a:ext>
            </a:extLst>
          </p:cNvPr>
          <p:cNvSpPr/>
          <p:nvPr/>
        </p:nvSpPr>
        <p:spPr>
          <a:xfrm>
            <a:off x="5747657" y="5119256"/>
            <a:ext cx="1509007" cy="1417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E950B5-C524-46CB-AED5-714B200E90ED}"/>
              </a:ext>
            </a:extLst>
          </p:cNvPr>
          <p:cNvSpPr/>
          <p:nvPr/>
        </p:nvSpPr>
        <p:spPr>
          <a:xfrm>
            <a:off x="5747657" y="3271758"/>
            <a:ext cx="1509007" cy="1458050"/>
          </a:xfrm>
          <a:prstGeom prst="rect">
            <a:avLst/>
          </a:prstGeom>
          <a:solidFill>
            <a:srgbClr val="DF9C91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4D9B0A-0E9D-4775-8AEA-112F5F49EE82}"/>
              </a:ext>
            </a:extLst>
          </p:cNvPr>
          <p:cNvSpPr txBox="1"/>
          <p:nvPr/>
        </p:nvSpPr>
        <p:spPr>
          <a:xfrm>
            <a:off x="5834195" y="1828901"/>
            <a:ext cx="133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하이퍼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D806B3-DD35-4C90-A76D-F4034C74AF3F}"/>
              </a:ext>
            </a:extLst>
          </p:cNvPr>
          <p:cNvSpPr txBox="1"/>
          <p:nvPr/>
        </p:nvSpPr>
        <p:spPr>
          <a:xfrm>
            <a:off x="5834196" y="5672836"/>
            <a:ext cx="1335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채팅 서비스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89794-79E3-49E5-907A-D2FE86D8C862}"/>
              </a:ext>
            </a:extLst>
          </p:cNvPr>
          <p:cNvSpPr txBox="1"/>
          <p:nvPr/>
        </p:nvSpPr>
        <p:spPr>
          <a:xfrm>
            <a:off x="5834196" y="3702014"/>
            <a:ext cx="133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보증금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F66BE5-46FF-488A-9141-5945CD33DC49}"/>
              </a:ext>
            </a:extLst>
          </p:cNvPr>
          <p:cNvSpPr txBox="1"/>
          <p:nvPr/>
        </p:nvSpPr>
        <p:spPr>
          <a:xfrm>
            <a:off x="7415187" y="5309118"/>
            <a:ext cx="421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대여 문의 및 거래 일정 조율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보증금 송금 및 거래 완료 확정은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채팅창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안에서 진행할 수 있게 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A40BFE-6F71-4224-A727-E8F77B075EFA}"/>
              </a:ext>
            </a:extLst>
          </p:cNvPr>
          <p:cNvSpPr txBox="1"/>
          <p:nvPr/>
        </p:nvSpPr>
        <p:spPr>
          <a:xfrm>
            <a:off x="7320483" y="3354843"/>
            <a:ext cx="445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상호 신뢰를 위해 앱에서 보증금을 받아 둠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306FA-E13C-4D40-9702-602AA45DC673}"/>
              </a:ext>
            </a:extLst>
          </p:cNvPr>
          <p:cNvSpPr txBox="1"/>
          <p:nvPr/>
        </p:nvSpPr>
        <p:spPr>
          <a:xfrm>
            <a:off x="7320483" y="1576810"/>
            <a:ext cx="4475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하이퍼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로컬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직접 갈 수 있고 경험할 수 있는 동네 범위에서 이루어지는 생활 범위를 의미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11D5CC-957A-4594-8591-05DE458F94AF}"/>
              </a:ext>
            </a:extLst>
          </p:cNvPr>
          <p:cNvSpPr txBox="1"/>
          <p:nvPr/>
        </p:nvSpPr>
        <p:spPr>
          <a:xfrm>
            <a:off x="7320484" y="2174985"/>
            <a:ext cx="421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인증된 동네 관련 글만 사용자에게 노출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직거래 편의성 증가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B94D8-ACD8-4470-8B9A-28BB9491E542}"/>
              </a:ext>
            </a:extLst>
          </p:cNvPr>
          <p:cNvSpPr txBox="1"/>
          <p:nvPr/>
        </p:nvSpPr>
        <p:spPr>
          <a:xfrm>
            <a:off x="7331842" y="3748642"/>
            <a:ext cx="4452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대여 물품을 반납하여 거래가 종료 되었다면 사용자에게 자동 환급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Picture 8" descr="쉬운 우리말 쓰기] '하이퍼 로컬'은 '동네 생활권'으로">
            <a:extLst>
              <a:ext uri="{FF2B5EF4-FFF2-40B4-BE49-F238E27FC236}">
                <a16:creationId xmlns:a16="http://schemas.microsoft.com/office/drawing/2014/main" id="{BB3B1B4D-AAA0-4A76-97D5-45BCE1EE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2" y="1568926"/>
            <a:ext cx="4504902" cy="333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226058-C46D-418B-899E-50BA95F63693}"/>
              </a:ext>
            </a:extLst>
          </p:cNvPr>
          <p:cNvSpPr txBox="1"/>
          <p:nvPr/>
        </p:nvSpPr>
        <p:spPr>
          <a:xfrm>
            <a:off x="642952" y="5119256"/>
            <a:ext cx="463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하이퍼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로컬 서비스를 기반으로 하는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이웃간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물건 공유 앱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72FD4-9B3F-4480-8ED1-6F97134695A8}"/>
              </a:ext>
            </a:extLst>
          </p:cNvPr>
          <p:cNvSpPr txBox="1"/>
          <p:nvPr/>
        </p:nvSpPr>
        <p:spPr>
          <a:xfrm>
            <a:off x="5147853" y="260059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개요 파악이 대체로 용이했음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F6CA10-05AB-47E5-875D-3FF09737FC20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2CEE83-72D4-48C5-A9A3-CF99DE10B757}"/>
              </a:ext>
            </a:extLst>
          </p:cNvPr>
          <p:cNvCxnSpPr>
            <a:cxnSpLocks/>
          </p:cNvCxnSpPr>
          <p:nvPr/>
        </p:nvCxnSpPr>
        <p:spPr>
          <a:xfrm>
            <a:off x="720000" y="743564"/>
            <a:ext cx="4012637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A586D2-94BE-46B2-8792-327466B069A5}"/>
              </a:ext>
            </a:extLst>
          </p:cNvPr>
          <p:cNvSpPr txBox="1"/>
          <p:nvPr/>
        </p:nvSpPr>
        <p:spPr>
          <a:xfrm>
            <a:off x="720000" y="101148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 선정 배경 및 필요성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BCF993-3D0F-475E-9B06-2AF9A677FC66}"/>
              </a:ext>
            </a:extLst>
          </p:cNvPr>
          <p:cNvSpPr/>
          <p:nvPr/>
        </p:nvSpPr>
        <p:spPr>
          <a:xfrm>
            <a:off x="1089042" y="3764744"/>
            <a:ext cx="4779048" cy="2744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12A7DC-F8B4-4DDD-8F32-E093FD17B982}"/>
              </a:ext>
            </a:extLst>
          </p:cNvPr>
          <p:cNvCxnSpPr>
            <a:cxnSpLocks/>
          </p:cNvCxnSpPr>
          <p:nvPr/>
        </p:nvCxnSpPr>
        <p:spPr>
          <a:xfrm>
            <a:off x="1089042" y="3773976"/>
            <a:ext cx="474205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20CBF4-79DE-4923-B7CB-67B2C57F6F5B}"/>
              </a:ext>
            </a:extLst>
          </p:cNvPr>
          <p:cNvSpPr txBox="1"/>
          <p:nvPr/>
        </p:nvSpPr>
        <p:spPr>
          <a:xfrm>
            <a:off x="1283358" y="3971393"/>
            <a:ext cx="371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하이퍼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로컬 시장의 성장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977C4-34EE-496B-847C-3F34E97A1037}"/>
              </a:ext>
            </a:extLst>
          </p:cNvPr>
          <p:cNvSpPr txBox="1"/>
          <p:nvPr/>
        </p:nvSpPr>
        <p:spPr>
          <a:xfrm>
            <a:off x="709930" y="1003773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(1)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 선정 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B8474-6C7F-4CC1-978F-2EC5126732C5}"/>
              </a:ext>
            </a:extLst>
          </p:cNvPr>
          <p:cNvSpPr txBox="1"/>
          <p:nvPr/>
        </p:nvSpPr>
        <p:spPr>
          <a:xfrm>
            <a:off x="1229286" y="4559279"/>
            <a:ext cx="4260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코로나 </a:t>
            </a:r>
            <a:r>
              <a:rPr lang="ko-KR" altLang="en-US" sz="16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팬데믹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사태가 장기화하면서 사람들의 생활 반경이 줄어듦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가까운 지역 주민과 연결을 돕고 동네의 맞춤형 정보를 제공하는 </a:t>
            </a:r>
            <a:r>
              <a:rPr lang="ko-KR" altLang="en-US" sz="16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하이퍼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 로컬 시장이 커지고 있음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B130FB-7B7A-43B7-A493-AC291D7DE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061"/>
          <a:stretch/>
        </p:blipFill>
        <p:spPr>
          <a:xfrm>
            <a:off x="1083756" y="1621110"/>
            <a:ext cx="4746340" cy="185424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F008EA-E82E-4DA3-A13B-D4FB9B9C8C1A}"/>
              </a:ext>
            </a:extLst>
          </p:cNvPr>
          <p:cNvGrpSpPr/>
          <p:nvPr/>
        </p:nvGrpSpPr>
        <p:grpSpPr>
          <a:xfrm>
            <a:off x="6210256" y="4235384"/>
            <a:ext cx="4605807" cy="2274053"/>
            <a:chOff x="7344929" y="3656223"/>
            <a:chExt cx="4073000" cy="226832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8786622-0775-4E70-863A-7E6FCDDC5FBB}"/>
                </a:ext>
              </a:extLst>
            </p:cNvPr>
            <p:cNvSpPr/>
            <p:nvPr/>
          </p:nvSpPr>
          <p:spPr>
            <a:xfrm>
              <a:off x="7344929" y="3656223"/>
              <a:ext cx="4073000" cy="2268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E8E09C-910C-4331-9C64-E7FC7CE7A038}"/>
                </a:ext>
              </a:extLst>
            </p:cNvPr>
            <p:cNvSpPr txBox="1"/>
            <p:nvPr/>
          </p:nvSpPr>
          <p:spPr>
            <a:xfrm>
              <a:off x="7524601" y="3757705"/>
              <a:ext cx="3824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독주하는 물건 공유 앱이 없음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77406-BFC9-4935-89CE-E65AA0F2ABA7}"/>
                </a:ext>
              </a:extLst>
            </p:cNvPr>
            <p:cNvSpPr txBox="1"/>
            <p:nvPr/>
          </p:nvSpPr>
          <p:spPr>
            <a:xfrm>
              <a:off x="7344929" y="4357783"/>
              <a:ext cx="407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중고 거래 어플 </a:t>
              </a:r>
              <a:r>
                <a: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당근마켓</a:t>
              </a:r>
              <a:r>
                <a: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중고나라 등</a:t>
              </a:r>
              <a:r>
                <a: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r>
                <a:rPr lang="ko-KR" altLang="en-US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과는 달리 </a:t>
              </a:r>
              <a:r>
                <a:rPr lang="ko-KR" altLang="en-US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anose="05000000000000000000" pitchFamily="2" charset="2"/>
                </a:rPr>
                <a:t>이용자 수가 압도적으로 많은 앱이 아직 존재하지 않음</a:t>
              </a:r>
              <a:endPara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endParaRPr>
            </a:p>
            <a:p>
              <a:r>
                <a: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anose="05000000000000000000" pitchFamily="2" charset="2"/>
                </a:rPr>
                <a:t>물건 공유 앱 모두 사용자가 </a:t>
              </a:r>
              <a:r>
                <a: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anose="05000000000000000000" pitchFamily="2" charset="2"/>
                </a:rPr>
                <a:t>10</a:t>
              </a:r>
              <a:r>
                <a:rPr lang="ko-KR" altLang="en-US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anose="05000000000000000000" pitchFamily="2" charset="2"/>
                </a:rPr>
                <a:t>만 미만</a:t>
              </a:r>
              <a:endPara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B1D5E07-194C-419C-9E1F-3B5CD7F01BED}"/>
                </a:ext>
              </a:extLst>
            </p:cNvPr>
            <p:cNvCxnSpPr>
              <a:cxnSpLocks/>
            </p:cNvCxnSpPr>
            <p:nvPr/>
          </p:nvCxnSpPr>
          <p:spPr>
            <a:xfrm>
              <a:off x="7344929" y="3698021"/>
              <a:ext cx="4073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10461D-7758-478A-8445-9812750C70EC}"/>
              </a:ext>
            </a:extLst>
          </p:cNvPr>
          <p:cNvGrpSpPr/>
          <p:nvPr/>
        </p:nvGrpSpPr>
        <p:grpSpPr>
          <a:xfrm>
            <a:off x="6210256" y="1098810"/>
            <a:ext cx="4527650" cy="3079573"/>
            <a:chOff x="6728786" y="156866"/>
            <a:chExt cx="4527650" cy="307957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3CC43D8-EE35-4D26-8AC5-79497B4A8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9253" y="156866"/>
              <a:ext cx="2688896" cy="88655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1CEBC8D-D638-4EC0-9BF1-EB5951620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28786" y="1035380"/>
              <a:ext cx="2678727" cy="77136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A8617CB-D9C1-4DCE-8183-47B1B0F06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67539" y="1760671"/>
              <a:ext cx="2688897" cy="76260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6F92FED-357F-414A-9331-F33864360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54505" y="2465079"/>
              <a:ext cx="2494526" cy="77136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DD0C74D-B3B3-472D-B7A7-EB7C1E4BFFC8}"/>
              </a:ext>
            </a:extLst>
          </p:cNvPr>
          <p:cNvSpPr txBox="1"/>
          <p:nvPr/>
        </p:nvSpPr>
        <p:spPr>
          <a:xfrm>
            <a:off x="40903" y="1755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EA540-E257-4B95-B027-0F670FD1ED03}"/>
              </a:ext>
            </a:extLst>
          </p:cNvPr>
          <p:cNvSpPr txBox="1"/>
          <p:nvPr/>
        </p:nvSpPr>
        <p:spPr>
          <a:xfrm>
            <a:off x="5001888" y="437384"/>
            <a:ext cx="7273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기존 경쟁 서비스들 소개 괜찮음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디테일 부족함 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7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93C5A72-717D-455F-850F-25553A70DC60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482C4B4-CBA8-4397-BDAE-4D36D140BFDC}"/>
              </a:ext>
            </a:extLst>
          </p:cNvPr>
          <p:cNvCxnSpPr>
            <a:cxnSpLocks/>
          </p:cNvCxnSpPr>
          <p:nvPr/>
        </p:nvCxnSpPr>
        <p:spPr>
          <a:xfrm>
            <a:off x="720000" y="743564"/>
            <a:ext cx="4012637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CF320E-D153-4A52-AEDF-7E770DAB5009}"/>
              </a:ext>
            </a:extLst>
          </p:cNvPr>
          <p:cNvSpPr txBox="1"/>
          <p:nvPr/>
        </p:nvSpPr>
        <p:spPr>
          <a:xfrm>
            <a:off x="720000" y="101148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 선정 배경 및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46F8C-744F-4BB1-865C-56F98B2F88CB}"/>
              </a:ext>
            </a:extLst>
          </p:cNvPr>
          <p:cNvSpPr txBox="1"/>
          <p:nvPr/>
        </p:nvSpPr>
        <p:spPr>
          <a:xfrm>
            <a:off x="40903" y="1755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99B8F1-976B-4188-80DE-A32A4DFE08DA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C07BE3-9B9B-40A1-8F72-5659DA45A2DE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572A9-AD2D-41DF-BB0E-2B4977E57FB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1E37E0-3F98-4F85-8B8B-CE93F63BD7E4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41EB33-69D2-482D-9517-FD7DBEC5449E}"/>
              </a:ext>
            </a:extLst>
          </p:cNvPr>
          <p:cNvSpPr/>
          <p:nvPr/>
        </p:nvSpPr>
        <p:spPr>
          <a:xfrm>
            <a:off x="8339455" y="1767392"/>
            <a:ext cx="3240000" cy="697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A22ADB-6861-4B10-BE70-D6FFD0EF3E9B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02DDDA-2360-47EB-9F8E-749D91828B43}"/>
              </a:ext>
            </a:extLst>
          </p:cNvPr>
          <p:cNvSpPr txBox="1"/>
          <p:nvPr/>
        </p:nvSpPr>
        <p:spPr>
          <a:xfrm>
            <a:off x="8487842" y="1942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2AB3A7-29D4-4A6C-80AA-C7EFF1CAB92A}"/>
              </a:ext>
            </a:extLst>
          </p:cNvPr>
          <p:cNvCxnSpPr/>
          <p:nvPr/>
        </p:nvCxnSpPr>
        <p:spPr>
          <a:xfrm>
            <a:off x="720000" y="5907223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7E708C-C808-435C-ABC7-1AE1A7BED20C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ED37E4-70A2-4D00-B85D-5D72F356DAB9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1C29B6-EB42-4129-A5F3-535BBE01B27F}"/>
              </a:ext>
            </a:extLst>
          </p:cNvPr>
          <p:cNvSpPr txBox="1"/>
          <p:nvPr/>
        </p:nvSpPr>
        <p:spPr>
          <a:xfrm>
            <a:off x="8672573" y="1919776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D7C3EF-B35F-409E-A32F-FF279E9B1722}"/>
              </a:ext>
            </a:extLst>
          </p:cNvPr>
          <p:cNvSpPr txBox="1"/>
          <p:nvPr/>
        </p:nvSpPr>
        <p:spPr>
          <a:xfrm>
            <a:off x="8480328" y="18910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0DA68F-EDE2-4B31-A85D-1B9BCB8E6534}"/>
              </a:ext>
            </a:extLst>
          </p:cNvPr>
          <p:cNvSpPr txBox="1"/>
          <p:nvPr/>
        </p:nvSpPr>
        <p:spPr>
          <a:xfrm>
            <a:off x="8919757" y="195162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이웃과의 교류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51367-C65E-4387-B5E3-AF9829598FE8}"/>
              </a:ext>
            </a:extLst>
          </p:cNvPr>
          <p:cNvSpPr txBox="1"/>
          <p:nvPr/>
        </p:nvSpPr>
        <p:spPr>
          <a:xfrm>
            <a:off x="709930" y="1003773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(2)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025FC-A168-4E90-BBFA-2531EEEBB617}"/>
              </a:ext>
            </a:extLst>
          </p:cNvPr>
          <p:cNvSpPr txBox="1"/>
          <p:nvPr/>
        </p:nvSpPr>
        <p:spPr>
          <a:xfrm>
            <a:off x="1180826" y="1983362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환경의 중요성 대두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61DF83-7592-4D84-A116-2FC48A6BDBCF}"/>
              </a:ext>
            </a:extLst>
          </p:cNvPr>
          <p:cNvSpPr txBox="1"/>
          <p:nvPr/>
        </p:nvSpPr>
        <p:spPr>
          <a:xfrm>
            <a:off x="783820" y="19197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5B4EC3-8EAA-4C10-88E1-EB5EA4D19E53}"/>
              </a:ext>
            </a:extLst>
          </p:cNvPr>
          <p:cNvSpPr txBox="1"/>
          <p:nvPr/>
        </p:nvSpPr>
        <p:spPr>
          <a:xfrm>
            <a:off x="645707" y="2632074"/>
            <a:ext cx="31352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국내 기업은 </a:t>
            </a:r>
            <a:r>
              <a:rPr lang="en-US" altLang="ko-KR" sz="1400" dirty="0">
                <a:sym typeface="Wingdings" panose="05000000000000000000" pitchFamily="2" charset="2"/>
              </a:rPr>
              <a:t>2025</a:t>
            </a:r>
            <a:r>
              <a:rPr lang="ko-KR" altLang="en-US" sz="1400" dirty="0">
                <a:sym typeface="Wingdings" panose="05000000000000000000" pitchFamily="2" charset="2"/>
              </a:rPr>
              <a:t>년까지 </a:t>
            </a:r>
            <a:r>
              <a:rPr lang="en-US" altLang="ko-KR" sz="1400" dirty="0">
                <a:sym typeface="Wingdings" panose="05000000000000000000" pitchFamily="2" charset="2"/>
              </a:rPr>
              <a:t>ESG(</a:t>
            </a:r>
            <a:r>
              <a:rPr lang="ko-KR" altLang="en-US" sz="1400" dirty="0">
                <a:sym typeface="Wingdings" panose="05000000000000000000" pitchFamily="2" charset="2"/>
              </a:rPr>
              <a:t>환경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사회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지배구조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를 의무 공시 해야함</a:t>
            </a:r>
            <a:r>
              <a:rPr lang="en-US" altLang="ko-KR" sz="1400" dirty="0">
                <a:sym typeface="Wingdings" panose="05000000000000000000" pitchFamily="2" charset="2"/>
              </a:rPr>
              <a:t> </a:t>
            </a:r>
            <a:r>
              <a:rPr lang="ko-KR" altLang="en-US" sz="1400" dirty="0">
                <a:sym typeface="Wingdings" panose="05000000000000000000" pitchFamily="2" charset="2"/>
              </a:rPr>
              <a:t>환경이 기업 입장에서도 중요해짐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algn="just"/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사용자간 물건을 공유함으로써 자원 낭비와 환경오염을 줄일 수 있음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중고 거래 어플인 당근마켓의 경우 거래된 물품을 통해 온실가스 저감 효과를 계산했을 때 약 </a:t>
            </a:r>
            <a:r>
              <a:rPr lang="en-US" altLang="ko-KR" sz="1400" dirty="0">
                <a:sym typeface="Wingdings" panose="05000000000000000000" pitchFamily="2" charset="2"/>
              </a:rPr>
              <a:t>19</a:t>
            </a:r>
            <a:r>
              <a:rPr lang="ko-KR" altLang="en-US" sz="1400" dirty="0">
                <a:sym typeface="Wingdings" panose="05000000000000000000" pitchFamily="2" charset="2"/>
              </a:rPr>
              <a:t>만 톤의 온실 가스를 줄임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221DC-DE1B-4408-86B9-691AE508159E}"/>
              </a:ext>
            </a:extLst>
          </p:cNvPr>
          <p:cNvSpPr txBox="1"/>
          <p:nvPr/>
        </p:nvSpPr>
        <p:spPr>
          <a:xfrm>
            <a:off x="5094764" y="1937053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불필요한 소비 감소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EF8419-81A0-44FD-9BEE-ADC93AA3E3CC}"/>
              </a:ext>
            </a:extLst>
          </p:cNvPr>
          <p:cNvSpPr txBox="1"/>
          <p:nvPr/>
        </p:nvSpPr>
        <p:spPr>
          <a:xfrm>
            <a:off x="4750490" y="18858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BB9AF9-DD3B-40D6-9DD5-6A076D774978}"/>
              </a:ext>
            </a:extLst>
          </p:cNvPr>
          <p:cNvSpPr txBox="1"/>
          <p:nvPr/>
        </p:nvSpPr>
        <p:spPr>
          <a:xfrm>
            <a:off x="4411629" y="4732283"/>
            <a:ext cx="3135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ym typeface="Wingdings" panose="05000000000000000000" pitchFamily="2" charset="2"/>
              </a:rPr>
              <a:t>한번 사용하기 위해 돈과 시간을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algn="just"/>
            <a:r>
              <a:rPr lang="ko-KR" altLang="en-US" sz="1400" dirty="0">
                <a:sym typeface="Wingdings" panose="05000000000000000000" pitchFamily="2" charset="2"/>
              </a:rPr>
              <a:t>사용하기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보다는 가까운 이웃에게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algn="just"/>
            <a:r>
              <a:rPr lang="ko-KR" altLang="en-US" sz="1400" dirty="0">
                <a:sym typeface="Wingdings" panose="05000000000000000000" pitchFamily="2" charset="2"/>
              </a:rPr>
              <a:t>빌림으로써 불필요한 비용을 줄일 수 있음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4698CBA-56FA-4E43-8D5B-143DF91FA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" r="28838"/>
          <a:stretch/>
        </p:blipFill>
        <p:spPr>
          <a:xfrm>
            <a:off x="8386912" y="2485148"/>
            <a:ext cx="3145086" cy="22926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3DBCFFB-91D8-4715-BAE1-75B17531B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04" t="92013"/>
          <a:stretch/>
        </p:blipFill>
        <p:spPr>
          <a:xfrm>
            <a:off x="9907265" y="4804933"/>
            <a:ext cx="1733124" cy="232455"/>
          </a:xfrm>
          <a:prstGeom prst="rect">
            <a:avLst/>
          </a:prstGeom>
        </p:spPr>
      </p:pic>
      <p:pic>
        <p:nvPicPr>
          <p:cNvPr id="28" name="Picture 4" descr="이 기자의 해보GO!] 하이퍼로컬 서비스 '당근마켓' 한 달 체험기">
            <a:extLst>
              <a:ext uri="{FF2B5EF4-FFF2-40B4-BE49-F238E27FC236}">
                <a16:creationId xmlns:a16="http://schemas.microsoft.com/office/drawing/2014/main" id="{2EBA6E5E-E5F4-4A40-96E6-97A94AA7D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68215" y="2485148"/>
            <a:ext cx="3240000" cy="213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3BAAE81-7EA1-4A6C-872E-A6668B2C48D1}"/>
              </a:ext>
            </a:extLst>
          </p:cNvPr>
          <p:cNvSpPr txBox="1"/>
          <p:nvPr/>
        </p:nvSpPr>
        <p:spPr>
          <a:xfrm>
            <a:off x="8339455" y="5163170"/>
            <a:ext cx="313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ym typeface="Wingdings" panose="05000000000000000000" pitchFamily="2" charset="2"/>
              </a:rPr>
              <a:t>거래를 통해 이웃과의 교류가 늘어날 것을 기대함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713976-A392-4DD4-A1C5-B3F6F5ED3FFE}"/>
              </a:ext>
            </a:extLst>
          </p:cNvPr>
          <p:cNvSpPr txBox="1"/>
          <p:nvPr/>
        </p:nvSpPr>
        <p:spPr>
          <a:xfrm>
            <a:off x="2082519" y="1016437"/>
            <a:ext cx="988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일반적인 필요성은 본인이 이 프로젝트를 해야 할 이유가 되지 않음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438DA8C-2F52-4FD4-B029-3CF1AE3833D2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C059AD-686F-444C-A496-646D7F1B8B4C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04CF17-6778-48EC-ABC9-2C909AA8AC6B}"/>
              </a:ext>
            </a:extLst>
          </p:cNvPr>
          <p:cNvSpPr txBox="1"/>
          <p:nvPr/>
        </p:nvSpPr>
        <p:spPr>
          <a:xfrm>
            <a:off x="720000" y="101148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작품의 차별성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402D9-EA87-4C03-A337-B35A412D6E6F}"/>
              </a:ext>
            </a:extLst>
          </p:cNvPr>
          <p:cNvSpPr txBox="1"/>
          <p:nvPr/>
        </p:nvSpPr>
        <p:spPr>
          <a:xfrm>
            <a:off x="40903" y="1755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75965-E6A3-4D0D-A251-D283F340E29D}"/>
              </a:ext>
            </a:extLst>
          </p:cNvPr>
          <p:cNvSpPr txBox="1"/>
          <p:nvPr/>
        </p:nvSpPr>
        <p:spPr>
          <a:xfrm>
            <a:off x="5181600" y="343525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VS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2C16C8B-5BCB-46AA-80E1-39DA1FDD8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28226"/>
              </p:ext>
            </p:extLst>
          </p:nvPr>
        </p:nvGraphicFramePr>
        <p:xfrm>
          <a:off x="497840" y="1543853"/>
          <a:ext cx="4899660" cy="4367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0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0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기존 앱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9C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9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0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당근 마켓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하이퍼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로컬 플랫폼을 지향하는 </a:t>
                      </a:r>
                      <a:endParaRPr lang="en-US" altLang="ko-KR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중고 거래 어플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0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꾸다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지역의 글 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사용자의 지역 물건을 </a:t>
                      </a:r>
                      <a:endParaRPr lang="en-US" altLang="ko-KR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각각 볼 수 있음</a:t>
                      </a:r>
                      <a:endParaRPr lang="en-US" altLang="ko-KR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spc="-150" dirty="0">
                          <a:solidFill>
                            <a:srgbClr val="40474D"/>
                          </a:solidFill>
                          <a:latin typeface="+mj-ea"/>
                          <a:ea typeface="+mn-ea"/>
                          <a:cs typeface="+mn-cs"/>
                        </a:rPr>
                        <a:t>업체에서 올리는 글이 대다수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0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모던 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빌리지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spc="-150" dirty="0">
                          <a:solidFill>
                            <a:srgbClr val="40474D"/>
                          </a:solidFill>
                          <a:latin typeface="+mj-ea"/>
                          <a:ea typeface="+mn-ea"/>
                          <a:cs typeface="+mn-cs"/>
                        </a:rPr>
                        <a:t>모든 물건들이 노출</a:t>
                      </a:r>
                      <a:endParaRPr lang="en-US" altLang="ko-KR" sz="1600" kern="1200" spc="-150" dirty="0">
                        <a:solidFill>
                          <a:srgbClr val="40474D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kern="1200" spc="-150" dirty="0">
                          <a:solidFill>
                            <a:srgbClr val="40474D"/>
                          </a:solidFill>
                          <a:latin typeface="+mj-ea"/>
                          <a:ea typeface="+mn-ea"/>
                          <a:cs typeface="+mn-cs"/>
                        </a:rPr>
                        <a:t>업체에서 올리는 글이 대다수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0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쉘리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4047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회원가입 오류로 인해 조사 불가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0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쌩유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4047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B1D9C15-63A8-4D6F-84C4-D215E310C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05083"/>
              </p:ext>
            </p:extLst>
          </p:nvPr>
        </p:nvGraphicFramePr>
        <p:xfrm>
          <a:off x="6684135" y="1527522"/>
          <a:ext cx="4864882" cy="438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882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</a:tblGrid>
              <a:tr h="736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차별성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36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중고 거래가 아닌 이웃간 </a:t>
                      </a:r>
                      <a:endParaRPr lang="en-US" altLang="ko-KR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물건 공유 서비스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147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사용자가 인증한 지역의 글들만 노출</a:t>
                      </a:r>
                    </a:p>
                    <a:p>
                      <a:pPr algn="ctr" latinLnBrk="1"/>
                      <a:r>
                        <a:rPr lang="ko-KR" altLang="en-US" sz="1600" kern="1200" spc="-150" dirty="0" err="1">
                          <a:solidFill>
                            <a:srgbClr val="40474D"/>
                          </a:solidFill>
                          <a:latin typeface="+mj-ea"/>
                          <a:ea typeface="+mn-ea"/>
                          <a:cs typeface="+mn-cs"/>
                        </a:rPr>
                        <a:t>개인과</a:t>
                      </a:r>
                      <a:r>
                        <a:rPr lang="ko-KR" altLang="en-US" sz="1600" kern="1200" spc="-150" dirty="0">
                          <a:solidFill>
                            <a:srgbClr val="40474D"/>
                          </a:solidFill>
                          <a:latin typeface="+mj-ea"/>
                          <a:ea typeface="+mn-ea"/>
                          <a:cs typeface="+mn-cs"/>
                        </a:rPr>
                        <a:t> 개인의 직거래를 유도</a:t>
                      </a:r>
                      <a:endParaRPr lang="ko-KR" altLang="en-US" sz="1600" b="0" kern="1200" spc="-150" dirty="0">
                        <a:solidFill>
                          <a:srgbClr val="40474D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36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4047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  <a:endParaRPr kumimoji="0" lang="ko-KR" altLang="en-US" sz="16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4047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02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40474D"/>
                          </a:solidFill>
                          <a:effectLst/>
                          <a:uLnTx/>
                          <a:uFillTx/>
                          <a:latin typeface="나눔스퀘어"/>
                          <a:ea typeface="+mn-ea"/>
                          <a:cs typeface="+mn-cs"/>
                        </a:rPr>
                        <a:t>---</a:t>
                      </a:r>
                      <a:endParaRPr kumimoji="0" lang="ko-KR" altLang="en-US" sz="16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40474D"/>
                        </a:solidFill>
                        <a:effectLst/>
                        <a:uLnTx/>
                        <a:uFillTx/>
                        <a:latin typeface="나눔스퀘어"/>
                        <a:ea typeface="+mn-ea"/>
                        <a:cs typeface="+mn-cs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E002D5-F4FB-4CDE-9CE6-3B6404CAA41E}"/>
              </a:ext>
            </a:extLst>
          </p:cNvPr>
          <p:cNvSpPr txBox="1"/>
          <p:nvPr/>
        </p:nvSpPr>
        <p:spPr>
          <a:xfrm>
            <a:off x="1353765" y="911634"/>
            <a:ext cx="8087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경쟁 서비스 조사 부족함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차별성이 무엇인지 모르겠음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85156-A022-43AA-8CE0-9655612E0D5C}"/>
              </a:ext>
            </a:extLst>
          </p:cNvPr>
          <p:cNvSpPr txBox="1"/>
          <p:nvPr/>
        </p:nvSpPr>
        <p:spPr>
          <a:xfrm>
            <a:off x="7946688" y="2854340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신제품 거래가 있나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BFF1CC-FE84-4391-90FD-4A8AA6C98EB3}"/>
              </a:ext>
            </a:extLst>
          </p:cNvPr>
          <p:cNvSpPr txBox="1"/>
          <p:nvPr/>
        </p:nvSpPr>
        <p:spPr>
          <a:xfrm>
            <a:off x="7733075" y="401721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원래 직거래 아닌가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1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4E8D31D-6F7C-4187-AA3A-85E01288A07A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6F51B7-FE2C-47F9-8C6B-51D36C57E8CD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6D191-1BF2-4E97-BC42-D232693F2C2B}"/>
              </a:ext>
            </a:extLst>
          </p:cNvPr>
          <p:cNvSpPr txBox="1"/>
          <p:nvPr/>
        </p:nvSpPr>
        <p:spPr>
          <a:xfrm>
            <a:off x="720000" y="101148"/>
            <a:ext cx="2545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 기술 요소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C893A-EF04-4D21-87A9-6AEB160A88EA}"/>
              </a:ext>
            </a:extLst>
          </p:cNvPr>
          <p:cNvSpPr txBox="1"/>
          <p:nvPr/>
        </p:nvSpPr>
        <p:spPr>
          <a:xfrm>
            <a:off x="40903" y="1755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517937-8A74-4503-BAAA-707567B712C0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6B633E5-4F5C-4610-99F2-A54B3FE9445B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C7C17-571B-4564-BE3A-0A1D33F53519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2ACC96-BC7F-4102-B2F3-278874DEE10D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4C30D5-ED6A-4131-84AD-F3016AE3F117}"/>
              </a:ext>
            </a:extLst>
          </p:cNvPr>
          <p:cNvSpPr txBox="1"/>
          <p:nvPr/>
        </p:nvSpPr>
        <p:spPr>
          <a:xfrm>
            <a:off x="858108" y="1942773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Front-end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A2E80-3B10-40FF-B770-D46B9C270BB6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EACAF6F-73B5-4484-B64B-59F239877DE1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817549-DE3F-4BF4-BF11-E9F6A9538F66}"/>
              </a:ext>
            </a:extLst>
          </p:cNvPr>
          <p:cNvSpPr txBox="1"/>
          <p:nvPr/>
        </p:nvSpPr>
        <p:spPr>
          <a:xfrm>
            <a:off x="8520480" y="193431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DBMS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913749-7DB3-406C-AA6A-712DEB3137EB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626593-7E2F-4AA0-BA32-84E5D75C1A35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0B49CF-276B-45B3-A6B2-89321C541308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26375E-92C2-4078-AE79-F9E4A0F86A79}"/>
              </a:ext>
            </a:extLst>
          </p:cNvPr>
          <p:cNvSpPr txBox="1"/>
          <p:nvPr/>
        </p:nvSpPr>
        <p:spPr>
          <a:xfrm>
            <a:off x="4371200" y="3093460"/>
            <a:ext cx="32292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Spring</a:t>
            </a:r>
            <a:r>
              <a:rPr lang="ko-KR" altLang="en-US" sz="1400" dirty="0"/>
              <a:t>프레임워크를 사용하여 서버 측 개발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Spring </a:t>
            </a:r>
            <a:r>
              <a:rPr lang="ko-KR" altLang="en-US" sz="1400" dirty="0"/>
              <a:t>에서는 기본 내장 </a:t>
            </a:r>
            <a:r>
              <a:rPr lang="en-US" altLang="ko-KR" sz="1400" dirty="0"/>
              <a:t>WAS</a:t>
            </a:r>
            <a:r>
              <a:rPr lang="ko-KR" altLang="en-US" sz="1400" dirty="0"/>
              <a:t>로 </a:t>
            </a:r>
            <a:r>
              <a:rPr lang="en-US" altLang="ko-KR" sz="1400" dirty="0"/>
              <a:t>Tomcat</a:t>
            </a:r>
            <a:r>
              <a:rPr lang="ko-KR" altLang="en-US" sz="1400" dirty="0"/>
              <a:t>을 사용하기 때문에 </a:t>
            </a:r>
            <a:r>
              <a:rPr lang="en-US" altLang="ko-KR" sz="1400" dirty="0"/>
              <a:t>WAS</a:t>
            </a:r>
            <a:r>
              <a:rPr lang="ko-KR" altLang="en-US" sz="1400" dirty="0"/>
              <a:t>에 독립적</a:t>
            </a:r>
            <a:endParaRPr lang="en-US" altLang="ko-KR" sz="1400" dirty="0"/>
          </a:p>
          <a:p>
            <a:pPr algn="just"/>
            <a:r>
              <a:rPr lang="en-US" altLang="ko-KR" sz="1200" dirty="0"/>
              <a:t>+ WAS</a:t>
            </a:r>
            <a:r>
              <a:rPr lang="ko-KR" altLang="en-US" sz="1200" dirty="0">
                <a:sym typeface="Wingdings" panose="05000000000000000000" pitchFamily="2" charset="2"/>
              </a:rPr>
              <a:t>란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/>
              <a:t>Web Application Server 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줄임말로</a:t>
            </a:r>
            <a:r>
              <a:rPr lang="ko-KR" altLang="en-US" sz="1200" dirty="0"/>
              <a:t> 동적인 데이터를 처리하는 서버 </a:t>
            </a:r>
            <a:r>
              <a:rPr lang="en-US" altLang="ko-KR" sz="1200" dirty="0">
                <a:sym typeface="Wingdings" panose="05000000000000000000" pitchFamily="2" charset="2"/>
              </a:rPr>
              <a:t>&lt;-&gt; </a:t>
            </a:r>
            <a:r>
              <a:rPr lang="ko-KR" altLang="en-US" sz="1200" dirty="0">
                <a:sym typeface="Wingdings" panose="05000000000000000000" pitchFamily="2" charset="2"/>
              </a:rPr>
              <a:t>웹 서버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just"/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3CF821-B507-4301-82CF-CE3F1EAB576E}"/>
              </a:ext>
            </a:extLst>
          </p:cNvPr>
          <p:cNvSpPr txBox="1"/>
          <p:nvPr/>
        </p:nvSpPr>
        <p:spPr>
          <a:xfrm>
            <a:off x="4618484" y="1934317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Back-end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1069D6-9CD1-4CD0-B125-9C171D3E42B2}"/>
              </a:ext>
            </a:extLst>
          </p:cNvPr>
          <p:cNvSpPr txBox="1"/>
          <p:nvPr/>
        </p:nvSpPr>
        <p:spPr>
          <a:xfrm>
            <a:off x="605155" y="3093460"/>
            <a:ext cx="3240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리액트</a:t>
            </a:r>
            <a:r>
              <a:rPr lang="ko-KR" altLang="en-US" sz="1400" dirty="0"/>
              <a:t> 프레임워크를 사용하여 사용자 인터페이스를 개발</a:t>
            </a:r>
            <a:r>
              <a:rPr lang="en-US" altLang="ko-KR" sz="1400" dirty="0"/>
              <a:t> (</a:t>
            </a:r>
            <a:r>
              <a:rPr lang="ko-KR" altLang="en-US" sz="1400" dirty="0"/>
              <a:t>화면 개발</a:t>
            </a:r>
            <a:r>
              <a:rPr lang="en-US" altLang="ko-KR" sz="1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서비스가 주로 모바일에서 사용될 것이기 때문에 웹 개발 후 </a:t>
            </a:r>
            <a:r>
              <a:rPr lang="en-US" altLang="ko-KR" sz="1400" dirty="0"/>
              <a:t>PWA</a:t>
            </a:r>
            <a:r>
              <a:rPr lang="ko-KR" altLang="en-US" sz="1400" dirty="0"/>
              <a:t>을 통해 앱으로도 런칭 예정</a:t>
            </a:r>
            <a:endParaRPr lang="en-US" altLang="ko-KR" sz="1200" dirty="0"/>
          </a:p>
          <a:p>
            <a:pPr algn="just"/>
            <a:r>
              <a:rPr lang="en-US" altLang="ko-KR" sz="1200" dirty="0"/>
              <a:t>+ PWA</a:t>
            </a:r>
            <a:r>
              <a:rPr lang="ko-KR" altLang="en-US" sz="1200" dirty="0"/>
              <a:t>란</a:t>
            </a:r>
            <a:r>
              <a:rPr lang="en-US" altLang="ko-KR" sz="1200" dirty="0"/>
              <a:t>? Progressive Web Apps 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줄임말로</a:t>
            </a:r>
            <a:r>
              <a:rPr lang="ko-KR" altLang="en-US" sz="1200" dirty="0"/>
              <a:t> 모바일기기에서 웹 사이트로 볼 때 앱과 같은 동작을 가능하게 하는 방법</a:t>
            </a:r>
            <a:endParaRPr lang="en-US" altLang="ko-KR" sz="1200" dirty="0"/>
          </a:p>
          <a:p>
            <a:pPr algn="just"/>
            <a:endParaRPr lang="en-US" altLang="ko-KR" sz="1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간편한 </a:t>
            </a:r>
            <a:r>
              <a:rPr lang="en-US" altLang="ko-KR" sz="1400" dirty="0"/>
              <a:t>UI </a:t>
            </a:r>
            <a:r>
              <a:rPr lang="ko-KR" altLang="en-US" sz="1400" dirty="0"/>
              <a:t>수정과 재사용성 때문에 선택</a:t>
            </a:r>
            <a:endParaRPr lang="en-US" altLang="ko-KR" sz="1400" dirty="0"/>
          </a:p>
        </p:txBody>
      </p:sp>
      <p:pic>
        <p:nvPicPr>
          <p:cNvPr id="20" name="Picture 2" descr="post-thumbnail">
            <a:extLst>
              <a:ext uri="{FF2B5EF4-FFF2-40B4-BE49-F238E27FC236}">
                <a16:creationId xmlns:a16="http://schemas.microsoft.com/office/drawing/2014/main" id="{56ADEBEF-4D58-4D93-AC97-3E07A6D6E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87" b="24512"/>
          <a:stretch/>
        </p:blipFill>
        <p:spPr bwMode="auto">
          <a:xfrm>
            <a:off x="363154" y="2557190"/>
            <a:ext cx="2033044" cy="44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pring(프레임워크) - 나무위키">
            <a:extLst>
              <a:ext uri="{FF2B5EF4-FFF2-40B4-BE49-F238E27FC236}">
                <a16:creationId xmlns:a16="http://schemas.microsoft.com/office/drawing/2014/main" id="{4B0BEADC-3D8A-47AA-B8BF-7476A77C1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55" y="2509484"/>
            <a:ext cx="1715730" cy="44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MariaDB / MySQL 설치">
            <a:extLst>
              <a:ext uri="{FF2B5EF4-FFF2-40B4-BE49-F238E27FC236}">
                <a16:creationId xmlns:a16="http://schemas.microsoft.com/office/drawing/2014/main" id="{3ECC56B1-12FC-4CFD-910B-A5EED039F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455" y="2545836"/>
            <a:ext cx="1494472" cy="98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E75335-AA7B-46E0-BFFC-413FDE2FE8CD}"/>
              </a:ext>
            </a:extLst>
          </p:cNvPr>
          <p:cNvSpPr txBox="1"/>
          <p:nvPr/>
        </p:nvSpPr>
        <p:spPr>
          <a:xfrm>
            <a:off x="8357595" y="3534326"/>
            <a:ext cx="32292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MySQL</a:t>
            </a:r>
            <a:r>
              <a:rPr lang="ko-KR" altLang="en-US" sz="1400" dirty="0"/>
              <a:t>이나 </a:t>
            </a:r>
            <a:r>
              <a:rPr lang="en-US" altLang="ko-KR" sz="1400" dirty="0"/>
              <a:t>MariaDB</a:t>
            </a:r>
            <a:r>
              <a:rPr lang="ko-KR" altLang="en-US" sz="1400" dirty="0"/>
              <a:t>를 사용하여 데이터베이스 구축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MySQL,</a:t>
            </a:r>
            <a:r>
              <a:rPr lang="ko-KR" altLang="en-US" sz="1400" dirty="0"/>
              <a:t> </a:t>
            </a:r>
            <a:r>
              <a:rPr lang="en-US" altLang="ko-KR" sz="1400" dirty="0"/>
              <a:t>MariaDB</a:t>
            </a:r>
            <a:r>
              <a:rPr lang="ko-KR" altLang="en-US" sz="1400" dirty="0"/>
              <a:t>모두 오픈소스 라이선스를 </a:t>
            </a:r>
            <a:r>
              <a:rPr lang="ko-KR" altLang="en-US" sz="1400" dirty="0" err="1"/>
              <a:t>따르기</a:t>
            </a:r>
            <a:r>
              <a:rPr lang="ko-KR" altLang="en-US" sz="1400" dirty="0"/>
              <a:t> 때문에 무료로 사용가능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8DD0AF-BEAB-43F2-85C5-BC2436FD15C6}"/>
              </a:ext>
            </a:extLst>
          </p:cNvPr>
          <p:cNvSpPr txBox="1"/>
          <p:nvPr/>
        </p:nvSpPr>
        <p:spPr>
          <a:xfrm>
            <a:off x="858108" y="977499"/>
            <a:ext cx="1067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왜 이 기술들이 필요한가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무슨 서비스를 개발할지도 정의되지 않았는데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6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CBE6D7-3AEE-4064-935D-509F04A5FE43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43FE9B-F040-46CB-B83A-79A8495BB58B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6F3049-0FF6-4124-83EB-84EC3DE1B415}"/>
              </a:ext>
            </a:extLst>
          </p:cNvPr>
          <p:cNvSpPr txBox="1"/>
          <p:nvPr/>
        </p:nvSpPr>
        <p:spPr>
          <a:xfrm>
            <a:off x="720000" y="101148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 기술 요소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6B8F1-11F5-41AA-BDB1-E16CBA7EBA53}"/>
              </a:ext>
            </a:extLst>
          </p:cNvPr>
          <p:cNvSpPr txBox="1"/>
          <p:nvPr/>
        </p:nvSpPr>
        <p:spPr>
          <a:xfrm>
            <a:off x="40903" y="1755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CCBA3-8E0F-409B-866E-6C72AC3B4AD3}"/>
              </a:ext>
            </a:extLst>
          </p:cNvPr>
          <p:cNvSpPr/>
          <p:nvPr/>
        </p:nvSpPr>
        <p:spPr>
          <a:xfrm>
            <a:off x="1633855" y="15444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A07C4F0-D5DF-4273-AFC1-5073036F6846}"/>
              </a:ext>
            </a:extLst>
          </p:cNvPr>
          <p:cNvCxnSpPr/>
          <p:nvPr/>
        </p:nvCxnSpPr>
        <p:spPr>
          <a:xfrm>
            <a:off x="1633855" y="15536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ADA661-5F28-48FF-829E-807805B2146A}"/>
              </a:ext>
            </a:extLst>
          </p:cNvPr>
          <p:cNvSpPr txBox="1"/>
          <p:nvPr/>
        </p:nvSpPr>
        <p:spPr>
          <a:xfrm>
            <a:off x="1894855" y="17243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서버 배포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41045-1477-46E5-9906-8F2F94CDFECD}"/>
              </a:ext>
            </a:extLst>
          </p:cNvPr>
          <p:cNvSpPr/>
          <p:nvPr/>
        </p:nvSpPr>
        <p:spPr>
          <a:xfrm>
            <a:off x="5501005" y="15558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C9E00E-FD55-40DA-8DC5-93DBD5E18199}"/>
              </a:ext>
            </a:extLst>
          </p:cNvPr>
          <p:cNvCxnSpPr/>
          <p:nvPr/>
        </p:nvCxnSpPr>
        <p:spPr>
          <a:xfrm>
            <a:off x="5501005" y="15651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00CD1F-EF88-4AE7-9D6D-47FE1314CE79}"/>
              </a:ext>
            </a:extLst>
          </p:cNvPr>
          <p:cNvCxnSpPr/>
          <p:nvPr/>
        </p:nvCxnSpPr>
        <p:spPr>
          <a:xfrm>
            <a:off x="1633855" y="5712693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B518898-97D5-44EF-BCF2-A1CF91C2C06C}"/>
              </a:ext>
            </a:extLst>
          </p:cNvPr>
          <p:cNvCxnSpPr/>
          <p:nvPr/>
        </p:nvCxnSpPr>
        <p:spPr>
          <a:xfrm>
            <a:off x="5501005" y="5720080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D35E6B-88CD-40B8-9BA5-6F81B0CA081C}"/>
              </a:ext>
            </a:extLst>
          </p:cNvPr>
          <p:cNvSpPr txBox="1"/>
          <p:nvPr/>
        </p:nvSpPr>
        <p:spPr>
          <a:xfrm>
            <a:off x="5752810" y="173122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회원 가입 및 로그인</a:t>
            </a:r>
          </a:p>
        </p:txBody>
      </p:sp>
      <p:pic>
        <p:nvPicPr>
          <p:cNvPr id="36" name="Picture 6" descr="Docker의 소개와 간단한 사용법 | 야생강아지 WILDPUP">
            <a:extLst>
              <a:ext uri="{FF2B5EF4-FFF2-40B4-BE49-F238E27FC236}">
                <a16:creationId xmlns:a16="http://schemas.microsoft.com/office/drawing/2014/main" id="{615909D2-A1A4-4480-A30C-47E32678F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00" y="2479282"/>
            <a:ext cx="1769492" cy="100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9EEFB8-9DAD-4204-BC9C-E01F043F0C3C}"/>
              </a:ext>
            </a:extLst>
          </p:cNvPr>
          <p:cNvSpPr txBox="1"/>
          <p:nvPr/>
        </p:nvSpPr>
        <p:spPr>
          <a:xfrm>
            <a:off x="1686242" y="3743088"/>
            <a:ext cx="3135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서버 배포를 위해 </a:t>
            </a:r>
            <a:r>
              <a:rPr lang="en-US" altLang="ko-KR" sz="1400" dirty="0"/>
              <a:t>Docker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Docker</a:t>
            </a:r>
            <a:r>
              <a:rPr lang="en-US" altLang="ko-KR" sz="1400" dirty="0">
                <a:sym typeface="Wingdings" panose="05000000000000000000" pitchFamily="2" charset="2"/>
              </a:rPr>
              <a:t> container</a:t>
            </a:r>
            <a:r>
              <a:rPr lang="ko-KR" altLang="en-US" sz="1400" dirty="0">
                <a:sym typeface="Wingdings" panose="05000000000000000000" pitchFamily="2" charset="2"/>
              </a:rPr>
              <a:t>라고 불리는 유닛에 어플리케이션에 필요한 모든 것들을 하나로 묶어서 어떤 곳에서도 쉽게 배포하고 안정적으로 구동할 수 있게 </a:t>
            </a:r>
            <a:r>
              <a:rPr lang="ko-KR" altLang="en-US" sz="1400" dirty="0" err="1">
                <a:sym typeface="Wingdings" panose="05000000000000000000" pitchFamily="2" charset="2"/>
              </a:rPr>
              <a:t>해줌</a:t>
            </a:r>
            <a:endParaRPr lang="en-US" altLang="ko-KR" sz="1400" dirty="0"/>
          </a:p>
        </p:txBody>
      </p:sp>
      <p:pic>
        <p:nvPicPr>
          <p:cNvPr id="38" name="Picture 10">
            <a:extLst>
              <a:ext uri="{FF2B5EF4-FFF2-40B4-BE49-F238E27FC236}">
                <a16:creationId xmlns:a16="http://schemas.microsoft.com/office/drawing/2014/main" id="{3DCA08E1-C8D8-44DC-8E64-CFCAEB806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52810" y="2396203"/>
            <a:ext cx="2825846" cy="238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5E604B1-4F1D-4074-AAA6-0308AF4F4C09}"/>
              </a:ext>
            </a:extLst>
          </p:cNvPr>
          <p:cNvSpPr txBox="1"/>
          <p:nvPr/>
        </p:nvSpPr>
        <p:spPr>
          <a:xfrm>
            <a:off x="5501005" y="4960630"/>
            <a:ext cx="333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Kakao</a:t>
            </a:r>
            <a:r>
              <a:rPr lang="ko-KR" altLang="en-US" sz="1400" dirty="0"/>
              <a:t> </a:t>
            </a:r>
            <a:r>
              <a:rPr lang="en-US" altLang="ko-KR" sz="1400" dirty="0"/>
              <a:t>Sync</a:t>
            </a:r>
            <a:r>
              <a:rPr lang="ko-KR" altLang="en-US" sz="1400" dirty="0"/>
              <a:t> 를 통해 빠른 회원가입 및 로그인 서비스 지원</a:t>
            </a:r>
            <a:endParaRPr lang="en-US" altLang="ko-KR" sz="1400" dirty="0"/>
          </a:p>
        </p:txBody>
      </p:sp>
      <p:pic>
        <p:nvPicPr>
          <p:cNvPr id="40" name="Picture 2" descr="초보를 위한 도커 안내서 - 도커란 무엇인가?">
            <a:extLst>
              <a:ext uri="{FF2B5EF4-FFF2-40B4-BE49-F238E27FC236}">
                <a16:creationId xmlns:a16="http://schemas.microsoft.com/office/drawing/2014/main" id="{2DF37E7B-5C93-4C8A-8308-7FD57080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92" y="2441088"/>
            <a:ext cx="1519875" cy="118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844C3F-6B80-40ED-BBA3-CC84C85C9751}"/>
              </a:ext>
            </a:extLst>
          </p:cNvPr>
          <p:cNvSpPr txBox="1"/>
          <p:nvPr/>
        </p:nvSpPr>
        <p:spPr>
          <a:xfrm>
            <a:off x="639994" y="944203"/>
            <a:ext cx="1067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왜 이 기술들이 필요한가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무슨 서비스를 개발할지도 정의되지 않았는데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3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68817F-FA8E-480C-99D7-714831662217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7B1E0BE-5892-43EA-82AC-8EEBDC562568}"/>
              </a:ext>
            </a:extLst>
          </p:cNvPr>
          <p:cNvCxnSpPr>
            <a:cxnSpLocks/>
          </p:cNvCxnSpPr>
          <p:nvPr/>
        </p:nvCxnSpPr>
        <p:spPr>
          <a:xfrm>
            <a:off x="720000" y="743564"/>
            <a:ext cx="35654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B502B3-9A73-4495-8C60-7ED896FD1CB5}"/>
              </a:ext>
            </a:extLst>
          </p:cNvPr>
          <p:cNvSpPr txBox="1"/>
          <p:nvPr/>
        </p:nvSpPr>
        <p:spPr>
          <a:xfrm>
            <a:off x="720000" y="101148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 및 동작 시나리오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6E8515-F7D5-4AC1-A430-5D84C0A2DEA2}"/>
              </a:ext>
            </a:extLst>
          </p:cNvPr>
          <p:cNvSpPr txBox="1"/>
          <p:nvPr/>
        </p:nvSpPr>
        <p:spPr>
          <a:xfrm>
            <a:off x="40903" y="1755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57" name="한쪽 모서리가 잘린 사각형 6">
            <a:extLst>
              <a:ext uri="{FF2B5EF4-FFF2-40B4-BE49-F238E27FC236}">
                <a16:creationId xmlns:a16="http://schemas.microsoft.com/office/drawing/2014/main" id="{CA55E43B-1BA0-4EB4-8B4C-73DA06174355}"/>
              </a:ext>
            </a:extLst>
          </p:cNvPr>
          <p:cNvSpPr/>
          <p:nvPr/>
        </p:nvSpPr>
        <p:spPr>
          <a:xfrm>
            <a:off x="4182520" y="1314451"/>
            <a:ext cx="1310415" cy="72419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채팅</a:t>
            </a:r>
          </a:p>
        </p:txBody>
      </p:sp>
      <p:sp>
        <p:nvSpPr>
          <p:cNvPr id="58" name="한쪽 모서리가 잘린 사각형 6">
            <a:extLst>
              <a:ext uri="{FF2B5EF4-FFF2-40B4-BE49-F238E27FC236}">
                <a16:creationId xmlns:a16="http://schemas.microsoft.com/office/drawing/2014/main" id="{29DD19D9-B379-48F0-9F97-576A46ECA98B}"/>
              </a:ext>
            </a:extLst>
          </p:cNvPr>
          <p:cNvSpPr/>
          <p:nvPr/>
        </p:nvSpPr>
        <p:spPr>
          <a:xfrm>
            <a:off x="495968" y="1314451"/>
            <a:ext cx="1310414" cy="724197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홈</a:t>
            </a:r>
          </a:p>
        </p:txBody>
      </p:sp>
      <p:sp>
        <p:nvSpPr>
          <p:cNvPr id="59" name="한쪽 모서리가 잘린 사각형 38">
            <a:extLst>
              <a:ext uri="{FF2B5EF4-FFF2-40B4-BE49-F238E27FC236}">
                <a16:creationId xmlns:a16="http://schemas.microsoft.com/office/drawing/2014/main" id="{BD003078-7A72-45E3-AC9D-9F4A6B952585}"/>
              </a:ext>
            </a:extLst>
          </p:cNvPr>
          <p:cNvSpPr/>
          <p:nvPr/>
        </p:nvSpPr>
        <p:spPr>
          <a:xfrm>
            <a:off x="495968" y="2341861"/>
            <a:ext cx="1310399" cy="724196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검색</a:t>
            </a:r>
          </a:p>
        </p:txBody>
      </p:sp>
      <p:sp>
        <p:nvSpPr>
          <p:cNvPr id="60" name="한쪽 모서리가 잘린 사각형 38">
            <a:extLst>
              <a:ext uri="{FF2B5EF4-FFF2-40B4-BE49-F238E27FC236}">
                <a16:creationId xmlns:a16="http://schemas.microsoft.com/office/drawing/2014/main" id="{7E50B139-BCC4-4319-9104-E489487A13BA}"/>
              </a:ext>
            </a:extLst>
          </p:cNvPr>
          <p:cNvSpPr/>
          <p:nvPr/>
        </p:nvSpPr>
        <p:spPr>
          <a:xfrm>
            <a:off x="2324041" y="2341871"/>
            <a:ext cx="1310399" cy="724186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</a:t>
            </a:r>
            <a:r>
              <a:rPr lang="en-US" altLang="ko-KR" sz="1600" dirty="0"/>
              <a:t>/</a:t>
            </a:r>
            <a:r>
              <a:rPr lang="ko-KR" altLang="en-US" sz="1600" dirty="0"/>
              <a:t>반납</a:t>
            </a:r>
            <a:endParaRPr lang="en-US" altLang="ko-KR" sz="1600" dirty="0"/>
          </a:p>
          <a:p>
            <a:pPr algn="ctr"/>
            <a:r>
              <a:rPr lang="ko-KR" altLang="en-US" sz="1600" dirty="0"/>
              <a:t> 예정일</a:t>
            </a:r>
          </a:p>
        </p:txBody>
      </p:sp>
      <p:sp>
        <p:nvSpPr>
          <p:cNvPr id="61" name="한쪽 모서리가 잘린 사각형 6">
            <a:extLst>
              <a:ext uri="{FF2B5EF4-FFF2-40B4-BE49-F238E27FC236}">
                <a16:creationId xmlns:a16="http://schemas.microsoft.com/office/drawing/2014/main" id="{D1E3D5AF-4AF5-4C63-919C-A35F61200FA3}"/>
              </a:ext>
            </a:extLst>
          </p:cNvPr>
          <p:cNvSpPr/>
          <p:nvPr/>
        </p:nvSpPr>
        <p:spPr>
          <a:xfrm>
            <a:off x="2324025" y="1317182"/>
            <a:ext cx="1310414" cy="724197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일정</a:t>
            </a:r>
          </a:p>
        </p:txBody>
      </p:sp>
      <p:sp>
        <p:nvSpPr>
          <p:cNvPr id="62" name="한쪽 모서리가 잘린 사각형 6">
            <a:extLst>
              <a:ext uri="{FF2B5EF4-FFF2-40B4-BE49-F238E27FC236}">
                <a16:creationId xmlns:a16="http://schemas.microsoft.com/office/drawing/2014/main" id="{3824FE38-396A-43B9-924C-4EB3B9C1DEA1}"/>
              </a:ext>
            </a:extLst>
          </p:cNvPr>
          <p:cNvSpPr/>
          <p:nvPr/>
        </p:nvSpPr>
        <p:spPr>
          <a:xfrm>
            <a:off x="6128611" y="1314451"/>
            <a:ext cx="1310414" cy="72419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내 정보</a:t>
            </a:r>
          </a:p>
        </p:txBody>
      </p:sp>
      <p:sp>
        <p:nvSpPr>
          <p:cNvPr id="63" name="한쪽 모서리가 잘린 사각형 38">
            <a:extLst>
              <a:ext uri="{FF2B5EF4-FFF2-40B4-BE49-F238E27FC236}">
                <a16:creationId xmlns:a16="http://schemas.microsoft.com/office/drawing/2014/main" id="{AB011D87-DAC6-4A74-87FB-2BA23E15B0AA}"/>
              </a:ext>
            </a:extLst>
          </p:cNvPr>
          <p:cNvSpPr/>
          <p:nvPr/>
        </p:nvSpPr>
        <p:spPr>
          <a:xfrm>
            <a:off x="528184" y="3352347"/>
            <a:ext cx="1310399" cy="724196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공유 물건 </a:t>
            </a:r>
            <a:endParaRPr lang="en-US" altLang="ko-KR" sz="1600" dirty="0"/>
          </a:p>
          <a:p>
            <a:pPr algn="ctr"/>
            <a:r>
              <a:rPr lang="ko-KR" altLang="en-US" sz="1600" dirty="0"/>
              <a:t>게시글</a:t>
            </a:r>
          </a:p>
        </p:txBody>
      </p:sp>
      <p:sp>
        <p:nvSpPr>
          <p:cNvPr id="64" name="한쪽 모서리가 잘린 사각형 38">
            <a:extLst>
              <a:ext uri="{FF2B5EF4-FFF2-40B4-BE49-F238E27FC236}">
                <a16:creationId xmlns:a16="http://schemas.microsoft.com/office/drawing/2014/main" id="{DDB3C5C3-DAA1-4D49-A6BB-F4850236E4B9}"/>
              </a:ext>
            </a:extLst>
          </p:cNvPr>
          <p:cNvSpPr/>
          <p:nvPr/>
        </p:nvSpPr>
        <p:spPr>
          <a:xfrm>
            <a:off x="528184" y="4379755"/>
            <a:ext cx="1310399" cy="724196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글쓰기</a:t>
            </a:r>
          </a:p>
        </p:txBody>
      </p:sp>
      <p:sp>
        <p:nvSpPr>
          <p:cNvPr id="65" name="한쪽 모서리가 잘린 사각형 38">
            <a:extLst>
              <a:ext uri="{FF2B5EF4-FFF2-40B4-BE49-F238E27FC236}">
                <a16:creationId xmlns:a16="http://schemas.microsoft.com/office/drawing/2014/main" id="{C447D64B-CC2F-4C7D-817C-67BAAF3D0BC2}"/>
              </a:ext>
            </a:extLst>
          </p:cNvPr>
          <p:cNvSpPr/>
          <p:nvPr/>
        </p:nvSpPr>
        <p:spPr>
          <a:xfrm>
            <a:off x="6149091" y="2341871"/>
            <a:ext cx="1310399" cy="724186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대여 기록</a:t>
            </a:r>
          </a:p>
        </p:txBody>
      </p:sp>
      <p:sp>
        <p:nvSpPr>
          <p:cNvPr id="66" name="한쪽 모서리가 잘린 사각형 38">
            <a:extLst>
              <a:ext uri="{FF2B5EF4-FFF2-40B4-BE49-F238E27FC236}">
                <a16:creationId xmlns:a16="http://schemas.microsoft.com/office/drawing/2014/main" id="{A6D6B35D-77BA-46EA-A576-0741DBE74652}"/>
              </a:ext>
            </a:extLst>
          </p:cNvPr>
          <p:cNvSpPr/>
          <p:nvPr/>
        </p:nvSpPr>
        <p:spPr>
          <a:xfrm>
            <a:off x="6149075" y="3286271"/>
            <a:ext cx="1310399" cy="724186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관심 목록</a:t>
            </a:r>
          </a:p>
        </p:txBody>
      </p:sp>
      <p:sp>
        <p:nvSpPr>
          <p:cNvPr id="67" name="한쪽 모서리가 잘린 사각형 38">
            <a:extLst>
              <a:ext uri="{FF2B5EF4-FFF2-40B4-BE49-F238E27FC236}">
                <a16:creationId xmlns:a16="http://schemas.microsoft.com/office/drawing/2014/main" id="{0C2FFB63-52B5-47A8-A4D7-AAAA709FF867}"/>
              </a:ext>
            </a:extLst>
          </p:cNvPr>
          <p:cNvSpPr/>
          <p:nvPr/>
        </p:nvSpPr>
        <p:spPr>
          <a:xfrm>
            <a:off x="544358" y="5390241"/>
            <a:ext cx="1310399" cy="724196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지역 설정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F638214-5914-4BC5-A6AF-F328BD823792}"/>
              </a:ext>
            </a:extLst>
          </p:cNvPr>
          <p:cNvCxnSpPr>
            <a:cxnSpLocks/>
          </p:cNvCxnSpPr>
          <p:nvPr/>
        </p:nvCxnSpPr>
        <p:spPr>
          <a:xfrm>
            <a:off x="1212573" y="2038095"/>
            <a:ext cx="1" cy="305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9811974-DE66-4BA9-9888-DBD00DCCF7A8}"/>
              </a:ext>
            </a:extLst>
          </p:cNvPr>
          <p:cNvCxnSpPr>
            <a:cxnSpLocks/>
          </p:cNvCxnSpPr>
          <p:nvPr/>
        </p:nvCxnSpPr>
        <p:spPr>
          <a:xfrm>
            <a:off x="1209252" y="3065504"/>
            <a:ext cx="1" cy="305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806D4CF-4C3D-4B3E-966E-8833AF77CA6D}"/>
              </a:ext>
            </a:extLst>
          </p:cNvPr>
          <p:cNvCxnSpPr>
            <a:cxnSpLocks/>
          </p:cNvCxnSpPr>
          <p:nvPr/>
        </p:nvCxnSpPr>
        <p:spPr>
          <a:xfrm>
            <a:off x="1209244" y="4068424"/>
            <a:ext cx="1" cy="305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55318F0-658F-41C0-A260-06F3FADE1305}"/>
              </a:ext>
            </a:extLst>
          </p:cNvPr>
          <p:cNvCxnSpPr>
            <a:cxnSpLocks/>
          </p:cNvCxnSpPr>
          <p:nvPr/>
        </p:nvCxnSpPr>
        <p:spPr>
          <a:xfrm>
            <a:off x="1199557" y="5089557"/>
            <a:ext cx="1" cy="305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F7FA61C-179C-4994-AE2E-DB33576EAF8E}"/>
              </a:ext>
            </a:extLst>
          </p:cNvPr>
          <p:cNvCxnSpPr>
            <a:cxnSpLocks/>
          </p:cNvCxnSpPr>
          <p:nvPr/>
        </p:nvCxnSpPr>
        <p:spPr>
          <a:xfrm>
            <a:off x="3055845" y="2036671"/>
            <a:ext cx="1" cy="305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156D571-6D1C-467A-9954-3119E44B57BD}"/>
              </a:ext>
            </a:extLst>
          </p:cNvPr>
          <p:cNvCxnSpPr>
            <a:cxnSpLocks/>
          </p:cNvCxnSpPr>
          <p:nvPr/>
        </p:nvCxnSpPr>
        <p:spPr>
          <a:xfrm>
            <a:off x="6865680" y="2040026"/>
            <a:ext cx="1" cy="305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3E4123E-2FC6-444C-8FFF-4087B41B828B}"/>
              </a:ext>
            </a:extLst>
          </p:cNvPr>
          <p:cNvCxnSpPr>
            <a:cxnSpLocks/>
          </p:cNvCxnSpPr>
          <p:nvPr/>
        </p:nvCxnSpPr>
        <p:spPr>
          <a:xfrm>
            <a:off x="6845216" y="3048581"/>
            <a:ext cx="1" cy="305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D36CBB4-C777-4C69-8619-58C378D50CBC}"/>
              </a:ext>
            </a:extLst>
          </p:cNvPr>
          <p:cNvSpPr txBox="1"/>
          <p:nvPr/>
        </p:nvSpPr>
        <p:spPr>
          <a:xfrm>
            <a:off x="7754826" y="1448687"/>
            <a:ext cx="31352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홈</a:t>
            </a:r>
            <a:r>
              <a:rPr lang="en-US" altLang="ko-KR" sz="1400" dirty="0"/>
              <a:t>,</a:t>
            </a:r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채팅</a:t>
            </a:r>
            <a:r>
              <a:rPr lang="en-US" altLang="ko-KR" sz="1400" dirty="0"/>
              <a:t>, </a:t>
            </a:r>
            <a:r>
              <a:rPr lang="ko-KR" altLang="en-US" sz="1400" dirty="0"/>
              <a:t>내 정보 </a:t>
            </a:r>
            <a:r>
              <a:rPr lang="en-US" altLang="ko-KR" sz="1400" dirty="0"/>
              <a:t>4</a:t>
            </a:r>
            <a:r>
              <a:rPr lang="ko-KR" altLang="en-US" sz="1400" dirty="0"/>
              <a:t>가지의 하단 탭이 존재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홈 화면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검색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게시된 물건들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글쓰기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지역 설정 등이 </a:t>
            </a:r>
            <a:r>
              <a:rPr lang="ko-KR" altLang="en-US" sz="1400" dirty="0" err="1">
                <a:sym typeface="Wingdings" panose="05000000000000000000" pitchFamily="2" charset="2"/>
              </a:rPr>
              <a:t>보여짐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일정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sym typeface="Wingdings" panose="05000000000000000000" pitchFamily="2" charset="2"/>
              </a:rPr>
              <a:t>진행 중인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만남 일정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반납 일정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대여 정보 등을 확인할 수 있음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채팅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사용자의 채팅 목록을 보여줌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내 정보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전체 대여 기록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관심 목록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자신에 대한 평가 등을 확인할 수 있음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0C713-74AD-4B28-9ECE-B6EF08DD0426}"/>
              </a:ext>
            </a:extLst>
          </p:cNvPr>
          <p:cNvSpPr txBox="1"/>
          <p:nvPr/>
        </p:nvSpPr>
        <p:spPr>
          <a:xfrm>
            <a:off x="614827" y="772940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차별성이 전혀 나타나지 않음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6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845</Words>
  <Application>Microsoft Office PowerPoint</Application>
  <PresentationFormat>와이드스크린</PresentationFormat>
  <Paragraphs>186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</vt:lpstr>
      <vt:lpstr>마루 부리 Beta</vt:lpstr>
      <vt:lpstr>맑은 고딕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김 형수</dc:creator>
  <cp:lastModifiedBy>Kim Kanghee</cp:lastModifiedBy>
  <cp:revision>49</cp:revision>
  <dcterms:created xsi:type="dcterms:W3CDTF">2022-03-11T04:56:28Z</dcterms:created>
  <dcterms:modified xsi:type="dcterms:W3CDTF">2022-03-19T10:11:20Z</dcterms:modified>
</cp:coreProperties>
</file>