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8" r:id="rId2"/>
    <p:sldId id="279" r:id="rId3"/>
    <p:sldId id="285" r:id="rId4"/>
    <p:sldId id="296" r:id="rId5"/>
    <p:sldId id="297" r:id="rId6"/>
    <p:sldId id="298" r:id="rId7"/>
    <p:sldId id="281" r:id="rId8"/>
    <p:sldId id="289" r:id="rId9"/>
    <p:sldId id="293" r:id="rId10"/>
    <p:sldId id="300" r:id="rId11"/>
    <p:sldId id="301" r:id="rId12"/>
    <p:sldId id="302" r:id="rId13"/>
    <p:sldId id="303" r:id="rId14"/>
    <p:sldId id="264" r:id="rId15"/>
    <p:sldId id="30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6959A-E962-3048-94BA-B36F3181A89E}" v="125" dt="2022-03-12T08:10:34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 autoAdjust="0"/>
    <p:restoredTop sz="90000"/>
  </p:normalViewPr>
  <p:slideViewPr>
    <p:cSldViewPr snapToGrid="0" showGuides="1">
      <p:cViewPr varScale="1">
        <p:scale>
          <a:sx n="82" d="100"/>
          <a:sy n="82" d="100"/>
        </p:scale>
        <p:origin x="581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278E5-3506-6D4C-BA62-CD0A6D66420B}" type="datetimeFigureOut">
              <a:rPr kumimoji="1" lang="ko-Kore-KR" altLang="en-US" smtClean="0"/>
              <a:t>03/19/2022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DC3D5-61F9-FB42-A9E9-EC320F6B67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447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5%88%EB%93%9C%EB%A1%9C%EC%9D%B4%EB%93%9C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namu.wiki/w/%EA%B0%9C%EB%B0%9C%EC%9E%90%EB%B3%B4%EB%93%9C" TargetMode="External"/><Relationship Id="rId4" Type="http://schemas.openxmlformats.org/officeDocument/2006/relationships/hyperlink" Target="https://namu.wiki/w/%EA%B0%9C%EB%B0%9C%EC%9E%90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오드로이드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ODROID)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안드로이드"/>
              </a:rPr>
              <a:t>안드로이드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개발자"/>
              </a:rPr>
              <a:t>개발자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위한 플랫폼을 표방하고 나온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개발자보드"/>
              </a:rPr>
              <a:t>개발자보드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 시리즈이다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주 목적은 안드로이드 환경 개발이지만 하드커널에서는 리눅스나 다른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호환성을 보장하고 있기도 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DC3D5-61F9-FB42-A9E9-EC320F6B67BE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017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Open vSwitch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는 오픈 소스 </a:t>
            </a:r>
            <a:r>
              <a:rPr lang="en" altLang="ko-Kore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Apache 2.0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라이선스 에 따라 라이선스가 부여된 프로덕션 품질의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멀티레이어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가상 스위치입니다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 관리 인터페이스 및 프로토콜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NetFlow,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sFlow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IPFIX, RSPAN, CLI, LACP, 802.1ag)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계속 지원하면서 프로그래밍 방식 확장을 통해 대규모 네트워크 자동화를 가능하게 하도록 설계되었습니다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vNetwork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Distributed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vswitch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Nexus 1000V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유사한 여러 물리적 서버에 대한 배포를 지원하도록 설계되었습니다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DC3D5-61F9-FB42-A9E9-EC320F6B67BE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974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" altLang="ko-Kore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 Pi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영국 잉글랜드의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파이 재단이 학교와 개발도상국에서 기초 컴퓨터 과학의 교육을 증진시키기 위해 개발한 신용카드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DC3D5-61F9-FB42-A9E9-EC320F6B67BE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498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lksvender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037838" y="1982450"/>
            <a:ext cx="8116324" cy="1446550"/>
            <a:chOff x="2037839" y="1537005"/>
            <a:chExt cx="8116324" cy="144655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6003635" y="1767838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037839" y="1537005"/>
              <a:ext cx="811632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차세대 차량용 네트워크를 위한</a:t>
              </a:r>
              <a:endParaRPr lang="en-US" altLang="ko-KR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CAN + Ethernet </a:t>
              </a:r>
              <a:r>
                <a:rPr lang="ko-KR" altLang="en-US" sz="4400" b="1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이중통신망</a:t>
              </a:r>
              <a:endParaRPr lang="ko-KR" altLang="en-US" sz="4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CE5F27-BD3E-3343-89D3-2EAEDEF4B448}"/>
              </a:ext>
            </a:extLst>
          </p:cNvPr>
          <p:cNvGrpSpPr/>
          <p:nvPr/>
        </p:nvGrpSpPr>
        <p:grpSpPr>
          <a:xfrm>
            <a:off x="4543105" y="3989173"/>
            <a:ext cx="3105787" cy="845220"/>
            <a:chOff x="4543106" y="1706283"/>
            <a:chExt cx="3105787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F259D6-E020-4340-ABF3-ABCF6127432D}"/>
                </a:ext>
              </a:extLst>
            </p:cNvPr>
            <p:cNvSpPr txBox="1"/>
            <p:nvPr/>
          </p:nvSpPr>
          <p:spPr>
            <a:xfrm>
              <a:off x="6003635" y="1767838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F761CB-FEA6-6C42-A446-657BDBC7AA5A}"/>
                </a:ext>
              </a:extLst>
            </p:cNvPr>
            <p:cNvSpPr txBox="1"/>
            <p:nvPr/>
          </p:nvSpPr>
          <p:spPr>
            <a:xfrm>
              <a:off x="4543106" y="1706283"/>
              <a:ext cx="31057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김희수</a:t>
              </a:r>
              <a:endPara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mlksvender@gmail.com</a:t>
              </a:r>
              <a:endPara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5A5F935-7A33-7541-B99E-F46D33F1EF21}"/>
              </a:ext>
            </a:extLst>
          </p:cNvPr>
          <p:cNvGrpSpPr/>
          <p:nvPr/>
        </p:nvGrpSpPr>
        <p:grpSpPr>
          <a:xfrm>
            <a:off x="6670493" y="1453051"/>
            <a:ext cx="5003063" cy="4271840"/>
            <a:chOff x="4935696" y="1060736"/>
            <a:chExt cx="6388232" cy="512796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C34640D-2D5F-074A-A358-9E3B629581C6}"/>
                </a:ext>
              </a:extLst>
            </p:cNvPr>
            <p:cNvGrpSpPr/>
            <p:nvPr/>
          </p:nvGrpSpPr>
          <p:grpSpPr>
            <a:xfrm>
              <a:off x="8068722" y="5284570"/>
              <a:ext cx="2929150" cy="494236"/>
              <a:chOff x="5496954" y="4587830"/>
              <a:chExt cx="4636670" cy="874979"/>
            </a:xfrm>
          </p:grpSpPr>
          <p:cxnSp>
            <p:nvCxnSpPr>
              <p:cNvPr id="45" name="직선 연결선[R] 44">
                <a:extLst>
                  <a:ext uri="{FF2B5EF4-FFF2-40B4-BE49-F238E27FC236}">
                    <a16:creationId xmlns:a16="http://schemas.microsoft.com/office/drawing/2014/main" id="{2FDBAAD0-AC7A-DE4B-AD5F-EE70CF49E72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547206" y="4787885"/>
                <a:ext cx="58641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[R] 45">
                <a:extLst>
                  <a:ext uri="{FF2B5EF4-FFF2-40B4-BE49-F238E27FC236}">
                    <a16:creationId xmlns:a16="http://schemas.microsoft.com/office/drawing/2014/main" id="{7B42BE6D-38BA-2F40-AAC2-1D556FFD18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547207" y="5227753"/>
                <a:ext cx="58641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ABDF84C0-0744-A645-AE21-2FC552F59323}"/>
                  </a:ext>
                </a:extLst>
              </p:cNvPr>
              <p:cNvGrpSpPr/>
              <p:nvPr/>
            </p:nvGrpSpPr>
            <p:grpSpPr>
              <a:xfrm>
                <a:off x="5496954" y="4587830"/>
                <a:ext cx="3980630" cy="874979"/>
                <a:chOff x="4396100" y="5558370"/>
                <a:chExt cx="3980630" cy="874979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B49E8F86-4019-B04E-B4F6-3072BA7E447B}"/>
                    </a:ext>
                  </a:extLst>
                </p:cNvPr>
                <p:cNvGrpSpPr/>
                <p:nvPr/>
              </p:nvGrpSpPr>
              <p:grpSpPr>
                <a:xfrm>
                  <a:off x="4396100" y="5575382"/>
                  <a:ext cx="2389934" cy="857967"/>
                  <a:chOff x="323528" y="5046635"/>
                  <a:chExt cx="2389934" cy="857967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AE894FDD-C1D3-6944-BCFC-408D1B5EBF70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23528" y="5046635"/>
                    <a:ext cx="2376263" cy="4905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>
                      <a:buClr>
                        <a:srgbClr val="3399FF"/>
                      </a:buClr>
                    </a:pPr>
                    <a:r>
                      <a:rPr lang="en-US" altLang="ko-Kore-KR" sz="900" kern="0" dirty="0"/>
                      <a:t>CAN </a:t>
                    </a:r>
                    <a:r>
                      <a:rPr lang="en-US" altLang="ko-Kore-KR" sz="800" kern="0" dirty="0"/>
                      <a:t>Port</a:t>
                    </a:r>
                    <a:endParaRPr kumimoji="1" lang="ko-Kore-KR" altLang="en-US" sz="900" kern="0" dirty="0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D31DC7B-38CD-7C4C-89E7-E0F6A5C2149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23528" y="5446747"/>
                    <a:ext cx="2376263" cy="4578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>
                      <a:buClr>
                        <a:srgbClr val="3399FF"/>
                      </a:buClr>
                    </a:pPr>
                    <a:r>
                      <a:rPr lang="en-US" altLang="ko-Kore-KR" sz="800" kern="0" dirty="0"/>
                      <a:t>Ethernet Port</a:t>
                    </a:r>
                    <a:endParaRPr kumimoji="1" lang="ko-Kore-KR" altLang="en-US" sz="800" kern="0" dirty="0"/>
                  </a:p>
                </p:txBody>
              </p:sp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2A43083F-151B-FA46-A746-B5F328890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51517" y="5120689"/>
                    <a:ext cx="256436" cy="275422"/>
                  </a:xfrm>
                  <a:prstGeom prst="rect">
                    <a:avLst/>
                  </a:prstGeom>
                  <a:solidFill>
                    <a:srgbClr val="FF7E79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ore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charset="-127"/>
                      <a:ea typeface="굴림" charset="-127"/>
                    </a:endParaRPr>
                  </a:p>
                </p:txBody>
              </p:sp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6B359D69-FCDB-7847-96D3-E3F0B6CDB2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51515" y="5516304"/>
                    <a:ext cx="261947" cy="275422"/>
                  </a:xfrm>
                  <a:prstGeom prst="rect">
                    <a:avLst/>
                  </a:prstGeom>
                  <a:solidFill>
                    <a:srgbClr val="3399FF"/>
                  </a:solidFill>
                  <a:ln w="9525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ore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charset="-127"/>
                      <a:ea typeface="굴림" charset="-127"/>
                    </a:endParaRPr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474E7D23-EC91-B44E-87B6-FC8BA77FC6B7}"/>
                    </a:ext>
                  </a:extLst>
                </p:cNvPr>
                <p:cNvGrpSpPr/>
                <p:nvPr/>
              </p:nvGrpSpPr>
              <p:grpSpPr>
                <a:xfrm>
                  <a:off x="7172204" y="5558370"/>
                  <a:ext cx="1204526" cy="870480"/>
                  <a:chOff x="839226" y="5046635"/>
                  <a:chExt cx="1204526" cy="87048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1398BB7-6B97-524D-BF67-C05BAF00F95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925792" y="5046635"/>
                    <a:ext cx="1031396" cy="4578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>
                      <a:buClr>
                        <a:srgbClr val="3399FF"/>
                      </a:buClr>
                    </a:pPr>
                    <a:r>
                      <a:rPr lang="en-US" altLang="ko-Kore-KR" sz="800" kern="0" dirty="0"/>
                      <a:t>CAN</a:t>
                    </a:r>
                    <a:endParaRPr kumimoji="1" lang="ko-Kore-KR" altLang="en-US" sz="800" kern="0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0D4D828-B9AC-7342-A1FD-C7025C2B3544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39226" y="5459261"/>
                    <a:ext cx="1204526" cy="4578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>
                      <a:buClr>
                        <a:srgbClr val="3399FF"/>
                      </a:buClr>
                    </a:pPr>
                    <a:r>
                      <a:rPr lang="en-US" altLang="ko-Kore-KR" sz="800" kern="0" dirty="0"/>
                      <a:t>Ethernet</a:t>
                    </a:r>
                    <a:endParaRPr kumimoji="1" lang="ko-Kore-KR" altLang="en-US" sz="1600" kern="0" dirty="0"/>
                  </a:p>
                </p:txBody>
              </p:sp>
            </p:grpSp>
          </p:grpSp>
        </p:grp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6D1EF439-ECAE-4B46-AC4C-31E77C5BF649}"/>
                </a:ext>
              </a:extLst>
            </p:cNvPr>
            <p:cNvSpPr/>
            <p:nvPr/>
          </p:nvSpPr>
          <p:spPr>
            <a:xfrm>
              <a:off x="4935696" y="1060736"/>
              <a:ext cx="6388232" cy="51279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5ED0FD3-1325-D740-AB6B-DC7F5CA72321}"/>
                </a:ext>
              </a:extLst>
            </p:cNvPr>
            <p:cNvGrpSpPr/>
            <p:nvPr/>
          </p:nvGrpSpPr>
          <p:grpSpPr>
            <a:xfrm>
              <a:off x="5370159" y="1257441"/>
              <a:ext cx="4759472" cy="4543696"/>
              <a:chOff x="2761955" y="1772816"/>
              <a:chExt cx="4098995" cy="3893633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0366688C-873D-F642-AFF8-BA75937C73C1}"/>
                  </a:ext>
                </a:extLst>
              </p:cNvPr>
              <p:cNvSpPr/>
              <p:nvPr/>
            </p:nvSpPr>
            <p:spPr bwMode="auto">
              <a:xfrm>
                <a:off x="2915816" y="1916832"/>
                <a:ext cx="2376264" cy="3603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9" name="모서리가 둥근 직사각형 58">
                <a:extLst>
                  <a:ext uri="{FF2B5EF4-FFF2-40B4-BE49-F238E27FC236}">
                    <a16:creationId xmlns:a16="http://schemas.microsoft.com/office/drawing/2014/main" id="{51B77F98-D564-1543-A2C5-583FA8E148A8}"/>
                  </a:ext>
                </a:extLst>
              </p:cNvPr>
              <p:cNvSpPr/>
              <p:nvPr/>
            </p:nvSpPr>
            <p:spPr bwMode="auto">
              <a:xfrm>
                <a:off x="2771800" y="2420887"/>
                <a:ext cx="256893" cy="66187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0" name="모서리가 둥근 직사각형 59">
                <a:extLst>
                  <a:ext uri="{FF2B5EF4-FFF2-40B4-BE49-F238E27FC236}">
                    <a16:creationId xmlns:a16="http://schemas.microsoft.com/office/drawing/2014/main" id="{21BF9ED2-572E-1345-807B-2CBA7AE29449}"/>
                  </a:ext>
                </a:extLst>
              </p:cNvPr>
              <p:cNvSpPr/>
              <p:nvPr/>
            </p:nvSpPr>
            <p:spPr bwMode="auto">
              <a:xfrm>
                <a:off x="5160348" y="2407082"/>
                <a:ext cx="256893" cy="66187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1" name="모서리가 둥근 직사각형 60">
                <a:extLst>
                  <a:ext uri="{FF2B5EF4-FFF2-40B4-BE49-F238E27FC236}">
                    <a16:creationId xmlns:a16="http://schemas.microsoft.com/office/drawing/2014/main" id="{40AEDAE7-40F2-E94B-8049-57AE02B92D13}"/>
                  </a:ext>
                </a:extLst>
              </p:cNvPr>
              <p:cNvSpPr/>
              <p:nvPr/>
            </p:nvSpPr>
            <p:spPr bwMode="auto">
              <a:xfrm>
                <a:off x="2761955" y="4221087"/>
                <a:ext cx="256893" cy="66187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2" name="모서리가 둥근 직사각형 61">
                <a:extLst>
                  <a:ext uri="{FF2B5EF4-FFF2-40B4-BE49-F238E27FC236}">
                    <a16:creationId xmlns:a16="http://schemas.microsoft.com/office/drawing/2014/main" id="{BD78D413-535C-5744-8FD3-B18B634E3080}"/>
                  </a:ext>
                </a:extLst>
              </p:cNvPr>
              <p:cNvSpPr/>
              <p:nvPr/>
            </p:nvSpPr>
            <p:spPr bwMode="auto">
              <a:xfrm>
                <a:off x="5160349" y="4221086"/>
                <a:ext cx="256893" cy="66187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cxnSp>
            <p:nvCxnSpPr>
              <p:cNvPr id="63" name="직선 연결선[R] 62">
                <a:extLst>
                  <a:ext uri="{FF2B5EF4-FFF2-40B4-BE49-F238E27FC236}">
                    <a16:creationId xmlns:a16="http://schemas.microsoft.com/office/drawing/2014/main" id="{330F5978-1832-214A-A716-A4D219446B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61955" y="3678689"/>
                <a:ext cx="275057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직선 연결선[R] 63">
                <a:extLst>
                  <a:ext uri="{FF2B5EF4-FFF2-40B4-BE49-F238E27FC236}">
                    <a16:creationId xmlns:a16="http://schemas.microsoft.com/office/drawing/2014/main" id="{9683FD48-AB1E-BD4A-8247-C2B72C5DE7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30074" y="1772816"/>
                <a:ext cx="0" cy="3893633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71884594-ADA0-7B47-AF66-95E71A37CF81}"/>
                  </a:ext>
                </a:extLst>
              </p:cNvPr>
              <p:cNvSpPr/>
              <p:nvPr/>
            </p:nvSpPr>
            <p:spPr bwMode="auto">
              <a:xfrm>
                <a:off x="3118098" y="2411450"/>
                <a:ext cx="682930" cy="72484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>
                    <a:latin typeface="굴림" charset="-127"/>
                    <a:ea typeface="굴림" charset="-127"/>
                  </a:rPr>
                  <a:t>FL</a:t>
                </a:r>
                <a:endParaRPr kumimoji="1" lang="ko-Kore-KR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1C37B040-70F5-DB40-ADC4-A5ADA6D00452}"/>
                  </a:ext>
                </a:extLst>
              </p:cNvPr>
              <p:cNvSpPr/>
              <p:nvPr/>
            </p:nvSpPr>
            <p:spPr bwMode="auto">
              <a:xfrm>
                <a:off x="4400488" y="2411450"/>
                <a:ext cx="682930" cy="72582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>
                    <a:latin typeface="굴림" charset="-127"/>
                    <a:ea typeface="굴림" charset="-127"/>
                  </a:rPr>
                  <a:t>FR</a:t>
                </a:r>
                <a:endParaRPr kumimoji="1" lang="ko-Kore-KR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C954CC6C-368F-364A-9B10-B97B6F697BE8}"/>
                  </a:ext>
                </a:extLst>
              </p:cNvPr>
              <p:cNvSpPr/>
              <p:nvPr/>
            </p:nvSpPr>
            <p:spPr bwMode="auto">
              <a:xfrm>
                <a:off x="4377908" y="4189603"/>
                <a:ext cx="682930" cy="72484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>
                    <a:latin typeface="굴림" charset="-127"/>
                    <a:ea typeface="굴림" charset="-127"/>
                  </a:rPr>
                  <a:t>RR</a:t>
                </a:r>
                <a:endParaRPr kumimoji="1" lang="ko-Kore-KR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58694593-CEBA-B54A-AA7A-D8BD64D2265F}"/>
                  </a:ext>
                </a:extLst>
              </p:cNvPr>
              <p:cNvSpPr/>
              <p:nvPr/>
            </p:nvSpPr>
            <p:spPr bwMode="auto">
              <a:xfrm>
                <a:off x="3118359" y="4189603"/>
                <a:ext cx="682930" cy="72484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ore-K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R</a:t>
                </a:r>
                <a:r>
                  <a:rPr lang="en-US" altLang="ko-Kore-KR" dirty="0">
                    <a:latin typeface="굴림" charset="-127"/>
                    <a:ea typeface="굴림" charset="-127"/>
                  </a:rPr>
                  <a:t>L</a:t>
                </a:r>
                <a:endParaRPr kumimoji="1" lang="ko-Kore-KR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cxnSp>
            <p:nvCxnSpPr>
              <p:cNvPr id="69" name="직선 연결선[R] 68">
                <a:extLst>
                  <a:ext uri="{FF2B5EF4-FFF2-40B4-BE49-F238E27FC236}">
                    <a16:creationId xmlns:a16="http://schemas.microsoft.com/office/drawing/2014/main" id="{E6C303F7-AEC3-7E47-9859-E0FEA4AA0E4E}"/>
                  </a:ext>
                </a:extLst>
              </p:cNvPr>
              <p:cNvCxnSpPr>
                <a:stCxn id="65" idx="3"/>
                <a:endCxn id="66" idx="1"/>
              </p:cNvCxnSpPr>
              <p:nvPr/>
            </p:nvCxnSpPr>
            <p:spPr bwMode="auto">
              <a:xfrm>
                <a:off x="3801028" y="2773871"/>
                <a:ext cx="599460" cy="494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[R] 69">
                <a:extLst>
                  <a:ext uri="{FF2B5EF4-FFF2-40B4-BE49-F238E27FC236}">
                    <a16:creationId xmlns:a16="http://schemas.microsoft.com/office/drawing/2014/main" id="{9CCAEFA6-D5BB-1842-BE78-67700574147A}"/>
                  </a:ext>
                </a:extLst>
              </p:cNvPr>
              <p:cNvCxnSpPr>
                <a:cxnSpLocks/>
                <a:stCxn id="68" idx="3"/>
                <a:endCxn id="67" idx="1"/>
              </p:cNvCxnSpPr>
              <p:nvPr/>
            </p:nvCxnSpPr>
            <p:spPr bwMode="auto">
              <a:xfrm>
                <a:off x="3801289" y="4552024"/>
                <a:ext cx="576619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[R] 70">
                <a:extLst>
                  <a:ext uri="{FF2B5EF4-FFF2-40B4-BE49-F238E27FC236}">
                    <a16:creationId xmlns:a16="http://schemas.microsoft.com/office/drawing/2014/main" id="{C8EB5122-2D7F-C044-B666-7F20A50C1DDE}"/>
                  </a:ext>
                </a:extLst>
              </p:cNvPr>
              <p:cNvCxnSpPr>
                <a:stCxn id="65" idx="2"/>
                <a:endCxn id="68" idx="0"/>
              </p:cNvCxnSpPr>
              <p:nvPr/>
            </p:nvCxnSpPr>
            <p:spPr bwMode="auto">
              <a:xfrm>
                <a:off x="3459563" y="3136292"/>
                <a:ext cx="261" cy="1053311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[R] 71">
                <a:extLst>
                  <a:ext uri="{FF2B5EF4-FFF2-40B4-BE49-F238E27FC236}">
                    <a16:creationId xmlns:a16="http://schemas.microsoft.com/office/drawing/2014/main" id="{4306FDA1-865E-9F42-973D-B890A79BB575}"/>
                  </a:ext>
                </a:extLst>
              </p:cNvPr>
              <p:cNvCxnSpPr/>
              <p:nvPr/>
            </p:nvCxnSpPr>
            <p:spPr bwMode="auto">
              <a:xfrm>
                <a:off x="4741692" y="3136291"/>
                <a:ext cx="261" cy="1053311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[R] 72">
                <a:extLst>
                  <a:ext uri="{FF2B5EF4-FFF2-40B4-BE49-F238E27FC236}">
                    <a16:creationId xmlns:a16="http://schemas.microsoft.com/office/drawing/2014/main" id="{E589B126-7B8B-D04E-ABDE-261F962C8F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67307" y="3099927"/>
                <a:ext cx="655500" cy="1121159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[R] 73">
                <a:extLst>
                  <a:ext uri="{FF2B5EF4-FFF2-40B4-BE49-F238E27FC236}">
                    <a16:creationId xmlns:a16="http://schemas.microsoft.com/office/drawing/2014/main" id="{F66449C2-379C-A842-868C-416CA29570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767307" y="3099927"/>
                <a:ext cx="663527" cy="1121159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[R] 74">
                <a:extLst>
                  <a:ext uri="{FF2B5EF4-FFF2-40B4-BE49-F238E27FC236}">
                    <a16:creationId xmlns:a16="http://schemas.microsoft.com/office/drawing/2014/main" id="{F8840B20-41EA-FB45-A4AE-0BC4FA06CCD1}"/>
                  </a:ext>
                </a:extLst>
              </p:cNvPr>
              <p:cNvCxnSpPr>
                <a:stCxn id="66" idx="3"/>
              </p:cNvCxnSpPr>
              <p:nvPr/>
            </p:nvCxnSpPr>
            <p:spPr bwMode="auto">
              <a:xfrm flipV="1">
                <a:off x="5083417" y="2773871"/>
                <a:ext cx="1777533" cy="494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C2441F13-CC1B-D043-9CD0-702CF3B2B11A}"/>
                  </a:ext>
                </a:extLst>
              </p:cNvPr>
              <p:cNvSpPr/>
              <p:nvPr/>
            </p:nvSpPr>
            <p:spPr bwMode="auto">
              <a:xfrm>
                <a:off x="5417241" y="2196790"/>
                <a:ext cx="335308" cy="31477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sz="1000" dirty="0">
                    <a:latin typeface="굴림" charset="-127"/>
                    <a:ea typeface="굴림" charset="-127"/>
                  </a:rPr>
                  <a:t>ECU</a:t>
                </a:r>
                <a:endParaRPr kumimoji="1" lang="ko-Kore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75524744-3728-9F47-9012-F1D5767E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3195" y="3016151"/>
                <a:ext cx="335308" cy="31477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ore-KR" sz="1000" dirty="0">
                    <a:latin typeface="굴림" charset="-127"/>
                    <a:ea typeface="굴림" charset="-127"/>
                  </a:rPr>
                  <a:t>ECU</a:t>
                </a:r>
                <a:endParaRPr lang="ko-Kore-KR" altLang="en-US" dirty="0"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8F1B5EE0-0F12-F14E-82BD-68B28AA002E1}"/>
                  </a:ext>
                </a:extLst>
              </p:cNvPr>
              <p:cNvSpPr/>
              <p:nvPr/>
            </p:nvSpPr>
            <p:spPr bwMode="auto">
              <a:xfrm>
                <a:off x="6354395" y="2196790"/>
                <a:ext cx="335308" cy="31477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ore-KR" sz="1000" dirty="0">
                    <a:latin typeface="굴림" charset="-127"/>
                    <a:ea typeface="굴림" charset="-127"/>
                  </a:rPr>
                  <a:t>ECU</a:t>
                </a:r>
                <a:endParaRPr lang="ko-Kore-KR" altLang="en-US" sz="1000" dirty="0">
                  <a:latin typeface="굴림" charset="-127"/>
                  <a:ea typeface="굴림" charset="-127"/>
                </a:endParaRPr>
              </a:p>
            </p:txBody>
          </p:sp>
          <p:cxnSp>
            <p:nvCxnSpPr>
              <p:cNvPr id="79" name="직선 연결선[R] 78">
                <a:extLst>
                  <a:ext uri="{FF2B5EF4-FFF2-40B4-BE49-F238E27FC236}">
                    <a16:creationId xmlns:a16="http://schemas.microsoft.com/office/drawing/2014/main" id="{03443989-D3E4-F344-B752-789D0FFE8D3C}"/>
                  </a:ext>
                </a:extLst>
              </p:cNvPr>
              <p:cNvCxnSpPr>
                <a:stCxn id="76" idx="2"/>
              </p:cNvCxnSpPr>
              <p:nvPr/>
            </p:nvCxnSpPr>
            <p:spPr bwMode="auto">
              <a:xfrm>
                <a:off x="5584894" y="2511563"/>
                <a:ext cx="0" cy="262309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직선 연결선[R] 79">
                <a:extLst>
                  <a:ext uri="{FF2B5EF4-FFF2-40B4-BE49-F238E27FC236}">
                    <a16:creationId xmlns:a16="http://schemas.microsoft.com/office/drawing/2014/main" id="{DF1193F7-0161-FC4F-944C-80E6C8C01BC3}"/>
                  </a:ext>
                </a:extLst>
              </p:cNvPr>
              <p:cNvCxnSpPr/>
              <p:nvPr/>
            </p:nvCxnSpPr>
            <p:spPr bwMode="auto">
              <a:xfrm>
                <a:off x="6522049" y="2531589"/>
                <a:ext cx="0" cy="242281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직선 연결선[R] 80">
                <a:extLst>
                  <a:ext uri="{FF2B5EF4-FFF2-40B4-BE49-F238E27FC236}">
                    <a16:creationId xmlns:a16="http://schemas.microsoft.com/office/drawing/2014/main" id="{4E5D98F8-41C5-0149-8DBF-13BBA236B905}"/>
                  </a:ext>
                </a:extLst>
              </p:cNvPr>
              <p:cNvCxnSpPr/>
              <p:nvPr/>
            </p:nvCxnSpPr>
            <p:spPr bwMode="auto">
              <a:xfrm>
                <a:off x="6040849" y="2773870"/>
                <a:ext cx="0" cy="242281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2" name="모서리가 둥근 직사각형 81">
                <a:extLst>
                  <a:ext uri="{FF2B5EF4-FFF2-40B4-BE49-F238E27FC236}">
                    <a16:creationId xmlns:a16="http://schemas.microsoft.com/office/drawing/2014/main" id="{4FA9B888-3052-5347-9979-6CD7EB99BEB0}"/>
                  </a:ext>
                </a:extLst>
              </p:cNvPr>
              <p:cNvSpPr/>
              <p:nvPr/>
            </p:nvSpPr>
            <p:spPr bwMode="auto">
              <a:xfrm>
                <a:off x="3855652" y="3215595"/>
                <a:ext cx="548844" cy="30305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ore-KR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COM</a:t>
                </a:r>
                <a:endParaRPr kumimoji="1" lang="ko-Kore-KR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3F2B9F5-64F7-4341-8E36-09E24A529918}"/>
              </a:ext>
            </a:extLst>
          </p:cNvPr>
          <p:cNvGrpSpPr/>
          <p:nvPr/>
        </p:nvGrpSpPr>
        <p:grpSpPr>
          <a:xfrm>
            <a:off x="451476" y="2500343"/>
            <a:ext cx="5877561" cy="1928614"/>
            <a:chOff x="6488429" y="2570480"/>
            <a:chExt cx="5877561" cy="192861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484B65A-378F-D445-8A52-16AA65A8440D}"/>
                </a:ext>
              </a:extLst>
            </p:cNvPr>
            <p:cNvSpPr txBox="1"/>
            <p:nvPr/>
          </p:nvSpPr>
          <p:spPr>
            <a:xfrm flipH="1">
              <a:off x="6488429" y="2815977"/>
              <a:ext cx="5877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유동적인 </a:t>
              </a: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DATA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의 전달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E139625-41E3-0D4C-81F5-1C335C43699B}"/>
                </a:ext>
              </a:extLst>
            </p:cNvPr>
            <p:cNvSpPr txBox="1"/>
            <p:nvPr/>
          </p:nvSpPr>
          <p:spPr>
            <a:xfrm>
              <a:off x="6488429" y="3760430"/>
              <a:ext cx="53111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생산과정에서 고정적인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IP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로 인한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일방향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통신이 아닌 소형 컴퓨터로 네트워크를 제어함으로써 데이터의 전달을 유동적으로 조절 할 수 있도록 함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  <p:cxnSp>
          <p:nvCxnSpPr>
            <p:cNvPr id="86" name="직선 연결선 242">
              <a:extLst>
                <a:ext uri="{FF2B5EF4-FFF2-40B4-BE49-F238E27FC236}">
                  <a16:creationId xmlns:a16="http://schemas.microsoft.com/office/drawing/2014/main" id="{DFCC65C1-A32B-904E-BAD9-9B9C3F6EFF06}"/>
                </a:ext>
              </a:extLst>
            </p:cNvPr>
            <p:cNvCxnSpPr>
              <a:cxnSpLocks/>
            </p:cNvCxnSpPr>
            <p:nvPr/>
          </p:nvCxnSpPr>
          <p:spPr>
            <a:xfrm>
              <a:off x="6563360" y="2570480"/>
              <a:ext cx="5569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B1155C2-7884-3441-86BC-969A31B30655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</a:p>
        </p:txBody>
      </p:sp>
    </p:spTree>
    <p:extLst>
      <p:ext uri="{BB962C8B-B14F-4D97-AF65-F5344CB8AC3E}">
        <p14:creationId xmlns:p14="http://schemas.microsoft.com/office/powerpoint/2010/main" val="2066408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3F2B9F5-64F7-4341-8E36-09E24A529918}"/>
              </a:ext>
            </a:extLst>
          </p:cNvPr>
          <p:cNvGrpSpPr/>
          <p:nvPr/>
        </p:nvGrpSpPr>
        <p:grpSpPr>
          <a:xfrm>
            <a:off x="451476" y="2500343"/>
            <a:ext cx="5877561" cy="3005832"/>
            <a:chOff x="6488429" y="2570480"/>
            <a:chExt cx="5877561" cy="30058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484B65A-378F-D445-8A52-16AA65A8440D}"/>
                </a:ext>
              </a:extLst>
            </p:cNvPr>
            <p:cNvSpPr txBox="1"/>
            <p:nvPr/>
          </p:nvSpPr>
          <p:spPr>
            <a:xfrm flipH="1">
              <a:off x="6488429" y="2815977"/>
              <a:ext cx="5877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Odroid</a:t>
              </a:r>
              <a:endPara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E139625-41E3-0D4C-81F5-1C335C43699B}"/>
                </a:ext>
              </a:extLst>
            </p:cNvPr>
            <p:cNvSpPr txBox="1"/>
            <p:nvPr/>
          </p:nvSpPr>
          <p:spPr>
            <a:xfrm>
              <a:off x="6488429" y="3760430"/>
              <a:ext cx="531113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오드로이드는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대한민국의 오픈 소스 하드웨어 회사인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HardKernel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 제조한 단일 보드 컴퓨터 및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태플릿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컴퓨터 시리즈이다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  <a:p>
              <a:pPr algn="just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안드로이드 개발자를 위한 플랫폼을 표방하고 나온 개발자 보드 제품 시리즈이다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원래 주 목적은 안드로이드 환경 개발이지만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HardKernal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에서는 리눅스나 다른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OS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와의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호환성을 보장하고 있다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  <a:p>
              <a:pPr algn="just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86" name="직선 연결선 242">
              <a:extLst>
                <a:ext uri="{FF2B5EF4-FFF2-40B4-BE49-F238E27FC236}">
                  <a16:creationId xmlns:a16="http://schemas.microsoft.com/office/drawing/2014/main" id="{DFCC65C1-A32B-904E-BAD9-9B9C3F6EFF06}"/>
                </a:ext>
              </a:extLst>
            </p:cNvPr>
            <p:cNvCxnSpPr>
              <a:cxnSpLocks/>
            </p:cNvCxnSpPr>
            <p:nvPr/>
          </p:nvCxnSpPr>
          <p:spPr>
            <a:xfrm>
              <a:off x="6563360" y="2570480"/>
              <a:ext cx="5569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XU4SpecialPriceOffer">
            <a:extLst>
              <a:ext uri="{FF2B5EF4-FFF2-40B4-BE49-F238E27FC236}">
                <a16:creationId xmlns:a16="http://schemas.microsoft.com/office/drawing/2014/main" id="{30F4EFD6-0EB6-F94F-8D47-86847FDAD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98" y="2102004"/>
            <a:ext cx="4218495" cy="31765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>
            <a:solidFill>
              <a:schemeClr val="accent1"/>
            </a:solidFill>
            <a:miter lim="800000"/>
          </a:ln>
          <a:effectLst>
            <a:reflection blurRad="12700" stA="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343C04F-FF5D-554A-B4F8-5C19AE7E9A1B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910021-205C-CF4F-A51C-9E19CF512806}"/>
              </a:ext>
            </a:extLst>
          </p:cNvPr>
          <p:cNvSpPr txBox="1"/>
          <p:nvPr/>
        </p:nvSpPr>
        <p:spPr>
          <a:xfrm flipH="1">
            <a:off x="1005840" y="174504"/>
            <a:ext cx="569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사용하는 기술과 플랫폼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ADA0A-2DD7-449B-8760-75C4BE14A41B}"/>
              </a:ext>
            </a:extLst>
          </p:cNvPr>
          <p:cNvSpPr txBox="1"/>
          <p:nvPr/>
        </p:nvSpPr>
        <p:spPr>
          <a:xfrm>
            <a:off x="1419831" y="999227"/>
            <a:ext cx="78646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odroid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altLang="ko-KR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rapsi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altLang="ko-KR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ovs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를 왜 사용해야 하는지 설명이 없음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0465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3F2B9F5-64F7-4341-8E36-09E24A529918}"/>
              </a:ext>
            </a:extLst>
          </p:cNvPr>
          <p:cNvGrpSpPr/>
          <p:nvPr/>
        </p:nvGrpSpPr>
        <p:grpSpPr>
          <a:xfrm>
            <a:off x="451476" y="2500343"/>
            <a:ext cx="5877561" cy="2574945"/>
            <a:chOff x="6488429" y="2570480"/>
            <a:chExt cx="5877561" cy="257494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484B65A-378F-D445-8A52-16AA65A8440D}"/>
                </a:ext>
              </a:extLst>
            </p:cNvPr>
            <p:cNvSpPr txBox="1"/>
            <p:nvPr/>
          </p:nvSpPr>
          <p:spPr>
            <a:xfrm flipH="1">
              <a:off x="6488429" y="2815977"/>
              <a:ext cx="5877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OVS</a:t>
              </a:r>
              <a:endPara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E139625-41E3-0D4C-81F5-1C335C43699B}"/>
                </a:ext>
              </a:extLst>
            </p:cNvPr>
            <p:cNvSpPr txBox="1"/>
            <p:nvPr/>
          </p:nvSpPr>
          <p:spPr>
            <a:xfrm>
              <a:off x="6488429" y="3760430"/>
              <a:ext cx="531113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Open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vSwitch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는 오픈소스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Apache 2.0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라이선스에 따라 라이선스가 부여된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운영 품질의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다계층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가상 스위치이다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  <a:p>
              <a:pPr algn="just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표준 관리 인터페이스 및 프로토콜을 지원하면서 프로그래밍 방식을 통해 대규모 네트워크 자동화를 가능하도록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설계되어있는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오픈소스 플랫폼이다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  <p:cxnSp>
          <p:nvCxnSpPr>
            <p:cNvPr id="86" name="직선 연결선 242">
              <a:extLst>
                <a:ext uri="{FF2B5EF4-FFF2-40B4-BE49-F238E27FC236}">
                  <a16:creationId xmlns:a16="http://schemas.microsoft.com/office/drawing/2014/main" id="{DFCC65C1-A32B-904E-BAD9-9B9C3F6EFF06}"/>
                </a:ext>
              </a:extLst>
            </p:cNvPr>
            <p:cNvCxnSpPr>
              <a:cxnSpLocks/>
            </p:cNvCxnSpPr>
            <p:nvPr/>
          </p:nvCxnSpPr>
          <p:spPr>
            <a:xfrm>
              <a:off x="6563360" y="2570480"/>
              <a:ext cx="5569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Open vSwitch - Wikipedia">
            <a:extLst>
              <a:ext uri="{FF2B5EF4-FFF2-40B4-BE49-F238E27FC236}">
                <a16:creationId xmlns:a16="http://schemas.microsoft.com/office/drawing/2014/main" id="{72B9E8A0-235C-F44F-88DB-64A3A164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589" y="2253347"/>
            <a:ext cx="4059071" cy="26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24A198-695F-BC4E-AADD-FE1741283969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01087-737F-5845-8840-23D1939A73A7}"/>
              </a:ext>
            </a:extLst>
          </p:cNvPr>
          <p:cNvSpPr txBox="1"/>
          <p:nvPr/>
        </p:nvSpPr>
        <p:spPr>
          <a:xfrm flipH="1">
            <a:off x="1005840" y="174504"/>
            <a:ext cx="569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사용하는 기술과 플랫폼</a:t>
            </a:r>
          </a:p>
        </p:txBody>
      </p:sp>
    </p:spTree>
    <p:extLst>
      <p:ext uri="{BB962C8B-B14F-4D97-AF65-F5344CB8AC3E}">
        <p14:creationId xmlns:p14="http://schemas.microsoft.com/office/powerpoint/2010/main" val="349673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3F2B9F5-64F7-4341-8E36-09E24A529918}"/>
              </a:ext>
            </a:extLst>
          </p:cNvPr>
          <p:cNvGrpSpPr/>
          <p:nvPr/>
        </p:nvGrpSpPr>
        <p:grpSpPr>
          <a:xfrm>
            <a:off x="451476" y="2500343"/>
            <a:ext cx="5877561" cy="1928614"/>
            <a:chOff x="6488429" y="2570480"/>
            <a:chExt cx="5877561" cy="192861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484B65A-378F-D445-8A52-16AA65A8440D}"/>
                </a:ext>
              </a:extLst>
            </p:cNvPr>
            <p:cNvSpPr txBox="1"/>
            <p:nvPr/>
          </p:nvSpPr>
          <p:spPr>
            <a:xfrm flipH="1">
              <a:off x="6488429" y="2815977"/>
              <a:ext cx="5877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Rasberry</a:t>
              </a: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Pi</a:t>
              </a:r>
              <a:endPara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E139625-41E3-0D4C-81F5-1C335C43699B}"/>
                </a:ext>
              </a:extLst>
            </p:cNvPr>
            <p:cNvSpPr txBox="1"/>
            <p:nvPr/>
          </p:nvSpPr>
          <p:spPr>
            <a:xfrm>
              <a:off x="6488429" y="3760430"/>
              <a:ext cx="53111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라즈베리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파이는 영국 잉글랜드의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라즈베리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파이 재단이 학교와 개발도상국에서 기초 컴퓨터 과학의 교육을 증진시키기 위해 개발한 신용카드 크기의 싱글 보드 컴퓨터이다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  <p:cxnSp>
          <p:nvCxnSpPr>
            <p:cNvPr id="86" name="직선 연결선 242">
              <a:extLst>
                <a:ext uri="{FF2B5EF4-FFF2-40B4-BE49-F238E27FC236}">
                  <a16:creationId xmlns:a16="http://schemas.microsoft.com/office/drawing/2014/main" id="{DFCC65C1-A32B-904E-BAD9-9B9C3F6EFF06}"/>
                </a:ext>
              </a:extLst>
            </p:cNvPr>
            <p:cNvCxnSpPr>
              <a:cxnSpLocks/>
            </p:cNvCxnSpPr>
            <p:nvPr/>
          </p:nvCxnSpPr>
          <p:spPr>
            <a:xfrm>
              <a:off x="6563360" y="2570480"/>
              <a:ext cx="5569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RPI4-MODBP-4GB - Raspberry-pi - Single Board Computer, Raspberry Pi 4 Model  B, BCM2711 SoC | element14 Korea">
            <a:extLst>
              <a:ext uri="{FF2B5EF4-FFF2-40B4-BE49-F238E27FC236}">
                <a16:creationId xmlns:a16="http://schemas.microsoft.com/office/drawing/2014/main" id="{62FB6DA3-83BF-D54A-9991-BAC3434C7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779" y="1899710"/>
            <a:ext cx="4256580" cy="32818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>
            <a:solidFill>
              <a:schemeClr val="accent1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011CE6-9E02-CB42-9523-26C5E017FC65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20617A-A20F-0D40-8ED9-E7078725922E}"/>
              </a:ext>
            </a:extLst>
          </p:cNvPr>
          <p:cNvSpPr txBox="1"/>
          <p:nvPr/>
        </p:nvSpPr>
        <p:spPr>
          <a:xfrm flipH="1">
            <a:off x="1005840" y="174504"/>
            <a:ext cx="569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사용하는 기술과 플랫폼</a:t>
            </a:r>
          </a:p>
        </p:txBody>
      </p:sp>
    </p:spTree>
    <p:extLst>
      <p:ext uri="{BB962C8B-B14F-4D97-AF65-F5344CB8AC3E}">
        <p14:creationId xmlns:p14="http://schemas.microsoft.com/office/powerpoint/2010/main" val="1210864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09BACA-5AE3-4A64-BBDD-156EDFD54158}"/>
              </a:ext>
            </a:extLst>
          </p:cNvPr>
          <p:cNvGrpSpPr/>
          <p:nvPr/>
        </p:nvGrpSpPr>
        <p:grpSpPr>
          <a:xfrm>
            <a:off x="6456318" y="2570480"/>
            <a:ext cx="5909672" cy="2207359"/>
            <a:chOff x="6456318" y="2570480"/>
            <a:chExt cx="5909672" cy="2207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98AC93-3E7D-47DE-A0D5-171090BA64E4}"/>
                </a:ext>
              </a:extLst>
            </p:cNvPr>
            <p:cNvSpPr txBox="1"/>
            <p:nvPr/>
          </p:nvSpPr>
          <p:spPr>
            <a:xfrm flipH="1">
              <a:off x="6488429" y="2815977"/>
              <a:ext cx="58775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3D007E-B55E-4A4C-AB60-583635746D64}"/>
                </a:ext>
              </a:extLst>
            </p:cNvPr>
            <p:cNvSpPr txBox="1"/>
            <p:nvPr/>
          </p:nvSpPr>
          <p:spPr>
            <a:xfrm>
              <a:off x="6456318" y="2715736"/>
              <a:ext cx="531113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왼쪽의 그림처럼 </a:t>
              </a:r>
              <a:r>
                <a:rPr lang="en-US" altLang="ko-KR" sz="1600" dirty="0" err="1">
                  <a:solidFill>
                    <a:schemeClr val="accent1">
                      <a:lumMod val="50000"/>
                    </a:schemeClr>
                  </a:solidFill>
                </a:rPr>
                <a:t>Odroid</a:t>
              </a:r>
              <a:r>
                <a:rPr lang="ko-KR" alt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를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 기준으로 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개의 </a:t>
              </a:r>
              <a:r>
                <a:rPr lang="ko-KR" alt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이더넷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 포트 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개의 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CAN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 포트를 설치하여 기본 환경을 </a:t>
              </a:r>
              <a:r>
                <a:rPr lang="ko-KR" alt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구성해줌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algn="just"/>
              <a:endParaRPr lang="en-US" altLang="ko-KR" sz="16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이후 해당 포트들에 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raspberry pi 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나 </a:t>
              </a:r>
              <a:r>
                <a:rPr lang="en-US" altLang="ko-KR" sz="1600" dirty="0" err="1">
                  <a:solidFill>
                    <a:schemeClr val="accent1">
                      <a:lumMod val="50000"/>
                    </a:schemeClr>
                  </a:solidFill>
                </a:rPr>
                <a:t>Odroid</a:t>
              </a:r>
              <a:r>
                <a:rPr lang="ko-KR" alt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를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 연결함</a:t>
              </a:r>
              <a:endParaRPr lang="en-US" altLang="ko-KR" sz="16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endParaRPr lang="en-US" altLang="ko-KR" sz="16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CAN Data</a:t>
              </a:r>
              <a:r>
                <a:rPr lang="ko-KR" alt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를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 보내는 </a:t>
              </a:r>
              <a:r>
                <a:rPr lang="ko-KR" alt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임베디드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 보드에서 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Data</a:t>
              </a:r>
              <a:r>
                <a:rPr lang="ko-KR" alt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를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 받아 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Ethernet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 포트를 통해 다른 </a:t>
              </a:r>
              <a:r>
                <a:rPr lang="ko-KR" alt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임베디드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 보드로 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Data</a:t>
              </a:r>
              <a:r>
                <a:rPr lang="ko-KR" alt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를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 전달하는 시나리오를 생각하고 있음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1749D04-99AA-4B37-B2FE-2882DE0710C5}"/>
                </a:ext>
              </a:extLst>
            </p:cNvPr>
            <p:cNvCxnSpPr/>
            <p:nvPr/>
          </p:nvCxnSpPr>
          <p:spPr>
            <a:xfrm>
              <a:off x="6563360" y="2570480"/>
              <a:ext cx="5628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9EAD19-3F31-9642-88F1-7B3C264F8885}"/>
              </a:ext>
            </a:extLst>
          </p:cNvPr>
          <p:cNvGrpSpPr/>
          <p:nvPr/>
        </p:nvGrpSpPr>
        <p:grpSpPr>
          <a:xfrm>
            <a:off x="2670598" y="4997831"/>
            <a:ext cx="2929150" cy="481835"/>
            <a:chOff x="5496954" y="4587830"/>
            <a:chExt cx="4636670" cy="853024"/>
          </a:xfrm>
        </p:grpSpPr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FD8BDA05-66C2-1045-B3B0-6847BCB3FE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47206" y="4787885"/>
              <a:ext cx="586417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7F0C7A11-E48F-E44C-B7F0-A5C6F970EB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47207" y="5227753"/>
              <a:ext cx="586417" cy="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816AF08-8B72-4440-96E8-6C335A020FED}"/>
                </a:ext>
              </a:extLst>
            </p:cNvPr>
            <p:cNvGrpSpPr/>
            <p:nvPr/>
          </p:nvGrpSpPr>
          <p:grpSpPr>
            <a:xfrm>
              <a:off x="5496954" y="4587830"/>
              <a:ext cx="3980630" cy="853024"/>
              <a:chOff x="4396100" y="5558370"/>
              <a:chExt cx="3980630" cy="853024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235493C-9FAB-6F4C-A1B8-01FFA9E00343}"/>
                  </a:ext>
                </a:extLst>
              </p:cNvPr>
              <p:cNvGrpSpPr/>
              <p:nvPr/>
            </p:nvGrpSpPr>
            <p:grpSpPr>
              <a:xfrm>
                <a:off x="4396100" y="5575382"/>
                <a:ext cx="2384425" cy="836012"/>
                <a:chOff x="323528" y="5046635"/>
                <a:chExt cx="2384425" cy="836012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79F90E0-75E2-7746-89B9-50CEF9E6E2FF}"/>
                    </a:ext>
                  </a:extLst>
                </p:cNvPr>
                <p:cNvSpPr txBox="1"/>
                <p:nvPr/>
              </p:nvSpPr>
              <p:spPr bwMode="auto">
                <a:xfrm>
                  <a:off x="323528" y="5046635"/>
                  <a:ext cx="2376264" cy="463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50" kern="0" dirty="0"/>
                    <a:t>CAN </a:t>
                  </a:r>
                  <a:r>
                    <a:rPr lang="en-US" altLang="ko-Kore-KR" sz="1000" kern="0" dirty="0"/>
                    <a:t>Port</a:t>
                  </a:r>
                  <a:endParaRPr kumimoji="1" lang="ko-Kore-KR" altLang="en-US" sz="1050" kern="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5DFF9A5-4816-4B42-933F-456511A1B79C}"/>
                    </a:ext>
                  </a:extLst>
                </p:cNvPr>
                <p:cNvSpPr txBox="1"/>
                <p:nvPr/>
              </p:nvSpPr>
              <p:spPr bwMode="auto">
                <a:xfrm>
                  <a:off x="323528" y="5446746"/>
                  <a:ext cx="2376264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Ethernet Port</a:t>
                  </a:r>
                  <a:endParaRPr kumimoji="1" lang="ko-Kore-KR" altLang="en-US" sz="1000" kern="0" dirty="0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56464C56-1A1A-8147-A627-A6E54984CA57}"/>
                    </a:ext>
                  </a:extLst>
                </p:cNvPr>
                <p:cNvSpPr/>
                <p:nvPr/>
              </p:nvSpPr>
              <p:spPr bwMode="auto">
                <a:xfrm>
                  <a:off x="2451517" y="5120689"/>
                  <a:ext cx="256436" cy="286799"/>
                </a:xfrm>
                <a:prstGeom prst="rect">
                  <a:avLst/>
                </a:prstGeom>
                <a:solidFill>
                  <a:srgbClr val="FF7E79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ore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6EFDD400-8FAD-0B48-B0E9-5FE3F9B56D0E}"/>
                    </a:ext>
                  </a:extLst>
                </p:cNvPr>
                <p:cNvSpPr/>
                <p:nvPr/>
              </p:nvSpPr>
              <p:spPr bwMode="auto">
                <a:xfrm>
                  <a:off x="2451517" y="5516304"/>
                  <a:ext cx="256436" cy="286799"/>
                </a:xfrm>
                <a:prstGeom prst="rect">
                  <a:avLst/>
                </a:prstGeom>
                <a:solidFill>
                  <a:srgbClr val="3399FF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ore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4AB2FE7-889B-7F4D-BDA3-D3D4B7309F31}"/>
                  </a:ext>
                </a:extLst>
              </p:cNvPr>
              <p:cNvGrpSpPr/>
              <p:nvPr/>
            </p:nvGrpSpPr>
            <p:grpSpPr>
              <a:xfrm>
                <a:off x="7172204" y="5558370"/>
                <a:ext cx="1204526" cy="848527"/>
                <a:chOff x="839226" y="5046635"/>
                <a:chExt cx="1204526" cy="848527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714057-8606-174B-965F-C2E488A69DBE}"/>
                    </a:ext>
                  </a:extLst>
                </p:cNvPr>
                <p:cNvSpPr txBox="1"/>
                <p:nvPr/>
              </p:nvSpPr>
              <p:spPr bwMode="auto">
                <a:xfrm>
                  <a:off x="925791" y="5046635"/>
                  <a:ext cx="1031397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CAN</a:t>
                  </a:r>
                  <a:endParaRPr kumimoji="1" lang="ko-Kore-KR" altLang="en-US" sz="1000" kern="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1203870-F2A2-BF42-922D-F1C59BB294F6}"/>
                    </a:ext>
                  </a:extLst>
                </p:cNvPr>
                <p:cNvSpPr txBox="1"/>
                <p:nvPr/>
              </p:nvSpPr>
              <p:spPr bwMode="auto">
                <a:xfrm>
                  <a:off x="839226" y="5459261"/>
                  <a:ext cx="1204526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Ethernet</a:t>
                  </a:r>
                  <a:endParaRPr kumimoji="1" lang="ko-Kore-KR" altLang="en-US" sz="2000" kern="0" dirty="0"/>
                </a:p>
              </p:txBody>
            </p:sp>
          </p:grp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97A256E-1A4B-964B-9817-ED40AC3E7696}"/>
              </a:ext>
            </a:extLst>
          </p:cNvPr>
          <p:cNvGrpSpPr/>
          <p:nvPr/>
        </p:nvGrpSpPr>
        <p:grpSpPr>
          <a:xfrm>
            <a:off x="984189" y="1898721"/>
            <a:ext cx="4430328" cy="3415643"/>
            <a:chOff x="2699792" y="1762638"/>
            <a:chExt cx="4924702" cy="4179808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0EA4469-AD78-B044-8D01-B53775501B6A}"/>
                </a:ext>
              </a:extLst>
            </p:cNvPr>
            <p:cNvSpPr/>
            <p:nvPr/>
          </p:nvSpPr>
          <p:spPr bwMode="auto">
            <a:xfrm>
              <a:off x="2699792" y="3140968"/>
              <a:ext cx="3240360" cy="144016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400" dirty="0" err="1">
                  <a:latin typeface="굴림" charset="-127"/>
                  <a:ea typeface="굴림" charset="-127"/>
                </a:rPr>
                <a:t>ODroid</a:t>
              </a:r>
              <a:endParaRPr kumimoji="1" lang="ko-Kore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043F48-5A53-BD42-A4A2-1111F4467D99}"/>
                </a:ext>
              </a:extLst>
            </p:cNvPr>
            <p:cNvSpPr/>
            <p:nvPr/>
          </p:nvSpPr>
          <p:spPr bwMode="auto">
            <a:xfrm>
              <a:off x="3739431" y="2919855"/>
              <a:ext cx="432048" cy="43204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7B548A-FACC-FE44-B869-075D151F81CA}"/>
                </a:ext>
              </a:extLst>
            </p:cNvPr>
            <p:cNvSpPr/>
            <p:nvPr/>
          </p:nvSpPr>
          <p:spPr bwMode="auto">
            <a:xfrm>
              <a:off x="5724128" y="3645024"/>
              <a:ext cx="432048" cy="43204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EA57CB3-8F2C-C844-ACB0-F25ADD890A01}"/>
                </a:ext>
              </a:extLst>
            </p:cNvPr>
            <p:cNvSpPr/>
            <p:nvPr/>
          </p:nvSpPr>
          <p:spPr bwMode="auto">
            <a:xfrm>
              <a:off x="3338910" y="4365104"/>
              <a:ext cx="1233090" cy="432048"/>
            </a:xfrm>
            <a:prstGeom prst="rect">
              <a:avLst/>
            </a:prstGeom>
            <a:solidFill>
              <a:srgbClr val="FF7E79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8BB071FC-F67F-D045-B954-54872CAF24A0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3955455" y="2420888"/>
              <a:ext cx="0" cy="498967"/>
            </a:xfrm>
            <a:prstGeom prst="lin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159976E1-8BA4-2342-B307-760907A6182C}"/>
                </a:ext>
              </a:extLst>
            </p:cNvPr>
            <p:cNvCxnSpPr>
              <a:stCxn id="26" idx="3"/>
            </p:cNvCxnSpPr>
            <p:nvPr/>
          </p:nvCxnSpPr>
          <p:spPr bwMode="auto">
            <a:xfrm>
              <a:off x="6156176" y="3861048"/>
              <a:ext cx="792088" cy="0"/>
            </a:xfrm>
            <a:prstGeom prst="line">
              <a:avLst/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416C46F4-39B2-054D-A6BF-11D74C6F1DF6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 flipV="1">
              <a:off x="3955455" y="4797152"/>
              <a:ext cx="0" cy="498967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20A0513-6703-5742-8413-10ABF8E2B03D}"/>
                </a:ext>
              </a:extLst>
            </p:cNvPr>
            <p:cNvSpPr/>
            <p:nvPr/>
          </p:nvSpPr>
          <p:spPr bwMode="auto">
            <a:xfrm>
              <a:off x="3615655" y="1762638"/>
              <a:ext cx="679599" cy="64807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ore-K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pi</a:t>
              </a: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D8905CD7-CA14-424B-A46C-3CA94A3A9C85}"/>
                </a:ext>
              </a:extLst>
            </p:cNvPr>
            <p:cNvSpPr/>
            <p:nvPr/>
          </p:nvSpPr>
          <p:spPr bwMode="auto">
            <a:xfrm>
              <a:off x="6944895" y="3537012"/>
              <a:ext cx="679599" cy="64807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ore-K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pi</a:t>
              </a: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E8232758-5A6C-A342-BEFE-5DEFDFB8198A}"/>
                </a:ext>
              </a:extLst>
            </p:cNvPr>
            <p:cNvSpPr/>
            <p:nvPr/>
          </p:nvSpPr>
          <p:spPr bwMode="auto">
            <a:xfrm>
              <a:off x="3601633" y="5294374"/>
              <a:ext cx="679599" cy="64807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400">
                  <a:latin typeface="굴림" charset="-127"/>
                  <a:ea typeface="굴림" charset="-127"/>
                </a:rPr>
                <a:t>pi</a:t>
              </a: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</p:grp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57BECEE-188D-9D48-91EF-8EF36327A1B2}"/>
              </a:ext>
            </a:extLst>
          </p:cNvPr>
          <p:cNvSpPr/>
          <p:nvPr/>
        </p:nvSpPr>
        <p:spPr>
          <a:xfrm>
            <a:off x="424543" y="1298525"/>
            <a:ext cx="5671457" cy="490945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4" name="직선 연결선 3">
            <a:extLst>
              <a:ext uri="{FF2B5EF4-FFF2-40B4-BE49-F238E27FC236}">
                <a16:creationId xmlns:a16="http://schemas.microsoft.com/office/drawing/2014/main" id="{99B2AC82-888F-EC47-8CF3-F0E09A863163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7F1A4F-99EE-4F4F-84C9-144344DDC6DA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5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653993-AACE-AC47-92C7-460BE966EF33}"/>
              </a:ext>
            </a:extLst>
          </p:cNvPr>
          <p:cNvSpPr txBox="1"/>
          <p:nvPr/>
        </p:nvSpPr>
        <p:spPr>
          <a:xfrm flipH="1">
            <a:off x="1005840" y="174504"/>
            <a:ext cx="569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제안하는 구조 및 시나리오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5E14A-8717-4FE9-A3C4-9357E72FA948}"/>
              </a:ext>
            </a:extLst>
          </p:cNvPr>
          <p:cNvSpPr txBox="1"/>
          <p:nvPr/>
        </p:nvSpPr>
        <p:spPr>
          <a:xfrm>
            <a:off x="1419831" y="999227"/>
            <a:ext cx="934903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게이트웨어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기능 구현을 위한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SW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구조 설계가 있어야 하지 않나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927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09BACA-5AE3-4A64-BBDD-156EDFD54158}"/>
              </a:ext>
            </a:extLst>
          </p:cNvPr>
          <p:cNvGrpSpPr/>
          <p:nvPr/>
        </p:nvGrpSpPr>
        <p:grpSpPr>
          <a:xfrm>
            <a:off x="6488429" y="2570480"/>
            <a:ext cx="5877561" cy="2133004"/>
            <a:chOff x="6488429" y="2570480"/>
            <a:chExt cx="5877561" cy="21330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98AC93-3E7D-47DE-A0D5-171090BA64E4}"/>
                </a:ext>
              </a:extLst>
            </p:cNvPr>
            <p:cNvSpPr txBox="1"/>
            <p:nvPr/>
          </p:nvSpPr>
          <p:spPr>
            <a:xfrm flipH="1">
              <a:off x="6488429" y="2815977"/>
              <a:ext cx="58775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3D007E-B55E-4A4C-AB60-583635746D64}"/>
                </a:ext>
              </a:extLst>
            </p:cNvPr>
            <p:cNvSpPr txBox="1"/>
            <p:nvPr/>
          </p:nvSpPr>
          <p:spPr>
            <a:xfrm>
              <a:off x="6563359" y="3380045"/>
              <a:ext cx="53111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차세대 차량 네트워크 시스템을 위해서 </a:t>
              </a:r>
              <a:endParaRPr lang="en-US" altLang="ko-KR" sz="16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endParaRPr lang="en-US" altLang="ko-KR" sz="16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CAN 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과 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Ethernet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의 통신을 제어하는 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Switch</a:t>
              </a:r>
              <a:r>
                <a:rPr lang="ko-KR" altLang="en-US" sz="1600" dirty="0" err="1">
                  <a:solidFill>
                    <a:schemeClr val="accent1">
                      <a:lumMod val="50000"/>
                    </a:schemeClr>
                  </a:solidFill>
                </a:rPr>
                <a:t>를</a:t>
              </a:r>
              <a:endParaRPr lang="en-US" altLang="ko-KR" sz="16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endParaRPr lang="en-US" altLang="ko-KR" sz="16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r>
                <a:rPr lang="ko-KR" altLang="en-US" sz="1600">
                  <a:solidFill>
                    <a:schemeClr val="accent1">
                      <a:lumMod val="50000"/>
                    </a:schemeClr>
                  </a:solidFill>
                </a:rPr>
                <a:t>만드는 것이 </a:t>
              </a:r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해당 프로젝트의 목적임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1749D04-99AA-4B37-B2FE-2882DE0710C5}"/>
                </a:ext>
              </a:extLst>
            </p:cNvPr>
            <p:cNvCxnSpPr/>
            <p:nvPr/>
          </p:nvCxnSpPr>
          <p:spPr>
            <a:xfrm>
              <a:off x="6563360" y="2570480"/>
              <a:ext cx="5628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9EAD19-3F31-9642-88F1-7B3C264F8885}"/>
              </a:ext>
            </a:extLst>
          </p:cNvPr>
          <p:cNvGrpSpPr/>
          <p:nvPr/>
        </p:nvGrpSpPr>
        <p:grpSpPr>
          <a:xfrm>
            <a:off x="2670598" y="4997831"/>
            <a:ext cx="2929150" cy="481835"/>
            <a:chOff x="5496954" y="4587830"/>
            <a:chExt cx="4636670" cy="853024"/>
          </a:xfrm>
        </p:grpSpPr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FD8BDA05-66C2-1045-B3B0-6847BCB3FE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47206" y="4787885"/>
              <a:ext cx="586417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7F0C7A11-E48F-E44C-B7F0-A5C6F970EB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47207" y="5227753"/>
              <a:ext cx="586417" cy="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816AF08-8B72-4440-96E8-6C335A020FED}"/>
                </a:ext>
              </a:extLst>
            </p:cNvPr>
            <p:cNvGrpSpPr/>
            <p:nvPr/>
          </p:nvGrpSpPr>
          <p:grpSpPr>
            <a:xfrm>
              <a:off x="5496954" y="4587830"/>
              <a:ext cx="3980630" cy="853024"/>
              <a:chOff x="4396100" y="5558370"/>
              <a:chExt cx="3980630" cy="853024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235493C-9FAB-6F4C-A1B8-01FFA9E00343}"/>
                  </a:ext>
                </a:extLst>
              </p:cNvPr>
              <p:cNvGrpSpPr/>
              <p:nvPr/>
            </p:nvGrpSpPr>
            <p:grpSpPr>
              <a:xfrm>
                <a:off x="4396100" y="5575382"/>
                <a:ext cx="2384425" cy="836012"/>
                <a:chOff x="323528" y="5046635"/>
                <a:chExt cx="2384425" cy="836012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79F90E0-75E2-7746-89B9-50CEF9E6E2FF}"/>
                    </a:ext>
                  </a:extLst>
                </p:cNvPr>
                <p:cNvSpPr txBox="1"/>
                <p:nvPr/>
              </p:nvSpPr>
              <p:spPr bwMode="auto">
                <a:xfrm>
                  <a:off x="323528" y="5046635"/>
                  <a:ext cx="2376264" cy="463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50" kern="0" dirty="0"/>
                    <a:t>CAN </a:t>
                  </a:r>
                  <a:r>
                    <a:rPr lang="en-US" altLang="ko-Kore-KR" sz="1000" kern="0" dirty="0"/>
                    <a:t>Port</a:t>
                  </a:r>
                  <a:endParaRPr kumimoji="1" lang="ko-Kore-KR" altLang="en-US" sz="1050" kern="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5DFF9A5-4816-4B42-933F-456511A1B79C}"/>
                    </a:ext>
                  </a:extLst>
                </p:cNvPr>
                <p:cNvSpPr txBox="1"/>
                <p:nvPr/>
              </p:nvSpPr>
              <p:spPr bwMode="auto">
                <a:xfrm>
                  <a:off x="323528" y="5446746"/>
                  <a:ext cx="2376264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Ethernet Port</a:t>
                  </a:r>
                  <a:endParaRPr kumimoji="1" lang="ko-Kore-KR" altLang="en-US" sz="1000" kern="0" dirty="0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56464C56-1A1A-8147-A627-A6E54984CA57}"/>
                    </a:ext>
                  </a:extLst>
                </p:cNvPr>
                <p:cNvSpPr/>
                <p:nvPr/>
              </p:nvSpPr>
              <p:spPr bwMode="auto">
                <a:xfrm>
                  <a:off x="2451517" y="5120689"/>
                  <a:ext cx="256436" cy="286799"/>
                </a:xfrm>
                <a:prstGeom prst="rect">
                  <a:avLst/>
                </a:prstGeom>
                <a:solidFill>
                  <a:srgbClr val="FF7E79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ore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6EFDD400-8FAD-0B48-B0E9-5FE3F9B56D0E}"/>
                    </a:ext>
                  </a:extLst>
                </p:cNvPr>
                <p:cNvSpPr/>
                <p:nvPr/>
              </p:nvSpPr>
              <p:spPr bwMode="auto">
                <a:xfrm>
                  <a:off x="2451517" y="5516304"/>
                  <a:ext cx="256436" cy="286799"/>
                </a:xfrm>
                <a:prstGeom prst="rect">
                  <a:avLst/>
                </a:prstGeom>
                <a:solidFill>
                  <a:srgbClr val="3399FF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ore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4AB2FE7-889B-7F4D-BDA3-D3D4B7309F31}"/>
                  </a:ext>
                </a:extLst>
              </p:cNvPr>
              <p:cNvGrpSpPr/>
              <p:nvPr/>
            </p:nvGrpSpPr>
            <p:grpSpPr>
              <a:xfrm>
                <a:off x="7172204" y="5558370"/>
                <a:ext cx="1204526" cy="848527"/>
                <a:chOff x="839226" y="5046635"/>
                <a:chExt cx="1204526" cy="848527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714057-8606-174B-965F-C2E488A69DBE}"/>
                    </a:ext>
                  </a:extLst>
                </p:cNvPr>
                <p:cNvSpPr txBox="1"/>
                <p:nvPr/>
              </p:nvSpPr>
              <p:spPr bwMode="auto">
                <a:xfrm>
                  <a:off x="925791" y="5046635"/>
                  <a:ext cx="1031397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CAN</a:t>
                  </a:r>
                  <a:endParaRPr kumimoji="1" lang="ko-Kore-KR" altLang="en-US" sz="1000" kern="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1203870-F2A2-BF42-922D-F1C59BB294F6}"/>
                    </a:ext>
                  </a:extLst>
                </p:cNvPr>
                <p:cNvSpPr txBox="1"/>
                <p:nvPr/>
              </p:nvSpPr>
              <p:spPr bwMode="auto">
                <a:xfrm>
                  <a:off x="839226" y="5459261"/>
                  <a:ext cx="1204526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Ethernet</a:t>
                  </a:r>
                  <a:endParaRPr kumimoji="1" lang="ko-Kore-KR" altLang="en-US" sz="2000" kern="0" dirty="0"/>
                </a:p>
              </p:txBody>
            </p:sp>
          </p:grp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97A256E-1A4B-964B-9817-ED40AC3E7696}"/>
              </a:ext>
            </a:extLst>
          </p:cNvPr>
          <p:cNvGrpSpPr/>
          <p:nvPr/>
        </p:nvGrpSpPr>
        <p:grpSpPr>
          <a:xfrm>
            <a:off x="984189" y="1898721"/>
            <a:ext cx="4430328" cy="3415643"/>
            <a:chOff x="2699792" y="1762638"/>
            <a:chExt cx="4924702" cy="4179808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0EA4469-AD78-B044-8D01-B53775501B6A}"/>
                </a:ext>
              </a:extLst>
            </p:cNvPr>
            <p:cNvSpPr/>
            <p:nvPr/>
          </p:nvSpPr>
          <p:spPr bwMode="auto">
            <a:xfrm>
              <a:off x="2699792" y="3140968"/>
              <a:ext cx="3240360" cy="144016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400" dirty="0" err="1">
                  <a:latin typeface="굴림" charset="-127"/>
                  <a:ea typeface="굴림" charset="-127"/>
                </a:rPr>
                <a:t>ODroid</a:t>
              </a:r>
              <a:endParaRPr kumimoji="1" lang="ko-Kore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043F48-5A53-BD42-A4A2-1111F4467D99}"/>
                </a:ext>
              </a:extLst>
            </p:cNvPr>
            <p:cNvSpPr/>
            <p:nvPr/>
          </p:nvSpPr>
          <p:spPr bwMode="auto">
            <a:xfrm>
              <a:off x="3739431" y="2919855"/>
              <a:ext cx="432048" cy="43204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7B548A-FACC-FE44-B869-075D151F81CA}"/>
                </a:ext>
              </a:extLst>
            </p:cNvPr>
            <p:cNvSpPr/>
            <p:nvPr/>
          </p:nvSpPr>
          <p:spPr bwMode="auto">
            <a:xfrm>
              <a:off x="5724128" y="3645024"/>
              <a:ext cx="432048" cy="43204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EA57CB3-8F2C-C844-ACB0-F25ADD890A01}"/>
                </a:ext>
              </a:extLst>
            </p:cNvPr>
            <p:cNvSpPr/>
            <p:nvPr/>
          </p:nvSpPr>
          <p:spPr bwMode="auto">
            <a:xfrm>
              <a:off x="3338910" y="4365104"/>
              <a:ext cx="1233090" cy="432048"/>
            </a:xfrm>
            <a:prstGeom prst="rect">
              <a:avLst/>
            </a:prstGeom>
            <a:solidFill>
              <a:srgbClr val="FF7E79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8BB071FC-F67F-D045-B954-54872CAF24A0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3955455" y="2420888"/>
              <a:ext cx="0" cy="498967"/>
            </a:xfrm>
            <a:prstGeom prst="lin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159976E1-8BA4-2342-B307-760907A6182C}"/>
                </a:ext>
              </a:extLst>
            </p:cNvPr>
            <p:cNvCxnSpPr>
              <a:stCxn id="26" idx="3"/>
            </p:cNvCxnSpPr>
            <p:nvPr/>
          </p:nvCxnSpPr>
          <p:spPr bwMode="auto">
            <a:xfrm>
              <a:off x="6156176" y="3861048"/>
              <a:ext cx="792088" cy="0"/>
            </a:xfrm>
            <a:prstGeom prst="line">
              <a:avLst/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416C46F4-39B2-054D-A6BF-11D74C6F1DF6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 flipV="1">
              <a:off x="3955455" y="4797152"/>
              <a:ext cx="0" cy="498967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20A0513-6703-5742-8413-10ABF8E2B03D}"/>
                </a:ext>
              </a:extLst>
            </p:cNvPr>
            <p:cNvSpPr/>
            <p:nvPr/>
          </p:nvSpPr>
          <p:spPr bwMode="auto">
            <a:xfrm>
              <a:off x="3615655" y="1762638"/>
              <a:ext cx="679599" cy="64807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ore-K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pi</a:t>
              </a: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D8905CD7-CA14-424B-A46C-3CA94A3A9C85}"/>
                </a:ext>
              </a:extLst>
            </p:cNvPr>
            <p:cNvSpPr/>
            <p:nvPr/>
          </p:nvSpPr>
          <p:spPr bwMode="auto">
            <a:xfrm>
              <a:off x="6944895" y="3537012"/>
              <a:ext cx="679599" cy="64807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ore-K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pi</a:t>
              </a: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E8232758-5A6C-A342-BEFE-5DEFDFB8198A}"/>
                </a:ext>
              </a:extLst>
            </p:cNvPr>
            <p:cNvSpPr/>
            <p:nvPr/>
          </p:nvSpPr>
          <p:spPr bwMode="auto">
            <a:xfrm>
              <a:off x="3601633" y="5294374"/>
              <a:ext cx="679599" cy="64807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400">
                  <a:latin typeface="굴림" charset="-127"/>
                  <a:ea typeface="굴림" charset="-127"/>
                </a:rPr>
                <a:t>pi</a:t>
              </a: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</p:grp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57BECEE-188D-9D48-91EF-8EF36327A1B2}"/>
              </a:ext>
            </a:extLst>
          </p:cNvPr>
          <p:cNvSpPr/>
          <p:nvPr/>
        </p:nvSpPr>
        <p:spPr>
          <a:xfrm>
            <a:off x="424543" y="1298525"/>
            <a:ext cx="5671457" cy="490945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4" name="직선 연결선 3">
            <a:extLst>
              <a:ext uri="{FF2B5EF4-FFF2-40B4-BE49-F238E27FC236}">
                <a16:creationId xmlns:a16="http://schemas.microsoft.com/office/drawing/2014/main" id="{99B2AC82-888F-EC47-8CF3-F0E09A863163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7F1A4F-99EE-4F4F-84C9-144344DDC6DA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5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653993-AACE-AC47-92C7-460BE966EF33}"/>
              </a:ext>
            </a:extLst>
          </p:cNvPr>
          <p:cNvSpPr txBox="1"/>
          <p:nvPr/>
        </p:nvSpPr>
        <p:spPr>
          <a:xfrm flipH="1">
            <a:off x="1005840" y="174504"/>
            <a:ext cx="569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제안하는 구조 및 시나리오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E698A-5179-0947-85ED-F6B2F884BBC6}"/>
              </a:ext>
            </a:extLst>
          </p:cNvPr>
          <p:cNvSpPr txBox="1"/>
          <p:nvPr/>
        </p:nvSpPr>
        <p:spPr>
          <a:xfrm>
            <a:off x="6563360" y="2640500"/>
            <a:ext cx="531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7CF98A-0DFD-47E9-AA6E-98BA362E4BC9}"/>
              </a:ext>
            </a:extLst>
          </p:cNvPr>
          <p:cNvSpPr txBox="1"/>
          <p:nvPr/>
        </p:nvSpPr>
        <p:spPr>
          <a:xfrm>
            <a:off x="917150" y="1027047"/>
            <a:ext cx="1062502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총평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: CAN-to-ETH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게이트웨어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구현의 필요성이 약하고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기술조사 없으며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SW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구조 설계 등도 제시되지 않음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프로젝트에 대한 깊은 고민이 보이지 않음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932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확대이미지">
            <a:extLst>
              <a:ext uri="{FF2B5EF4-FFF2-40B4-BE49-F238E27FC236}">
                <a16:creationId xmlns:a16="http://schemas.microsoft.com/office/drawing/2014/main" id="{F4879F93-9253-BC49-857F-3F4266E26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57" y="0"/>
            <a:ext cx="11042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-1" y="0"/>
            <a:ext cx="760144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176269"/>
            <a:ext cx="1687000" cy="523220"/>
            <a:chOff x="1191929" y="2733040"/>
            <a:chExt cx="168700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043183"/>
            <a:ext cx="1687000" cy="523220"/>
            <a:chOff x="1191929" y="2733040"/>
            <a:chExt cx="1687000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배경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3910097"/>
            <a:ext cx="2046073" cy="523220"/>
            <a:chOff x="1191929" y="2733040"/>
            <a:chExt cx="2046073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차별성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88172" y="4777011"/>
            <a:ext cx="3609001" cy="523220"/>
            <a:chOff x="1191929" y="2733040"/>
            <a:chExt cx="3609001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2824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사용하는 기술들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23EC511-6115-874C-B5EA-0364B69AEF2E}"/>
              </a:ext>
            </a:extLst>
          </p:cNvPr>
          <p:cNvGrpSpPr/>
          <p:nvPr/>
        </p:nvGrpSpPr>
        <p:grpSpPr>
          <a:xfrm>
            <a:off x="1188172" y="5649027"/>
            <a:ext cx="5425203" cy="523220"/>
            <a:chOff x="1191929" y="2733040"/>
            <a:chExt cx="5425203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1B718B-8780-6342-B143-02A25942D5B4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#5,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BB0FB3-B549-194E-B5CF-C245E1DFE83E}"/>
                </a:ext>
              </a:extLst>
            </p:cNvPr>
            <p:cNvSpPr txBox="1"/>
            <p:nvPr/>
          </p:nvSpPr>
          <p:spPr>
            <a:xfrm>
              <a:off x="1976118" y="2733040"/>
              <a:ext cx="46410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제안하는 구조 및 시나리오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4278480" y="4727514"/>
            <a:ext cx="363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기존 차량 네트워크구조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8288DF-EF25-4352-BDD4-2E7F8DD223D3}"/>
              </a:ext>
            </a:extLst>
          </p:cNvPr>
          <p:cNvCxnSpPr>
            <a:cxnSpLocks/>
          </p:cNvCxnSpPr>
          <p:nvPr/>
        </p:nvCxnSpPr>
        <p:spPr>
          <a:xfrm>
            <a:off x="5110276" y="5267055"/>
            <a:ext cx="1930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3250108" y="5458909"/>
            <a:ext cx="855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ECU </a:t>
            </a:r>
            <a:r>
              <a:rPr lang="ko-KR" altLang="en-US" dirty="0"/>
              <a:t>들이 </a:t>
            </a:r>
            <a:r>
              <a:rPr lang="en-US" altLang="ko-KR" dirty="0"/>
              <a:t>CAN BUS</a:t>
            </a:r>
            <a:r>
              <a:rPr lang="ko-KR" altLang="en-US" dirty="0"/>
              <a:t>에 물려있는 형태로 </a:t>
            </a:r>
            <a:r>
              <a:rPr lang="en-US" altLang="ko-KR" dirty="0"/>
              <a:t>TDMA </a:t>
            </a:r>
            <a:r>
              <a:rPr lang="ko-KR" altLang="en-US" dirty="0"/>
              <a:t>방식을 채택하여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algn="just"/>
            <a:r>
              <a:rPr lang="ko-KR" altLang="en-US" dirty="0" err="1"/>
              <a:t>시간별로</a:t>
            </a:r>
            <a:r>
              <a:rPr lang="ko-KR" altLang="en-US" dirty="0"/>
              <a:t> </a:t>
            </a:r>
            <a:r>
              <a:rPr lang="en-US" altLang="ko-KR" dirty="0"/>
              <a:t>BUS</a:t>
            </a:r>
            <a:r>
              <a:rPr lang="ko-KR" altLang="en-US" dirty="0"/>
              <a:t>에 </a:t>
            </a:r>
            <a:r>
              <a:rPr lang="en-US" altLang="ko-KR" dirty="0"/>
              <a:t>ECU</a:t>
            </a:r>
            <a:r>
              <a:rPr lang="ko-KR" altLang="en-US" dirty="0"/>
              <a:t>에서 신호를 보내도록 </a:t>
            </a:r>
            <a:r>
              <a:rPr lang="ko-KR" altLang="en-US" dirty="0" err="1"/>
              <a:t>설계되어있음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7EA65CCD-FAE6-CC4C-8ED2-204066D6B34D}"/>
              </a:ext>
            </a:extLst>
          </p:cNvPr>
          <p:cNvSpPr/>
          <p:nvPr/>
        </p:nvSpPr>
        <p:spPr bwMode="auto">
          <a:xfrm>
            <a:off x="2966708" y="1215914"/>
            <a:ext cx="936104" cy="9361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ore-KR" sz="2400">
                <a:latin typeface="굴림" charset="-127"/>
                <a:ea typeface="굴림" charset="-127"/>
              </a:rPr>
              <a:t>ECU</a:t>
            </a:r>
            <a:endParaRPr kumimoji="1" lang="ko-Kore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C05323AF-B324-804A-AAC0-B36D9366CD4A}"/>
              </a:ext>
            </a:extLst>
          </p:cNvPr>
          <p:cNvSpPr/>
          <p:nvPr/>
        </p:nvSpPr>
        <p:spPr bwMode="auto">
          <a:xfrm>
            <a:off x="5496245" y="1217312"/>
            <a:ext cx="936104" cy="9361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ore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ECU</a:t>
            </a:r>
            <a:endParaRPr kumimoji="1" lang="ko-Kore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228BFACE-B50E-464A-87F6-0BC2B8976B19}"/>
              </a:ext>
            </a:extLst>
          </p:cNvPr>
          <p:cNvSpPr/>
          <p:nvPr/>
        </p:nvSpPr>
        <p:spPr bwMode="auto">
          <a:xfrm>
            <a:off x="8025782" y="1217117"/>
            <a:ext cx="936104" cy="9361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ore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ECU</a:t>
            </a:r>
            <a:endParaRPr kumimoji="1" lang="ko-Kore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FA2D650A-1E3D-1142-A5BE-0FB80DC0CF26}"/>
              </a:ext>
            </a:extLst>
          </p:cNvPr>
          <p:cNvSpPr/>
          <p:nvPr/>
        </p:nvSpPr>
        <p:spPr bwMode="auto">
          <a:xfrm>
            <a:off x="4221219" y="3305545"/>
            <a:ext cx="936104" cy="9361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ore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ECU</a:t>
            </a:r>
            <a:endParaRPr kumimoji="1" lang="ko-Kore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33C2193A-C57D-3D42-86C0-0252207A6A67}"/>
              </a:ext>
            </a:extLst>
          </p:cNvPr>
          <p:cNvSpPr/>
          <p:nvPr/>
        </p:nvSpPr>
        <p:spPr bwMode="auto">
          <a:xfrm>
            <a:off x="6761013" y="3305545"/>
            <a:ext cx="936104" cy="9361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ore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ECU</a:t>
            </a:r>
            <a:endParaRPr kumimoji="1" lang="ko-Kore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EA0998A-5AF9-6444-B6AE-A12019230915}"/>
              </a:ext>
            </a:extLst>
          </p:cNvPr>
          <p:cNvCxnSpPr>
            <a:cxnSpLocks/>
          </p:cNvCxnSpPr>
          <p:nvPr/>
        </p:nvCxnSpPr>
        <p:spPr bwMode="auto">
          <a:xfrm>
            <a:off x="2058375" y="2729480"/>
            <a:ext cx="7782039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243247DA-C55C-D74B-ABED-B866DF6D3927}"/>
              </a:ext>
            </a:extLst>
          </p:cNvPr>
          <p:cNvCxnSpPr>
            <a:stCxn id="49" idx="2"/>
          </p:cNvCxnSpPr>
          <p:nvPr/>
        </p:nvCxnSpPr>
        <p:spPr bwMode="auto">
          <a:xfrm>
            <a:off x="3434760" y="2152018"/>
            <a:ext cx="0" cy="57746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034A71B7-0406-3949-8C87-673236624E05}"/>
              </a:ext>
            </a:extLst>
          </p:cNvPr>
          <p:cNvCxnSpPr>
            <a:cxnSpLocks/>
            <a:stCxn id="50" idx="2"/>
          </p:cNvCxnSpPr>
          <p:nvPr/>
        </p:nvCxnSpPr>
        <p:spPr bwMode="auto">
          <a:xfrm>
            <a:off x="5964297" y="2153416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30F5B48C-81DC-9840-B35C-B86A4A21CC33}"/>
              </a:ext>
            </a:extLst>
          </p:cNvPr>
          <p:cNvCxnSpPr>
            <a:cxnSpLocks/>
            <a:stCxn id="51" idx="2"/>
          </p:cNvCxnSpPr>
          <p:nvPr/>
        </p:nvCxnSpPr>
        <p:spPr bwMode="auto">
          <a:xfrm>
            <a:off x="8493834" y="2153221"/>
            <a:ext cx="0" cy="57625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ABEDEE99-8C11-964C-AF7A-295E237ED7D8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>
            <a:off x="7229065" y="2729480"/>
            <a:ext cx="0" cy="5760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0AB5D993-FFA5-9349-953E-BEE51AECC5F0}"/>
              </a:ext>
            </a:extLst>
          </p:cNvPr>
          <p:cNvCxnSpPr>
            <a:cxnSpLocks/>
            <a:endCxn id="52" idx="0"/>
          </p:cNvCxnSpPr>
          <p:nvPr/>
        </p:nvCxnSpPr>
        <p:spPr bwMode="auto">
          <a:xfrm>
            <a:off x="4689271" y="2729480"/>
            <a:ext cx="0" cy="5760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F305D81-A5E9-934C-A2B4-7BA9BBB95EB8}"/>
              </a:ext>
            </a:extLst>
          </p:cNvPr>
          <p:cNvSpPr/>
          <p:nvPr/>
        </p:nvSpPr>
        <p:spPr>
          <a:xfrm>
            <a:off x="1595480" y="1044920"/>
            <a:ext cx="8997696" cy="359664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03695F9-715B-3C44-9AAC-4109D8083C97}"/>
              </a:ext>
            </a:extLst>
          </p:cNvPr>
          <p:cNvGrpSpPr/>
          <p:nvPr/>
        </p:nvGrpSpPr>
        <p:grpSpPr>
          <a:xfrm>
            <a:off x="7307760" y="4106948"/>
            <a:ext cx="2929150" cy="481835"/>
            <a:chOff x="5496954" y="4587830"/>
            <a:chExt cx="4636670" cy="853024"/>
          </a:xfrm>
        </p:grpSpPr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D545B2F7-D2A1-C94C-ABC4-026F4FB25F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47206" y="4787885"/>
              <a:ext cx="586417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153A6380-5E00-EF4A-89F0-C70C4525A2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47207" y="5227753"/>
              <a:ext cx="586417" cy="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94F66A4-91EF-7D43-A833-5A6E63592ADD}"/>
                </a:ext>
              </a:extLst>
            </p:cNvPr>
            <p:cNvGrpSpPr/>
            <p:nvPr/>
          </p:nvGrpSpPr>
          <p:grpSpPr>
            <a:xfrm>
              <a:off x="5496954" y="4587830"/>
              <a:ext cx="3980630" cy="853024"/>
              <a:chOff x="4396100" y="5558370"/>
              <a:chExt cx="3980630" cy="853024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960BBE1D-20B2-F645-8EEC-6C5DFA9BBD07}"/>
                  </a:ext>
                </a:extLst>
              </p:cNvPr>
              <p:cNvGrpSpPr/>
              <p:nvPr/>
            </p:nvGrpSpPr>
            <p:grpSpPr>
              <a:xfrm>
                <a:off x="4396100" y="5575382"/>
                <a:ext cx="2384425" cy="836012"/>
                <a:chOff x="323528" y="5046635"/>
                <a:chExt cx="2384425" cy="836012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A6DCF88-1B2C-1240-A005-0C94FA17F7A9}"/>
                    </a:ext>
                  </a:extLst>
                </p:cNvPr>
                <p:cNvSpPr txBox="1"/>
                <p:nvPr/>
              </p:nvSpPr>
              <p:spPr bwMode="auto">
                <a:xfrm>
                  <a:off x="323528" y="5046635"/>
                  <a:ext cx="2376264" cy="463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50" kern="0" dirty="0"/>
                    <a:t>CAN </a:t>
                  </a:r>
                  <a:r>
                    <a:rPr lang="en-US" altLang="ko-Kore-KR" sz="1000" kern="0" dirty="0"/>
                    <a:t>Port</a:t>
                  </a:r>
                  <a:endParaRPr kumimoji="1" lang="ko-Kore-KR" altLang="en-US" sz="1050" kern="0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3C4D2A6-DD8C-1842-AD29-E975DB4146D7}"/>
                    </a:ext>
                  </a:extLst>
                </p:cNvPr>
                <p:cNvSpPr txBox="1"/>
                <p:nvPr/>
              </p:nvSpPr>
              <p:spPr bwMode="auto">
                <a:xfrm>
                  <a:off x="323528" y="5446746"/>
                  <a:ext cx="2376264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Ethernet Port</a:t>
                  </a:r>
                  <a:endParaRPr kumimoji="1" lang="ko-Kore-KR" altLang="en-US" sz="1000" kern="0" dirty="0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5C7FFD5-16A2-EA45-B100-74C3AF29DAFD}"/>
                    </a:ext>
                  </a:extLst>
                </p:cNvPr>
                <p:cNvSpPr/>
                <p:nvPr/>
              </p:nvSpPr>
              <p:spPr bwMode="auto">
                <a:xfrm>
                  <a:off x="2451517" y="5120689"/>
                  <a:ext cx="256436" cy="286799"/>
                </a:xfrm>
                <a:prstGeom prst="rect">
                  <a:avLst/>
                </a:prstGeom>
                <a:solidFill>
                  <a:srgbClr val="FF7E79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ore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9F73B133-7CB3-E446-93AD-83E97EF7256E}"/>
                    </a:ext>
                  </a:extLst>
                </p:cNvPr>
                <p:cNvSpPr/>
                <p:nvPr/>
              </p:nvSpPr>
              <p:spPr bwMode="auto">
                <a:xfrm>
                  <a:off x="2451517" y="5516304"/>
                  <a:ext cx="256436" cy="286799"/>
                </a:xfrm>
                <a:prstGeom prst="rect">
                  <a:avLst/>
                </a:prstGeom>
                <a:solidFill>
                  <a:srgbClr val="3399FF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ore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034A2783-DD90-7E4C-B4FE-86B19D517187}"/>
                  </a:ext>
                </a:extLst>
              </p:cNvPr>
              <p:cNvGrpSpPr/>
              <p:nvPr/>
            </p:nvGrpSpPr>
            <p:grpSpPr>
              <a:xfrm>
                <a:off x="7172204" y="5558370"/>
                <a:ext cx="1204526" cy="848527"/>
                <a:chOff x="839226" y="5046635"/>
                <a:chExt cx="1204526" cy="848527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61CFA0-7DA4-CD4A-B4DD-E6CC54317E5D}"/>
                    </a:ext>
                  </a:extLst>
                </p:cNvPr>
                <p:cNvSpPr txBox="1"/>
                <p:nvPr/>
              </p:nvSpPr>
              <p:spPr bwMode="auto">
                <a:xfrm>
                  <a:off x="925791" y="5046635"/>
                  <a:ext cx="1031397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CAN</a:t>
                  </a:r>
                  <a:endParaRPr kumimoji="1" lang="ko-Kore-KR" altLang="en-US" sz="1000" kern="0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1F4B6D8-1CAA-E141-BC57-2AC4AE7AB4E1}"/>
                    </a:ext>
                  </a:extLst>
                </p:cNvPr>
                <p:cNvSpPr txBox="1"/>
                <p:nvPr/>
              </p:nvSpPr>
              <p:spPr bwMode="auto">
                <a:xfrm>
                  <a:off x="839226" y="5459261"/>
                  <a:ext cx="1204526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Ethernet</a:t>
                  </a:r>
                  <a:endParaRPr kumimoji="1" lang="ko-Kore-KR" altLang="en-US" sz="2000" kern="0" dirty="0"/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F775302-F3F9-453C-8524-0C6DD6E7604A}"/>
              </a:ext>
            </a:extLst>
          </p:cNvPr>
          <p:cNvSpPr txBox="1"/>
          <p:nvPr/>
        </p:nvSpPr>
        <p:spPr>
          <a:xfrm>
            <a:off x="2282764" y="266836"/>
            <a:ext cx="54874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첫 페이지에서 개요가 요약되지 않음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4221219" y="4770912"/>
            <a:ext cx="363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최근 차량 네트워크구조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8288DF-EF25-4352-BDD4-2E7F8DD223D3}"/>
              </a:ext>
            </a:extLst>
          </p:cNvPr>
          <p:cNvCxnSpPr>
            <a:cxnSpLocks/>
          </p:cNvCxnSpPr>
          <p:nvPr/>
        </p:nvCxnSpPr>
        <p:spPr>
          <a:xfrm>
            <a:off x="4770122" y="5301889"/>
            <a:ext cx="25376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336550" y="5516057"/>
            <a:ext cx="977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나온 차량들의 형태를 보면 </a:t>
            </a:r>
            <a:r>
              <a:rPr lang="en-US" altLang="ko-KR" dirty="0"/>
              <a:t>ADAS</a:t>
            </a:r>
            <a:r>
              <a:rPr lang="ko-KR" altLang="en-US" dirty="0"/>
              <a:t>와 같은 운전자 보조 시스템을 위해 몇몇 </a:t>
            </a:r>
            <a:r>
              <a:rPr lang="en-US" altLang="ko-KR" dirty="0"/>
              <a:t>ECU</a:t>
            </a:r>
            <a:r>
              <a:rPr lang="ko-KR" altLang="en-US" dirty="0"/>
              <a:t>에서 </a:t>
            </a:r>
            <a:r>
              <a:rPr lang="en-US" altLang="ko-KR" dirty="0"/>
              <a:t>Ethernet</a:t>
            </a:r>
            <a:r>
              <a:rPr lang="ko-KR" altLang="en-US" dirty="0"/>
              <a:t> 연결을 통해 전방카메라나 후방카메라 라이다 </a:t>
            </a:r>
            <a:r>
              <a:rPr lang="ko-KR" altLang="en-US" dirty="0" err="1"/>
              <a:t>센서등의</a:t>
            </a:r>
            <a:r>
              <a:rPr lang="ko-KR" altLang="en-US" dirty="0"/>
              <a:t> 정보를 얻어와 사용하고 있음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C34B0D-ABD3-D64E-9B7F-52E1682BC507}"/>
              </a:ext>
            </a:extLst>
          </p:cNvPr>
          <p:cNvGrpSpPr/>
          <p:nvPr/>
        </p:nvGrpSpPr>
        <p:grpSpPr>
          <a:xfrm>
            <a:off x="7307760" y="4106948"/>
            <a:ext cx="2929150" cy="481835"/>
            <a:chOff x="5496954" y="4587830"/>
            <a:chExt cx="4636670" cy="853024"/>
          </a:xfrm>
        </p:grpSpPr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9F013EBC-0B08-B547-91ED-AB1329AE9E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47206" y="4787885"/>
              <a:ext cx="586417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03072002-D55E-0244-B41B-76D583ED80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47207" y="5227753"/>
              <a:ext cx="586417" cy="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25C81ED-0A46-4C46-A65F-211A512EEFB2}"/>
                </a:ext>
              </a:extLst>
            </p:cNvPr>
            <p:cNvGrpSpPr/>
            <p:nvPr/>
          </p:nvGrpSpPr>
          <p:grpSpPr>
            <a:xfrm>
              <a:off x="5496954" y="4587830"/>
              <a:ext cx="3980630" cy="853024"/>
              <a:chOff x="4396100" y="5558370"/>
              <a:chExt cx="3980630" cy="853024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B319399-574C-654F-B9B0-FE715A1B43EE}"/>
                  </a:ext>
                </a:extLst>
              </p:cNvPr>
              <p:cNvGrpSpPr/>
              <p:nvPr/>
            </p:nvGrpSpPr>
            <p:grpSpPr>
              <a:xfrm>
                <a:off x="4396100" y="5575382"/>
                <a:ext cx="2384425" cy="836012"/>
                <a:chOff x="323528" y="5046635"/>
                <a:chExt cx="2384425" cy="836012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7C03A52-E176-7A4B-98A1-F8D8ADF6A091}"/>
                    </a:ext>
                  </a:extLst>
                </p:cNvPr>
                <p:cNvSpPr txBox="1"/>
                <p:nvPr/>
              </p:nvSpPr>
              <p:spPr bwMode="auto">
                <a:xfrm>
                  <a:off x="323528" y="5046635"/>
                  <a:ext cx="2376264" cy="463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50" kern="0" dirty="0"/>
                    <a:t>CAN </a:t>
                  </a:r>
                  <a:r>
                    <a:rPr lang="en-US" altLang="ko-Kore-KR" sz="1000" kern="0" dirty="0"/>
                    <a:t>Port</a:t>
                  </a:r>
                  <a:endParaRPr kumimoji="1" lang="ko-Kore-KR" altLang="en-US" sz="1050" kern="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370A6FA-5BC7-4E4C-98DC-665159F03F2B}"/>
                    </a:ext>
                  </a:extLst>
                </p:cNvPr>
                <p:cNvSpPr txBox="1"/>
                <p:nvPr/>
              </p:nvSpPr>
              <p:spPr bwMode="auto">
                <a:xfrm>
                  <a:off x="323528" y="5446746"/>
                  <a:ext cx="2376264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Ethernet Port</a:t>
                  </a:r>
                  <a:endParaRPr kumimoji="1" lang="ko-Kore-KR" altLang="en-US" sz="1000" kern="0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CA323D0-3A55-0045-968C-2D21D20AE9AA}"/>
                    </a:ext>
                  </a:extLst>
                </p:cNvPr>
                <p:cNvSpPr/>
                <p:nvPr/>
              </p:nvSpPr>
              <p:spPr bwMode="auto">
                <a:xfrm>
                  <a:off x="2451517" y="5120689"/>
                  <a:ext cx="256436" cy="286799"/>
                </a:xfrm>
                <a:prstGeom prst="rect">
                  <a:avLst/>
                </a:prstGeom>
                <a:solidFill>
                  <a:srgbClr val="FF7E79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ore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95290FE-A291-8048-A588-78B9CB64E7F2}"/>
                    </a:ext>
                  </a:extLst>
                </p:cNvPr>
                <p:cNvSpPr/>
                <p:nvPr/>
              </p:nvSpPr>
              <p:spPr bwMode="auto">
                <a:xfrm>
                  <a:off x="2451517" y="5516304"/>
                  <a:ext cx="256436" cy="286799"/>
                </a:xfrm>
                <a:prstGeom prst="rect">
                  <a:avLst/>
                </a:prstGeom>
                <a:solidFill>
                  <a:srgbClr val="3399FF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ore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5E79B031-7F4B-4F4A-B009-B7458E6690A1}"/>
                  </a:ext>
                </a:extLst>
              </p:cNvPr>
              <p:cNvGrpSpPr/>
              <p:nvPr/>
            </p:nvGrpSpPr>
            <p:grpSpPr>
              <a:xfrm>
                <a:off x="7172204" y="5558370"/>
                <a:ext cx="1204526" cy="848527"/>
                <a:chOff x="839226" y="5046635"/>
                <a:chExt cx="1204526" cy="848527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638662-106A-3645-B5B6-39458303FFEC}"/>
                    </a:ext>
                  </a:extLst>
                </p:cNvPr>
                <p:cNvSpPr txBox="1"/>
                <p:nvPr/>
              </p:nvSpPr>
              <p:spPr bwMode="auto">
                <a:xfrm>
                  <a:off x="925791" y="5046635"/>
                  <a:ext cx="1031397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CAN</a:t>
                  </a:r>
                  <a:endParaRPr kumimoji="1" lang="ko-Kore-KR" altLang="en-US" sz="1000" kern="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28DDAC6-978B-9748-945F-E1A4A440EF29}"/>
                    </a:ext>
                  </a:extLst>
                </p:cNvPr>
                <p:cNvSpPr txBox="1"/>
                <p:nvPr/>
              </p:nvSpPr>
              <p:spPr bwMode="auto">
                <a:xfrm>
                  <a:off x="839226" y="5459261"/>
                  <a:ext cx="1204526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Ethernet</a:t>
                  </a:r>
                  <a:endParaRPr kumimoji="1" lang="ko-Kore-KR" altLang="en-US" sz="2000" kern="0" dirty="0"/>
                </a:p>
              </p:txBody>
            </p:sp>
          </p:grpSp>
        </p:grp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7EA65CCD-FAE6-CC4C-8ED2-204066D6B34D}"/>
              </a:ext>
            </a:extLst>
          </p:cNvPr>
          <p:cNvSpPr/>
          <p:nvPr/>
        </p:nvSpPr>
        <p:spPr bwMode="auto">
          <a:xfrm>
            <a:off x="2966708" y="1215914"/>
            <a:ext cx="936104" cy="9361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ore-KR" sz="2400">
                <a:latin typeface="굴림" charset="-127"/>
                <a:ea typeface="굴림" charset="-127"/>
              </a:rPr>
              <a:t>ECU</a:t>
            </a:r>
            <a:endParaRPr kumimoji="1" lang="ko-Kore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C05323AF-B324-804A-AAC0-B36D9366CD4A}"/>
              </a:ext>
            </a:extLst>
          </p:cNvPr>
          <p:cNvSpPr/>
          <p:nvPr/>
        </p:nvSpPr>
        <p:spPr bwMode="auto">
          <a:xfrm>
            <a:off x="5496245" y="1217312"/>
            <a:ext cx="936104" cy="9361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ore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ECU</a:t>
            </a:r>
            <a:endParaRPr kumimoji="1" lang="ko-Kore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228BFACE-B50E-464A-87F6-0BC2B8976B19}"/>
              </a:ext>
            </a:extLst>
          </p:cNvPr>
          <p:cNvSpPr/>
          <p:nvPr/>
        </p:nvSpPr>
        <p:spPr bwMode="auto">
          <a:xfrm>
            <a:off x="8025782" y="1217117"/>
            <a:ext cx="936104" cy="9361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ore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ECU</a:t>
            </a:r>
            <a:endParaRPr kumimoji="1" lang="ko-Kore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FA2D650A-1E3D-1142-A5BE-0FB80DC0CF26}"/>
              </a:ext>
            </a:extLst>
          </p:cNvPr>
          <p:cNvSpPr/>
          <p:nvPr/>
        </p:nvSpPr>
        <p:spPr bwMode="auto">
          <a:xfrm>
            <a:off x="4221219" y="3305545"/>
            <a:ext cx="936104" cy="9361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ore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ECU</a:t>
            </a:r>
            <a:endParaRPr kumimoji="1" lang="ko-Kore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33C2193A-C57D-3D42-86C0-0252207A6A67}"/>
              </a:ext>
            </a:extLst>
          </p:cNvPr>
          <p:cNvSpPr/>
          <p:nvPr/>
        </p:nvSpPr>
        <p:spPr bwMode="auto">
          <a:xfrm>
            <a:off x="6761013" y="3305545"/>
            <a:ext cx="936104" cy="9361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ore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ECU</a:t>
            </a:r>
            <a:endParaRPr kumimoji="1" lang="ko-Kore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EA0998A-5AF9-6444-B6AE-A12019230915}"/>
              </a:ext>
            </a:extLst>
          </p:cNvPr>
          <p:cNvCxnSpPr>
            <a:cxnSpLocks/>
          </p:cNvCxnSpPr>
          <p:nvPr/>
        </p:nvCxnSpPr>
        <p:spPr bwMode="auto">
          <a:xfrm>
            <a:off x="2058375" y="2729480"/>
            <a:ext cx="7782039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243247DA-C55C-D74B-ABED-B866DF6D3927}"/>
              </a:ext>
            </a:extLst>
          </p:cNvPr>
          <p:cNvCxnSpPr>
            <a:stCxn id="49" idx="2"/>
          </p:cNvCxnSpPr>
          <p:nvPr/>
        </p:nvCxnSpPr>
        <p:spPr bwMode="auto">
          <a:xfrm>
            <a:off x="3434760" y="2152018"/>
            <a:ext cx="0" cy="57746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034A71B7-0406-3949-8C87-673236624E05}"/>
              </a:ext>
            </a:extLst>
          </p:cNvPr>
          <p:cNvCxnSpPr>
            <a:cxnSpLocks/>
            <a:stCxn id="50" idx="2"/>
          </p:cNvCxnSpPr>
          <p:nvPr/>
        </p:nvCxnSpPr>
        <p:spPr bwMode="auto">
          <a:xfrm>
            <a:off x="5964297" y="2153416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30F5B48C-81DC-9840-B35C-B86A4A21CC33}"/>
              </a:ext>
            </a:extLst>
          </p:cNvPr>
          <p:cNvCxnSpPr>
            <a:cxnSpLocks/>
            <a:stCxn id="51" idx="2"/>
          </p:cNvCxnSpPr>
          <p:nvPr/>
        </p:nvCxnSpPr>
        <p:spPr bwMode="auto">
          <a:xfrm>
            <a:off x="8493834" y="2153221"/>
            <a:ext cx="0" cy="57625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ABEDEE99-8C11-964C-AF7A-295E237ED7D8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>
            <a:off x="7229065" y="2729480"/>
            <a:ext cx="0" cy="5760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0AB5D993-FFA5-9349-953E-BEE51AECC5F0}"/>
              </a:ext>
            </a:extLst>
          </p:cNvPr>
          <p:cNvCxnSpPr>
            <a:cxnSpLocks/>
            <a:endCxn id="52" idx="0"/>
          </p:cNvCxnSpPr>
          <p:nvPr/>
        </p:nvCxnSpPr>
        <p:spPr bwMode="auto">
          <a:xfrm>
            <a:off x="4689271" y="2729480"/>
            <a:ext cx="0" cy="5760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F305D81-A5E9-934C-A2B4-7BA9BBB95EB8}"/>
              </a:ext>
            </a:extLst>
          </p:cNvPr>
          <p:cNvSpPr/>
          <p:nvPr/>
        </p:nvSpPr>
        <p:spPr>
          <a:xfrm>
            <a:off x="1595480" y="1044920"/>
            <a:ext cx="8997696" cy="359664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B87285A0-F9B7-9749-BCBE-0A9F543A36F5}"/>
              </a:ext>
            </a:extLst>
          </p:cNvPr>
          <p:cNvCxnSpPr>
            <a:cxnSpLocks/>
          </p:cNvCxnSpPr>
          <p:nvPr/>
        </p:nvCxnSpPr>
        <p:spPr bwMode="auto">
          <a:xfrm>
            <a:off x="2418414" y="2872681"/>
            <a:ext cx="6527077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2309453E-0085-1940-8BDA-2020F2E28C46}"/>
              </a:ext>
            </a:extLst>
          </p:cNvPr>
          <p:cNvCxnSpPr>
            <a:cxnSpLocks/>
          </p:cNvCxnSpPr>
          <p:nvPr/>
        </p:nvCxnSpPr>
        <p:spPr bwMode="auto">
          <a:xfrm>
            <a:off x="3570542" y="2151203"/>
            <a:ext cx="0" cy="721478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CBE7F1A9-3135-DB4B-A2BE-D6224B04B16A}"/>
              </a:ext>
            </a:extLst>
          </p:cNvPr>
          <p:cNvCxnSpPr>
            <a:cxnSpLocks/>
          </p:cNvCxnSpPr>
          <p:nvPr/>
        </p:nvCxnSpPr>
        <p:spPr bwMode="auto">
          <a:xfrm>
            <a:off x="8611102" y="2151203"/>
            <a:ext cx="0" cy="721478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6C95618B-EE1B-F040-9EDC-BDE783B9B3D4}"/>
              </a:ext>
            </a:extLst>
          </p:cNvPr>
          <p:cNvCxnSpPr>
            <a:cxnSpLocks/>
          </p:cNvCxnSpPr>
          <p:nvPr/>
        </p:nvCxnSpPr>
        <p:spPr bwMode="auto">
          <a:xfrm>
            <a:off x="7386966" y="2872681"/>
            <a:ext cx="0" cy="432049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D8687409-4245-C244-9EAD-193E2156DE51}"/>
              </a:ext>
            </a:extLst>
          </p:cNvPr>
          <p:cNvSpPr/>
          <p:nvPr/>
        </p:nvSpPr>
        <p:spPr bwMode="auto">
          <a:xfrm>
            <a:off x="9300806" y="3128776"/>
            <a:ext cx="936104" cy="9361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>
                <a:latin typeface="굴림" charset="-127"/>
                <a:ea typeface="굴림" charset="-127"/>
              </a:rPr>
              <a:t>ADAS</a:t>
            </a:r>
            <a:endParaRPr kumimoji="1" lang="ko-Kore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2A6B03F-B26B-ED48-AD92-D8303229622D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rot="16200000" flipH="1">
            <a:off x="8754141" y="3050163"/>
            <a:ext cx="724148" cy="369182"/>
          </a:xfrm>
          <a:prstGeom prst="bentConnector2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20261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7858584" y="1441138"/>
            <a:ext cx="376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차세대 차량 네트워크구조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8288DF-EF25-4352-BDD4-2E7F8DD223D3}"/>
              </a:ext>
            </a:extLst>
          </p:cNvPr>
          <p:cNvCxnSpPr>
            <a:cxnSpLocks/>
          </p:cNvCxnSpPr>
          <p:nvPr/>
        </p:nvCxnSpPr>
        <p:spPr>
          <a:xfrm>
            <a:off x="8474083" y="1956822"/>
            <a:ext cx="25376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C34B0D-ABD3-D64E-9B7F-52E1682BC507}"/>
              </a:ext>
            </a:extLst>
          </p:cNvPr>
          <p:cNvGrpSpPr/>
          <p:nvPr/>
        </p:nvGrpSpPr>
        <p:grpSpPr>
          <a:xfrm>
            <a:off x="3607818" y="5335846"/>
            <a:ext cx="2929150" cy="481835"/>
            <a:chOff x="5496954" y="4587830"/>
            <a:chExt cx="4636670" cy="853024"/>
          </a:xfrm>
        </p:grpSpPr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9F013EBC-0B08-B547-91ED-AB1329AE9E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47206" y="4787885"/>
              <a:ext cx="586417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03072002-D55E-0244-B41B-76D583ED80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47207" y="5227753"/>
              <a:ext cx="586417" cy="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25C81ED-0A46-4C46-A65F-211A512EEFB2}"/>
                </a:ext>
              </a:extLst>
            </p:cNvPr>
            <p:cNvGrpSpPr/>
            <p:nvPr/>
          </p:nvGrpSpPr>
          <p:grpSpPr>
            <a:xfrm>
              <a:off x="5496954" y="4587830"/>
              <a:ext cx="3980630" cy="853024"/>
              <a:chOff x="4396100" y="5558370"/>
              <a:chExt cx="3980630" cy="853024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B319399-574C-654F-B9B0-FE715A1B43EE}"/>
                  </a:ext>
                </a:extLst>
              </p:cNvPr>
              <p:cNvGrpSpPr/>
              <p:nvPr/>
            </p:nvGrpSpPr>
            <p:grpSpPr>
              <a:xfrm>
                <a:off x="4396100" y="5575382"/>
                <a:ext cx="2384425" cy="836012"/>
                <a:chOff x="323528" y="5046635"/>
                <a:chExt cx="2384425" cy="836012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7C03A52-E176-7A4B-98A1-F8D8ADF6A091}"/>
                    </a:ext>
                  </a:extLst>
                </p:cNvPr>
                <p:cNvSpPr txBox="1"/>
                <p:nvPr/>
              </p:nvSpPr>
              <p:spPr bwMode="auto">
                <a:xfrm>
                  <a:off x="323528" y="5046635"/>
                  <a:ext cx="2376264" cy="463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50" kern="0" dirty="0"/>
                    <a:t>CAN </a:t>
                  </a:r>
                  <a:r>
                    <a:rPr lang="en-US" altLang="ko-Kore-KR" sz="1000" kern="0" dirty="0"/>
                    <a:t>Port</a:t>
                  </a:r>
                  <a:endParaRPr kumimoji="1" lang="ko-Kore-KR" altLang="en-US" sz="1050" kern="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370A6FA-5BC7-4E4C-98DC-665159F03F2B}"/>
                    </a:ext>
                  </a:extLst>
                </p:cNvPr>
                <p:cNvSpPr txBox="1"/>
                <p:nvPr/>
              </p:nvSpPr>
              <p:spPr bwMode="auto">
                <a:xfrm>
                  <a:off x="323528" y="5446746"/>
                  <a:ext cx="2376264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Ethernet Port</a:t>
                  </a:r>
                  <a:endParaRPr kumimoji="1" lang="ko-Kore-KR" altLang="en-US" sz="1000" kern="0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CA323D0-3A55-0045-968C-2D21D20AE9AA}"/>
                    </a:ext>
                  </a:extLst>
                </p:cNvPr>
                <p:cNvSpPr/>
                <p:nvPr/>
              </p:nvSpPr>
              <p:spPr bwMode="auto">
                <a:xfrm>
                  <a:off x="2451517" y="5120689"/>
                  <a:ext cx="256436" cy="286799"/>
                </a:xfrm>
                <a:prstGeom prst="rect">
                  <a:avLst/>
                </a:prstGeom>
                <a:solidFill>
                  <a:srgbClr val="FF7E79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ore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95290FE-A291-8048-A588-78B9CB64E7F2}"/>
                    </a:ext>
                  </a:extLst>
                </p:cNvPr>
                <p:cNvSpPr/>
                <p:nvPr/>
              </p:nvSpPr>
              <p:spPr bwMode="auto">
                <a:xfrm>
                  <a:off x="2451517" y="5516304"/>
                  <a:ext cx="256436" cy="286799"/>
                </a:xfrm>
                <a:prstGeom prst="rect">
                  <a:avLst/>
                </a:prstGeom>
                <a:solidFill>
                  <a:srgbClr val="3399FF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ore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5E79B031-7F4B-4F4A-B009-B7458E6690A1}"/>
                  </a:ext>
                </a:extLst>
              </p:cNvPr>
              <p:cNvGrpSpPr/>
              <p:nvPr/>
            </p:nvGrpSpPr>
            <p:grpSpPr>
              <a:xfrm>
                <a:off x="7172204" y="5558370"/>
                <a:ext cx="1204526" cy="848527"/>
                <a:chOff x="839226" y="5046635"/>
                <a:chExt cx="1204526" cy="848527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638662-106A-3645-B5B6-39458303FFEC}"/>
                    </a:ext>
                  </a:extLst>
                </p:cNvPr>
                <p:cNvSpPr txBox="1"/>
                <p:nvPr/>
              </p:nvSpPr>
              <p:spPr bwMode="auto">
                <a:xfrm>
                  <a:off x="925791" y="5046635"/>
                  <a:ext cx="1031397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CAN</a:t>
                  </a:r>
                  <a:endParaRPr kumimoji="1" lang="ko-Kore-KR" altLang="en-US" sz="1000" kern="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28DDAC6-978B-9748-945F-E1A4A440EF29}"/>
                    </a:ext>
                  </a:extLst>
                </p:cNvPr>
                <p:cNvSpPr txBox="1"/>
                <p:nvPr/>
              </p:nvSpPr>
              <p:spPr bwMode="auto">
                <a:xfrm>
                  <a:off x="839226" y="5459261"/>
                  <a:ext cx="1204526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Ethernet</a:t>
                  </a:r>
                  <a:endParaRPr kumimoji="1" lang="ko-Kore-KR" altLang="en-US" sz="2000" kern="0" dirty="0"/>
                </a:p>
              </p:txBody>
            </p:sp>
          </p:grpSp>
        </p:grpSp>
      </p:grp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F305D81-A5E9-934C-A2B4-7BA9BBB95EB8}"/>
              </a:ext>
            </a:extLst>
          </p:cNvPr>
          <p:cNvSpPr/>
          <p:nvPr/>
        </p:nvSpPr>
        <p:spPr>
          <a:xfrm>
            <a:off x="474792" y="1112010"/>
            <a:ext cx="6388232" cy="512796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E962A1A-CF72-B542-A864-4B2D0DF2E09D}"/>
              </a:ext>
            </a:extLst>
          </p:cNvPr>
          <p:cNvGrpSpPr/>
          <p:nvPr/>
        </p:nvGrpSpPr>
        <p:grpSpPr>
          <a:xfrm>
            <a:off x="909255" y="1308715"/>
            <a:ext cx="4759472" cy="4543696"/>
            <a:chOff x="2761955" y="1772816"/>
            <a:chExt cx="4098995" cy="3893633"/>
          </a:xfrm>
        </p:grpSpPr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BB5555B7-B2B8-E342-873F-CA480E5A99F3}"/>
                </a:ext>
              </a:extLst>
            </p:cNvPr>
            <p:cNvSpPr/>
            <p:nvPr/>
          </p:nvSpPr>
          <p:spPr bwMode="auto">
            <a:xfrm>
              <a:off x="2915816" y="1916832"/>
              <a:ext cx="2376264" cy="3603554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E1BE49C-D443-A34F-96CF-4532DC361769}"/>
                </a:ext>
              </a:extLst>
            </p:cNvPr>
            <p:cNvSpPr/>
            <p:nvPr/>
          </p:nvSpPr>
          <p:spPr bwMode="auto">
            <a:xfrm>
              <a:off x="2771800" y="2420887"/>
              <a:ext cx="256893" cy="661877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12AAAA4E-E1AC-D049-90B1-D4D12D2B0A3B}"/>
                </a:ext>
              </a:extLst>
            </p:cNvPr>
            <p:cNvSpPr/>
            <p:nvPr/>
          </p:nvSpPr>
          <p:spPr bwMode="auto">
            <a:xfrm>
              <a:off x="5160348" y="2407082"/>
              <a:ext cx="256893" cy="661877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BAD2329E-A1B1-C848-8D87-F421AD39BAF1}"/>
                </a:ext>
              </a:extLst>
            </p:cNvPr>
            <p:cNvSpPr/>
            <p:nvPr/>
          </p:nvSpPr>
          <p:spPr bwMode="auto">
            <a:xfrm>
              <a:off x="2761955" y="4221087"/>
              <a:ext cx="256893" cy="661877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2892C80A-D1A9-AD4E-95C0-C67EA0DEEF31}"/>
                </a:ext>
              </a:extLst>
            </p:cNvPr>
            <p:cNvSpPr/>
            <p:nvPr/>
          </p:nvSpPr>
          <p:spPr bwMode="auto">
            <a:xfrm>
              <a:off x="5160349" y="4221086"/>
              <a:ext cx="256893" cy="661877"/>
            </a:xfrm>
            <a:prstGeom prst="round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430BED89-E68C-F14B-B945-66B823221F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61955" y="3678689"/>
              <a:ext cx="2750571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61E48025-8927-CE42-80C4-E179CD931C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30074" y="1772816"/>
              <a:ext cx="0" cy="3893633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3F71D21F-911E-9449-BC5C-50320B37408D}"/>
                </a:ext>
              </a:extLst>
            </p:cNvPr>
            <p:cNvSpPr/>
            <p:nvPr/>
          </p:nvSpPr>
          <p:spPr bwMode="auto">
            <a:xfrm>
              <a:off x="3118098" y="2411450"/>
              <a:ext cx="682930" cy="72484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400" dirty="0">
                  <a:latin typeface="굴림" charset="-127"/>
                  <a:ea typeface="굴림" charset="-127"/>
                </a:rPr>
                <a:t>FL</a:t>
              </a:r>
              <a:endParaRPr kumimoji="1" lang="ko-Kore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5E1FCC61-43E7-244F-9949-E930D3AE6A22}"/>
                </a:ext>
              </a:extLst>
            </p:cNvPr>
            <p:cNvSpPr/>
            <p:nvPr/>
          </p:nvSpPr>
          <p:spPr bwMode="auto">
            <a:xfrm>
              <a:off x="4400488" y="2411450"/>
              <a:ext cx="682930" cy="72484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400" dirty="0">
                  <a:latin typeface="굴림" charset="-127"/>
                  <a:ea typeface="굴림" charset="-127"/>
                </a:rPr>
                <a:t>FR</a:t>
              </a:r>
              <a:endParaRPr kumimoji="1" lang="ko-Kore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A27618BF-DD5B-E34A-B36B-76B8525B1A73}"/>
                </a:ext>
              </a:extLst>
            </p:cNvPr>
            <p:cNvSpPr/>
            <p:nvPr/>
          </p:nvSpPr>
          <p:spPr bwMode="auto">
            <a:xfrm>
              <a:off x="4377908" y="4189603"/>
              <a:ext cx="682930" cy="72484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400" dirty="0">
                  <a:latin typeface="굴림" charset="-127"/>
                  <a:ea typeface="굴림" charset="-127"/>
                </a:rPr>
                <a:t>RR</a:t>
              </a:r>
              <a:endParaRPr kumimoji="1" lang="ko-Kore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9FC6C92A-49DA-2243-BCD4-48FE7A658C64}"/>
                </a:ext>
              </a:extLst>
            </p:cNvPr>
            <p:cNvSpPr/>
            <p:nvPr/>
          </p:nvSpPr>
          <p:spPr bwMode="auto">
            <a:xfrm>
              <a:off x="3118359" y="4189603"/>
              <a:ext cx="682930" cy="72484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ore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R</a:t>
              </a:r>
              <a:r>
                <a:rPr lang="en-US" altLang="ko-Kore-KR" sz="2400" dirty="0">
                  <a:latin typeface="굴림" charset="-127"/>
                  <a:ea typeface="굴림" charset="-127"/>
                </a:rPr>
                <a:t>L</a:t>
              </a:r>
              <a:endParaRPr kumimoji="1" lang="ko-Kore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582843CA-AB95-7243-A372-0E19381125C2}"/>
                </a:ext>
              </a:extLst>
            </p:cNvPr>
            <p:cNvCxnSpPr>
              <a:stCxn id="68" idx="3"/>
              <a:endCxn id="69" idx="1"/>
            </p:cNvCxnSpPr>
            <p:nvPr/>
          </p:nvCxnSpPr>
          <p:spPr bwMode="auto">
            <a:xfrm>
              <a:off x="3801028" y="2773871"/>
              <a:ext cx="599460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ECDD9F20-25C4-A448-8824-652B9C0FCB76}"/>
                </a:ext>
              </a:extLst>
            </p:cNvPr>
            <p:cNvCxnSpPr>
              <a:cxnSpLocks/>
              <a:stCxn id="71" idx="3"/>
              <a:endCxn id="70" idx="1"/>
            </p:cNvCxnSpPr>
            <p:nvPr/>
          </p:nvCxnSpPr>
          <p:spPr bwMode="auto">
            <a:xfrm>
              <a:off x="3801289" y="4552024"/>
              <a:ext cx="57661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C1CF1C7F-161C-9E42-A7C4-1DB212C71A85}"/>
                </a:ext>
              </a:extLst>
            </p:cNvPr>
            <p:cNvCxnSpPr>
              <a:stCxn id="68" idx="2"/>
              <a:endCxn id="71" idx="0"/>
            </p:cNvCxnSpPr>
            <p:nvPr/>
          </p:nvCxnSpPr>
          <p:spPr bwMode="auto">
            <a:xfrm>
              <a:off x="3459563" y="3136292"/>
              <a:ext cx="261" cy="105331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7CB86130-9003-1149-9D5F-1A3F1BC328FF}"/>
                </a:ext>
              </a:extLst>
            </p:cNvPr>
            <p:cNvCxnSpPr/>
            <p:nvPr/>
          </p:nvCxnSpPr>
          <p:spPr bwMode="auto">
            <a:xfrm>
              <a:off x="4741692" y="3136291"/>
              <a:ext cx="261" cy="105331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A33EE3AB-A297-6D43-9D55-4190949536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67307" y="3099927"/>
              <a:ext cx="655500" cy="1121159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45763B5F-802D-0143-8371-C7033F1A91E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67307" y="3099927"/>
              <a:ext cx="663527" cy="1121159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5311D630-FE6F-E64E-A492-AA8A20C12C3F}"/>
                </a:ext>
              </a:extLst>
            </p:cNvPr>
            <p:cNvCxnSpPr>
              <a:stCxn id="69" idx="3"/>
            </p:cNvCxnSpPr>
            <p:nvPr/>
          </p:nvCxnSpPr>
          <p:spPr bwMode="auto">
            <a:xfrm>
              <a:off x="5083418" y="2773871"/>
              <a:ext cx="177753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3C4E3D11-C4E6-4946-A4D4-2E91600A15EB}"/>
                </a:ext>
              </a:extLst>
            </p:cNvPr>
            <p:cNvSpPr/>
            <p:nvPr/>
          </p:nvSpPr>
          <p:spPr bwMode="auto">
            <a:xfrm>
              <a:off x="5417241" y="2196790"/>
              <a:ext cx="335308" cy="33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1100" dirty="0">
                  <a:latin typeface="굴림" charset="-127"/>
                  <a:ea typeface="굴림" charset="-127"/>
                </a:rPr>
                <a:t>ECU</a:t>
              </a:r>
              <a:endParaRPr kumimoji="1" lang="ko-Kore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98BCD3CC-7654-6346-B3D1-28ED0A4CDB2A}"/>
                </a:ext>
              </a:extLst>
            </p:cNvPr>
            <p:cNvSpPr/>
            <p:nvPr/>
          </p:nvSpPr>
          <p:spPr bwMode="auto">
            <a:xfrm>
              <a:off x="5873195" y="3016151"/>
              <a:ext cx="335308" cy="33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ore-KR" sz="1100" dirty="0">
                  <a:latin typeface="굴림" charset="-127"/>
                  <a:ea typeface="굴림" charset="-127"/>
                </a:rPr>
                <a:t>ECU</a:t>
              </a:r>
              <a:endParaRPr lang="ko-Kore-KR" altLang="en-US" sz="2400" dirty="0">
                <a:latin typeface="굴림" charset="-127"/>
                <a:ea typeface="굴림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0D776D8B-2C73-A14C-9197-90AF5C3D5A1F}"/>
                </a:ext>
              </a:extLst>
            </p:cNvPr>
            <p:cNvSpPr/>
            <p:nvPr/>
          </p:nvSpPr>
          <p:spPr bwMode="auto">
            <a:xfrm>
              <a:off x="6354395" y="2196790"/>
              <a:ext cx="335308" cy="3348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ore-KR" sz="1100" dirty="0">
                  <a:latin typeface="굴림" charset="-127"/>
                  <a:ea typeface="굴림" charset="-127"/>
                </a:rPr>
                <a:t>ECU</a:t>
              </a:r>
              <a:endParaRPr lang="ko-Kore-KR" altLang="en-US" sz="1100" dirty="0">
                <a:latin typeface="굴림" charset="-127"/>
                <a:ea typeface="굴림" charset="-127"/>
              </a:endParaRPr>
            </a:p>
          </p:txBody>
        </p: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6376431B-8EF9-784D-9CD1-71ECBAFFAC08}"/>
                </a:ext>
              </a:extLst>
            </p:cNvPr>
            <p:cNvCxnSpPr>
              <a:stCxn id="79" idx="2"/>
            </p:cNvCxnSpPr>
            <p:nvPr/>
          </p:nvCxnSpPr>
          <p:spPr bwMode="auto">
            <a:xfrm>
              <a:off x="5584895" y="2531590"/>
              <a:ext cx="0" cy="24228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2DC0864C-7CD4-8943-9BA8-D5A6335B367B}"/>
                </a:ext>
              </a:extLst>
            </p:cNvPr>
            <p:cNvCxnSpPr/>
            <p:nvPr/>
          </p:nvCxnSpPr>
          <p:spPr bwMode="auto">
            <a:xfrm>
              <a:off x="6522049" y="2531589"/>
              <a:ext cx="0" cy="24228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43A2B2D1-21FF-8A41-A178-2216C679C3F1}"/>
                </a:ext>
              </a:extLst>
            </p:cNvPr>
            <p:cNvCxnSpPr/>
            <p:nvPr/>
          </p:nvCxnSpPr>
          <p:spPr bwMode="auto">
            <a:xfrm>
              <a:off x="6040849" y="2773870"/>
              <a:ext cx="0" cy="242281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90134F91-AA8F-0544-9B82-445C779376FB}"/>
                </a:ext>
              </a:extLst>
            </p:cNvPr>
            <p:cNvSpPr/>
            <p:nvPr/>
          </p:nvSpPr>
          <p:spPr bwMode="auto">
            <a:xfrm>
              <a:off x="3855652" y="3215595"/>
              <a:ext cx="548844" cy="3030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ore-KR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COM</a:t>
              </a:r>
              <a:endParaRPr kumimoji="1" lang="ko-Kore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C8861C-1C86-CB4A-BA15-A61BF5455D0B}"/>
              </a:ext>
            </a:extLst>
          </p:cNvPr>
          <p:cNvSpPr txBox="1"/>
          <p:nvPr/>
        </p:nvSpPr>
        <p:spPr>
          <a:xfrm>
            <a:off x="7018234" y="2193494"/>
            <a:ext cx="5258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자율주행에서 요구하는 정보량이 많아지고 현재와 같은 구조로는 한계가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 차량의 영역을 </a:t>
            </a:r>
            <a:r>
              <a:rPr lang="en-US" altLang="ko-KR" dirty="0"/>
              <a:t>4</a:t>
            </a:r>
            <a:r>
              <a:rPr lang="ko-KR" altLang="en-US" dirty="0"/>
              <a:t>개의 영역으로 나누어 </a:t>
            </a:r>
            <a:endParaRPr lang="en-US" altLang="ko-KR" dirty="0"/>
          </a:p>
          <a:p>
            <a:r>
              <a:rPr lang="ko-KR" altLang="en-US" dirty="0" err="1"/>
              <a:t>이더넷으로</a:t>
            </a:r>
            <a:r>
              <a:rPr lang="ko-KR" altLang="en-US" dirty="0"/>
              <a:t> 통신을 하는 네트워크를 새로 구성함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해당 네트워크를 소형 컴퓨터가 제어하는 구조를 띄고 있음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3337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4049611" y="4771165"/>
            <a:ext cx="397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CAN to Ethernet Data Send</a:t>
            </a:r>
            <a:endParaRPr lang="ko-KR" altLang="en-US" sz="24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8288DF-EF25-4352-BDD4-2E7F8DD223D3}"/>
              </a:ext>
            </a:extLst>
          </p:cNvPr>
          <p:cNvCxnSpPr>
            <a:cxnSpLocks/>
          </p:cNvCxnSpPr>
          <p:nvPr/>
        </p:nvCxnSpPr>
        <p:spPr>
          <a:xfrm>
            <a:off x="4770122" y="5301889"/>
            <a:ext cx="25376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62560" y="5487838"/>
            <a:ext cx="1248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                      앞선 차세대 네트워크를 구현하기 위해선 해당 기술이 먼저 선행되어야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따라서 이번 </a:t>
            </a:r>
            <a:r>
              <a:rPr lang="ko-KR" altLang="en-US" dirty="0" err="1"/>
              <a:t>캡스톤</a:t>
            </a:r>
            <a:r>
              <a:rPr lang="ko-KR" altLang="en-US" dirty="0"/>
              <a:t> 디자인 프로젝트에서는 </a:t>
            </a:r>
            <a:r>
              <a:rPr lang="en-US" altLang="ko-KR" dirty="0"/>
              <a:t>CAN Data</a:t>
            </a:r>
            <a:r>
              <a:rPr lang="ko-KR" altLang="en-US" dirty="0" err="1"/>
              <a:t>를</a:t>
            </a:r>
            <a:r>
              <a:rPr lang="ko-KR" altLang="en-US" dirty="0"/>
              <a:t> 수신하여  </a:t>
            </a:r>
            <a:r>
              <a:rPr lang="en-US" altLang="ko-KR" dirty="0"/>
              <a:t>Ethernet</a:t>
            </a:r>
            <a:r>
              <a:rPr lang="ko-KR" altLang="en-US" dirty="0" err="1"/>
              <a:t>으로</a:t>
            </a:r>
            <a:r>
              <a:rPr lang="ko-KR" altLang="en-US" dirty="0"/>
              <a:t> 정보를 송신하는 모델을 </a:t>
            </a:r>
            <a:r>
              <a:rPr lang="ko-KR" altLang="en-US" dirty="0" err="1"/>
              <a:t>구축할것임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C34B0D-ABD3-D64E-9B7F-52E1682BC507}"/>
              </a:ext>
            </a:extLst>
          </p:cNvPr>
          <p:cNvGrpSpPr/>
          <p:nvPr/>
        </p:nvGrpSpPr>
        <p:grpSpPr>
          <a:xfrm>
            <a:off x="7307760" y="4106948"/>
            <a:ext cx="2929150" cy="481835"/>
            <a:chOff x="5496954" y="4587830"/>
            <a:chExt cx="4636670" cy="853024"/>
          </a:xfrm>
        </p:grpSpPr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9F013EBC-0B08-B547-91ED-AB1329AE9E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47206" y="4787885"/>
              <a:ext cx="586417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03072002-D55E-0244-B41B-76D583ED80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47207" y="5227753"/>
              <a:ext cx="586417" cy="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25C81ED-0A46-4C46-A65F-211A512EEFB2}"/>
                </a:ext>
              </a:extLst>
            </p:cNvPr>
            <p:cNvGrpSpPr/>
            <p:nvPr/>
          </p:nvGrpSpPr>
          <p:grpSpPr>
            <a:xfrm>
              <a:off x="5496954" y="4587830"/>
              <a:ext cx="3980630" cy="853024"/>
              <a:chOff x="4396100" y="5558370"/>
              <a:chExt cx="3980630" cy="853024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B319399-574C-654F-B9B0-FE715A1B43EE}"/>
                  </a:ext>
                </a:extLst>
              </p:cNvPr>
              <p:cNvGrpSpPr/>
              <p:nvPr/>
            </p:nvGrpSpPr>
            <p:grpSpPr>
              <a:xfrm>
                <a:off x="4396100" y="5575382"/>
                <a:ext cx="2384425" cy="836012"/>
                <a:chOff x="323528" y="5046635"/>
                <a:chExt cx="2384425" cy="836012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7C03A52-E176-7A4B-98A1-F8D8ADF6A091}"/>
                    </a:ext>
                  </a:extLst>
                </p:cNvPr>
                <p:cNvSpPr txBox="1"/>
                <p:nvPr/>
              </p:nvSpPr>
              <p:spPr bwMode="auto">
                <a:xfrm>
                  <a:off x="323528" y="5046635"/>
                  <a:ext cx="2376264" cy="463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50" kern="0" dirty="0"/>
                    <a:t>CAN </a:t>
                  </a:r>
                  <a:r>
                    <a:rPr lang="en-US" altLang="ko-Kore-KR" sz="1000" kern="0" dirty="0"/>
                    <a:t>Port</a:t>
                  </a:r>
                  <a:endParaRPr kumimoji="1" lang="ko-Kore-KR" altLang="en-US" sz="1050" kern="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370A6FA-5BC7-4E4C-98DC-665159F03F2B}"/>
                    </a:ext>
                  </a:extLst>
                </p:cNvPr>
                <p:cNvSpPr txBox="1"/>
                <p:nvPr/>
              </p:nvSpPr>
              <p:spPr bwMode="auto">
                <a:xfrm>
                  <a:off x="323528" y="5446746"/>
                  <a:ext cx="2376264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Ethernet Port</a:t>
                  </a:r>
                  <a:endParaRPr kumimoji="1" lang="ko-Kore-KR" altLang="en-US" sz="1000" kern="0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7CA323D0-3A55-0045-968C-2D21D20AE9AA}"/>
                    </a:ext>
                  </a:extLst>
                </p:cNvPr>
                <p:cNvSpPr/>
                <p:nvPr/>
              </p:nvSpPr>
              <p:spPr bwMode="auto">
                <a:xfrm>
                  <a:off x="2451517" y="5120689"/>
                  <a:ext cx="256436" cy="286799"/>
                </a:xfrm>
                <a:prstGeom prst="rect">
                  <a:avLst/>
                </a:prstGeom>
                <a:solidFill>
                  <a:srgbClr val="FF7E79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ore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95290FE-A291-8048-A588-78B9CB64E7F2}"/>
                    </a:ext>
                  </a:extLst>
                </p:cNvPr>
                <p:cNvSpPr/>
                <p:nvPr/>
              </p:nvSpPr>
              <p:spPr bwMode="auto">
                <a:xfrm>
                  <a:off x="2451517" y="5516304"/>
                  <a:ext cx="256436" cy="286799"/>
                </a:xfrm>
                <a:prstGeom prst="rect">
                  <a:avLst/>
                </a:prstGeom>
                <a:solidFill>
                  <a:srgbClr val="3399FF"/>
                </a:solidFill>
                <a:ln w="952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ore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5E79B031-7F4B-4F4A-B009-B7458E6690A1}"/>
                  </a:ext>
                </a:extLst>
              </p:cNvPr>
              <p:cNvGrpSpPr/>
              <p:nvPr/>
            </p:nvGrpSpPr>
            <p:grpSpPr>
              <a:xfrm>
                <a:off x="7172204" y="5558370"/>
                <a:ext cx="1204526" cy="848527"/>
                <a:chOff x="839226" y="5046635"/>
                <a:chExt cx="1204526" cy="848527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638662-106A-3645-B5B6-39458303FFEC}"/>
                    </a:ext>
                  </a:extLst>
                </p:cNvPr>
                <p:cNvSpPr txBox="1"/>
                <p:nvPr/>
              </p:nvSpPr>
              <p:spPr bwMode="auto">
                <a:xfrm>
                  <a:off x="925791" y="5046635"/>
                  <a:ext cx="1031397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CAN</a:t>
                  </a:r>
                  <a:endParaRPr kumimoji="1" lang="ko-Kore-KR" altLang="en-US" sz="1000" kern="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28DDAC6-978B-9748-945F-E1A4A440EF29}"/>
                    </a:ext>
                  </a:extLst>
                </p:cNvPr>
                <p:cNvSpPr txBox="1"/>
                <p:nvPr/>
              </p:nvSpPr>
              <p:spPr bwMode="auto">
                <a:xfrm>
                  <a:off x="839226" y="5459261"/>
                  <a:ext cx="1204526" cy="4359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buClr>
                      <a:srgbClr val="3399FF"/>
                    </a:buClr>
                  </a:pPr>
                  <a:r>
                    <a:rPr lang="en-US" altLang="ko-Kore-KR" sz="1000" kern="0" dirty="0"/>
                    <a:t>Ethernet</a:t>
                  </a:r>
                  <a:endParaRPr kumimoji="1" lang="ko-Kore-KR" altLang="en-US" sz="2000" kern="0" dirty="0"/>
                </a:p>
              </p:txBody>
            </p:sp>
          </p:grpSp>
        </p:grpSp>
      </p:grp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F305D81-A5E9-934C-A2B4-7BA9BBB95EB8}"/>
              </a:ext>
            </a:extLst>
          </p:cNvPr>
          <p:cNvSpPr/>
          <p:nvPr/>
        </p:nvSpPr>
        <p:spPr>
          <a:xfrm>
            <a:off x="1595480" y="1044920"/>
            <a:ext cx="8997696" cy="359664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992A2D3-1B74-FC4A-91AE-6DEB3C9E4BC4}"/>
              </a:ext>
            </a:extLst>
          </p:cNvPr>
          <p:cNvGrpSpPr/>
          <p:nvPr/>
        </p:nvGrpSpPr>
        <p:grpSpPr>
          <a:xfrm>
            <a:off x="3769551" y="1129886"/>
            <a:ext cx="4430328" cy="3415643"/>
            <a:chOff x="2699792" y="1762638"/>
            <a:chExt cx="4924702" cy="4179808"/>
          </a:xfrm>
        </p:grpSpPr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188740EB-F39C-DB47-9198-02660166E94A}"/>
                </a:ext>
              </a:extLst>
            </p:cNvPr>
            <p:cNvSpPr/>
            <p:nvPr/>
          </p:nvSpPr>
          <p:spPr bwMode="auto">
            <a:xfrm>
              <a:off x="2699792" y="3140968"/>
              <a:ext cx="3240360" cy="144016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400" dirty="0" err="1">
                  <a:latin typeface="굴림" charset="-127"/>
                  <a:ea typeface="굴림" charset="-127"/>
                </a:rPr>
                <a:t>ODroid</a:t>
              </a:r>
              <a:endParaRPr kumimoji="1" lang="ko-Kore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047A4DE-A589-0043-A5F0-D93B52959C0F}"/>
                </a:ext>
              </a:extLst>
            </p:cNvPr>
            <p:cNvSpPr/>
            <p:nvPr/>
          </p:nvSpPr>
          <p:spPr bwMode="auto">
            <a:xfrm>
              <a:off x="3739431" y="2919855"/>
              <a:ext cx="432048" cy="43204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2C1643-FA1E-ED4F-81FB-5469D86F5DA7}"/>
                </a:ext>
              </a:extLst>
            </p:cNvPr>
            <p:cNvSpPr/>
            <p:nvPr/>
          </p:nvSpPr>
          <p:spPr bwMode="auto">
            <a:xfrm>
              <a:off x="5724128" y="3645024"/>
              <a:ext cx="432048" cy="432048"/>
            </a:xfrm>
            <a:prstGeom prst="rect">
              <a:avLst/>
            </a:prstGeom>
            <a:solidFill>
              <a:srgbClr val="3399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5A470C6-F0C1-4147-B6DA-4C73C950CD31}"/>
                </a:ext>
              </a:extLst>
            </p:cNvPr>
            <p:cNvSpPr/>
            <p:nvPr/>
          </p:nvSpPr>
          <p:spPr bwMode="auto">
            <a:xfrm>
              <a:off x="3338910" y="4365104"/>
              <a:ext cx="1233090" cy="432048"/>
            </a:xfrm>
            <a:prstGeom prst="rect">
              <a:avLst/>
            </a:prstGeom>
            <a:solidFill>
              <a:srgbClr val="FF7E79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8C3785C4-7A53-E14D-852D-698C990B2F97}"/>
                </a:ext>
              </a:extLst>
            </p:cNvPr>
            <p:cNvCxnSpPr>
              <a:cxnSpLocks/>
              <a:stCxn id="40" idx="0"/>
            </p:cNvCxnSpPr>
            <p:nvPr/>
          </p:nvCxnSpPr>
          <p:spPr bwMode="auto">
            <a:xfrm flipV="1">
              <a:off x="3955455" y="2420888"/>
              <a:ext cx="0" cy="498967"/>
            </a:xfrm>
            <a:prstGeom prst="lin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AFFAA0AB-5B80-8F44-8ED3-49241BFABFEF}"/>
                </a:ext>
              </a:extLst>
            </p:cNvPr>
            <p:cNvCxnSpPr>
              <a:stCxn id="41" idx="3"/>
            </p:cNvCxnSpPr>
            <p:nvPr/>
          </p:nvCxnSpPr>
          <p:spPr bwMode="auto">
            <a:xfrm>
              <a:off x="6156176" y="3861048"/>
              <a:ext cx="792088" cy="0"/>
            </a:xfrm>
            <a:prstGeom prst="line">
              <a:avLst/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268448F1-9310-7445-B173-A2DA7E04C0D8}"/>
                </a:ext>
              </a:extLst>
            </p:cNvPr>
            <p:cNvCxnSpPr>
              <a:cxnSpLocks/>
              <a:endCxn id="42" idx="2"/>
            </p:cNvCxnSpPr>
            <p:nvPr/>
          </p:nvCxnSpPr>
          <p:spPr bwMode="auto">
            <a:xfrm flipV="1">
              <a:off x="3955455" y="4797152"/>
              <a:ext cx="0" cy="498967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829B369A-6B61-7D40-944F-D260C1CC7BD4}"/>
                </a:ext>
              </a:extLst>
            </p:cNvPr>
            <p:cNvSpPr/>
            <p:nvPr/>
          </p:nvSpPr>
          <p:spPr bwMode="auto">
            <a:xfrm>
              <a:off x="3615655" y="1762638"/>
              <a:ext cx="679599" cy="64807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ore-K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pi</a:t>
              </a: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96019BC7-EF3A-C84E-A59E-41F538906282}"/>
                </a:ext>
              </a:extLst>
            </p:cNvPr>
            <p:cNvSpPr/>
            <p:nvPr/>
          </p:nvSpPr>
          <p:spPr bwMode="auto">
            <a:xfrm>
              <a:off x="6944895" y="3537012"/>
              <a:ext cx="679599" cy="64807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ore-K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pi</a:t>
              </a: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7B30464-8E58-AA4A-B668-9AC3F7E11F43}"/>
                </a:ext>
              </a:extLst>
            </p:cNvPr>
            <p:cNvSpPr/>
            <p:nvPr/>
          </p:nvSpPr>
          <p:spPr bwMode="auto">
            <a:xfrm>
              <a:off x="3601633" y="5294374"/>
              <a:ext cx="679599" cy="64807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400">
                  <a:latin typeface="굴림" charset="-127"/>
                  <a:ea typeface="굴림" charset="-127"/>
                </a:rPr>
                <a:t>pi</a:t>
              </a:r>
              <a:endParaRPr kumimoji="1" lang="ko-Kore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</p:grpSp>
      <p:sp>
        <p:nvSpPr>
          <p:cNvPr id="71" name="굽은 화살표[B] 70">
            <a:extLst>
              <a:ext uri="{FF2B5EF4-FFF2-40B4-BE49-F238E27FC236}">
                <a16:creationId xmlns:a16="http://schemas.microsoft.com/office/drawing/2014/main" id="{B8791EC6-592B-DC49-BE45-F166709501C1}"/>
              </a:ext>
            </a:extLst>
          </p:cNvPr>
          <p:cNvSpPr/>
          <p:nvPr/>
        </p:nvSpPr>
        <p:spPr bwMode="auto">
          <a:xfrm>
            <a:off x="5187764" y="2922441"/>
            <a:ext cx="2798219" cy="1469395"/>
          </a:xfrm>
          <a:prstGeom prst="bentArrow">
            <a:avLst>
              <a:gd name="adj1" fmla="val 6015"/>
              <a:gd name="adj2" fmla="val 11975"/>
              <a:gd name="adj3" fmla="val 25000"/>
              <a:gd name="adj4" fmla="val 43750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A7F0C-1E74-40A8-8B41-A10CB7C568E1}"/>
              </a:ext>
            </a:extLst>
          </p:cNvPr>
          <p:cNvSpPr txBox="1"/>
          <p:nvPr/>
        </p:nvSpPr>
        <p:spPr>
          <a:xfrm>
            <a:off x="2259473" y="166187"/>
            <a:ext cx="9932527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차세대 네트워크 구현을 위해서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CAN-to-ETH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게이트웨이를 만든다는 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논리가 설득력이 있나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게이트웨이 구현은 단순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SW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구현 아닌가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674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CBBDACB-0C52-458D-A6E9-9D4D09DD8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6" b="78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657911" y="3708260"/>
              <a:ext cx="3053992" cy="1354217"/>
              <a:chOff x="2700072" y="2021840"/>
              <a:chExt cx="4158539" cy="184400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4930792" y="2734295"/>
                <a:ext cx="1927819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배경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64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3597109"/>
            <a:chOff x="6380480" y="2269037"/>
            <a:chExt cx="5539740" cy="35971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필요성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앞서 언급했듯이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현재 차량의 네트워크에서 </a:t>
              </a:r>
              <a:endParaRPr lang="en-US" altLang="ko-KR" sz="1600" dirty="0"/>
            </a:p>
            <a:p>
              <a:pPr algn="just"/>
              <a:r>
                <a:rPr lang="en-US" altLang="ko-KR" sz="1600" dirty="0"/>
                <a:t>ECU</a:t>
              </a:r>
              <a:r>
                <a:rPr lang="ko-KR" altLang="en-US" sz="1600" dirty="0"/>
                <a:t>에 </a:t>
              </a:r>
              <a:r>
                <a:rPr lang="en-US" altLang="ko-KR" sz="1600" dirty="0"/>
                <a:t>CAN</a:t>
              </a:r>
              <a:r>
                <a:rPr lang="ko-KR" altLang="en-US" sz="1600" dirty="0"/>
                <a:t>과 </a:t>
              </a:r>
              <a:r>
                <a:rPr lang="en-US" altLang="ko-KR" sz="1600" dirty="0"/>
                <a:t>Ethernet</a:t>
              </a:r>
              <a:r>
                <a:rPr lang="ko-KR" altLang="en-US" sz="1600" dirty="0"/>
                <a:t>을 동시에 연결하여</a:t>
              </a:r>
              <a:endParaRPr lang="en-US" altLang="ko-KR" sz="1600" dirty="0"/>
            </a:p>
            <a:p>
              <a:pPr algn="just"/>
              <a:r>
                <a:rPr lang="ko-KR" altLang="en-US" sz="1600" dirty="0"/>
                <a:t>사용하고 있으며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점점 </a:t>
              </a:r>
              <a:r>
                <a:rPr lang="en-US" altLang="ko-KR" sz="1600" dirty="0"/>
                <a:t>ADAS</a:t>
              </a:r>
              <a:r>
                <a:rPr lang="ko-KR" altLang="en-US" sz="1600" dirty="0"/>
                <a:t>와 같은 </a:t>
              </a:r>
              <a:r>
                <a:rPr lang="ko-KR" altLang="en-US" sz="1600" dirty="0" err="1"/>
                <a:t>자율주행용</a:t>
              </a:r>
              <a:endParaRPr lang="en-US" altLang="ko-KR" sz="1600" dirty="0"/>
            </a:p>
            <a:p>
              <a:pPr algn="just"/>
              <a:r>
                <a:rPr lang="ko-KR" altLang="en-US" sz="1600" dirty="0"/>
                <a:t>시스템이 더 많은 정보를 요구하고 있음</a:t>
              </a:r>
              <a:r>
                <a:rPr lang="en-US" altLang="ko-KR" sz="1600" dirty="0"/>
                <a:t>.</a:t>
              </a:r>
            </a:p>
            <a:p>
              <a:pPr algn="just"/>
              <a:endParaRPr lang="en-US" altLang="ko-KR" sz="1600" dirty="0"/>
            </a:p>
            <a:p>
              <a:pPr algn="just"/>
              <a:r>
                <a:rPr lang="ko-KR" altLang="en-US" sz="1600" dirty="0"/>
                <a:t>해당 정보들을 처리하기 위해선 더 많은 </a:t>
              </a:r>
              <a:r>
                <a:rPr lang="en-US" altLang="ko-KR" sz="1600" dirty="0"/>
                <a:t>ECU</a:t>
              </a:r>
              <a:r>
                <a:rPr lang="ko-KR" altLang="en-US" sz="1600" dirty="0"/>
                <a:t>에 더 많은 </a:t>
              </a:r>
              <a:r>
                <a:rPr lang="en-US" altLang="ko-KR" sz="1600" dirty="0"/>
                <a:t>Ethernet</a:t>
              </a:r>
              <a:r>
                <a:rPr lang="ko-KR" altLang="en-US" sz="1600" dirty="0"/>
                <a:t>을 </a:t>
              </a:r>
              <a:r>
                <a:rPr lang="ko-KR" altLang="en-US" sz="1600" dirty="0" err="1"/>
                <a:t>연결해야하는데</a:t>
              </a:r>
              <a:r>
                <a:rPr lang="ko-KR" altLang="en-US" sz="1600" dirty="0"/>
                <a:t> 해당 문제는 차량의 결선 복잡도와 차량 자체의 무게에 영향을 줄 수 있기 때문에 해당 문제를 해결하기 위해 새로운 방안이 필요함</a:t>
              </a:r>
              <a:r>
                <a:rPr lang="en-US" altLang="ko-KR" sz="1600" dirty="0"/>
                <a:t>.</a:t>
              </a:r>
            </a:p>
            <a:p>
              <a:pPr algn="just"/>
              <a:endParaRPr lang="ko-KR" altLang="en-US" sz="16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EFF9A84-C1D5-804E-80AB-2D228606FD03}"/>
              </a:ext>
            </a:extLst>
          </p:cNvPr>
          <p:cNvGrpSpPr/>
          <p:nvPr/>
        </p:nvGrpSpPr>
        <p:grpSpPr>
          <a:xfrm>
            <a:off x="4770122" y="1125074"/>
            <a:ext cx="7215234" cy="3011079"/>
            <a:chOff x="1595480" y="1044920"/>
            <a:chExt cx="8997696" cy="359664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9CD756E-3D8D-4541-89B9-5AE03409D14F}"/>
                </a:ext>
              </a:extLst>
            </p:cNvPr>
            <p:cNvGrpSpPr/>
            <p:nvPr/>
          </p:nvGrpSpPr>
          <p:grpSpPr>
            <a:xfrm>
              <a:off x="7307760" y="4106943"/>
              <a:ext cx="2929150" cy="492955"/>
              <a:chOff x="5496954" y="4587830"/>
              <a:chExt cx="4636670" cy="872712"/>
            </a:xfrm>
          </p:grpSpPr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EA41A938-AF35-6341-8766-8FB4B5A2B8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547206" y="4787885"/>
                <a:ext cx="58641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A54B0923-8108-D94A-8285-738C90B237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547207" y="5227753"/>
                <a:ext cx="58641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C4AA6A4-12DE-584E-838E-AEF9CB999EBD}"/>
                  </a:ext>
                </a:extLst>
              </p:cNvPr>
              <p:cNvGrpSpPr/>
              <p:nvPr/>
            </p:nvGrpSpPr>
            <p:grpSpPr>
              <a:xfrm>
                <a:off x="5496954" y="4587830"/>
                <a:ext cx="3980630" cy="872712"/>
                <a:chOff x="4396100" y="5558370"/>
                <a:chExt cx="3980630" cy="872712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66E64528-02CA-C24A-97D1-542BC5F5F039}"/>
                    </a:ext>
                  </a:extLst>
                </p:cNvPr>
                <p:cNvGrpSpPr/>
                <p:nvPr/>
              </p:nvGrpSpPr>
              <p:grpSpPr>
                <a:xfrm>
                  <a:off x="4396100" y="5575382"/>
                  <a:ext cx="2376713" cy="855700"/>
                  <a:chOff x="323528" y="5046635"/>
                  <a:chExt cx="2376713" cy="855700"/>
                </a:xfrm>
              </p:grpSpPr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CD39C5D-D9BD-FC4A-A8C3-CDB3D7F50C94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23528" y="5046635"/>
                    <a:ext cx="2376265" cy="4881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>
                      <a:buClr>
                        <a:srgbClr val="3399FF"/>
                      </a:buClr>
                    </a:pPr>
                    <a:r>
                      <a:rPr lang="en-US" altLang="ko-Kore-KR" sz="900" kern="0" dirty="0"/>
                      <a:t>CAN </a:t>
                    </a:r>
                    <a:r>
                      <a:rPr lang="en-US" altLang="ko-Kore-KR" sz="800" kern="0" dirty="0"/>
                      <a:t>Port</a:t>
                    </a:r>
                    <a:endParaRPr kumimoji="1" lang="ko-Kore-KR" altLang="en-US" sz="900" kern="0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17EBCDF-0C84-B84D-BC33-4A6D0011C65D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23528" y="5446746"/>
                    <a:ext cx="2376265" cy="45558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>
                      <a:buClr>
                        <a:srgbClr val="3399FF"/>
                      </a:buClr>
                    </a:pPr>
                    <a:r>
                      <a:rPr lang="en-US" altLang="ko-Kore-KR" sz="800" kern="0" dirty="0"/>
                      <a:t>Ethernet Port</a:t>
                    </a:r>
                    <a:endParaRPr kumimoji="1" lang="ko-Kore-KR" altLang="en-US" sz="800" kern="0" dirty="0"/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8E8F2AAD-C06A-1D4A-BCDE-F34CF4C556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51518" y="5120688"/>
                    <a:ext cx="248723" cy="266446"/>
                  </a:xfrm>
                  <a:prstGeom prst="rect">
                    <a:avLst/>
                  </a:prstGeom>
                  <a:solidFill>
                    <a:srgbClr val="FF7E79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ore-KR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charset="-127"/>
                      <a:ea typeface="굴림" charset="-127"/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47862FC2-5EAB-A34A-8C72-B15155E646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51518" y="5516303"/>
                    <a:ext cx="248723" cy="266446"/>
                  </a:xfrm>
                  <a:prstGeom prst="rect">
                    <a:avLst/>
                  </a:prstGeom>
                  <a:solidFill>
                    <a:srgbClr val="3399FF"/>
                  </a:solidFill>
                  <a:ln w="9525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ore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charset="-127"/>
                      <a:ea typeface="굴림" charset="-127"/>
                    </a:endParaRPr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E68E4951-396A-724E-82F5-5D0AF7F47AAF}"/>
                    </a:ext>
                  </a:extLst>
                </p:cNvPr>
                <p:cNvGrpSpPr/>
                <p:nvPr/>
              </p:nvGrpSpPr>
              <p:grpSpPr>
                <a:xfrm>
                  <a:off x="7172204" y="5558370"/>
                  <a:ext cx="1204526" cy="868216"/>
                  <a:chOff x="839226" y="5046635"/>
                  <a:chExt cx="1204526" cy="868216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538323A-2D07-304D-8AFA-6D0853CF39A4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925791" y="5046635"/>
                    <a:ext cx="1031397" cy="45558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>
                      <a:buClr>
                        <a:srgbClr val="3399FF"/>
                      </a:buClr>
                    </a:pPr>
                    <a:r>
                      <a:rPr lang="en-US" altLang="ko-Kore-KR" sz="800" kern="0" dirty="0"/>
                      <a:t>CAN</a:t>
                    </a:r>
                    <a:endParaRPr kumimoji="1" lang="ko-Kore-KR" altLang="en-US" sz="800" kern="0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A5C42E-CC2F-9245-895B-C4C1268C54C4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39226" y="5459262"/>
                    <a:ext cx="1204526" cy="45558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>
                      <a:buClr>
                        <a:srgbClr val="3399FF"/>
                      </a:buClr>
                    </a:pPr>
                    <a:r>
                      <a:rPr lang="en-US" altLang="ko-Kore-KR" sz="800" kern="0" dirty="0"/>
                      <a:t>Ethernet</a:t>
                    </a:r>
                    <a:endParaRPr kumimoji="1" lang="ko-Kore-KR" altLang="en-US" sz="1600" kern="0" dirty="0"/>
                  </a:p>
                </p:txBody>
              </p:sp>
            </p:grpSp>
          </p:grpSp>
        </p:grp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53D6CF6F-CA61-4445-8598-86FA9CACCAE7}"/>
                </a:ext>
              </a:extLst>
            </p:cNvPr>
            <p:cNvSpPr/>
            <p:nvPr/>
          </p:nvSpPr>
          <p:spPr bwMode="auto">
            <a:xfrm>
              <a:off x="2966708" y="1215914"/>
              <a:ext cx="936104" cy="93610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dirty="0">
                  <a:latin typeface="굴림" charset="-127"/>
                  <a:ea typeface="굴림" charset="-127"/>
                </a:rPr>
                <a:t>ECU</a:t>
              </a:r>
              <a:endParaRPr kumimoji="1" lang="ko-Kore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F824569A-4072-8048-9861-178A80B05C4A}"/>
                </a:ext>
              </a:extLst>
            </p:cNvPr>
            <p:cNvSpPr/>
            <p:nvPr/>
          </p:nvSpPr>
          <p:spPr bwMode="auto">
            <a:xfrm>
              <a:off x="5496245" y="1217312"/>
              <a:ext cx="936104" cy="93610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ore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ECU</a:t>
              </a:r>
              <a:endParaRPr kumimoji="1" lang="ko-Kore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6333B5BC-11F8-2747-805E-DE6A29EB10A3}"/>
                </a:ext>
              </a:extLst>
            </p:cNvPr>
            <p:cNvSpPr/>
            <p:nvPr/>
          </p:nvSpPr>
          <p:spPr bwMode="auto">
            <a:xfrm>
              <a:off x="8025782" y="1217117"/>
              <a:ext cx="936104" cy="93610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ore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ECU</a:t>
              </a:r>
              <a:endParaRPr kumimoji="1" lang="ko-Kore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EF1F424B-89D1-1A44-BDC0-8043C3A3ECFF}"/>
                </a:ext>
              </a:extLst>
            </p:cNvPr>
            <p:cNvSpPr/>
            <p:nvPr/>
          </p:nvSpPr>
          <p:spPr bwMode="auto">
            <a:xfrm>
              <a:off x="4221219" y="3305545"/>
              <a:ext cx="936104" cy="93610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ore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ECU</a:t>
              </a:r>
              <a:endParaRPr kumimoji="1" lang="ko-Kore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B502B359-26C1-1648-939A-A5A0489A39D8}"/>
                </a:ext>
              </a:extLst>
            </p:cNvPr>
            <p:cNvSpPr/>
            <p:nvPr/>
          </p:nvSpPr>
          <p:spPr bwMode="auto">
            <a:xfrm>
              <a:off x="6761013" y="3305545"/>
              <a:ext cx="936104" cy="93610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ore-KR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ECU</a:t>
              </a:r>
              <a:endParaRPr kumimoji="1" lang="ko-Kore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B041CEFE-C5C5-CC46-8DC1-ADCEB6D063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8375" y="2729480"/>
              <a:ext cx="7782039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1804BD9A-03F6-B042-B5E4-785377F26A60}"/>
                </a:ext>
              </a:extLst>
            </p:cNvPr>
            <p:cNvCxnSpPr>
              <a:stCxn id="25" idx="2"/>
            </p:cNvCxnSpPr>
            <p:nvPr/>
          </p:nvCxnSpPr>
          <p:spPr bwMode="auto">
            <a:xfrm>
              <a:off x="3434760" y="2152018"/>
              <a:ext cx="0" cy="577462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4C4575AE-A3C2-5247-A877-FD120D34D5F7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>
              <a:off x="5964297" y="2153416"/>
              <a:ext cx="0" cy="57606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745979CD-667B-B44C-B838-DA854F3C7778}"/>
                </a:ext>
              </a:extLst>
            </p:cNvPr>
            <p:cNvCxnSpPr>
              <a:cxnSpLocks/>
              <a:stCxn id="27" idx="2"/>
            </p:cNvCxnSpPr>
            <p:nvPr/>
          </p:nvCxnSpPr>
          <p:spPr bwMode="auto">
            <a:xfrm>
              <a:off x="8493834" y="2153221"/>
              <a:ext cx="0" cy="576259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ED4F4A52-0768-B04F-8F3A-6D2134340393}"/>
                </a:ext>
              </a:extLst>
            </p:cNvPr>
            <p:cNvCxnSpPr>
              <a:cxnSpLocks/>
              <a:endCxn id="29" idx="0"/>
            </p:cNvCxnSpPr>
            <p:nvPr/>
          </p:nvCxnSpPr>
          <p:spPr bwMode="auto">
            <a:xfrm>
              <a:off x="7229065" y="2729480"/>
              <a:ext cx="0" cy="57606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937B2A6-AA02-3E4C-9C10-C368F18FAC6B}"/>
                </a:ext>
              </a:extLst>
            </p:cNvPr>
            <p:cNvCxnSpPr>
              <a:cxnSpLocks/>
              <a:endCxn id="28" idx="0"/>
            </p:cNvCxnSpPr>
            <p:nvPr/>
          </p:nvCxnSpPr>
          <p:spPr bwMode="auto">
            <a:xfrm>
              <a:off x="4689271" y="2729480"/>
              <a:ext cx="0" cy="57606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AFE7AA1D-68A3-1846-9658-A6B3B13BE6F8}"/>
                </a:ext>
              </a:extLst>
            </p:cNvPr>
            <p:cNvSpPr/>
            <p:nvPr/>
          </p:nvSpPr>
          <p:spPr>
            <a:xfrm>
              <a:off x="1595480" y="1044920"/>
              <a:ext cx="8997696" cy="3596640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D2E7F101-3117-FA4B-96BB-9EC99321B4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18414" y="2872681"/>
              <a:ext cx="6527077" cy="0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7FDDCF77-462F-5B47-A42F-3CF6CD6F53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70542" y="2151203"/>
              <a:ext cx="0" cy="721478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9F9FBAB0-93FE-664C-9994-B69FDB9848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611102" y="2151203"/>
              <a:ext cx="0" cy="721478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904733F9-106E-DC4D-8379-41A95703A0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86966" y="2872681"/>
              <a:ext cx="0" cy="432049"/>
            </a:xfrm>
            <a:prstGeom prst="lin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3BE1B097-2A25-D94D-B1EA-D4B639AD5FB9}"/>
                </a:ext>
              </a:extLst>
            </p:cNvPr>
            <p:cNvSpPr/>
            <p:nvPr/>
          </p:nvSpPr>
          <p:spPr bwMode="auto">
            <a:xfrm>
              <a:off x="9300806" y="3128776"/>
              <a:ext cx="936104" cy="93610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>
                  <a:latin typeface="굴림" charset="-127"/>
                  <a:ea typeface="굴림" charset="-127"/>
                </a:rPr>
                <a:t>ADAS</a:t>
              </a:r>
              <a:endParaRPr kumimoji="1" lang="ko-Kore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cxnSp>
          <p:nvCxnSpPr>
            <p:cNvPr id="42" name="꺾인 연결선[E] 41">
              <a:extLst>
                <a:ext uri="{FF2B5EF4-FFF2-40B4-BE49-F238E27FC236}">
                  <a16:creationId xmlns:a16="http://schemas.microsoft.com/office/drawing/2014/main" id="{976782B5-894A-E648-853C-525C9D28BF30}"/>
                </a:ext>
              </a:extLst>
            </p:cNvPr>
            <p:cNvCxnSpPr>
              <a:cxnSpLocks/>
              <a:endCxn id="41" idx="1"/>
            </p:cNvCxnSpPr>
            <p:nvPr/>
          </p:nvCxnSpPr>
          <p:spPr bwMode="auto">
            <a:xfrm rot="16200000" flipH="1">
              <a:off x="8754141" y="3050163"/>
              <a:ext cx="724148" cy="369182"/>
            </a:xfrm>
            <a:prstGeom prst="bentConnector2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969803C-0782-433F-B757-57C659EB8DF6}"/>
              </a:ext>
            </a:extLst>
          </p:cNvPr>
          <p:cNvSpPr txBox="1"/>
          <p:nvPr/>
        </p:nvSpPr>
        <p:spPr>
          <a:xfrm>
            <a:off x="1419831" y="999227"/>
            <a:ext cx="1013130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앞 소개 부분에서 배경 설명 했으니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이 슬라이드는 중복됨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또한 본 프로젝트 주제를 다른 개발자들이 이미 구현한 사례가 있지 않나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기술 조사는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499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1918E3B-51E1-43D4-BE74-9204103C480D}"/>
              </a:ext>
            </a:extLst>
          </p:cNvPr>
          <p:cNvGrpSpPr/>
          <p:nvPr/>
        </p:nvGrpSpPr>
        <p:grpSpPr>
          <a:xfrm>
            <a:off x="451476" y="2500343"/>
            <a:ext cx="5877561" cy="1713170"/>
            <a:chOff x="6488429" y="2570480"/>
            <a:chExt cx="5877561" cy="1713170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4EFB0DC-F46E-419D-A0DC-9A54048E1602}"/>
                </a:ext>
              </a:extLst>
            </p:cNvPr>
            <p:cNvSpPr txBox="1"/>
            <p:nvPr/>
          </p:nvSpPr>
          <p:spPr>
            <a:xfrm flipH="1">
              <a:off x="6488429" y="2815977"/>
              <a:ext cx="5877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기존 차량의 네트워크 유지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6A11C7A-A703-4160-BD45-626416D91D28}"/>
                </a:ext>
              </a:extLst>
            </p:cNvPr>
            <p:cNvSpPr txBox="1"/>
            <p:nvPr/>
          </p:nvSpPr>
          <p:spPr>
            <a:xfrm>
              <a:off x="6488429" y="3760430"/>
              <a:ext cx="5311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기존 차량의 네트워크를 유지할 수 있어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새로운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ECU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와의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통신을 검증하거나 기회비용이 들지 않는다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CA8F7BBA-E906-4A19-B3CA-6F7E647CA2D7}"/>
                </a:ext>
              </a:extLst>
            </p:cNvPr>
            <p:cNvCxnSpPr>
              <a:cxnSpLocks/>
            </p:cNvCxnSpPr>
            <p:nvPr/>
          </p:nvCxnSpPr>
          <p:spPr>
            <a:xfrm>
              <a:off x="6563360" y="2570480"/>
              <a:ext cx="5569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265A50-ED66-D544-ADBE-C4F0C3C42A70}"/>
              </a:ext>
            </a:extLst>
          </p:cNvPr>
          <p:cNvGrpSpPr/>
          <p:nvPr/>
        </p:nvGrpSpPr>
        <p:grpSpPr>
          <a:xfrm>
            <a:off x="6670493" y="1453051"/>
            <a:ext cx="5003063" cy="4271840"/>
            <a:chOff x="4935696" y="1060736"/>
            <a:chExt cx="6388232" cy="512796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027AFA9-79BA-EB48-BE0C-0C3C96280EBA}"/>
                </a:ext>
              </a:extLst>
            </p:cNvPr>
            <p:cNvGrpSpPr/>
            <p:nvPr/>
          </p:nvGrpSpPr>
          <p:grpSpPr>
            <a:xfrm>
              <a:off x="8068722" y="5284570"/>
              <a:ext cx="2929150" cy="494236"/>
              <a:chOff x="5496954" y="4587830"/>
              <a:chExt cx="4636670" cy="874979"/>
            </a:xfrm>
          </p:grpSpPr>
          <p:cxnSp>
            <p:nvCxnSpPr>
              <p:cNvPr id="61" name="직선 연결선[R] 60">
                <a:extLst>
                  <a:ext uri="{FF2B5EF4-FFF2-40B4-BE49-F238E27FC236}">
                    <a16:creationId xmlns:a16="http://schemas.microsoft.com/office/drawing/2014/main" id="{E2C881C4-08DB-0C40-8A1B-4A275B754A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547206" y="4787885"/>
                <a:ext cx="58641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직선 연결선[R] 61">
                <a:extLst>
                  <a:ext uri="{FF2B5EF4-FFF2-40B4-BE49-F238E27FC236}">
                    <a16:creationId xmlns:a16="http://schemas.microsoft.com/office/drawing/2014/main" id="{3459E760-D724-9042-AB3B-6CBD1B478C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547207" y="5227753"/>
                <a:ext cx="58641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081E6B8A-7667-3646-87B1-38C750EE491E}"/>
                  </a:ext>
                </a:extLst>
              </p:cNvPr>
              <p:cNvGrpSpPr/>
              <p:nvPr/>
            </p:nvGrpSpPr>
            <p:grpSpPr>
              <a:xfrm>
                <a:off x="5496954" y="4587830"/>
                <a:ext cx="3980630" cy="874979"/>
                <a:chOff x="4396100" y="5558370"/>
                <a:chExt cx="3980630" cy="874979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17468378-BEA9-444A-992A-53C0D59C1474}"/>
                    </a:ext>
                  </a:extLst>
                </p:cNvPr>
                <p:cNvGrpSpPr/>
                <p:nvPr/>
              </p:nvGrpSpPr>
              <p:grpSpPr>
                <a:xfrm>
                  <a:off x="4396100" y="5575382"/>
                  <a:ext cx="2389934" cy="857967"/>
                  <a:chOff x="323528" y="5046635"/>
                  <a:chExt cx="2389934" cy="857967"/>
                </a:xfrm>
              </p:grpSpPr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5E6A093-8F38-584A-8D87-853B003FD41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23528" y="5046635"/>
                    <a:ext cx="2376263" cy="4905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>
                      <a:buClr>
                        <a:srgbClr val="3399FF"/>
                      </a:buClr>
                    </a:pPr>
                    <a:r>
                      <a:rPr lang="en-US" altLang="ko-Kore-KR" sz="900" kern="0" dirty="0"/>
                      <a:t>CAN </a:t>
                    </a:r>
                    <a:r>
                      <a:rPr lang="en-US" altLang="ko-Kore-KR" sz="800" kern="0" dirty="0"/>
                      <a:t>Port</a:t>
                    </a:r>
                    <a:endParaRPr kumimoji="1" lang="ko-Kore-KR" altLang="en-US" sz="900" kern="0" dirty="0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1AD87243-4764-2F48-8A55-466EF4FE484E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23528" y="5446747"/>
                    <a:ext cx="2376263" cy="4578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>
                      <a:buClr>
                        <a:srgbClr val="3399FF"/>
                      </a:buClr>
                    </a:pPr>
                    <a:r>
                      <a:rPr lang="en-US" altLang="ko-Kore-KR" sz="800" kern="0" dirty="0"/>
                      <a:t>Ethernet Port</a:t>
                    </a:r>
                    <a:endParaRPr kumimoji="1" lang="ko-Kore-KR" altLang="en-US" sz="800" kern="0" dirty="0"/>
                  </a:p>
                </p:txBody>
              </p:sp>
              <p:sp>
                <p:nvSpPr>
                  <p:cNvPr id="70" name="직사각형 69">
                    <a:extLst>
                      <a:ext uri="{FF2B5EF4-FFF2-40B4-BE49-F238E27FC236}">
                        <a16:creationId xmlns:a16="http://schemas.microsoft.com/office/drawing/2014/main" id="{6E1CC7F0-E263-ED4B-93E6-95BE2F4181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51517" y="5120689"/>
                    <a:ext cx="256436" cy="275422"/>
                  </a:xfrm>
                  <a:prstGeom prst="rect">
                    <a:avLst/>
                  </a:prstGeom>
                  <a:solidFill>
                    <a:srgbClr val="FF7E79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ore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charset="-127"/>
                      <a:ea typeface="굴림" charset="-127"/>
                    </a:endParaRPr>
                  </a:p>
                </p:txBody>
              </p:sp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27544FC9-705D-944E-AE7C-982027622F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51515" y="5516304"/>
                    <a:ext cx="261947" cy="275422"/>
                  </a:xfrm>
                  <a:prstGeom prst="rect">
                    <a:avLst/>
                  </a:prstGeom>
                  <a:solidFill>
                    <a:srgbClr val="3399FF"/>
                  </a:solidFill>
                  <a:ln w="9525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ore-KR" alt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charset="-127"/>
                      <a:ea typeface="굴림" charset="-127"/>
                    </a:endParaRP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64F10130-0D9B-1C4A-A34D-5F09AC62C52A}"/>
                    </a:ext>
                  </a:extLst>
                </p:cNvPr>
                <p:cNvGrpSpPr/>
                <p:nvPr/>
              </p:nvGrpSpPr>
              <p:grpSpPr>
                <a:xfrm>
                  <a:off x="7172204" y="5558370"/>
                  <a:ext cx="1204526" cy="870480"/>
                  <a:chOff x="839226" y="5046635"/>
                  <a:chExt cx="1204526" cy="870480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A423CCE-242D-2B4C-A94C-E633AA995CD7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925792" y="5046635"/>
                    <a:ext cx="1031396" cy="4578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>
                      <a:buClr>
                        <a:srgbClr val="3399FF"/>
                      </a:buClr>
                    </a:pPr>
                    <a:r>
                      <a:rPr lang="en-US" altLang="ko-Kore-KR" sz="800" kern="0" dirty="0"/>
                      <a:t>CAN</a:t>
                    </a:r>
                    <a:endParaRPr kumimoji="1" lang="ko-Kore-KR" altLang="en-US" sz="800" kern="0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E75F2090-79A0-7A43-91D9-ADDF1352362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39226" y="5459261"/>
                    <a:ext cx="1204526" cy="4578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>
                      <a:buClr>
                        <a:srgbClr val="3399FF"/>
                      </a:buClr>
                    </a:pPr>
                    <a:r>
                      <a:rPr lang="en-US" altLang="ko-Kore-KR" sz="800" kern="0" dirty="0"/>
                      <a:t>Ethernet</a:t>
                    </a:r>
                    <a:endParaRPr kumimoji="1" lang="ko-Kore-KR" altLang="en-US" sz="1600" kern="0" dirty="0"/>
                  </a:p>
                </p:txBody>
              </p:sp>
            </p:grpSp>
          </p:grpSp>
        </p:grp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E33F1F3C-B3B0-BD47-A315-A2119D1B4B5D}"/>
                </a:ext>
              </a:extLst>
            </p:cNvPr>
            <p:cNvSpPr/>
            <p:nvPr/>
          </p:nvSpPr>
          <p:spPr>
            <a:xfrm>
              <a:off x="4935696" y="1060736"/>
              <a:ext cx="6388232" cy="512796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C1A7842-4ECA-6746-9A75-95DABC5BFCCD}"/>
                </a:ext>
              </a:extLst>
            </p:cNvPr>
            <p:cNvGrpSpPr/>
            <p:nvPr/>
          </p:nvGrpSpPr>
          <p:grpSpPr>
            <a:xfrm>
              <a:off x="5370159" y="1257441"/>
              <a:ext cx="4759472" cy="4543696"/>
              <a:chOff x="2761955" y="1772816"/>
              <a:chExt cx="4098995" cy="3893633"/>
            </a:xfrm>
          </p:grpSpPr>
          <p:sp>
            <p:nvSpPr>
              <p:cNvPr id="36" name="모서리가 둥근 직사각형 35">
                <a:extLst>
                  <a:ext uri="{FF2B5EF4-FFF2-40B4-BE49-F238E27FC236}">
                    <a16:creationId xmlns:a16="http://schemas.microsoft.com/office/drawing/2014/main" id="{212C6ACB-E0BE-6748-93FA-82C800089659}"/>
                  </a:ext>
                </a:extLst>
              </p:cNvPr>
              <p:cNvSpPr/>
              <p:nvPr/>
            </p:nvSpPr>
            <p:spPr bwMode="auto">
              <a:xfrm>
                <a:off x="2915816" y="1916832"/>
                <a:ext cx="2376264" cy="3603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7" name="모서리가 둥근 직사각형 36">
                <a:extLst>
                  <a:ext uri="{FF2B5EF4-FFF2-40B4-BE49-F238E27FC236}">
                    <a16:creationId xmlns:a16="http://schemas.microsoft.com/office/drawing/2014/main" id="{26E135DD-0F77-3046-84BF-E18EEC546AAB}"/>
                  </a:ext>
                </a:extLst>
              </p:cNvPr>
              <p:cNvSpPr/>
              <p:nvPr/>
            </p:nvSpPr>
            <p:spPr bwMode="auto">
              <a:xfrm>
                <a:off x="2771800" y="2420887"/>
                <a:ext cx="256893" cy="66187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8" name="모서리가 둥근 직사각형 37">
                <a:extLst>
                  <a:ext uri="{FF2B5EF4-FFF2-40B4-BE49-F238E27FC236}">
                    <a16:creationId xmlns:a16="http://schemas.microsoft.com/office/drawing/2014/main" id="{559FB9A3-22D7-D64C-A7D3-3FDB7FFBD602}"/>
                  </a:ext>
                </a:extLst>
              </p:cNvPr>
              <p:cNvSpPr/>
              <p:nvPr/>
            </p:nvSpPr>
            <p:spPr bwMode="auto">
              <a:xfrm>
                <a:off x="5160348" y="2407082"/>
                <a:ext cx="256893" cy="66187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9" name="모서리가 둥근 직사각형 38">
                <a:extLst>
                  <a:ext uri="{FF2B5EF4-FFF2-40B4-BE49-F238E27FC236}">
                    <a16:creationId xmlns:a16="http://schemas.microsoft.com/office/drawing/2014/main" id="{5AA92719-28E4-664F-A716-AAEC35EE4617}"/>
                  </a:ext>
                </a:extLst>
              </p:cNvPr>
              <p:cNvSpPr/>
              <p:nvPr/>
            </p:nvSpPr>
            <p:spPr bwMode="auto">
              <a:xfrm>
                <a:off x="2761955" y="4221087"/>
                <a:ext cx="256893" cy="66187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2EA1DBBB-5AAF-094B-B476-8C93BFCE496F}"/>
                  </a:ext>
                </a:extLst>
              </p:cNvPr>
              <p:cNvSpPr/>
              <p:nvPr/>
            </p:nvSpPr>
            <p:spPr bwMode="auto">
              <a:xfrm>
                <a:off x="5160349" y="4221086"/>
                <a:ext cx="256893" cy="66187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ore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EA47938D-48EF-9A4B-BA9A-998C7CC3D9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61955" y="3678689"/>
                <a:ext cx="275057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DC98711B-E3A5-6840-9F0E-3054D4F2134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30074" y="1772816"/>
                <a:ext cx="0" cy="3893633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079C617C-E2DE-814C-9E77-8B8AEA1BBBA6}"/>
                  </a:ext>
                </a:extLst>
              </p:cNvPr>
              <p:cNvSpPr/>
              <p:nvPr/>
            </p:nvSpPr>
            <p:spPr bwMode="auto">
              <a:xfrm>
                <a:off x="3118098" y="2411450"/>
                <a:ext cx="682930" cy="72484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>
                    <a:alpha val="5114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>
                    <a:solidFill>
                      <a:schemeClr val="bg1">
                        <a:lumMod val="75000"/>
                      </a:schemeClr>
                    </a:solidFill>
                    <a:latin typeface="굴림" charset="-127"/>
                    <a:ea typeface="굴림" charset="-127"/>
                  </a:rPr>
                  <a:t>FL</a:t>
                </a:r>
                <a:endParaRPr kumimoji="1" lang="ko-Kore-KR" altLang="en-US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44" name="모서리가 둥근 직사각형 43">
                <a:extLst>
                  <a:ext uri="{FF2B5EF4-FFF2-40B4-BE49-F238E27FC236}">
                    <a16:creationId xmlns:a16="http://schemas.microsoft.com/office/drawing/2014/main" id="{BFDE698F-4A3D-3A47-A41E-B10539FF477B}"/>
                  </a:ext>
                </a:extLst>
              </p:cNvPr>
              <p:cNvSpPr/>
              <p:nvPr/>
            </p:nvSpPr>
            <p:spPr bwMode="auto">
              <a:xfrm>
                <a:off x="4400488" y="2411450"/>
                <a:ext cx="682930" cy="72582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>
                    <a:alpha val="51548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>
                    <a:solidFill>
                      <a:schemeClr val="bg1">
                        <a:lumMod val="75000"/>
                      </a:schemeClr>
                    </a:solidFill>
                    <a:latin typeface="굴림" charset="-127"/>
                    <a:ea typeface="굴림" charset="-127"/>
                  </a:rPr>
                  <a:t>FR</a:t>
                </a:r>
                <a:endParaRPr kumimoji="1" lang="ko-Kore-KR" altLang="en-US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F1240671-A1B0-4545-B668-786CC58BD470}"/>
                  </a:ext>
                </a:extLst>
              </p:cNvPr>
              <p:cNvSpPr/>
              <p:nvPr/>
            </p:nvSpPr>
            <p:spPr bwMode="auto">
              <a:xfrm>
                <a:off x="4377908" y="4189603"/>
                <a:ext cx="682930" cy="72484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>
                    <a:alpha val="51548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dirty="0">
                    <a:solidFill>
                      <a:schemeClr val="bg1">
                        <a:lumMod val="75000"/>
                      </a:schemeClr>
                    </a:solidFill>
                    <a:latin typeface="굴림" charset="-127"/>
                    <a:ea typeface="굴림" charset="-127"/>
                  </a:rPr>
                  <a:t>RR</a:t>
                </a:r>
                <a:endParaRPr kumimoji="1" lang="ko-Kore-KR" altLang="en-US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46" name="모서리가 둥근 직사각형 45">
                <a:extLst>
                  <a:ext uri="{FF2B5EF4-FFF2-40B4-BE49-F238E27FC236}">
                    <a16:creationId xmlns:a16="http://schemas.microsoft.com/office/drawing/2014/main" id="{7F107354-6102-6D4C-B6BF-8AF3A8AF1ACC}"/>
                  </a:ext>
                </a:extLst>
              </p:cNvPr>
              <p:cNvSpPr/>
              <p:nvPr/>
            </p:nvSpPr>
            <p:spPr bwMode="auto">
              <a:xfrm>
                <a:off x="3118359" y="4189603"/>
                <a:ext cx="682930" cy="72484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>
                    <a:alpha val="51548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ore-KR" b="0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굴림" charset="-127"/>
                    <a:ea typeface="굴림" charset="-127"/>
                  </a:rPr>
                  <a:t>R</a:t>
                </a:r>
                <a:r>
                  <a:rPr lang="en-US" altLang="ko-Kore-KR" dirty="0">
                    <a:solidFill>
                      <a:schemeClr val="bg1">
                        <a:lumMod val="75000"/>
                      </a:schemeClr>
                    </a:solidFill>
                    <a:latin typeface="굴림" charset="-127"/>
                    <a:ea typeface="굴림" charset="-127"/>
                  </a:rPr>
                  <a:t>L</a:t>
                </a:r>
                <a:endParaRPr kumimoji="1" lang="ko-Kore-KR" altLang="en-US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cxnSp>
            <p:nvCxnSpPr>
              <p:cNvPr id="47" name="직선 연결선[R] 46">
                <a:extLst>
                  <a:ext uri="{FF2B5EF4-FFF2-40B4-BE49-F238E27FC236}">
                    <a16:creationId xmlns:a16="http://schemas.microsoft.com/office/drawing/2014/main" id="{F7D28CA5-291D-E44B-AE86-E6793A69ED3A}"/>
                  </a:ext>
                </a:extLst>
              </p:cNvPr>
              <p:cNvCxnSpPr>
                <a:stCxn id="43" idx="3"/>
                <a:endCxn id="44" idx="1"/>
              </p:cNvCxnSpPr>
              <p:nvPr/>
            </p:nvCxnSpPr>
            <p:spPr bwMode="auto">
              <a:xfrm>
                <a:off x="3801028" y="2773871"/>
                <a:ext cx="599460" cy="494"/>
              </a:xfrm>
              <a:prstGeom prst="line">
                <a:avLst/>
              </a:prstGeom>
              <a:ln w="28575">
                <a:solidFill>
                  <a:schemeClr val="accent1">
                    <a:alpha val="51548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[R] 47">
                <a:extLst>
                  <a:ext uri="{FF2B5EF4-FFF2-40B4-BE49-F238E27FC236}">
                    <a16:creationId xmlns:a16="http://schemas.microsoft.com/office/drawing/2014/main" id="{35878813-FA63-DE4D-B010-71AE983F4E79}"/>
                  </a:ext>
                </a:extLst>
              </p:cNvPr>
              <p:cNvCxnSpPr>
                <a:cxnSpLocks/>
                <a:stCxn id="46" idx="3"/>
                <a:endCxn id="45" idx="1"/>
              </p:cNvCxnSpPr>
              <p:nvPr/>
            </p:nvCxnSpPr>
            <p:spPr bwMode="auto">
              <a:xfrm>
                <a:off x="3801289" y="4552024"/>
                <a:ext cx="576619" cy="0"/>
              </a:xfrm>
              <a:prstGeom prst="line">
                <a:avLst/>
              </a:prstGeom>
              <a:ln w="28575">
                <a:solidFill>
                  <a:schemeClr val="accent1">
                    <a:alpha val="51548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9247B30F-BB7F-874C-B793-F521A3B9A7DD}"/>
                  </a:ext>
                </a:extLst>
              </p:cNvPr>
              <p:cNvCxnSpPr>
                <a:stCxn id="43" idx="2"/>
                <a:endCxn id="46" idx="0"/>
              </p:cNvCxnSpPr>
              <p:nvPr/>
            </p:nvCxnSpPr>
            <p:spPr bwMode="auto">
              <a:xfrm>
                <a:off x="3459563" y="3136292"/>
                <a:ext cx="261" cy="1053311"/>
              </a:xfrm>
              <a:prstGeom prst="line">
                <a:avLst/>
              </a:prstGeom>
              <a:ln w="28575">
                <a:solidFill>
                  <a:schemeClr val="accent1">
                    <a:alpha val="51548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892F41D6-6449-C24A-B855-3F9489D05D99}"/>
                  </a:ext>
                </a:extLst>
              </p:cNvPr>
              <p:cNvCxnSpPr/>
              <p:nvPr/>
            </p:nvCxnSpPr>
            <p:spPr bwMode="auto">
              <a:xfrm>
                <a:off x="4741692" y="3136291"/>
                <a:ext cx="261" cy="1053311"/>
              </a:xfrm>
              <a:prstGeom prst="line">
                <a:avLst/>
              </a:prstGeom>
              <a:ln w="28575">
                <a:solidFill>
                  <a:schemeClr val="accent1">
                    <a:alpha val="51548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F1C103D0-402D-1140-906E-370AC6C0C6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67307" y="3099927"/>
                <a:ext cx="655500" cy="1121159"/>
              </a:xfrm>
              <a:prstGeom prst="line">
                <a:avLst/>
              </a:prstGeom>
              <a:ln w="28575">
                <a:solidFill>
                  <a:schemeClr val="accent1">
                    <a:alpha val="51548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F987B78D-0A8A-954D-B794-E9AE153115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767307" y="3099927"/>
                <a:ext cx="663527" cy="1121159"/>
              </a:xfrm>
              <a:prstGeom prst="line">
                <a:avLst/>
              </a:prstGeom>
              <a:ln w="28575">
                <a:solidFill>
                  <a:schemeClr val="accent1">
                    <a:alpha val="51548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D1B92B91-6EAC-5D40-9914-8B1FD7E113A2}"/>
                  </a:ext>
                </a:extLst>
              </p:cNvPr>
              <p:cNvCxnSpPr>
                <a:stCxn id="44" idx="3"/>
              </p:cNvCxnSpPr>
              <p:nvPr/>
            </p:nvCxnSpPr>
            <p:spPr bwMode="auto">
              <a:xfrm flipV="1">
                <a:off x="5083417" y="2773871"/>
                <a:ext cx="1777533" cy="494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E2618A3F-1AD3-1642-9D0A-D76660D3BE31}"/>
                  </a:ext>
                </a:extLst>
              </p:cNvPr>
              <p:cNvSpPr/>
              <p:nvPr/>
            </p:nvSpPr>
            <p:spPr bwMode="auto">
              <a:xfrm>
                <a:off x="5417241" y="2196790"/>
                <a:ext cx="335308" cy="31477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ore-KR" sz="1000" dirty="0">
                    <a:latin typeface="굴림" charset="-127"/>
                    <a:ea typeface="굴림" charset="-127"/>
                  </a:rPr>
                  <a:t>ECU</a:t>
                </a:r>
                <a:endParaRPr kumimoji="1" lang="ko-Kore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5" name="모서리가 둥근 직사각형 54">
                <a:extLst>
                  <a:ext uri="{FF2B5EF4-FFF2-40B4-BE49-F238E27FC236}">
                    <a16:creationId xmlns:a16="http://schemas.microsoft.com/office/drawing/2014/main" id="{B71CCA64-079A-F045-9864-5C2205EB3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3195" y="3016151"/>
                <a:ext cx="335308" cy="31477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ore-KR" sz="1000" dirty="0">
                    <a:latin typeface="굴림" charset="-127"/>
                    <a:ea typeface="굴림" charset="-127"/>
                  </a:rPr>
                  <a:t>ECU</a:t>
                </a:r>
                <a:endParaRPr lang="ko-Kore-KR" altLang="en-US" dirty="0"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6" name="모서리가 둥근 직사각형 55">
                <a:extLst>
                  <a:ext uri="{FF2B5EF4-FFF2-40B4-BE49-F238E27FC236}">
                    <a16:creationId xmlns:a16="http://schemas.microsoft.com/office/drawing/2014/main" id="{32BF6F1B-FF69-B04A-A2F6-D5A8058E87AC}"/>
                  </a:ext>
                </a:extLst>
              </p:cNvPr>
              <p:cNvSpPr/>
              <p:nvPr/>
            </p:nvSpPr>
            <p:spPr bwMode="auto">
              <a:xfrm>
                <a:off x="6354395" y="2196790"/>
                <a:ext cx="335308" cy="31477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ore-KR" sz="1000" dirty="0">
                    <a:latin typeface="굴림" charset="-127"/>
                    <a:ea typeface="굴림" charset="-127"/>
                  </a:rPr>
                  <a:t>ECU</a:t>
                </a:r>
                <a:endParaRPr lang="ko-Kore-KR" altLang="en-US" sz="1000" dirty="0">
                  <a:latin typeface="굴림" charset="-127"/>
                  <a:ea typeface="굴림" charset="-127"/>
                </a:endParaRPr>
              </a:p>
            </p:txBody>
          </p:sp>
          <p:cxnSp>
            <p:nvCxnSpPr>
              <p:cNvPr id="57" name="직선 연결선[R] 56">
                <a:extLst>
                  <a:ext uri="{FF2B5EF4-FFF2-40B4-BE49-F238E27FC236}">
                    <a16:creationId xmlns:a16="http://schemas.microsoft.com/office/drawing/2014/main" id="{BF8BE55B-FBAF-A449-BD0D-48527419ED84}"/>
                  </a:ext>
                </a:extLst>
              </p:cNvPr>
              <p:cNvCxnSpPr>
                <a:stCxn id="54" idx="2"/>
              </p:cNvCxnSpPr>
              <p:nvPr/>
            </p:nvCxnSpPr>
            <p:spPr bwMode="auto">
              <a:xfrm>
                <a:off x="5584894" y="2511563"/>
                <a:ext cx="0" cy="262309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직선 연결선[R] 57">
                <a:extLst>
                  <a:ext uri="{FF2B5EF4-FFF2-40B4-BE49-F238E27FC236}">
                    <a16:creationId xmlns:a16="http://schemas.microsoft.com/office/drawing/2014/main" id="{3DD65313-DF96-2E48-B587-EAE9B2C94FBD}"/>
                  </a:ext>
                </a:extLst>
              </p:cNvPr>
              <p:cNvCxnSpPr/>
              <p:nvPr/>
            </p:nvCxnSpPr>
            <p:spPr bwMode="auto">
              <a:xfrm>
                <a:off x="6522049" y="2531589"/>
                <a:ext cx="0" cy="242281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직선 연결선[R] 58">
                <a:extLst>
                  <a:ext uri="{FF2B5EF4-FFF2-40B4-BE49-F238E27FC236}">
                    <a16:creationId xmlns:a16="http://schemas.microsoft.com/office/drawing/2014/main" id="{B77C174B-FDF7-234C-84CE-9C28F682DC65}"/>
                  </a:ext>
                </a:extLst>
              </p:cNvPr>
              <p:cNvCxnSpPr/>
              <p:nvPr/>
            </p:nvCxnSpPr>
            <p:spPr bwMode="auto">
              <a:xfrm>
                <a:off x="6040849" y="2773870"/>
                <a:ext cx="0" cy="242281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0" name="모서리가 둥근 직사각형 59">
                <a:extLst>
                  <a:ext uri="{FF2B5EF4-FFF2-40B4-BE49-F238E27FC236}">
                    <a16:creationId xmlns:a16="http://schemas.microsoft.com/office/drawing/2014/main" id="{12726BB7-E615-F149-8256-8DD8089B4C76}"/>
                  </a:ext>
                </a:extLst>
              </p:cNvPr>
              <p:cNvSpPr/>
              <p:nvPr/>
            </p:nvSpPr>
            <p:spPr bwMode="auto">
              <a:xfrm>
                <a:off x="3855652" y="3215595"/>
                <a:ext cx="548844" cy="30305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>
                    <a:alpha val="51548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ore-KR" sz="1200" b="1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굴림" charset="-127"/>
                    <a:ea typeface="굴림" charset="-127"/>
                  </a:rPr>
                  <a:t>COM</a:t>
                </a:r>
                <a:endParaRPr kumimoji="1" lang="ko-Kore-KR" altLang="en-US" sz="12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8A3FD55-2BD1-4A3E-A2CD-D5DA052E0722}"/>
              </a:ext>
            </a:extLst>
          </p:cNvPr>
          <p:cNvSpPr txBox="1"/>
          <p:nvPr/>
        </p:nvSpPr>
        <p:spPr>
          <a:xfrm>
            <a:off x="68939" y="801537"/>
            <a:ext cx="1020503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차별성이 약함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기존 차량은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CAN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ETH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를 오래 함께 사용할 계획인가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612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848</Words>
  <Application>Microsoft Office PowerPoint</Application>
  <PresentationFormat>와이드스크린</PresentationFormat>
  <Paragraphs>195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나눔스퀘어</vt:lpstr>
      <vt:lpstr>나눔스퀘어 ExtraBold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Kim Kanghee</cp:lastModifiedBy>
  <cp:revision>23</cp:revision>
  <dcterms:created xsi:type="dcterms:W3CDTF">2019-12-23T00:32:35Z</dcterms:created>
  <dcterms:modified xsi:type="dcterms:W3CDTF">2022-03-19T12:01:49Z</dcterms:modified>
</cp:coreProperties>
</file>