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3" r:id="rId5"/>
    <p:sldId id="264" r:id="rId6"/>
    <p:sldId id="270" r:id="rId7"/>
    <p:sldId id="265" r:id="rId8"/>
    <p:sldId id="266" r:id="rId9"/>
    <p:sldId id="269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5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48DA8-F019-43B6-A50F-EBDB0123D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24ECC0-DFDC-40DD-844B-C5C5EC060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E36E5-774E-4067-9D28-CF95393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CB2C8-B0E7-406A-A3F4-DA4C7108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CFD31-CFAC-451D-9856-0D8B6B2F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E8E54-121A-48BB-BB17-A851BFF8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6F3E5-4396-4E4C-AE7F-44B970FCB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FB8F4-CA97-43DA-9184-2C2B3E70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C4AAA-A5E4-4BDC-A986-38753EE6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0ADF1-A461-4FC3-A00F-56597FCC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0CFECF-5EB8-46D3-A888-1DFDBAFAC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CCF466-12DD-4581-855F-5A90BB257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D00AA-9712-4766-8F6E-067FDECC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4C0E1-748E-46F0-A8BA-237A8A09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20988-B6AE-4FF1-9621-E2121F0D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1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6B58-4D34-485A-AA48-B1DAC6D9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225E4-7585-424C-A3D3-B4859FC6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49116-8B9A-4E3D-B857-9590DCB3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F48E0-0046-4AD3-A6F2-44C401BE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BA557-08A6-4DC5-86DF-C28B226C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632EC-8801-4A07-8AE0-C8C3E4E7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CB4F46-428A-4515-942A-9DB35E44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42C1A-4EBC-453C-A3D1-5FBAD0F0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28458-059A-4CF2-8BC9-A00CF3A7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2132D-9F38-4E5F-A8C9-E74ED503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2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4E5FE-ACD2-41B2-9AD3-2255A171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41E0C-CB61-4200-A304-EB2555835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C05A5-9E42-45E3-9D9F-13329A3FE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0D95D-F0E7-4814-9466-FB062D4D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BA0A6-CB51-4734-96D7-A9596088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C9A8D-43A1-406E-BB48-3732D262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0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5C9EA-A9F3-423D-9939-5E944753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B6F4F-0F56-4E8D-8C39-B7066125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F4A36-525E-4317-9973-4821F29EA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A05FE7-D728-4A83-AFC7-56556F4BA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5DD7F8-134D-486F-B596-3F226D0B3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17980E-D93E-412B-9334-3C65338B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FAABB8-A4E1-440D-B809-1573C61C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5D2CD2-197F-4CFE-A91A-E3308DB5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9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BB2E4-6ECE-467A-AEAB-B7D0DE93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F4C9CE-1654-4189-8DBE-9FD3F232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8EF623-7E04-4E7E-8B1B-8EF7DDF7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1A7472-55D7-49A7-BD84-B08F7184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0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775CB3-9C51-4C30-B8F2-527F8C3B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63C469-530F-4792-9EFA-F4041AAB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35E3BC-2BCF-4190-B280-CF3A4E3B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C764A-2D67-4117-9761-EE0CC1C9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6E8AA-2C4D-4411-A63C-CE093B58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C93C4-E061-4C40-9128-EE3040CF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84FCE-467C-4C48-9E9C-FF7F7B7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0570C-664D-4ABE-A433-6413743E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7CB97-C402-4BD3-BADC-AB64ECFB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915A9-21ED-4943-99FE-8CC3D71F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07B59A-67A3-434B-84A4-5D0C135EB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73F7CA-5AB4-43B8-A7A1-43A125E21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DB4A9-9869-4F94-AB3A-B2C30542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6EAD6-B8FF-4D4F-8570-639DF27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1536A-B225-48F2-9DDA-7BD0D8F1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0F3314-B17C-4C35-8582-237D3C12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1DFF1-E40B-40FB-8445-099E7A288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4D476-7789-4B4E-83D1-AEE74ADD4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604E-BC69-4B9A-9E16-164D72BE5C11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8F91D-FF56-4C17-A702-1984863FB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31A71-4C30-44B5-BD58-2A98720C7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9623E-62EF-4251-BFBF-BE8A5756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FF6482-42E2-42F3-8931-FF070910C0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4" r="13863" b="24278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6" name="Picture 2" descr="초록 인공 지능. 기술 웹 배경입니다. 가상 개념 로열티 무료 사진, 그림, 이미지 그리고 스톡포토그래피. Image 88224437.">
            <a:extLst>
              <a:ext uri="{FF2B5EF4-FFF2-40B4-BE49-F238E27FC236}">
                <a16:creationId xmlns:a16="http://schemas.microsoft.com/office/drawing/2014/main" id="{9D17A738-2182-4182-9502-FA10C5B77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1219200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54BECE-E599-4456-9AE6-9234F16A0510}"/>
              </a:ext>
            </a:extLst>
          </p:cNvPr>
          <p:cNvSpPr txBox="1"/>
          <p:nvPr/>
        </p:nvSpPr>
        <p:spPr>
          <a:xfrm>
            <a:off x="840294" y="2938084"/>
            <a:ext cx="9846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강화학습을 이용한 게임</a:t>
            </a:r>
            <a:br>
              <a:rPr lang="ko-KR" altLang="en-US" sz="4800" b="1" dirty="0">
                <a:solidFill>
                  <a:schemeClr val="bg1"/>
                </a:solidFill>
              </a:rPr>
            </a:br>
            <a:r>
              <a:rPr lang="ko-KR" altLang="en-US" sz="4800" b="1" dirty="0">
                <a:solidFill>
                  <a:schemeClr val="bg1"/>
                </a:solidFill>
              </a:rPr>
              <a:t> 인공지능의 외부 인터페이스 활용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950B0-5F05-4869-8552-B33D0BC0CC70}"/>
              </a:ext>
            </a:extLst>
          </p:cNvPr>
          <p:cNvSpPr txBox="1"/>
          <p:nvPr/>
        </p:nvSpPr>
        <p:spPr>
          <a:xfrm>
            <a:off x="6858000" y="5721102"/>
            <a:ext cx="627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20183421 </a:t>
            </a:r>
            <a:r>
              <a:rPr lang="ko-KR" altLang="en-US" sz="2000" dirty="0">
                <a:solidFill>
                  <a:schemeClr val="bg1"/>
                </a:solidFill>
              </a:rPr>
              <a:t>박경식</a:t>
            </a:r>
          </a:p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이메일 </a:t>
            </a:r>
            <a:r>
              <a:rPr lang="en-US" altLang="ko-KR" sz="2000" dirty="0">
                <a:solidFill>
                  <a:schemeClr val="bg1"/>
                </a:solidFill>
              </a:rPr>
              <a:t>pks3092@naver.com</a:t>
            </a:r>
          </a:p>
        </p:txBody>
      </p:sp>
    </p:spTree>
    <p:extLst>
      <p:ext uri="{BB962C8B-B14F-4D97-AF65-F5344CB8AC3E}">
        <p14:creationId xmlns:p14="http://schemas.microsoft.com/office/powerpoint/2010/main" val="49491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9B7A594-1501-48ED-95EB-E945A3FA214A}"/>
              </a:ext>
            </a:extLst>
          </p:cNvPr>
          <p:cNvGrpSpPr/>
          <p:nvPr/>
        </p:nvGrpSpPr>
        <p:grpSpPr>
          <a:xfrm>
            <a:off x="358182" y="221557"/>
            <a:ext cx="8116592" cy="1144431"/>
            <a:chOff x="358182" y="221557"/>
            <a:chExt cx="8116592" cy="114443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A50A66F-0AF6-4E00-A4C8-F4288885DB41}"/>
                </a:ext>
              </a:extLst>
            </p:cNvPr>
            <p:cNvGrpSpPr/>
            <p:nvPr/>
          </p:nvGrpSpPr>
          <p:grpSpPr>
            <a:xfrm>
              <a:off x="358182" y="221557"/>
              <a:ext cx="1493520" cy="1097280"/>
              <a:chOff x="337862" y="221557"/>
              <a:chExt cx="1493520" cy="109728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6C6D992-4860-4F7A-A4E4-60E42F09DDCF}"/>
                  </a:ext>
                </a:extLst>
              </p:cNvPr>
              <p:cNvGrpSpPr/>
              <p:nvPr/>
            </p:nvGrpSpPr>
            <p:grpSpPr>
              <a:xfrm>
                <a:off x="359431" y="221557"/>
                <a:ext cx="1131451" cy="1097280"/>
                <a:chOff x="609600" y="228600"/>
                <a:chExt cx="2270760" cy="2202180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55090CA-9E02-49FE-B34C-C23B81C92C71}"/>
                    </a:ext>
                  </a:extLst>
                </p:cNvPr>
                <p:cNvSpPr/>
                <p:nvPr/>
              </p:nvSpPr>
              <p:spPr>
                <a:xfrm>
                  <a:off x="1249680" y="800100"/>
                  <a:ext cx="1630680" cy="16306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A0893927-FE35-46D9-9460-8A2ABBB10D54}"/>
                    </a:ext>
                  </a:extLst>
                </p:cNvPr>
                <p:cNvSpPr/>
                <p:nvPr/>
              </p:nvSpPr>
              <p:spPr>
                <a:xfrm>
                  <a:off x="609600" y="228600"/>
                  <a:ext cx="1630680" cy="1630680"/>
                </a:xfrm>
                <a:custGeom>
                  <a:avLst/>
                  <a:gdLst>
                    <a:gd name="connsiteX0" fmla="*/ 0 w 1630680"/>
                    <a:gd name="connsiteY0" fmla="*/ 0 h 1630680"/>
                    <a:gd name="connsiteX1" fmla="*/ 1630680 w 1630680"/>
                    <a:gd name="connsiteY1" fmla="*/ 0 h 1630680"/>
                    <a:gd name="connsiteX2" fmla="*/ 1630680 w 1630680"/>
                    <a:gd name="connsiteY2" fmla="*/ 449580 h 1630680"/>
                    <a:gd name="connsiteX3" fmla="*/ 449580 w 1630680"/>
                    <a:gd name="connsiteY3" fmla="*/ 449580 h 1630680"/>
                    <a:gd name="connsiteX4" fmla="*/ 449580 w 1630680"/>
                    <a:gd name="connsiteY4" fmla="*/ 1630680 h 1630680"/>
                    <a:gd name="connsiteX5" fmla="*/ 0 w 1630680"/>
                    <a:gd name="connsiteY5" fmla="*/ 1630680 h 163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0680" h="1630680">
                      <a:moveTo>
                        <a:pt x="0" y="0"/>
                      </a:moveTo>
                      <a:lnTo>
                        <a:pt x="1630680" y="0"/>
                      </a:lnTo>
                      <a:lnTo>
                        <a:pt x="1630680" y="449580"/>
                      </a:lnTo>
                      <a:lnTo>
                        <a:pt x="449580" y="449580"/>
                      </a:lnTo>
                      <a:lnTo>
                        <a:pt x="449580" y="1630680"/>
                      </a:lnTo>
                      <a:lnTo>
                        <a:pt x="0" y="1630680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436A7-6C15-4EA5-B516-AD36941DA1FD}"/>
                  </a:ext>
                </a:extLst>
              </p:cNvPr>
              <p:cNvSpPr txBox="1"/>
              <p:nvPr/>
            </p:nvSpPr>
            <p:spPr>
              <a:xfrm>
                <a:off x="337862" y="627816"/>
                <a:ext cx="1493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1AC951-5ABA-4B00-8EC9-20410BFBFF18}"/>
                </a:ext>
              </a:extLst>
            </p:cNvPr>
            <p:cNvSpPr txBox="1"/>
            <p:nvPr/>
          </p:nvSpPr>
          <p:spPr>
            <a:xfrm>
              <a:off x="1830134" y="504214"/>
              <a:ext cx="6644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F78B07-68E3-4618-A19E-1C5FEEA2205E}"/>
                </a:ext>
              </a:extLst>
            </p:cNvPr>
            <p:cNvSpPr txBox="1"/>
            <p:nvPr/>
          </p:nvSpPr>
          <p:spPr>
            <a:xfrm>
              <a:off x="1830134" y="781213"/>
              <a:ext cx="6644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구조 및 동작 시나리오 요약</a:t>
              </a:r>
              <a:endParaRPr lang="en-US" altLang="ko-KR" sz="32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386340-51A0-4314-93A0-79C25034CACA}"/>
              </a:ext>
            </a:extLst>
          </p:cNvPr>
          <p:cNvGrpSpPr/>
          <p:nvPr/>
        </p:nvGrpSpPr>
        <p:grpSpPr>
          <a:xfrm>
            <a:off x="956815" y="1876050"/>
            <a:ext cx="10278370" cy="2716270"/>
            <a:chOff x="912674" y="1825250"/>
            <a:chExt cx="10278370" cy="271627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00A9E4E-34B8-40E6-9C31-E74948AAC886}"/>
                </a:ext>
              </a:extLst>
            </p:cNvPr>
            <p:cNvSpPr/>
            <p:nvPr/>
          </p:nvSpPr>
          <p:spPr>
            <a:xfrm>
              <a:off x="912674" y="1825250"/>
              <a:ext cx="2716270" cy="27162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BDC8575-D16B-4014-B38F-8D6977E328EA}"/>
                </a:ext>
              </a:extLst>
            </p:cNvPr>
            <p:cNvSpPr/>
            <p:nvPr/>
          </p:nvSpPr>
          <p:spPr>
            <a:xfrm>
              <a:off x="4693724" y="1825250"/>
              <a:ext cx="2716270" cy="27162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CC208F5-D4CB-4F8A-9032-1B379B742476}"/>
                </a:ext>
              </a:extLst>
            </p:cNvPr>
            <p:cNvSpPr/>
            <p:nvPr/>
          </p:nvSpPr>
          <p:spPr>
            <a:xfrm>
              <a:off x="8474774" y="1825250"/>
              <a:ext cx="2716270" cy="27162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EB23195-4EA2-40B4-AA58-1EB11972815E}"/>
                </a:ext>
              </a:extLst>
            </p:cNvPr>
            <p:cNvCxnSpPr/>
            <p:nvPr/>
          </p:nvCxnSpPr>
          <p:spPr>
            <a:xfrm>
              <a:off x="3881120" y="3190240"/>
              <a:ext cx="548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44B083F-72B9-477A-84AE-7A7108FEA398}"/>
                </a:ext>
              </a:extLst>
            </p:cNvPr>
            <p:cNvCxnSpPr/>
            <p:nvPr/>
          </p:nvCxnSpPr>
          <p:spPr>
            <a:xfrm>
              <a:off x="7680960" y="3190240"/>
              <a:ext cx="5486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B6FD611-917E-465A-9C92-C4FDA0146B12}"/>
              </a:ext>
            </a:extLst>
          </p:cNvPr>
          <p:cNvSpPr txBox="1"/>
          <p:nvPr/>
        </p:nvSpPr>
        <p:spPr>
          <a:xfrm>
            <a:off x="-1007370" y="3080296"/>
            <a:ext cx="664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핵심 문장을 입력해주세요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ACD3CA-3627-4477-BF39-B07940D4C23E}"/>
              </a:ext>
            </a:extLst>
          </p:cNvPr>
          <p:cNvSpPr txBox="1"/>
          <p:nvPr/>
        </p:nvSpPr>
        <p:spPr>
          <a:xfrm>
            <a:off x="2727697" y="3034120"/>
            <a:ext cx="6767537" cy="31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핵심 문장을 입력해주세요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36D191-B307-4388-BCFE-4C1307EC2D25}"/>
              </a:ext>
            </a:extLst>
          </p:cNvPr>
          <p:cNvSpPr txBox="1"/>
          <p:nvPr/>
        </p:nvSpPr>
        <p:spPr>
          <a:xfrm>
            <a:off x="6554730" y="3094006"/>
            <a:ext cx="664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핵심 문장을 입력해주세요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눈(신체) - 나무위키">
            <a:extLst>
              <a:ext uri="{FF2B5EF4-FFF2-40B4-BE49-F238E27FC236}">
                <a16:creationId xmlns:a16="http://schemas.microsoft.com/office/drawing/2014/main" id="{414D9CFA-BDCF-46C6-906A-EF168B10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56" y="238966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내가 좋아하는 오락. 게임 콘솔의 조이스틱을 잡고있는 남자의 손 로열티 무료 사진, 그림, 이미지 그리고 스톡포토그래피. Image  57411330.">
            <a:extLst>
              <a:ext uri="{FF2B5EF4-FFF2-40B4-BE49-F238E27FC236}">
                <a16:creationId xmlns:a16="http://schemas.microsoft.com/office/drawing/2014/main" id="{0880E17E-E066-4BE8-8F40-68FD09B51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707" y="238966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신경과학-AI 융합, 뇌 정보처리 과정 규명 - 사이언스모니터 | The Science Monitor">
            <a:extLst>
              <a:ext uri="{FF2B5EF4-FFF2-40B4-BE49-F238E27FC236}">
                <a16:creationId xmlns:a16="http://schemas.microsoft.com/office/drawing/2014/main" id="{BBF675F0-EA3B-4555-A454-A96FFE8B8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31" y="2452688"/>
            <a:ext cx="2713804" cy="180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B8BE48-DABC-4F60-8948-FAB3A16FC57E}"/>
              </a:ext>
            </a:extLst>
          </p:cNvPr>
          <p:cNvSpPr txBox="1"/>
          <p:nvPr/>
        </p:nvSpPr>
        <p:spPr>
          <a:xfrm>
            <a:off x="694942" y="4760041"/>
            <a:ext cx="365511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비전 카메라를 통해 촬영한 게임 영상을 다운 샘플링해 보다 쉽게 상황을 구분할 수 있게끔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전처리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진행 후 저장</a:t>
            </a:r>
            <a:endParaRPr lang="en-US" altLang="ko-KR" sz="1400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27000" algn="l"/>
              </a:tabLst>
            </a:pPr>
            <a:r>
              <a:rPr lang="en-US" altLang="ko-KR" sz="1400" dirty="0">
                <a:solidFill>
                  <a:srgbClr val="333333"/>
                </a:solidFill>
                <a:latin typeface="나눔고딕" panose="020B0503020000020004" pitchFamily="2" charset="-127"/>
                <a:ea typeface="나눔고딕" panose="020B0503020000020004" pitchFamily="2" charset="-127"/>
                <a:cs typeface="Noto Sans CJK JP Black"/>
              </a:rPr>
              <a:t>   </a:t>
            </a:r>
            <a:endParaRPr lang="en-US" altLang="ko-KR" sz="1400" dirty="0">
              <a:latin typeface="Noto Sans CJK JP Black"/>
              <a:cs typeface="Noto Sans CJK JP Black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6F1302-954B-4FFA-9F7D-83F46D3C3896}"/>
              </a:ext>
            </a:extLst>
          </p:cNvPr>
          <p:cNvSpPr txBox="1"/>
          <p:nvPr/>
        </p:nvSpPr>
        <p:spPr>
          <a:xfrm>
            <a:off x="4344305" y="4740931"/>
            <a:ext cx="365511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비전 카메라를 통해 촬영한 게임 영상을 바탕으로 게임 인공지능 알고리즘 강화학습 진행</a:t>
            </a:r>
            <a:endParaRPr lang="en-US" altLang="ko-KR" sz="1400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>
                <a:solidFill>
                  <a:srgbClr val="333333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학습완료 된 후 실제 게임 상황을 보고 적합한 게임에 맞는 알고리즘 사용</a:t>
            </a:r>
            <a:endParaRPr lang="en-US" altLang="ko-KR" sz="1400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27000" algn="l"/>
              </a:tabLst>
            </a:pPr>
            <a:r>
              <a:rPr lang="en-US" altLang="ko-KR" sz="1400" dirty="0">
                <a:solidFill>
                  <a:srgbClr val="333333"/>
                </a:solidFill>
                <a:latin typeface="나눔고딕" panose="020B0503020000020004" pitchFamily="2" charset="-127"/>
                <a:ea typeface="나눔고딕" panose="020B0503020000020004" pitchFamily="2" charset="-127"/>
                <a:cs typeface="Noto Sans CJK JP Black"/>
              </a:rPr>
              <a:t>   </a:t>
            </a:r>
            <a:endParaRPr lang="en-US" altLang="ko-KR" sz="1400" dirty="0">
              <a:latin typeface="Noto Sans CJK JP Black"/>
              <a:cs typeface="Noto Sans CJK JP Black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BA3B86-879F-4403-9AA0-E633721E6235}"/>
              </a:ext>
            </a:extLst>
          </p:cNvPr>
          <p:cNvSpPr txBox="1"/>
          <p:nvPr/>
        </p:nvSpPr>
        <p:spPr>
          <a:xfrm>
            <a:off x="8383644" y="4676404"/>
            <a:ext cx="3655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게임 인공지능이 판단한 내부 명령을 외부 </a:t>
            </a:r>
            <a:r>
              <a:rPr lang="en-US" altLang="ko-KR" sz="1400" b="1" dirty="0"/>
              <a:t>Actuator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로 전달</a:t>
            </a:r>
            <a:endParaRPr lang="en-US" altLang="ko-KR" sz="1400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68A743-4C21-4F15-9D7A-B0FA2A5B7AEE}"/>
              </a:ext>
            </a:extLst>
          </p:cNvPr>
          <p:cNvSpPr txBox="1"/>
          <p:nvPr/>
        </p:nvSpPr>
        <p:spPr>
          <a:xfrm>
            <a:off x="1396356" y="1425668"/>
            <a:ext cx="10115270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프로젝트 범위가 넓어 현실성이 부족해 보이고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기존 기술들의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단순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통합에만도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너무 많은 시간을 소요할 것으로 생각됨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프로젝트 범위를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조금 줄이고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차별성에 집중하면 좋을 듯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835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FDB1F2B-92CC-4ED2-ADF3-2FB880672931}"/>
              </a:ext>
            </a:extLst>
          </p:cNvPr>
          <p:cNvGrpSpPr/>
          <p:nvPr/>
        </p:nvGrpSpPr>
        <p:grpSpPr>
          <a:xfrm>
            <a:off x="4727389" y="1726557"/>
            <a:ext cx="2737222" cy="2405605"/>
            <a:chOff x="3495554" y="1113099"/>
            <a:chExt cx="3821574" cy="335858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49CD5E0-C578-4E6B-B3C9-BDB8B0DCD421}"/>
                </a:ext>
              </a:extLst>
            </p:cNvPr>
            <p:cNvSpPr/>
            <p:nvPr/>
          </p:nvSpPr>
          <p:spPr>
            <a:xfrm>
              <a:off x="3495554" y="1435261"/>
              <a:ext cx="2824223" cy="282422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60B13DD-6235-4FB9-8F3C-9B00A3A58251}"/>
                </a:ext>
              </a:extLst>
            </p:cNvPr>
            <p:cNvSpPr/>
            <p:nvPr/>
          </p:nvSpPr>
          <p:spPr>
            <a:xfrm>
              <a:off x="4492905" y="1113099"/>
              <a:ext cx="2824223" cy="282422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1BA27B8-FCEB-4368-92C3-14D7AB20BBB2}"/>
                </a:ext>
              </a:extLst>
            </p:cNvPr>
            <p:cNvSpPr/>
            <p:nvPr/>
          </p:nvSpPr>
          <p:spPr>
            <a:xfrm>
              <a:off x="3994229" y="1647463"/>
              <a:ext cx="2824223" cy="282422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FB11824-443D-47BD-AF2F-0FF5E93BB986}"/>
                </a:ext>
              </a:extLst>
            </p:cNvPr>
            <p:cNvSpPr/>
            <p:nvPr/>
          </p:nvSpPr>
          <p:spPr>
            <a:xfrm>
              <a:off x="3744891" y="1113099"/>
              <a:ext cx="2824223" cy="282422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ED8A44-8CDD-4ED4-AC12-6CD2470A4282}"/>
              </a:ext>
            </a:extLst>
          </p:cNvPr>
          <p:cNvSpPr txBox="1"/>
          <p:nvPr/>
        </p:nvSpPr>
        <p:spPr>
          <a:xfrm>
            <a:off x="2461549" y="4724916"/>
            <a:ext cx="72689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감사합니다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Q&amp;A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0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초록 인공 지능. 기술 웹 배경입니다. 가상 개념 로열티 무료 사진, 그림, 이미지 그리고 스톡포토그래피. Image 88224437.">
            <a:extLst>
              <a:ext uri="{FF2B5EF4-FFF2-40B4-BE49-F238E27FC236}">
                <a16:creationId xmlns:a16="http://schemas.microsoft.com/office/drawing/2014/main" id="{F03E6412-73BA-4409-AFC6-2DD909A98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1219200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88CDAF6-F24D-40D3-90D8-74BE46036E9B}"/>
              </a:ext>
            </a:extLst>
          </p:cNvPr>
          <p:cNvGrpSpPr/>
          <p:nvPr/>
        </p:nvGrpSpPr>
        <p:grpSpPr>
          <a:xfrm>
            <a:off x="4092448" y="1742035"/>
            <a:ext cx="5205984" cy="3373930"/>
            <a:chOff x="3490976" y="2397760"/>
            <a:chExt cx="5205984" cy="337393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602D381-C661-439C-A94C-EFEA507CFBCA}"/>
                </a:ext>
              </a:extLst>
            </p:cNvPr>
            <p:cNvSpPr/>
            <p:nvPr/>
          </p:nvSpPr>
          <p:spPr>
            <a:xfrm>
              <a:off x="3490976" y="2516632"/>
              <a:ext cx="125984" cy="125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1A8027-03B7-4DA0-8C5B-73E056355458}"/>
                </a:ext>
              </a:extLst>
            </p:cNvPr>
            <p:cNvSpPr/>
            <p:nvPr/>
          </p:nvSpPr>
          <p:spPr>
            <a:xfrm>
              <a:off x="3490976" y="3303016"/>
              <a:ext cx="125984" cy="125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F7C722A-D7BE-46CE-A376-3C9D0DEA1C6F}"/>
                </a:ext>
              </a:extLst>
            </p:cNvPr>
            <p:cNvSpPr/>
            <p:nvPr/>
          </p:nvSpPr>
          <p:spPr>
            <a:xfrm>
              <a:off x="3490976" y="4089400"/>
              <a:ext cx="125984" cy="125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998E5A0-B9A7-46BF-BFA5-B669D4A29473}"/>
                </a:ext>
              </a:extLst>
            </p:cNvPr>
            <p:cNvSpPr/>
            <p:nvPr/>
          </p:nvSpPr>
          <p:spPr>
            <a:xfrm>
              <a:off x="3490976" y="4875784"/>
              <a:ext cx="125984" cy="125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DB4A5C-0252-4058-95A0-9FAFC83F6B34}"/>
                </a:ext>
              </a:extLst>
            </p:cNvPr>
            <p:cNvSpPr txBox="1"/>
            <p:nvPr/>
          </p:nvSpPr>
          <p:spPr>
            <a:xfrm>
              <a:off x="3799840" y="2397760"/>
              <a:ext cx="48971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+mj-ea"/>
                  <a:ea typeface="+mj-ea"/>
                </a:rPr>
                <a:t>001   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핵심 아이디어 및 개요</a:t>
              </a:r>
              <a:b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</a:br>
              <a:b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</a:br>
              <a:endParaRPr 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58D65B-F43D-469F-8F4B-5D7C35AE5935}"/>
                </a:ext>
              </a:extLst>
            </p:cNvPr>
            <p:cNvSpPr txBox="1"/>
            <p:nvPr/>
          </p:nvSpPr>
          <p:spPr>
            <a:xfrm>
              <a:off x="3799840" y="3181342"/>
              <a:ext cx="4897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+mj-ea"/>
                  <a:ea typeface="+mj-ea"/>
                </a:rPr>
                <a:t>002   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배경 및 필요성</a:t>
              </a:r>
              <a:endParaRPr 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085ADB-C2A6-400E-9301-62BB110E570E}"/>
                </a:ext>
              </a:extLst>
            </p:cNvPr>
            <p:cNvSpPr txBox="1"/>
            <p:nvPr/>
          </p:nvSpPr>
          <p:spPr>
            <a:xfrm>
              <a:off x="3799840" y="3964924"/>
              <a:ext cx="4897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+mj-ea"/>
                  <a:ea typeface="+mj-ea"/>
                </a:rPr>
                <a:t>003   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사용기술 요소</a:t>
              </a:r>
              <a:endParaRPr 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28B7C8-8346-44A6-9E93-641E6A16F1B4}"/>
                </a:ext>
              </a:extLst>
            </p:cNvPr>
            <p:cNvSpPr txBox="1"/>
            <p:nvPr/>
          </p:nvSpPr>
          <p:spPr>
            <a:xfrm>
              <a:off x="3799840" y="4748506"/>
              <a:ext cx="4897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+mj-ea"/>
                  <a:ea typeface="+mj-ea"/>
                </a:rPr>
                <a:t>004    </a:t>
              </a:r>
              <a:r>
                <a:rPr lang="ko-KR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작품의 차별성</a:t>
              </a:r>
              <a:endParaRPr lang="en-US" altLang="ko-KR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C02BED1-1CA2-4F41-8EC2-78E0BF5E744D}"/>
                </a:ext>
              </a:extLst>
            </p:cNvPr>
            <p:cNvSpPr/>
            <p:nvPr/>
          </p:nvSpPr>
          <p:spPr>
            <a:xfrm>
              <a:off x="3490976" y="5645706"/>
              <a:ext cx="125984" cy="125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0DD0C6-8D63-4547-8BD4-BBB807523241}"/>
              </a:ext>
            </a:extLst>
          </p:cNvPr>
          <p:cNvGrpSpPr/>
          <p:nvPr/>
        </p:nvGrpSpPr>
        <p:grpSpPr>
          <a:xfrm>
            <a:off x="603271" y="424757"/>
            <a:ext cx="1493520" cy="1097280"/>
            <a:chOff x="359431" y="221557"/>
            <a:chExt cx="1493520" cy="109728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D42B77E-497B-43AE-B108-9C76A1744FAC}"/>
                </a:ext>
              </a:extLst>
            </p:cNvPr>
            <p:cNvGrpSpPr/>
            <p:nvPr/>
          </p:nvGrpSpPr>
          <p:grpSpPr>
            <a:xfrm>
              <a:off x="359431" y="221557"/>
              <a:ext cx="1131451" cy="1097280"/>
              <a:chOff x="609600" y="228600"/>
              <a:chExt cx="2270760" cy="2202180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D701B07-612E-40D6-BDA7-7F3BA8FD7043}"/>
                  </a:ext>
                </a:extLst>
              </p:cNvPr>
              <p:cNvSpPr/>
              <p:nvPr/>
            </p:nvSpPr>
            <p:spPr>
              <a:xfrm>
                <a:off x="1249680" y="800100"/>
                <a:ext cx="1630680" cy="1630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D4B7E1CD-73C8-45C8-829A-7104D2E75179}"/>
                  </a:ext>
                </a:extLst>
              </p:cNvPr>
              <p:cNvSpPr/>
              <p:nvPr/>
            </p:nvSpPr>
            <p:spPr>
              <a:xfrm>
                <a:off x="609600" y="228600"/>
                <a:ext cx="1630680" cy="1630680"/>
              </a:xfrm>
              <a:custGeom>
                <a:avLst/>
                <a:gdLst>
                  <a:gd name="connsiteX0" fmla="*/ 0 w 1630680"/>
                  <a:gd name="connsiteY0" fmla="*/ 0 h 1630680"/>
                  <a:gd name="connsiteX1" fmla="*/ 1630680 w 1630680"/>
                  <a:gd name="connsiteY1" fmla="*/ 0 h 1630680"/>
                  <a:gd name="connsiteX2" fmla="*/ 1630680 w 1630680"/>
                  <a:gd name="connsiteY2" fmla="*/ 449580 h 1630680"/>
                  <a:gd name="connsiteX3" fmla="*/ 449580 w 1630680"/>
                  <a:gd name="connsiteY3" fmla="*/ 449580 h 1630680"/>
                  <a:gd name="connsiteX4" fmla="*/ 449580 w 1630680"/>
                  <a:gd name="connsiteY4" fmla="*/ 1630680 h 1630680"/>
                  <a:gd name="connsiteX5" fmla="*/ 0 w 1630680"/>
                  <a:gd name="connsiteY5" fmla="*/ 1630680 h 163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0680" h="1630680">
                    <a:moveTo>
                      <a:pt x="0" y="0"/>
                    </a:moveTo>
                    <a:lnTo>
                      <a:pt x="1630680" y="0"/>
                    </a:lnTo>
                    <a:lnTo>
                      <a:pt x="1630680" y="449580"/>
                    </a:lnTo>
                    <a:lnTo>
                      <a:pt x="449580" y="449580"/>
                    </a:lnTo>
                    <a:lnTo>
                      <a:pt x="449580" y="1630680"/>
                    </a:lnTo>
                    <a:lnTo>
                      <a:pt x="0" y="163068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6401EE-9D74-4811-9F0D-628FC37B5736}"/>
                </a:ext>
              </a:extLst>
            </p:cNvPr>
            <p:cNvSpPr txBox="1"/>
            <p:nvPr/>
          </p:nvSpPr>
          <p:spPr>
            <a:xfrm>
              <a:off x="359431" y="1011060"/>
              <a:ext cx="1493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목차</a:t>
              </a:r>
              <a:endParaRPr lang="en-US" sz="1400" b="1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58280F-D5AD-4766-B94A-3C98736026B8}"/>
              </a:ext>
            </a:extLst>
          </p:cNvPr>
          <p:cNvSpPr txBox="1"/>
          <p:nvPr/>
        </p:nvSpPr>
        <p:spPr>
          <a:xfrm>
            <a:off x="4401312" y="4868307"/>
            <a:ext cx="489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ea"/>
                <a:ea typeface="+mj-ea"/>
              </a:rPr>
              <a:t>005   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구조 및 동작 시나리오</a:t>
            </a:r>
            <a:endParaRPr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589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CBB432F-FA9B-42A4-BDC6-63F04691E13F}"/>
              </a:ext>
            </a:extLst>
          </p:cNvPr>
          <p:cNvGrpSpPr/>
          <p:nvPr/>
        </p:nvGrpSpPr>
        <p:grpSpPr>
          <a:xfrm>
            <a:off x="358182" y="221557"/>
            <a:ext cx="8138160" cy="1160267"/>
            <a:chOff x="358182" y="221557"/>
            <a:chExt cx="8138160" cy="116026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360A560-A9F7-405E-948D-2B48EB0CA014}"/>
                </a:ext>
              </a:extLst>
            </p:cNvPr>
            <p:cNvGrpSpPr/>
            <p:nvPr/>
          </p:nvGrpSpPr>
          <p:grpSpPr>
            <a:xfrm>
              <a:off x="358182" y="221557"/>
              <a:ext cx="1493520" cy="1097280"/>
              <a:chOff x="337862" y="221557"/>
              <a:chExt cx="1493520" cy="109728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D152999-D587-43AC-A46B-99FBEA176461}"/>
                  </a:ext>
                </a:extLst>
              </p:cNvPr>
              <p:cNvGrpSpPr/>
              <p:nvPr/>
            </p:nvGrpSpPr>
            <p:grpSpPr>
              <a:xfrm>
                <a:off x="359431" y="221557"/>
                <a:ext cx="1131451" cy="1097280"/>
                <a:chOff x="609600" y="228600"/>
                <a:chExt cx="2270760" cy="2202180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BD3F48F8-F698-466A-A4CD-0D60D72C3058}"/>
                    </a:ext>
                  </a:extLst>
                </p:cNvPr>
                <p:cNvSpPr/>
                <p:nvPr/>
              </p:nvSpPr>
              <p:spPr>
                <a:xfrm>
                  <a:off x="1249680" y="800100"/>
                  <a:ext cx="1630680" cy="16306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:a16="http://schemas.microsoft.com/office/drawing/2014/main" id="{1CDFF037-FC1F-42B2-AA97-4425C5F12F07}"/>
                    </a:ext>
                  </a:extLst>
                </p:cNvPr>
                <p:cNvSpPr/>
                <p:nvPr/>
              </p:nvSpPr>
              <p:spPr>
                <a:xfrm>
                  <a:off x="609600" y="228600"/>
                  <a:ext cx="1630680" cy="1630680"/>
                </a:xfrm>
                <a:custGeom>
                  <a:avLst/>
                  <a:gdLst>
                    <a:gd name="connsiteX0" fmla="*/ 0 w 1630680"/>
                    <a:gd name="connsiteY0" fmla="*/ 0 h 1630680"/>
                    <a:gd name="connsiteX1" fmla="*/ 1630680 w 1630680"/>
                    <a:gd name="connsiteY1" fmla="*/ 0 h 1630680"/>
                    <a:gd name="connsiteX2" fmla="*/ 1630680 w 1630680"/>
                    <a:gd name="connsiteY2" fmla="*/ 449580 h 1630680"/>
                    <a:gd name="connsiteX3" fmla="*/ 449580 w 1630680"/>
                    <a:gd name="connsiteY3" fmla="*/ 449580 h 1630680"/>
                    <a:gd name="connsiteX4" fmla="*/ 449580 w 1630680"/>
                    <a:gd name="connsiteY4" fmla="*/ 1630680 h 1630680"/>
                    <a:gd name="connsiteX5" fmla="*/ 0 w 1630680"/>
                    <a:gd name="connsiteY5" fmla="*/ 1630680 h 163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0680" h="1630680">
                      <a:moveTo>
                        <a:pt x="0" y="0"/>
                      </a:moveTo>
                      <a:lnTo>
                        <a:pt x="1630680" y="0"/>
                      </a:lnTo>
                      <a:lnTo>
                        <a:pt x="1630680" y="449580"/>
                      </a:lnTo>
                      <a:lnTo>
                        <a:pt x="449580" y="449580"/>
                      </a:lnTo>
                      <a:lnTo>
                        <a:pt x="449580" y="1630680"/>
                      </a:lnTo>
                      <a:lnTo>
                        <a:pt x="0" y="1630680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E17A2-BDAF-49E1-A6C7-C98EF1156B17}"/>
                  </a:ext>
                </a:extLst>
              </p:cNvPr>
              <p:cNvSpPr txBox="1"/>
              <p:nvPr/>
            </p:nvSpPr>
            <p:spPr>
              <a:xfrm>
                <a:off x="337862" y="627816"/>
                <a:ext cx="1493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36213E-35B4-48E2-980E-4B774CDE3967}"/>
                </a:ext>
              </a:extLst>
            </p:cNvPr>
            <p:cNvSpPr txBox="1"/>
            <p:nvPr/>
          </p:nvSpPr>
          <p:spPr>
            <a:xfrm>
              <a:off x="1851702" y="797049"/>
              <a:ext cx="6644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핵심 아이디어 및 개요</a:t>
              </a:r>
              <a:endParaRPr lang="en-US" altLang="ko-KR" sz="32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E559255-6821-4678-9FDF-C9487EC5EFBF}"/>
              </a:ext>
            </a:extLst>
          </p:cNvPr>
          <p:cNvSpPr txBox="1"/>
          <p:nvPr/>
        </p:nvSpPr>
        <p:spPr>
          <a:xfrm>
            <a:off x="2870833" y="3606497"/>
            <a:ext cx="257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강화학습을 통한 게임 </a:t>
            </a:r>
            <a:r>
              <a:rPr lang="en-US" altLang="ko-KR" sz="1400" b="1" dirty="0"/>
              <a:t>AI </a:t>
            </a:r>
            <a:r>
              <a:rPr lang="ko-KR" altLang="en-US" sz="1400" b="1" dirty="0"/>
              <a:t>학습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F4E990-95B5-4B17-BE4B-A220E337DBDD}"/>
              </a:ext>
            </a:extLst>
          </p:cNvPr>
          <p:cNvSpPr txBox="1"/>
          <p:nvPr/>
        </p:nvSpPr>
        <p:spPr>
          <a:xfrm>
            <a:off x="1292677" y="5729528"/>
            <a:ext cx="270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비전 시스템을 통한 카메라 인식</a:t>
            </a:r>
            <a:endParaRPr 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60BBC-8C1D-469B-9924-25311531BCE3}"/>
              </a:ext>
            </a:extLst>
          </p:cNvPr>
          <p:cNvSpPr txBox="1"/>
          <p:nvPr/>
        </p:nvSpPr>
        <p:spPr>
          <a:xfrm>
            <a:off x="562576" y="3542275"/>
            <a:ext cx="1897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외부 활용  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2DF8AF-387A-450A-A63B-0B4011A93C40}"/>
              </a:ext>
            </a:extLst>
          </p:cNvPr>
          <p:cNvSpPr txBox="1"/>
          <p:nvPr/>
        </p:nvSpPr>
        <p:spPr>
          <a:xfrm>
            <a:off x="8859393" y="4129090"/>
            <a:ext cx="30827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화면 인식 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+</a:t>
            </a:r>
          </a:p>
          <a:p>
            <a:pPr algn="ctr"/>
            <a:r>
              <a:rPr lang="en-US" altLang="ko-KR" sz="1400" b="1" dirty="0"/>
              <a:t> </a:t>
            </a:r>
            <a:r>
              <a:rPr lang="ko-KR" altLang="en-US" sz="1400" b="1" dirty="0"/>
              <a:t>강화학습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 </a:t>
            </a:r>
            <a:r>
              <a:rPr lang="en-US" altLang="ko-KR" sz="1400" b="1" dirty="0"/>
              <a:t>+ </a:t>
            </a:r>
          </a:p>
          <a:p>
            <a:pPr algn="ctr"/>
            <a:r>
              <a:rPr lang="ko-KR" altLang="en-US" sz="1400" b="1" dirty="0"/>
              <a:t>외부 </a:t>
            </a:r>
            <a:r>
              <a:rPr lang="en-US" altLang="ko-KR" sz="1400" b="1" dirty="0"/>
              <a:t>Actuator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= </a:t>
            </a:r>
          </a:p>
          <a:p>
            <a:pPr algn="ctr"/>
            <a:r>
              <a:rPr lang="ko-KR" altLang="en-US" sz="1400" b="1" dirty="0"/>
              <a:t>인간 친화적 </a:t>
            </a:r>
            <a:r>
              <a:rPr lang="en-US" altLang="ko-KR" sz="1400" b="1" dirty="0"/>
              <a:t>AI </a:t>
            </a:r>
            <a:r>
              <a:rPr lang="ko-KR" altLang="en-US" sz="1400" b="1" dirty="0"/>
              <a:t>인터페이스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9FC875-9D38-43F7-8300-E1E84F07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28" y="1948045"/>
            <a:ext cx="2278485" cy="146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187B1C-0A89-4556-A270-E6136949D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56" y="1990319"/>
            <a:ext cx="2483643" cy="1547269"/>
          </a:xfrm>
          <a:prstGeom prst="rect">
            <a:avLst/>
          </a:prstGeom>
        </p:spPr>
      </p:pic>
      <p:pic>
        <p:nvPicPr>
          <p:cNvPr id="1026" name="Picture 2" descr="In-Sight 8000 Vision Systems | Cognex">
            <a:extLst>
              <a:ext uri="{FF2B5EF4-FFF2-40B4-BE49-F238E27FC236}">
                <a16:creationId xmlns:a16="http://schemas.microsoft.com/office/drawing/2014/main" id="{B7E49A03-FEE3-4D37-8B47-616FF73F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96" y="4053226"/>
            <a:ext cx="1837251" cy="147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2BB8E1B-1CFB-4FBE-84D6-F5D6A11EAE06}"/>
              </a:ext>
            </a:extLst>
          </p:cNvPr>
          <p:cNvSpPr/>
          <p:nvPr/>
        </p:nvSpPr>
        <p:spPr>
          <a:xfrm rot="16200000">
            <a:off x="6778864" y="2303480"/>
            <a:ext cx="960120" cy="2606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인공지능에 열광하는 유저들 … 게임업계 판도 바꾼 AI - 기술과혁신 웹진">
            <a:extLst>
              <a:ext uri="{FF2B5EF4-FFF2-40B4-BE49-F238E27FC236}">
                <a16:creationId xmlns:a16="http://schemas.microsoft.com/office/drawing/2014/main" id="{6FC44FAD-13D7-481E-BEDD-7469C18AC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93" y="1577360"/>
            <a:ext cx="2540043" cy="196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752D2D-38DC-4B5C-A11D-3C1BA14C463C}"/>
              </a:ext>
            </a:extLst>
          </p:cNvPr>
          <p:cNvSpPr txBox="1"/>
          <p:nvPr/>
        </p:nvSpPr>
        <p:spPr>
          <a:xfrm>
            <a:off x="1830134" y="504214"/>
            <a:ext cx="66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선정 이유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2C1295-377E-4E9C-A78D-F127D013CD21}"/>
              </a:ext>
            </a:extLst>
          </p:cNvPr>
          <p:cNvSpPr txBox="1"/>
          <p:nvPr/>
        </p:nvSpPr>
        <p:spPr>
          <a:xfrm>
            <a:off x="5854254" y="4257039"/>
            <a:ext cx="2707687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>
                <a:latin typeface="Noto Sans CJK JP Black"/>
                <a:cs typeface="Noto Sans CJK JP Black"/>
              </a:rPr>
              <a:t>하나의 통합된 인터페이스로 코드 수정 및 통합</a:t>
            </a: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>
                <a:latin typeface="Noto Sans CJK JP Black"/>
                <a:cs typeface="Noto Sans CJK JP Black"/>
              </a:rPr>
              <a:t>게임 하나에 국한되지 않게끔 확장성 있는 패키지로 구현</a:t>
            </a:r>
            <a:endParaRPr lang="en-US" altLang="ko-KR" sz="1400" dirty="0">
              <a:latin typeface="Noto Sans CJK JP Black"/>
              <a:cs typeface="Noto Sans CJK JP Black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B4465-0313-40AD-940F-4EA61841FC39}"/>
              </a:ext>
            </a:extLst>
          </p:cNvPr>
          <p:cNvSpPr txBox="1"/>
          <p:nvPr/>
        </p:nvSpPr>
        <p:spPr>
          <a:xfrm>
            <a:off x="3721725" y="52220"/>
            <a:ext cx="7370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프로젝트 범위가 너무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넓어보이고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핵심 아이디어가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파악되지 않음</a:t>
            </a:r>
          </a:p>
        </p:txBody>
      </p:sp>
    </p:spTree>
    <p:extLst>
      <p:ext uri="{BB962C8B-B14F-4D97-AF65-F5344CB8AC3E}">
        <p14:creationId xmlns:p14="http://schemas.microsoft.com/office/powerpoint/2010/main" val="51235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A69F94-23C6-4363-BB4A-8C45E056D723}"/>
              </a:ext>
            </a:extLst>
          </p:cNvPr>
          <p:cNvGrpSpPr/>
          <p:nvPr/>
        </p:nvGrpSpPr>
        <p:grpSpPr>
          <a:xfrm>
            <a:off x="358182" y="221557"/>
            <a:ext cx="8116592" cy="1144431"/>
            <a:chOff x="358182" y="221557"/>
            <a:chExt cx="8116592" cy="114443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8454562-3F30-4976-B3C5-4EF488DF624D}"/>
                </a:ext>
              </a:extLst>
            </p:cNvPr>
            <p:cNvGrpSpPr/>
            <p:nvPr/>
          </p:nvGrpSpPr>
          <p:grpSpPr>
            <a:xfrm>
              <a:off x="358182" y="221557"/>
              <a:ext cx="1493520" cy="1097280"/>
              <a:chOff x="337862" y="221557"/>
              <a:chExt cx="1493520" cy="109728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AFE671B-4A6D-4F30-ADE7-3A9849D45E9E}"/>
                  </a:ext>
                </a:extLst>
              </p:cNvPr>
              <p:cNvGrpSpPr/>
              <p:nvPr/>
            </p:nvGrpSpPr>
            <p:grpSpPr>
              <a:xfrm>
                <a:off x="359431" y="221557"/>
                <a:ext cx="1131451" cy="1097280"/>
                <a:chOff x="609600" y="228600"/>
                <a:chExt cx="2270760" cy="220218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3C34446-7573-41F3-93DB-D546458D8B29}"/>
                    </a:ext>
                  </a:extLst>
                </p:cNvPr>
                <p:cNvSpPr/>
                <p:nvPr/>
              </p:nvSpPr>
              <p:spPr>
                <a:xfrm>
                  <a:off x="1249680" y="800100"/>
                  <a:ext cx="1630680" cy="16306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27610B9C-870C-4736-BFC2-65F805435845}"/>
                    </a:ext>
                  </a:extLst>
                </p:cNvPr>
                <p:cNvSpPr/>
                <p:nvPr/>
              </p:nvSpPr>
              <p:spPr>
                <a:xfrm>
                  <a:off x="609600" y="228600"/>
                  <a:ext cx="1630680" cy="1630680"/>
                </a:xfrm>
                <a:custGeom>
                  <a:avLst/>
                  <a:gdLst>
                    <a:gd name="connsiteX0" fmla="*/ 0 w 1630680"/>
                    <a:gd name="connsiteY0" fmla="*/ 0 h 1630680"/>
                    <a:gd name="connsiteX1" fmla="*/ 1630680 w 1630680"/>
                    <a:gd name="connsiteY1" fmla="*/ 0 h 1630680"/>
                    <a:gd name="connsiteX2" fmla="*/ 1630680 w 1630680"/>
                    <a:gd name="connsiteY2" fmla="*/ 449580 h 1630680"/>
                    <a:gd name="connsiteX3" fmla="*/ 449580 w 1630680"/>
                    <a:gd name="connsiteY3" fmla="*/ 449580 h 1630680"/>
                    <a:gd name="connsiteX4" fmla="*/ 449580 w 1630680"/>
                    <a:gd name="connsiteY4" fmla="*/ 1630680 h 1630680"/>
                    <a:gd name="connsiteX5" fmla="*/ 0 w 1630680"/>
                    <a:gd name="connsiteY5" fmla="*/ 1630680 h 163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0680" h="1630680">
                      <a:moveTo>
                        <a:pt x="0" y="0"/>
                      </a:moveTo>
                      <a:lnTo>
                        <a:pt x="1630680" y="0"/>
                      </a:lnTo>
                      <a:lnTo>
                        <a:pt x="1630680" y="449580"/>
                      </a:lnTo>
                      <a:lnTo>
                        <a:pt x="449580" y="449580"/>
                      </a:lnTo>
                      <a:lnTo>
                        <a:pt x="449580" y="1630680"/>
                      </a:lnTo>
                      <a:lnTo>
                        <a:pt x="0" y="1630680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7E8AC1-D24F-435E-8DF0-9E3B37401730}"/>
                  </a:ext>
                </a:extLst>
              </p:cNvPr>
              <p:cNvSpPr txBox="1"/>
              <p:nvPr/>
            </p:nvSpPr>
            <p:spPr>
              <a:xfrm>
                <a:off x="337862" y="627816"/>
                <a:ext cx="1493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D4B71C-4C9A-40A0-A79F-52132202841D}"/>
                </a:ext>
              </a:extLst>
            </p:cNvPr>
            <p:cNvSpPr txBox="1"/>
            <p:nvPr/>
          </p:nvSpPr>
          <p:spPr>
            <a:xfrm>
              <a:off x="1830134" y="781213"/>
              <a:ext cx="6644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배경 및 필요성</a:t>
              </a:r>
              <a:endParaRPr lang="en-US" sz="3200" b="1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6C4F3A-47DD-42C2-B0DD-6C7B209CF2F6}"/>
              </a:ext>
            </a:extLst>
          </p:cNvPr>
          <p:cNvCxnSpPr/>
          <p:nvPr/>
        </p:nvCxnSpPr>
        <p:spPr>
          <a:xfrm>
            <a:off x="5680037" y="1791781"/>
            <a:ext cx="0" cy="3992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C35534-6B51-47DF-9F25-5923C5A5C0AA}"/>
              </a:ext>
            </a:extLst>
          </p:cNvPr>
          <p:cNvSpPr txBox="1"/>
          <p:nvPr/>
        </p:nvSpPr>
        <p:spPr>
          <a:xfrm>
            <a:off x="5928588" y="1592701"/>
            <a:ext cx="489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인간친화적 </a:t>
            </a:r>
            <a:r>
              <a:rPr lang="en-US" altLang="ko-KR" b="1" dirty="0"/>
              <a:t>AI</a:t>
            </a:r>
            <a:r>
              <a:rPr lang="ko-KR" altLang="en-US" b="1" dirty="0"/>
              <a:t>에 대한 실질적 투자 진행</a:t>
            </a:r>
            <a:endParaRPr lang="en-US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A083431-AF97-4FB3-8FD2-72D0EEB8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94" y="2226942"/>
            <a:ext cx="4232559" cy="24602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C1F2271-3931-4485-B0CA-7539A0FA53D0}"/>
              </a:ext>
            </a:extLst>
          </p:cNvPr>
          <p:cNvSpPr txBox="1"/>
          <p:nvPr/>
        </p:nvSpPr>
        <p:spPr>
          <a:xfrm>
            <a:off x="1830134" y="504214"/>
            <a:ext cx="66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판매자 관점에서의 필요성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76174-E035-4878-A68A-C58753D58EBB}"/>
              </a:ext>
            </a:extLst>
          </p:cNvPr>
          <p:cNvSpPr txBox="1"/>
          <p:nvPr/>
        </p:nvSpPr>
        <p:spPr>
          <a:xfrm>
            <a:off x="23206" y="1624767"/>
            <a:ext cx="5129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코로나 이후 활발해진</a:t>
            </a:r>
            <a:r>
              <a:rPr lang="en-US" altLang="ko-KR" b="1" dirty="0"/>
              <a:t> </a:t>
            </a:r>
            <a:r>
              <a:rPr lang="ko-KR" altLang="en-US" b="1" dirty="0"/>
              <a:t>인공지능 분야 사업</a:t>
            </a:r>
            <a:endParaRPr lang="en-US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EA4FF16-341A-4283-870B-1F81DFCC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1" y="2011751"/>
            <a:ext cx="3905250" cy="20955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F891FE0-A22C-4F8E-93C3-13C66316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480" y="3631108"/>
            <a:ext cx="4083006" cy="21122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0364C7-7D67-4372-8761-114F3E56302B}"/>
              </a:ext>
            </a:extLst>
          </p:cNvPr>
          <p:cNvSpPr txBox="1"/>
          <p:nvPr/>
        </p:nvSpPr>
        <p:spPr>
          <a:xfrm>
            <a:off x="4972485" y="412831"/>
            <a:ext cx="6054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인간친화적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AI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필요성에 대한 근거 기사가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너무 약하지 않나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456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A69F94-23C6-4363-BB4A-8C45E056D723}"/>
              </a:ext>
            </a:extLst>
          </p:cNvPr>
          <p:cNvGrpSpPr/>
          <p:nvPr/>
        </p:nvGrpSpPr>
        <p:grpSpPr>
          <a:xfrm>
            <a:off x="358182" y="221557"/>
            <a:ext cx="8116592" cy="1144431"/>
            <a:chOff x="358182" y="221557"/>
            <a:chExt cx="8116592" cy="114443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8454562-3F30-4976-B3C5-4EF488DF624D}"/>
                </a:ext>
              </a:extLst>
            </p:cNvPr>
            <p:cNvGrpSpPr/>
            <p:nvPr/>
          </p:nvGrpSpPr>
          <p:grpSpPr>
            <a:xfrm>
              <a:off x="358182" y="221557"/>
              <a:ext cx="1493520" cy="1097280"/>
              <a:chOff x="337862" y="221557"/>
              <a:chExt cx="1493520" cy="109728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AFE671B-4A6D-4F30-ADE7-3A9849D45E9E}"/>
                  </a:ext>
                </a:extLst>
              </p:cNvPr>
              <p:cNvGrpSpPr/>
              <p:nvPr/>
            </p:nvGrpSpPr>
            <p:grpSpPr>
              <a:xfrm>
                <a:off x="359431" y="221557"/>
                <a:ext cx="1131451" cy="1097280"/>
                <a:chOff x="609600" y="228600"/>
                <a:chExt cx="2270760" cy="220218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3C34446-7573-41F3-93DB-D546458D8B29}"/>
                    </a:ext>
                  </a:extLst>
                </p:cNvPr>
                <p:cNvSpPr/>
                <p:nvPr/>
              </p:nvSpPr>
              <p:spPr>
                <a:xfrm>
                  <a:off x="1249680" y="800100"/>
                  <a:ext cx="1630680" cy="16306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27610B9C-870C-4736-BFC2-65F805435845}"/>
                    </a:ext>
                  </a:extLst>
                </p:cNvPr>
                <p:cNvSpPr/>
                <p:nvPr/>
              </p:nvSpPr>
              <p:spPr>
                <a:xfrm>
                  <a:off x="609600" y="228600"/>
                  <a:ext cx="1630680" cy="1630680"/>
                </a:xfrm>
                <a:custGeom>
                  <a:avLst/>
                  <a:gdLst>
                    <a:gd name="connsiteX0" fmla="*/ 0 w 1630680"/>
                    <a:gd name="connsiteY0" fmla="*/ 0 h 1630680"/>
                    <a:gd name="connsiteX1" fmla="*/ 1630680 w 1630680"/>
                    <a:gd name="connsiteY1" fmla="*/ 0 h 1630680"/>
                    <a:gd name="connsiteX2" fmla="*/ 1630680 w 1630680"/>
                    <a:gd name="connsiteY2" fmla="*/ 449580 h 1630680"/>
                    <a:gd name="connsiteX3" fmla="*/ 449580 w 1630680"/>
                    <a:gd name="connsiteY3" fmla="*/ 449580 h 1630680"/>
                    <a:gd name="connsiteX4" fmla="*/ 449580 w 1630680"/>
                    <a:gd name="connsiteY4" fmla="*/ 1630680 h 1630680"/>
                    <a:gd name="connsiteX5" fmla="*/ 0 w 1630680"/>
                    <a:gd name="connsiteY5" fmla="*/ 1630680 h 163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0680" h="1630680">
                      <a:moveTo>
                        <a:pt x="0" y="0"/>
                      </a:moveTo>
                      <a:lnTo>
                        <a:pt x="1630680" y="0"/>
                      </a:lnTo>
                      <a:lnTo>
                        <a:pt x="1630680" y="449580"/>
                      </a:lnTo>
                      <a:lnTo>
                        <a:pt x="449580" y="449580"/>
                      </a:lnTo>
                      <a:lnTo>
                        <a:pt x="449580" y="1630680"/>
                      </a:lnTo>
                      <a:lnTo>
                        <a:pt x="0" y="1630680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7E8AC1-D24F-435E-8DF0-9E3B37401730}"/>
                  </a:ext>
                </a:extLst>
              </p:cNvPr>
              <p:cNvSpPr txBox="1"/>
              <p:nvPr/>
            </p:nvSpPr>
            <p:spPr>
              <a:xfrm>
                <a:off x="337862" y="627816"/>
                <a:ext cx="1493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D4B71C-4C9A-40A0-A79F-52132202841D}"/>
                </a:ext>
              </a:extLst>
            </p:cNvPr>
            <p:cNvSpPr txBox="1"/>
            <p:nvPr/>
          </p:nvSpPr>
          <p:spPr>
            <a:xfrm>
              <a:off x="1830134" y="781213"/>
              <a:ext cx="6644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배경 및 필요성</a:t>
              </a:r>
              <a:endParaRPr lang="en-US" altLang="ko-KR" sz="3200" b="1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6C4F3A-47DD-42C2-B0DD-6C7B209CF2F6}"/>
              </a:ext>
            </a:extLst>
          </p:cNvPr>
          <p:cNvCxnSpPr/>
          <p:nvPr/>
        </p:nvCxnSpPr>
        <p:spPr>
          <a:xfrm>
            <a:off x="6096000" y="1717040"/>
            <a:ext cx="0" cy="3992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C35534-6B51-47DF-9F25-5923C5A5C0AA}"/>
              </a:ext>
            </a:extLst>
          </p:cNvPr>
          <p:cNvSpPr txBox="1"/>
          <p:nvPr/>
        </p:nvSpPr>
        <p:spPr>
          <a:xfrm>
            <a:off x="0" y="1529247"/>
            <a:ext cx="49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/>
              <a:t>보드게임 주 사용자의 선호 경향</a:t>
            </a:r>
            <a:endParaRPr 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12D5E2-8240-4A7E-B052-330F56EA9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0"/>
          <a:stretch/>
        </p:blipFill>
        <p:spPr>
          <a:xfrm>
            <a:off x="458778" y="1870090"/>
            <a:ext cx="3141024" cy="224670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D3EA42-EDC4-4124-9DB2-1E260815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12" y="4252310"/>
            <a:ext cx="3118416" cy="18983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FDEEF4-836E-43B6-8A0C-8D0A9F029080}"/>
              </a:ext>
            </a:extLst>
          </p:cNvPr>
          <p:cNvSpPr txBox="1"/>
          <p:nvPr/>
        </p:nvSpPr>
        <p:spPr>
          <a:xfrm>
            <a:off x="1830134" y="504214"/>
            <a:ext cx="66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소비자 관점에서의 필요성</a:t>
            </a:r>
            <a:endParaRPr lang="en-US" b="1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922DCDD-2D57-41E0-ACCE-95F306DA0BA3}"/>
              </a:ext>
            </a:extLst>
          </p:cNvPr>
          <p:cNvGrpSpPr/>
          <p:nvPr/>
        </p:nvGrpSpPr>
        <p:grpSpPr>
          <a:xfrm>
            <a:off x="6273838" y="2259417"/>
            <a:ext cx="5151692" cy="3450503"/>
            <a:chOff x="6390253" y="2429308"/>
            <a:chExt cx="5151692" cy="345050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B04CA9EB-94C1-46A0-9B23-4BA9A197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90253" y="2429308"/>
              <a:ext cx="5140590" cy="101623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DE3B645-6C1E-41BD-B229-0CE9F459A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1357" y="3651437"/>
              <a:ext cx="5140588" cy="2228374"/>
            </a:xfrm>
            <a:prstGeom prst="rect">
              <a:avLst/>
            </a:prstGeom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8A579D0F-86C3-4E62-8A96-E87DDDE6B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7835" y="1888802"/>
            <a:ext cx="2826723" cy="28590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A81C284-3D77-4705-96F2-8E1F9EDF5988}"/>
              </a:ext>
            </a:extLst>
          </p:cNvPr>
          <p:cNvSpPr txBox="1"/>
          <p:nvPr/>
        </p:nvSpPr>
        <p:spPr>
          <a:xfrm>
            <a:off x="5371339" y="1480628"/>
            <a:ext cx="49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코로나 이후 달라진 구매 양상</a:t>
            </a:r>
            <a:endParaRPr 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263A0C-1A07-4B75-9AEF-AF3E24A01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5422" y="2638046"/>
            <a:ext cx="2901773" cy="24284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80B983-F18D-4C08-A469-45F37964B280}"/>
              </a:ext>
            </a:extLst>
          </p:cNvPr>
          <p:cNvSpPr txBox="1"/>
          <p:nvPr/>
        </p:nvSpPr>
        <p:spPr>
          <a:xfrm>
            <a:off x="4972485" y="412831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갑자기 보드 게임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46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A69F94-23C6-4363-BB4A-8C45E056D723}"/>
              </a:ext>
            </a:extLst>
          </p:cNvPr>
          <p:cNvGrpSpPr/>
          <p:nvPr/>
        </p:nvGrpSpPr>
        <p:grpSpPr>
          <a:xfrm>
            <a:off x="358182" y="221557"/>
            <a:ext cx="8116592" cy="1144431"/>
            <a:chOff x="358182" y="221557"/>
            <a:chExt cx="8116592" cy="114443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8454562-3F30-4976-B3C5-4EF488DF624D}"/>
                </a:ext>
              </a:extLst>
            </p:cNvPr>
            <p:cNvGrpSpPr/>
            <p:nvPr/>
          </p:nvGrpSpPr>
          <p:grpSpPr>
            <a:xfrm>
              <a:off x="358182" y="221557"/>
              <a:ext cx="1493520" cy="1097280"/>
              <a:chOff x="337862" y="221557"/>
              <a:chExt cx="1493520" cy="109728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AFE671B-4A6D-4F30-ADE7-3A9849D45E9E}"/>
                  </a:ext>
                </a:extLst>
              </p:cNvPr>
              <p:cNvGrpSpPr/>
              <p:nvPr/>
            </p:nvGrpSpPr>
            <p:grpSpPr>
              <a:xfrm>
                <a:off x="359431" y="221557"/>
                <a:ext cx="1131451" cy="1097280"/>
                <a:chOff x="609600" y="228600"/>
                <a:chExt cx="2270760" cy="220218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3C34446-7573-41F3-93DB-D546458D8B29}"/>
                    </a:ext>
                  </a:extLst>
                </p:cNvPr>
                <p:cNvSpPr/>
                <p:nvPr/>
              </p:nvSpPr>
              <p:spPr>
                <a:xfrm>
                  <a:off x="1249680" y="800100"/>
                  <a:ext cx="1630680" cy="16306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27610B9C-870C-4736-BFC2-65F805435845}"/>
                    </a:ext>
                  </a:extLst>
                </p:cNvPr>
                <p:cNvSpPr/>
                <p:nvPr/>
              </p:nvSpPr>
              <p:spPr>
                <a:xfrm>
                  <a:off x="609600" y="228600"/>
                  <a:ext cx="1630680" cy="1630680"/>
                </a:xfrm>
                <a:custGeom>
                  <a:avLst/>
                  <a:gdLst>
                    <a:gd name="connsiteX0" fmla="*/ 0 w 1630680"/>
                    <a:gd name="connsiteY0" fmla="*/ 0 h 1630680"/>
                    <a:gd name="connsiteX1" fmla="*/ 1630680 w 1630680"/>
                    <a:gd name="connsiteY1" fmla="*/ 0 h 1630680"/>
                    <a:gd name="connsiteX2" fmla="*/ 1630680 w 1630680"/>
                    <a:gd name="connsiteY2" fmla="*/ 449580 h 1630680"/>
                    <a:gd name="connsiteX3" fmla="*/ 449580 w 1630680"/>
                    <a:gd name="connsiteY3" fmla="*/ 449580 h 1630680"/>
                    <a:gd name="connsiteX4" fmla="*/ 449580 w 1630680"/>
                    <a:gd name="connsiteY4" fmla="*/ 1630680 h 1630680"/>
                    <a:gd name="connsiteX5" fmla="*/ 0 w 1630680"/>
                    <a:gd name="connsiteY5" fmla="*/ 1630680 h 163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0680" h="1630680">
                      <a:moveTo>
                        <a:pt x="0" y="0"/>
                      </a:moveTo>
                      <a:lnTo>
                        <a:pt x="1630680" y="0"/>
                      </a:lnTo>
                      <a:lnTo>
                        <a:pt x="1630680" y="449580"/>
                      </a:lnTo>
                      <a:lnTo>
                        <a:pt x="449580" y="449580"/>
                      </a:lnTo>
                      <a:lnTo>
                        <a:pt x="449580" y="1630680"/>
                      </a:lnTo>
                      <a:lnTo>
                        <a:pt x="0" y="1630680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7E8AC1-D24F-435E-8DF0-9E3B37401730}"/>
                  </a:ext>
                </a:extLst>
              </p:cNvPr>
              <p:cNvSpPr txBox="1"/>
              <p:nvPr/>
            </p:nvSpPr>
            <p:spPr>
              <a:xfrm>
                <a:off x="337862" y="627816"/>
                <a:ext cx="1493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D4B71C-4C9A-40A0-A79F-52132202841D}"/>
                </a:ext>
              </a:extLst>
            </p:cNvPr>
            <p:cNvSpPr txBox="1"/>
            <p:nvPr/>
          </p:nvSpPr>
          <p:spPr>
            <a:xfrm>
              <a:off x="1830134" y="781213"/>
              <a:ext cx="6644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배경 및 필요성</a:t>
              </a:r>
              <a:endParaRPr lang="en-US" altLang="ko-KR" sz="3200" b="1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6C4F3A-47DD-42C2-B0DD-6C7B209CF2F6}"/>
              </a:ext>
            </a:extLst>
          </p:cNvPr>
          <p:cNvCxnSpPr/>
          <p:nvPr/>
        </p:nvCxnSpPr>
        <p:spPr>
          <a:xfrm>
            <a:off x="6096000" y="1717040"/>
            <a:ext cx="0" cy="3992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C35534-6B51-47DF-9F25-5923C5A5C0AA}"/>
              </a:ext>
            </a:extLst>
          </p:cNvPr>
          <p:cNvSpPr txBox="1"/>
          <p:nvPr/>
        </p:nvSpPr>
        <p:spPr>
          <a:xfrm>
            <a:off x="0" y="1529247"/>
            <a:ext cx="49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1. </a:t>
            </a:r>
            <a:r>
              <a:rPr lang="ko-KR" altLang="en-US" b="1" dirty="0" err="1"/>
              <a:t>딥마인드</a:t>
            </a:r>
            <a:r>
              <a:rPr lang="ko-KR" altLang="en-US" b="1" dirty="0"/>
              <a:t> 사의 알파고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FDEEF4-836E-43B6-8A0C-8D0A9F029080}"/>
              </a:ext>
            </a:extLst>
          </p:cNvPr>
          <p:cNvSpPr txBox="1"/>
          <p:nvPr/>
        </p:nvSpPr>
        <p:spPr>
          <a:xfrm>
            <a:off x="1830134" y="504214"/>
            <a:ext cx="66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Use - case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81C284-3D77-4705-96F2-8E1F9EDF5988}"/>
              </a:ext>
            </a:extLst>
          </p:cNvPr>
          <p:cNvSpPr txBox="1"/>
          <p:nvPr/>
        </p:nvSpPr>
        <p:spPr>
          <a:xfrm>
            <a:off x="5371339" y="1480628"/>
            <a:ext cx="491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2. CES</a:t>
            </a:r>
            <a:r>
              <a:rPr lang="ko-KR" altLang="en-US" b="1" dirty="0"/>
              <a:t> 사의 체스 로봇</a:t>
            </a:r>
            <a:endParaRPr 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476071-9F57-4691-891D-87603B9E8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7" y="1932884"/>
            <a:ext cx="4677507" cy="27709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5B3082-EBA6-4795-8696-E6F3AA65D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4472" y="4733684"/>
            <a:ext cx="5907058" cy="10740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AB3F443-C31D-4D5A-9C97-490AFB29F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71" y="2216423"/>
            <a:ext cx="5281962" cy="32326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E7B56A-7CD8-4630-81CD-5F2C27E56919}"/>
              </a:ext>
            </a:extLst>
          </p:cNvPr>
          <p:cNvSpPr txBox="1"/>
          <p:nvPr/>
        </p:nvSpPr>
        <p:spPr>
          <a:xfrm>
            <a:off x="4972485" y="412831"/>
            <a:ext cx="6074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보드 게임을 위한 인간친화적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AI?</a:t>
            </a:r>
          </a:p>
          <a:p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액츄에이터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형태이면 모두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인간친화적인가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3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A69F94-23C6-4363-BB4A-8C45E056D723}"/>
              </a:ext>
            </a:extLst>
          </p:cNvPr>
          <p:cNvGrpSpPr/>
          <p:nvPr/>
        </p:nvGrpSpPr>
        <p:grpSpPr>
          <a:xfrm>
            <a:off x="358182" y="221557"/>
            <a:ext cx="8116592" cy="1144431"/>
            <a:chOff x="358182" y="221557"/>
            <a:chExt cx="8116592" cy="114443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8454562-3F30-4976-B3C5-4EF488DF624D}"/>
                </a:ext>
              </a:extLst>
            </p:cNvPr>
            <p:cNvGrpSpPr/>
            <p:nvPr/>
          </p:nvGrpSpPr>
          <p:grpSpPr>
            <a:xfrm>
              <a:off x="358182" y="221557"/>
              <a:ext cx="1493520" cy="1097280"/>
              <a:chOff x="337862" y="221557"/>
              <a:chExt cx="1493520" cy="109728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AFE671B-4A6D-4F30-ADE7-3A9849D45E9E}"/>
                  </a:ext>
                </a:extLst>
              </p:cNvPr>
              <p:cNvGrpSpPr/>
              <p:nvPr/>
            </p:nvGrpSpPr>
            <p:grpSpPr>
              <a:xfrm>
                <a:off x="359431" y="221557"/>
                <a:ext cx="1131451" cy="1097280"/>
                <a:chOff x="609600" y="228600"/>
                <a:chExt cx="2270760" cy="220218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3C34446-7573-41F3-93DB-D546458D8B29}"/>
                    </a:ext>
                  </a:extLst>
                </p:cNvPr>
                <p:cNvSpPr/>
                <p:nvPr/>
              </p:nvSpPr>
              <p:spPr>
                <a:xfrm>
                  <a:off x="1249680" y="800100"/>
                  <a:ext cx="1630680" cy="16306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27610B9C-870C-4736-BFC2-65F805435845}"/>
                    </a:ext>
                  </a:extLst>
                </p:cNvPr>
                <p:cNvSpPr/>
                <p:nvPr/>
              </p:nvSpPr>
              <p:spPr>
                <a:xfrm>
                  <a:off x="609600" y="228600"/>
                  <a:ext cx="1630680" cy="1630680"/>
                </a:xfrm>
                <a:custGeom>
                  <a:avLst/>
                  <a:gdLst>
                    <a:gd name="connsiteX0" fmla="*/ 0 w 1630680"/>
                    <a:gd name="connsiteY0" fmla="*/ 0 h 1630680"/>
                    <a:gd name="connsiteX1" fmla="*/ 1630680 w 1630680"/>
                    <a:gd name="connsiteY1" fmla="*/ 0 h 1630680"/>
                    <a:gd name="connsiteX2" fmla="*/ 1630680 w 1630680"/>
                    <a:gd name="connsiteY2" fmla="*/ 449580 h 1630680"/>
                    <a:gd name="connsiteX3" fmla="*/ 449580 w 1630680"/>
                    <a:gd name="connsiteY3" fmla="*/ 449580 h 1630680"/>
                    <a:gd name="connsiteX4" fmla="*/ 449580 w 1630680"/>
                    <a:gd name="connsiteY4" fmla="*/ 1630680 h 1630680"/>
                    <a:gd name="connsiteX5" fmla="*/ 0 w 1630680"/>
                    <a:gd name="connsiteY5" fmla="*/ 1630680 h 163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0680" h="1630680">
                      <a:moveTo>
                        <a:pt x="0" y="0"/>
                      </a:moveTo>
                      <a:lnTo>
                        <a:pt x="1630680" y="0"/>
                      </a:lnTo>
                      <a:lnTo>
                        <a:pt x="1630680" y="449580"/>
                      </a:lnTo>
                      <a:lnTo>
                        <a:pt x="449580" y="449580"/>
                      </a:lnTo>
                      <a:lnTo>
                        <a:pt x="449580" y="1630680"/>
                      </a:lnTo>
                      <a:lnTo>
                        <a:pt x="0" y="1630680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7E8AC1-D24F-435E-8DF0-9E3B37401730}"/>
                  </a:ext>
                </a:extLst>
              </p:cNvPr>
              <p:cNvSpPr txBox="1"/>
              <p:nvPr/>
            </p:nvSpPr>
            <p:spPr>
              <a:xfrm>
                <a:off x="337862" y="627816"/>
                <a:ext cx="1493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D4B71C-4C9A-40A0-A79F-52132202841D}"/>
                </a:ext>
              </a:extLst>
            </p:cNvPr>
            <p:cNvSpPr txBox="1"/>
            <p:nvPr/>
          </p:nvSpPr>
          <p:spPr>
            <a:xfrm>
              <a:off x="1830134" y="781213"/>
              <a:ext cx="6644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작품의 차별성</a:t>
              </a:r>
              <a:endParaRPr lang="en-US" altLang="ko-KR" sz="3200" b="1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6C4F3A-47DD-42C2-B0DD-6C7B209CF2F6}"/>
              </a:ext>
            </a:extLst>
          </p:cNvPr>
          <p:cNvCxnSpPr/>
          <p:nvPr/>
        </p:nvCxnSpPr>
        <p:spPr>
          <a:xfrm>
            <a:off x="6096000" y="1717040"/>
            <a:ext cx="0" cy="3992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86E328B-AB6F-4B18-9D3B-1ECE4C3E6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356"/>
          <a:stretch/>
        </p:blipFill>
        <p:spPr>
          <a:xfrm>
            <a:off x="6613463" y="1257683"/>
            <a:ext cx="3926727" cy="23004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D336DA-841A-484E-889A-805BFFF0E092}"/>
              </a:ext>
            </a:extLst>
          </p:cNvPr>
          <p:cNvSpPr txBox="1"/>
          <p:nvPr/>
        </p:nvSpPr>
        <p:spPr>
          <a:xfrm>
            <a:off x="571784" y="1817857"/>
            <a:ext cx="4457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>
                <a:latin typeface="Noto Sans CJK JP Black"/>
                <a:cs typeface="Noto Sans CJK JP Black"/>
              </a:rPr>
              <a:t>게임 내부적으로만 작동하던 기존의 게임 인공지능의</a:t>
            </a: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27000" algn="l"/>
              </a:tabLst>
            </a:pPr>
            <a:r>
              <a:rPr lang="en-US" altLang="ko-KR" sz="1400" dirty="0">
                <a:latin typeface="Noto Sans CJK JP Black"/>
                <a:cs typeface="Noto Sans CJK JP Black"/>
              </a:rPr>
              <a:t>   </a:t>
            </a:r>
            <a:r>
              <a:rPr lang="ko-KR" altLang="en-US" sz="1400" dirty="0">
                <a:latin typeface="Noto Sans CJK JP Black"/>
                <a:cs typeface="Noto Sans CJK JP Black"/>
              </a:rPr>
              <a:t>표현방식</a:t>
            </a: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27000" algn="l"/>
              </a:tabLst>
            </a:pP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>
                <a:latin typeface="Noto Sans CJK JP Black"/>
                <a:cs typeface="Noto Sans CJK JP Black"/>
              </a:rPr>
              <a:t>외부와의 상호작용이 없는 상태</a:t>
            </a:r>
            <a:r>
              <a:rPr lang="en-US" altLang="ko-KR" sz="1400" dirty="0">
                <a:latin typeface="Noto Sans CJK JP Black"/>
                <a:cs typeface="Noto Sans CJK JP Black"/>
              </a:rPr>
              <a:t>   </a:t>
            </a:r>
            <a:r>
              <a:rPr lang="ko-KR" altLang="en-US" sz="1400" dirty="0">
                <a:latin typeface="Noto Sans CJK JP Black"/>
                <a:cs typeface="Noto Sans CJK JP Black"/>
              </a:rPr>
              <a:t>표현방식</a:t>
            </a: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127000" algn="l"/>
              </a:tabLst>
            </a:pPr>
            <a:endParaRPr lang="en-US" altLang="ko-KR" sz="1400" dirty="0">
              <a:latin typeface="Noto Sans CJK JP Black"/>
              <a:cs typeface="Noto Sans CJK JP Black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68466A-8B0F-4CB1-9E93-8BC699589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6" y="3927437"/>
            <a:ext cx="4702482" cy="22851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FEE88B-0388-4AD0-B281-0E62B53BCCD0}"/>
              </a:ext>
            </a:extLst>
          </p:cNvPr>
          <p:cNvSpPr txBox="1"/>
          <p:nvPr/>
        </p:nvSpPr>
        <p:spPr>
          <a:xfrm>
            <a:off x="571784" y="4409564"/>
            <a:ext cx="4457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>
                <a:latin typeface="Noto Sans CJK JP Black"/>
                <a:cs typeface="Noto Sans CJK JP Black"/>
              </a:rPr>
              <a:t>외부와의 상호작용을 통한 사용자 경험 다양화</a:t>
            </a: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0" indent="-114300">
              <a:spcBef>
                <a:spcPts val="905"/>
              </a:spcBef>
              <a:buFontTx/>
              <a:buChar char="•"/>
              <a:tabLst>
                <a:tab pos="127000" algn="l"/>
              </a:tabLst>
            </a:pPr>
            <a:r>
              <a:rPr lang="ko-KR" altLang="en-US" sz="1400" dirty="0">
                <a:latin typeface="Noto Sans CJK JP Black"/>
                <a:cs typeface="Noto Sans CJK JP Black"/>
              </a:rPr>
              <a:t>현실에서의 상황을 인식하며 판단</a:t>
            </a: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0" indent="-114300">
              <a:spcBef>
                <a:spcPts val="905"/>
              </a:spcBef>
              <a:buFontTx/>
              <a:buChar char="•"/>
              <a:tabLst>
                <a:tab pos="127000" algn="l"/>
              </a:tabLst>
            </a:pP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0" indent="-114300">
              <a:spcBef>
                <a:spcPts val="905"/>
              </a:spcBef>
              <a:buFontTx/>
              <a:buChar char="•"/>
              <a:tabLst>
                <a:tab pos="127000" algn="l"/>
              </a:tabLst>
            </a:pPr>
            <a:r>
              <a:rPr lang="ko-KR" altLang="en-US" sz="1400" dirty="0">
                <a:latin typeface="Noto Sans CJK JP Black"/>
                <a:cs typeface="Noto Sans CJK JP Black"/>
              </a:rPr>
              <a:t>연속적인 움직임이 필요한 게임에 적응</a:t>
            </a:r>
            <a:endParaRPr lang="en-US" altLang="ko-KR" sz="1400" dirty="0">
              <a:latin typeface="Noto Sans CJK JP Black"/>
              <a:cs typeface="Noto Sans CJK JP Black"/>
            </a:endParaRPr>
          </a:p>
        </p:txBody>
      </p:sp>
      <p:grpSp>
        <p:nvGrpSpPr>
          <p:cNvPr id="20" name="object 8">
            <a:extLst>
              <a:ext uri="{FF2B5EF4-FFF2-40B4-BE49-F238E27FC236}">
                <a16:creationId xmlns:a16="http://schemas.microsoft.com/office/drawing/2014/main" id="{B0BE9C1D-7DEA-45DF-8373-7D95276F1A34}"/>
              </a:ext>
            </a:extLst>
          </p:cNvPr>
          <p:cNvGrpSpPr/>
          <p:nvPr/>
        </p:nvGrpSpPr>
        <p:grpSpPr>
          <a:xfrm>
            <a:off x="1851702" y="3284290"/>
            <a:ext cx="1346875" cy="846455"/>
            <a:chOff x="7487157" y="4637278"/>
            <a:chExt cx="628650" cy="846455"/>
          </a:xfrm>
        </p:grpSpPr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A2948EA9-6372-4FC2-994D-F40576A38E09}"/>
                </a:ext>
              </a:extLst>
            </p:cNvPr>
            <p:cNvSpPr/>
            <p:nvPr/>
          </p:nvSpPr>
          <p:spPr>
            <a:xfrm>
              <a:off x="7493507" y="4643628"/>
              <a:ext cx="615950" cy="833755"/>
            </a:xfrm>
            <a:custGeom>
              <a:avLst/>
              <a:gdLst/>
              <a:ahLst/>
              <a:cxnLst/>
              <a:rect l="l" t="t" r="r" b="b"/>
              <a:pathLst>
                <a:path w="615950" h="833754">
                  <a:moveTo>
                    <a:pt x="307848" y="0"/>
                  </a:moveTo>
                  <a:lnTo>
                    <a:pt x="0" y="307848"/>
                  </a:lnTo>
                  <a:lnTo>
                    <a:pt x="153924" y="307848"/>
                  </a:lnTo>
                  <a:lnTo>
                    <a:pt x="153924" y="525780"/>
                  </a:lnTo>
                  <a:lnTo>
                    <a:pt x="0" y="525780"/>
                  </a:lnTo>
                  <a:lnTo>
                    <a:pt x="307848" y="833628"/>
                  </a:lnTo>
                  <a:lnTo>
                    <a:pt x="615696" y="525780"/>
                  </a:lnTo>
                  <a:lnTo>
                    <a:pt x="461772" y="525780"/>
                  </a:lnTo>
                  <a:lnTo>
                    <a:pt x="461772" y="307848"/>
                  </a:lnTo>
                  <a:lnTo>
                    <a:pt x="615696" y="307848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0">
              <a:extLst>
                <a:ext uri="{FF2B5EF4-FFF2-40B4-BE49-F238E27FC236}">
                  <a16:creationId xmlns:a16="http://schemas.microsoft.com/office/drawing/2014/main" id="{8C7A1111-2645-405D-A8E4-F3FE4731080C}"/>
                </a:ext>
              </a:extLst>
            </p:cNvPr>
            <p:cNvSpPr/>
            <p:nvPr/>
          </p:nvSpPr>
          <p:spPr>
            <a:xfrm>
              <a:off x="7493507" y="4643628"/>
              <a:ext cx="615950" cy="833755"/>
            </a:xfrm>
            <a:custGeom>
              <a:avLst/>
              <a:gdLst/>
              <a:ahLst/>
              <a:cxnLst/>
              <a:rect l="l" t="t" r="r" b="b"/>
              <a:pathLst>
                <a:path w="615950" h="833754">
                  <a:moveTo>
                    <a:pt x="0" y="307848"/>
                  </a:moveTo>
                  <a:lnTo>
                    <a:pt x="307848" y="0"/>
                  </a:lnTo>
                  <a:lnTo>
                    <a:pt x="615696" y="307848"/>
                  </a:lnTo>
                  <a:lnTo>
                    <a:pt x="461772" y="307848"/>
                  </a:lnTo>
                  <a:lnTo>
                    <a:pt x="461772" y="525780"/>
                  </a:lnTo>
                  <a:lnTo>
                    <a:pt x="615696" y="525780"/>
                  </a:lnTo>
                  <a:lnTo>
                    <a:pt x="307848" y="833628"/>
                  </a:lnTo>
                  <a:lnTo>
                    <a:pt x="0" y="525780"/>
                  </a:lnTo>
                  <a:lnTo>
                    <a:pt x="153924" y="525780"/>
                  </a:lnTo>
                  <a:lnTo>
                    <a:pt x="153924" y="307848"/>
                  </a:lnTo>
                  <a:lnTo>
                    <a:pt x="0" y="30784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B5BB230-1593-4B33-B2E0-3AF3F72A92ED}"/>
              </a:ext>
            </a:extLst>
          </p:cNvPr>
          <p:cNvSpPr txBox="1"/>
          <p:nvPr/>
        </p:nvSpPr>
        <p:spPr>
          <a:xfrm>
            <a:off x="4726495" y="268729"/>
            <a:ext cx="7465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보드 게임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+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액츄에이터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형태의 다른 제품들은 없나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기술 조사 부족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869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A69F94-23C6-4363-BB4A-8C45E056D723}"/>
              </a:ext>
            </a:extLst>
          </p:cNvPr>
          <p:cNvGrpSpPr/>
          <p:nvPr/>
        </p:nvGrpSpPr>
        <p:grpSpPr>
          <a:xfrm>
            <a:off x="358182" y="221557"/>
            <a:ext cx="8116592" cy="1144431"/>
            <a:chOff x="358182" y="221557"/>
            <a:chExt cx="8116592" cy="114443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8454562-3F30-4976-B3C5-4EF488DF624D}"/>
                </a:ext>
              </a:extLst>
            </p:cNvPr>
            <p:cNvGrpSpPr/>
            <p:nvPr/>
          </p:nvGrpSpPr>
          <p:grpSpPr>
            <a:xfrm>
              <a:off x="358182" y="221557"/>
              <a:ext cx="1493520" cy="1097280"/>
              <a:chOff x="337862" y="221557"/>
              <a:chExt cx="1493520" cy="109728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AFE671B-4A6D-4F30-ADE7-3A9849D45E9E}"/>
                  </a:ext>
                </a:extLst>
              </p:cNvPr>
              <p:cNvGrpSpPr/>
              <p:nvPr/>
            </p:nvGrpSpPr>
            <p:grpSpPr>
              <a:xfrm>
                <a:off x="359431" y="221557"/>
                <a:ext cx="1131451" cy="1097280"/>
                <a:chOff x="609600" y="228600"/>
                <a:chExt cx="2270760" cy="220218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3C34446-7573-41F3-93DB-D546458D8B29}"/>
                    </a:ext>
                  </a:extLst>
                </p:cNvPr>
                <p:cNvSpPr/>
                <p:nvPr/>
              </p:nvSpPr>
              <p:spPr>
                <a:xfrm>
                  <a:off x="1249680" y="800100"/>
                  <a:ext cx="1630680" cy="16306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27610B9C-870C-4736-BFC2-65F805435845}"/>
                    </a:ext>
                  </a:extLst>
                </p:cNvPr>
                <p:cNvSpPr/>
                <p:nvPr/>
              </p:nvSpPr>
              <p:spPr>
                <a:xfrm>
                  <a:off x="609600" y="228600"/>
                  <a:ext cx="1630680" cy="1630680"/>
                </a:xfrm>
                <a:custGeom>
                  <a:avLst/>
                  <a:gdLst>
                    <a:gd name="connsiteX0" fmla="*/ 0 w 1630680"/>
                    <a:gd name="connsiteY0" fmla="*/ 0 h 1630680"/>
                    <a:gd name="connsiteX1" fmla="*/ 1630680 w 1630680"/>
                    <a:gd name="connsiteY1" fmla="*/ 0 h 1630680"/>
                    <a:gd name="connsiteX2" fmla="*/ 1630680 w 1630680"/>
                    <a:gd name="connsiteY2" fmla="*/ 449580 h 1630680"/>
                    <a:gd name="connsiteX3" fmla="*/ 449580 w 1630680"/>
                    <a:gd name="connsiteY3" fmla="*/ 449580 h 1630680"/>
                    <a:gd name="connsiteX4" fmla="*/ 449580 w 1630680"/>
                    <a:gd name="connsiteY4" fmla="*/ 1630680 h 1630680"/>
                    <a:gd name="connsiteX5" fmla="*/ 0 w 1630680"/>
                    <a:gd name="connsiteY5" fmla="*/ 1630680 h 163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0680" h="1630680">
                      <a:moveTo>
                        <a:pt x="0" y="0"/>
                      </a:moveTo>
                      <a:lnTo>
                        <a:pt x="1630680" y="0"/>
                      </a:lnTo>
                      <a:lnTo>
                        <a:pt x="1630680" y="449580"/>
                      </a:lnTo>
                      <a:lnTo>
                        <a:pt x="449580" y="449580"/>
                      </a:lnTo>
                      <a:lnTo>
                        <a:pt x="449580" y="1630680"/>
                      </a:lnTo>
                      <a:lnTo>
                        <a:pt x="0" y="1630680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7E8AC1-D24F-435E-8DF0-9E3B37401730}"/>
                  </a:ext>
                </a:extLst>
              </p:cNvPr>
              <p:cNvSpPr txBox="1"/>
              <p:nvPr/>
            </p:nvSpPr>
            <p:spPr>
              <a:xfrm>
                <a:off x="337862" y="627816"/>
                <a:ext cx="1493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D4B71C-4C9A-40A0-A79F-52132202841D}"/>
                </a:ext>
              </a:extLst>
            </p:cNvPr>
            <p:cNvSpPr txBox="1"/>
            <p:nvPr/>
          </p:nvSpPr>
          <p:spPr>
            <a:xfrm>
              <a:off x="1830134" y="781213"/>
              <a:ext cx="6644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사용 기술 요소</a:t>
              </a:r>
              <a:endParaRPr lang="en-US" altLang="ko-KR" sz="3200" b="1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6C4F3A-47DD-42C2-B0DD-6C7B209CF2F6}"/>
              </a:ext>
            </a:extLst>
          </p:cNvPr>
          <p:cNvCxnSpPr/>
          <p:nvPr/>
        </p:nvCxnSpPr>
        <p:spPr>
          <a:xfrm>
            <a:off x="5176128" y="1857212"/>
            <a:ext cx="0" cy="3992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C35534-6B51-47DF-9F25-5923C5A5C0AA}"/>
              </a:ext>
            </a:extLst>
          </p:cNvPr>
          <p:cNvSpPr txBox="1"/>
          <p:nvPr/>
        </p:nvSpPr>
        <p:spPr>
          <a:xfrm>
            <a:off x="-1212157" y="3501905"/>
            <a:ext cx="66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DQN(Deep-Q-</a:t>
            </a:r>
            <a:r>
              <a:rPr lang="en-US" altLang="ko-KR" b="1" dirty="0" err="1"/>
              <a:t>Laerning</a:t>
            </a:r>
            <a:r>
              <a:rPr lang="en-US" altLang="ko-KR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22993-7BD5-429A-9083-2C06E5540A99}"/>
              </a:ext>
            </a:extLst>
          </p:cNvPr>
          <p:cNvSpPr txBox="1"/>
          <p:nvPr/>
        </p:nvSpPr>
        <p:spPr>
          <a:xfrm>
            <a:off x="1830134" y="504214"/>
            <a:ext cx="66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강화학습을 이용한 게임 인공지능 개발</a:t>
            </a:r>
            <a:r>
              <a:rPr lang="en-US" altLang="ko-KR" b="1" dirty="0"/>
              <a:t>(</a:t>
            </a:r>
            <a:r>
              <a:rPr lang="ko-KR" altLang="en-US" b="1" dirty="0" err="1"/>
              <a:t>벽돌깨기</a:t>
            </a:r>
            <a:r>
              <a:rPr lang="en-US" altLang="ko-KR" b="1" dirty="0"/>
              <a:t>, </a:t>
            </a:r>
            <a:r>
              <a:rPr lang="ko-KR" altLang="en-US" b="1" dirty="0"/>
              <a:t>바둑 등</a:t>
            </a:r>
            <a:r>
              <a:rPr lang="en-US" altLang="ko-KR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23FD61-0B5A-4470-B1F0-D0FD9E19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9" y="1717040"/>
            <a:ext cx="2516416" cy="18526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7FB852-4239-498B-803F-C0DC8D771B97}"/>
              </a:ext>
            </a:extLst>
          </p:cNvPr>
          <p:cNvSpPr txBox="1"/>
          <p:nvPr/>
        </p:nvSpPr>
        <p:spPr>
          <a:xfrm>
            <a:off x="620459" y="3853652"/>
            <a:ext cx="4457512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>
                <a:latin typeface="Noto Sans CJK JP Black"/>
                <a:cs typeface="Noto Sans CJK JP Black"/>
              </a:rPr>
              <a:t>어떤 환경 안에서 정의된 에이전트가 현재의 상태를 인식하여</a:t>
            </a:r>
            <a:r>
              <a:rPr lang="en-US" altLang="ko-KR" sz="1400" dirty="0">
                <a:latin typeface="Noto Sans CJK JP Black"/>
                <a:cs typeface="Noto Sans CJK JP Black"/>
              </a:rPr>
              <a:t>, </a:t>
            </a:r>
            <a:r>
              <a:rPr lang="ko-KR" altLang="en-US" sz="1400" dirty="0">
                <a:latin typeface="Noto Sans CJK JP Black"/>
                <a:cs typeface="Noto Sans CJK JP Black"/>
              </a:rPr>
              <a:t>선택 가능한 행동들 중 보상을 최대화하는 행동 혹은 행동 순서를 선택하는 방법</a:t>
            </a: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en-US" altLang="ko-KR" sz="1400" dirty="0">
                <a:latin typeface="Noto Sans CJK JP Black"/>
                <a:cs typeface="Noto Sans CJK JP Black"/>
              </a:rPr>
              <a:t>Label (</a:t>
            </a:r>
            <a:r>
              <a:rPr lang="ko-KR" altLang="en-US" sz="1400" dirty="0">
                <a:latin typeface="Noto Sans CJK JP Black"/>
                <a:cs typeface="Noto Sans CJK JP Black"/>
              </a:rPr>
              <a:t>정답</a:t>
            </a:r>
            <a:r>
              <a:rPr lang="en-US" altLang="ko-KR" sz="1400" dirty="0">
                <a:latin typeface="Noto Sans CJK JP Black"/>
                <a:cs typeface="Noto Sans CJK JP Black"/>
              </a:rPr>
              <a:t>)</a:t>
            </a:r>
            <a:r>
              <a:rPr lang="ko-KR" altLang="en-US" sz="1400" dirty="0">
                <a:latin typeface="Noto Sans CJK JP Black"/>
                <a:cs typeface="Noto Sans CJK JP Black"/>
              </a:rPr>
              <a:t>이 있는 </a:t>
            </a:r>
            <a:r>
              <a:rPr lang="en-US" altLang="ko-KR" sz="1400" dirty="0">
                <a:latin typeface="Noto Sans CJK JP Black"/>
                <a:cs typeface="Noto Sans CJK JP Black"/>
              </a:rPr>
              <a:t>Data</a:t>
            </a:r>
            <a:r>
              <a:rPr lang="ko-KR" altLang="en-US" sz="1400" dirty="0">
                <a:latin typeface="Noto Sans CJK JP Black"/>
                <a:cs typeface="Noto Sans CJK JP Black"/>
              </a:rPr>
              <a:t>를 학습시키는데</a:t>
            </a:r>
            <a:r>
              <a:rPr lang="en-US" altLang="ko-KR" sz="1400" dirty="0">
                <a:latin typeface="Noto Sans CJK JP Black"/>
                <a:cs typeface="Noto Sans CJK JP Black"/>
              </a:rPr>
              <a:t>, Reinforcement Learning</a:t>
            </a:r>
            <a:r>
              <a:rPr lang="ko-KR" altLang="en-US" sz="1400" dirty="0">
                <a:latin typeface="Noto Sans CJK JP Black"/>
                <a:cs typeface="Noto Sans CJK JP Black"/>
              </a:rPr>
              <a:t>은 </a:t>
            </a:r>
            <a:r>
              <a:rPr lang="en-US" altLang="ko-KR" sz="1400" dirty="0">
                <a:latin typeface="Noto Sans CJK JP Black"/>
                <a:cs typeface="Noto Sans CJK JP Black"/>
              </a:rPr>
              <a:t>Label</a:t>
            </a:r>
            <a:r>
              <a:rPr lang="ko-KR" altLang="en-US" sz="1400" dirty="0">
                <a:latin typeface="Noto Sans CJK JP Black"/>
                <a:cs typeface="Noto Sans CJK JP Black"/>
              </a:rPr>
              <a:t>이 없고</a:t>
            </a:r>
            <a:r>
              <a:rPr lang="en-US" altLang="ko-KR" sz="1400" dirty="0">
                <a:latin typeface="Noto Sans CJK JP Black"/>
                <a:cs typeface="Noto Sans CJK JP Black"/>
              </a:rPr>
              <a:t>, </a:t>
            </a:r>
            <a:r>
              <a:rPr lang="ko-KR" altLang="en-US" sz="1400" dirty="0">
                <a:latin typeface="Noto Sans CJK JP Black"/>
                <a:cs typeface="Noto Sans CJK JP Black"/>
              </a:rPr>
              <a:t>가끔 들어오는 </a:t>
            </a:r>
            <a:r>
              <a:rPr lang="en-US" altLang="ko-KR" sz="1400" dirty="0">
                <a:latin typeface="Noto Sans CJK JP Black"/>
                <a:cs typeface="Noto Sans CJK JP Black"/>
              </a:rPr>
              <a:t>Reward</a:t>
            </a:r>
            <a:r>
              <a:rPr lang="ko-KR" altLang="en-US" sz="1400" dirty="0">
                <a:latin typeface="Noto Sans CJK JP Black"/>
                <a:cs typeface="Noto Sans CJK JP Black"/>
              </a:rPr>
              <a:t>로 학습을 </a:t>
            </a:r>
            <a:r>
              <a:rPr lang="ko-KR" altLang="en-US" sz="1400" dirty="0" err="1">
                <a:latin typeface="Noto Sans CJK JP Black"/>
                <a:cs typeface="Noto Sans CJK JP Black"/>
              </a:rPr>
              <a:t>시켜야하기</a:t>
            </a:r>
            <a:r>
              <a:rPr lang="ko-KR" altLang="en-US" sz="1400" dirty="0">
                <a:latin typeface="Noto Sans CJK JP Black"/>
                <a:cs typeface="Noto Sans CJK JP Black"/>
              </a:rPr>
              <a:t> 때문에</a:t>
            </a:r>
            <a:r>
              <a:rPr lang="en-US" altLang="ko-KR" sz="1400" dirty="0">
                <a:latin typeface="Noto Sans CJK JP Black"/>
                <a:cs typeface="Noto Sans CJK JP Black"/>
              </a:rPr>
              <a:t>, </a:t>
            </a:r>
            <a:r>
              <a:rPr lang="ko-KR" altLang="en-US" sz="1400" dirty="0">
                <a:latin typeface="Noto Sans CJK JP Black"/>
                <a:cs typeface="Noto Sans CJK JP Black"/>
              </a:rPr>
              <a:t>제대로 된 학습이 어려움</a:t>
            </a:r>
            <a:endParaRPr lang="en-US" altLang="ko-KR" sz="1400" dirty="0">
              <a:latin typeface="Noto Sans CJK JP Black"/>
              <a:cs typeface="Noto Sans CJK JP Black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DC03B-746D-4565-BDA3-2D8C7801E574}"/>
              </a:ext>
            </a:extLst>
          </p:cNvPr>
          <p:cNvSpPr txBox="1"/>
          <p:nvPr/>
        </p:nvSpPr>
        <p:spPr>
          <a:xfrm>
            <a:off x="5432483" y="3561721"/>
            <a:ext cx="438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555555"/>
                </a:solidFill>
                <a:effectLst/>
              </a:rPr>
              <a:t>A3C (Asynchronous Advantage Actor-Critic)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E1EBE1-3C05-45AB-9DA4-40B678E005EF}"/>
              </a:ext>
            </a:extLst>
          </p:cNvPr>
          <p:cNvSpPr txBox="1"/>
          <p:nvPr/>
        </p:nvSpPr>
        <p:spPr>
          <a:xfrm>
            <a:off x="5432483" y="3880578"/>
            <a:ext cx="5305272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en-US" altLang="ko-KR" sz="1400" dirty="0">
                <a:latin typeface="Noto Sans CJK JP Black"/>
                <a:cs typeface="Noto Sans CJK JP Black"/>
              </a:rPr>
              <a:t>2016</a:t>
            </a:r>
            <a:r>
              <a:rPr lang="ko-KR" altLang="en-US" sz="1400" dirty="0">
                <a:latin typeface="Noto Sans CJK JP Black"/>
                <a:cs typeface="Noto Sans CJK JP Black"/>
              </a:rPr>
              <a:t>년 구글 </a:t>
            </a:r>
            <a:r>
              <a:rPr lang="ko-KR" altLang="en-US" sz="1400" dirty="0" err="1">
                <a:latin typeface="Noto Sans CJK JP Black"/>
                <a:cs typeface="Noto Sans CJK JP Black"/>
              </a:rPr>
              <a:t>딥마인드가</a:t>
            </a:r>
            <a:r>
              <a:rPr lang="ko-KR" altLang="en-US" sz="1400" dirty="0">
                <a:latin typeface="Noto Sans CJK JP Black"/>
                <a:cs typeface="Noto Sans CJK JP Black"/>
              </a:rPr>
              <a:t> 발표한 알고리즘</a:t>
            </a: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>
                <a:latin typeface="Noto Sans CJK JP Black"/>
                <a:cs typeface="Noto Sans CJK JP Black"/>
              </a:rPr>
              <a:t>학습 데이터 간의 상관관계를 </a:t>
            </a:r>
            <a:r>
              <a:rPr lang="ko-KR" altLang="en-US" sz="1400" dirty="0" err="1">
                <a:latin typeface="Noto Sans CJK JP Black"/>
                <a:cs typeface="Noto Sans CJK JP Black"/>
              </a:rPr>
              <a:t>꺠기</a:t>
            </a:r>
            <a:r>
              <a:rPr lang="ko-KR" altLang="en-US" sz="1400" dirty="0">
                <a:latin typeface="Noto Sans CJK JP Black"/>
                <a:cs typeface="Noto Sans CJK JP Black"/>
              </a:rPr>
              <a:t> 위해 </a:t>
            </a:r>
            <a:r>
              <a:rPr lang="en-US" altLang="ko-KR" sz="1400" dirty="0">
                <a:latin typeface="Noto Sans CJK JP Black"/>
                <a:cs typeface="Noto Sans CJK JP Black"/>
              </a:rPr>
              <a:t>DQN</a:t>
            </a:r>
            <a:r>
              <a:rPr lang="ko-KR" altLang="en-US" sz="1400" dirty="0">
                <a:latin typeface="Noto Sans CJK JP Black"/>
                <a:cs typeface="Noto Sans CJK JP Black"/>
              </a:rPr>
              <a:t>에서와 같이 리플레이 메모리를 사용하는 것이 아니라</a:t>
            </a:r>
            <a:r>
              <a:rPr lang="en-US" altLang="ko-KR" sz="1400" dirty="0">
                <a:latin typeface="Noto Sans CJK JP Black"/>
                <a:cs typeface="Noto Sans CJK JP Black"/>
              </a:rPr>
              <a:t>, </a:t>
            </a:r>
            <a:r>
              <a:rPr lang="ko-KR" altLang="en-US" sz="1400" dirty="0">
                <a:latin typeface="Noto Sans CJK JP Black"/>
                <a:cs typeface="Noto Sans CJK JP Black"/>
              </a:rPr>
              <a:t>샘플을 수집하는 여러 개의 </a:t>
            </a:r>
            <a:r>
              <a:rPr lang="en-US" altLang="ko-KR" sz="1400" dirty="0">
                <a:latin typeface="Noto Sans CJK JP Black"/>
                <a:cs typeface="Noto Sans CJK JP Black"/>
              </a:rPr>
              <a:t>ACTOR-LEARNER</a:t>
            </a:r>
            <a:r>
              <a:rPr lang="ko-KR" altLang="en-US" sz="1400" dirty="0">
                <a:latin typeface="Noto Sans CJK JP Black"/>
                <a:cs typeface="Noto Sans CJK JP Black"/>
              </a:rPr>
              <a:t>라는 에이전트를 사용하는 </a:t>
            </a:r>
            <a:r>
              <a:rPr lang="en-US" altLang="ko-KR" sz="1400" dirty="0">
                <a:latin typeface="Noto Sans CJK JP Black"/>
                <a:cs typeface="Noto Sans CJK JP Black"/>
              </a:rPr>
              <a:t>Actor-Critic </a:t>
            </a:r>
            <a:r>
              <a:rPr lang="ko-KR" altLang="en-US" sz="1400" dirty="0">
                <a:latin typeface="Noto Sans CJK JP Black"/>
                <a:cs typeface="Noto Sans CJK JP Black"/>
              </a:rPr>
              <a:t>방법</a:t>
            </a: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>
                <a:latin typeface="Noto Sans CJK JP Black"/>
                <a:cs typeface="Noto Sans CJK JP Black"/>
              </a:rPr>
              <a:t>기존 방식과 동일한 액션 공간에서 연속적으로나 별도로 동작하는 것이 가능하다</a:t>
            </a:r>
            <a:r>
              <a:rPr lang="en-US" altLang="ko-KR" sz="1400" dirty="0">
                <a:latin typeface="Noto Sans CJK JP Black"/>
                <a:cs typeface="Noto Sans CJK JP Black"/>
              </a:rPr>
              <a:t>.</a:t>
            </a:r>
          </a:p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en-US" altLang="ko-KR" sz="1400" dirty="0">
                <a:latin typeface="Noto Sans CJK JP Black"/>
                <a:cs typeface="Noto Sans CJK JP Black"/>
              </a:rPr>
              <a:t>DGN</a:t>
            </a:r>
            <a:r>
              <a:rPr lang="ko-KR" altLang="en-US" sz="1400" dirty="0">
                <a:latin typeface="Noto Sans CJK JP Black"/>
                <a:cs typeface="Noto Sans CJK JP Black"/>
              </a:rPr>
              <a:t>보다 시간이 단축되고</a:t>
            </a:r>
            <a:r>
              <a:rPr lang="en-US" altLang="ko-KR" sz="1400" dirty="0">
                <a:latin typeface="Noto Sans CJK JP Black"/>
                <a:cs typeface="Noto Sans CJK JP Black"/>
              </a:rPr>
              <a:t>, </a:t>
            </a:r>
            <a:r>
              <a:rPr lang="ko-KR" altLang="en-US" sz="1400" dirty="0">
                <a:latin typeface="Noto Sans CJK JP Black"/>
                <a:cs typeface="Noto Sans CJK JP Black"/>
              </a:rPr>
              <a:t>학습 성능이 뛰어나다</a:t>
            </a:r>
            <a:r>
              <a:rPr lang="en-US" altLang="ko-KR" sz="1400" dirty="0">
                <a:latin typeface="Noto Sans CJK JP Black"/>
                <a:cs typeface="Noto Sans CJK JP Black"/>
              </a:rPr>
              <a:t>.</a:t>
            </a:r>
            <a:endParaRPr lang="ko-KR" altLang="en-US" sz="1400" dirty="0">
              <a:latin typeface="Noto Sans CJK JP Black"/>
              <a:cs typeface="Noto Sans CJK JP Black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3FD2F-3792-46E7-9F18-C8C59D7120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5" b="8847"/>
          <a:stretch/>
        </p:blipFill>
        <p:spPr>
          <a:xfrm>
            <a:off x="5582749" y="1045977"/>
            <a:ext cx="3942411" cy="25554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1149F5-6F79-409A-9AAC-BFD8F43D1646}"/>
              </a:ext>
            </a:extLst>
          </p:cNvPr>
          <p:cNvSpPr txBox="1"/>
          <p:nvPr/>
        </p:nvSpPr>
        <p:spPr>
          <a:xfrm>
            <a:off x="2110163" y="51646"/>
            <a:ext cx="945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게임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AI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만드는 것만 해도 어려운 일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활용 가능한 오픈 소스가 있나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491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A69F94-23C6-4363-BB4A-8C45E056D723}"/>
              </a:ext>
            </a:extLst>
          </p:cNvPr>
          <p:cNvGrpSpPr/>
          <p:nvPr/>
        </p:nvGrpSpPr>
        <p:grpSpPr>
          <a:xfrm>
            <a:off x="358182" y="221557"/>
            <a:ext cx="8116592" cy="1144431"/>
            <a:chOff x="358182" y="221557"/>
            <a:chExt cx="8116592" cy="114443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8454562-3F30-4976-B3C5-4EF488DF624D}"/>
                </a:ext>
              </a:extLst>
            </p:cNvPr>
            <p:cNvGrpSpPr/>
            <p:nvPr/>
          </p:nvGrpSpPr>
          <p:grpSpPr>
            <a:xfrm>
              <a:off x="358182" y="221557"/>
              <a:ext cx="1493520" cy="1097280"/>
              <a:chOff x="337862" y="221557"/>
              <a:chExt cx="1493520" cy="109728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3AFE671B-4A6D-4F30-ADE7-3A9849D45E9E}"/>
                  </a:ext>
                </a:extLst>
              </p:cNvPr>
              <p:cNvGrpSpPr/>
              <p:nvPr/>
            </p:nvGrpSpPr>
            <p:grpSpPr>
              <a:xfrm>
                <a:off x="359431" y="221557"/>
                <a:ext cx="1131451" cy="1097280"/>
                <a:chOff x="609600" y="228600"/>
                <a:chExt cx="2270760" cy="220218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3C34446-7573-41F3-93DB-D546458D8B29}"/>
                    </a:ext>
                  </a:extLst>
                </p:cNvPr>
                <p:cNvSpPr/>
                <p:nvPr/>
              </p:nvSpPr>
              <p:spPr>
                <a:xfrm>
                  <a:off x="1249680" y="800100"/>
                  <a:ext cx="1630680" cy="16306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27610B9C-870C-4736-BFC2-65F805435845}"/>
                    </a:ext>
                  </a:extLst>
                </p:cNvPr>
                <p:cNvSpPr/>
                <p:nvPr/>
              </p:nvSpPr>
              <p:spPr>
                <a:xfrm>
                  <a:off x="609600" y="228600"/>
                  <a:ext cx="1630680" cy="1630680"/>
                </a:xfrm>
                <a:custGeom>
                  <a:avLst/>
                  <a:gdLst>
                    <a:gd name="connsiteX0" fmla="*/ 0 w 1630680"/>
                    <a:gd name="connsiteY0" fmla="*/ 0 h 1630680"/>
                    <a:gd name="connsiteX1" fmla="*/ 1630680 w 1630680"/>
                    <a:gd name="connsiteY1" fmla="*/ 0 h 1630680"/>
                    <a:gd name="connsiteX2" fmla="*/ 1630680 w 1630680"/>
                    <a:gd name="connsiteY2" fmla="*/ 449580 h 1630680"/>
                    <a:gd name="connsiteX3" fmla="*/ 449580 w 1630680"/>
                    <a:gd name="connsiteY3" fmla="*/ 449580 h 1630680"/>
                    <a:gd name="connsiteX4" fmla="*/ 449580 w 1630680"/>
                    <a:gd name="connsiteY4" fmla="*/ 1630680 h 1630680"/>
                    <a:gd name="connsiteX5" fmla="*/ 0 w 1630680"/>
                    <a:gd name="connsiteY5" fmla="*/ 1630680 h 163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0680" h="1630680">
                      <a:moveTo>
                        <a:pt x="0" y="0"/>
                      </a:moveTo>
                      <a:lnTo>
                        <a:pt x="1630680" y="0"/>
                      </a:lnTo>
                      <a:lnTo>
                        <a:pt x="1630680" y="449580"/>
                      </a:lnTo>
                      <a:lnTo>
                        <a:pt x="449580" y="449580"/>
                      </a:lnTo>
                      <a:lnTo>
                        <a:pt x="449580" y="1630680"/>
                      </a:lnTo>
                      <a:lnTo>
                        <a:pt x="0" y="1630680"/>
                      </a:lnTo>
                      <a:close/>
                    </a:path>
                  </a:pathLst>
                </a:cu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7E8AC1-D24F-435E-8DF0-9E3B37401730}"/>
                  </a:ext>
                </a:extLst>
              </p:cNvPr>
              <p:cNvSpPr txBox="1"/>
              <p:nvPr/>
            </p:nvSpPr>
            <p:spPr>
              <a:xfrm>
                <a:off x="337862" y="627816"/>
                <a:ext cx="14935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D4B71C-4C9A-40A0-A79F-52132202841D}"/>
                </a:ext>
              </a:extLst>
            </p:cNvPr>
            <p:cNvSpPr txBox="1"/>
            <p:nvPr/>
          </p:nvSpPr>
          <p:spPr>
            <a:xfrm>
              <a:off x="1830134" y="781213"/>
              <a:ext cx="6644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/>
                <a:t>사용 기술 요소</a:t>
              </a:r>
              <a:endParaRPr lang="en-US" altLang="ko-KR" sz="3200" b="1" dirty="0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E6C4F3A-47DD-42C2-B0DD-6C7B209CF2F6}"/>
              </a:ext>
            </a:extLst>
          </p:cNvPr>
          <p:cNvCxnSpPr/>
          <p:nvPr/>
        </p:nvCxnSpPr>
        <p:spPr>
          <a:xfrm>
            <a:off x="5038170" y="1760693"/>
            <a:ext cx="0" cy="39928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522993-7BD5-429A-9083-2C06E5540A99}"/>
              </a:ext>
            </a:extLst>
          </p:cNvPr>
          <p:cNvSpPr txBox="1"/>
          <p:nvPr/>
        </p:nvSpPr>
        <p:spPr>
          <a:xfrm>
            <a:off x="1830134" y="504214"/>
            <a:ext cx="66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외부 </a:t>
            </a:r>
            <a:r>
              <a:rPr lang="en-US" altLang="ko-KR" sz="1800" b="1" dirty="0"/>
              <a:t>Actuator</a:t>
            </a:r>
            <a:r>
              <a:rPr lang="ko-KR" altLang="en-US" b="1" dirty="0"/>
              <a:t> 활용 </a:t>
            </a:r>
            <a:r>
              <a:rPr lang="en-US" altLang="ko-KR" b="1" dirty="0"/>
              <a:t>&amp;</a:t>
            </a:r>
            <a:r>
              <a:rPr lang="ko-KR" altLang="en-US" b="1" dirty="0"/>
              <a:t> 비전 인식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F648C-ED5A-400C-8D2F-6113C637674D}"/>
              </a:ext>
            </a:extLst>
          </p:cNvPr>
          <p:cNvSpPr txBox="1"/>
          <p:nvPr/>
        </p:nvSpPr>
        <p:spPr>
          <a:xfrm>
            <a:off x="-548640" y="3995872"/>
            <a:ext cx="66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오렌지보드를 이용한 </a:t>
            </a:r>
            <a:r>
              <a:rPr lang="ko-KR" altLang="en-US" b="1" dirty="0" err="1"/>
              <a:t>로봇팔</a:t>
            </a:r>
            <a:r>
              <a:rPr lang="ko-KR" altLang="en-US" b="1" dirty="0"/>
              <a:t> 움직임</a:t>
            </a:r>
            <a:endParaRPr 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07CFCA-A809-4B28-AC35-FE3FCF46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9" y="1748790"/>
            <a:ext cx="3981449" cy="22336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A989C3-E1B2-48C0-930E-609315EB8DDF}"/>
              </a:ext>
            </a:extLst>
          </p:cNvPr>
          <p:cNvSpPr txBox="1"/>
          <p:nvPr/>
        </p:nvSpPr>
        <p:spPr>
          <a:xfrm>
            <a:off x="526229" y="4378674"/>
            <a:ext cx="4457512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 err="1">
                <a:latin typeface="Noto Sans CJK JP Black"/>
                <a:cs typeface="Noto Sans CJK JP Black"/>
              </a:rPr>
              <a:t>로봇팔의</a:t>
            </a:r>
            <a:r>
              <a:rPr lang="ko-KR" altLang="en-US" sz="1400" dirty="0">
                <a:latin typeface="Noto Sans CJK JP Black"/>
                <a:cs typeface="Noto Sans CJK JP Black"/>
              </a:rPr>
              <a:t> </a:t>
            </a:r>
            <a:r>
              <a:rPr lang="en-US" altLang="ko-KR" sz="1400" dirty="0">
                <a:latin typeface="Noto Sans CJK JP Black"/>
                <a:cs typeface="Noto Sans CJK JP Black"/>
              </a:rPr>
              <a:t>4</a:t>
            </a:r>
            <a:r>
              <a:rPr lang="ko-KR" altLang="en-US" sz="1400" dirty="0">
                <a:latin typeface="Noto Sans CJK JP Black"/>
                <a:cs typeface="Noto Sans CJK JP Black"/>
              </a:rPr>
              <a:t>개 서브모터를 제어함으로써 원하는 움직임 가능</a:t>
            </a:r>
            <a:endParaRPr lang="en-US" altLang="ko-KR" sz="1400" dirty="0">
              <a:latin typeface="Noto Sans CJK JP Black"/>
              <a:cs typeface="Noto Sans CJK JP Black"/>
            </a:endParaRPr>
          </a:p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>
                <a:latin typeface="Noto Sans CJK JP Black"/>
                <a:cs typeface="Noto Sans CJK JP Black"/>
              </a:rPr>
              <a:t>내부에서 처리되던 사용자 아바타의 움직임을 키보드에 입력하기 위해 특정 키보드 위치로 이동 후 원하는 만큼 버튼을 누를 수 있어야 함</a:t>
            </a:r>
            <a:endParaRPr lang="en-US" altLang="ko-KR" sz="1400" dirty="0">
              <a:latin typeface="Noto Sans CJK JP Black"/>
              <a:cs typeface="Noto Sans CJK JP Black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F995A7-D8B0-46E8-A0F2-C6ED3AEC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2" y="1848875"/>
            <a:ext cx="5451369" cy="19082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CBF897-577D-49D0-9952-3179317A1A70}"/>
              </a:ext>
            </a:extLst>
          </p:cNvPr>
          <p:cNvSpPr txBox="1"/>
          <p:nvPr/>
        </p:nvSpPr>
        <p:spPr>
          <a:xfrm>
            <a:off x="5296989" y="3982402"/>
            <a:ext cx="66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CNN(</a:t>
            </a:r>
            <a:r>
              <a:rPr lang="en-US" altLang="ko-KR" sz="1800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Convolution Neural Network</a:t>
            </a:r>
            <a:r>
              <a:rPr lang="en-US" b="1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A9EE7-54EE-4A45-B0AC-EEBA71C6BF26}"/>
              </a:ext>
            </a:extLst>
          </p:cNvPr>
          <p:cNvSpPr txBox="1"/>
          <p:nvPr/>
        </p:nvSpPr>
        <p:spPr>
          <a:xfrm>
            <a:off x="6371858" y="4365204"/>
            <a:ext cx="4457512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일반적인 신경망 기술로는 해결하기 어려운 문제인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'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이미지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'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문제를 해결하기에 적합한 인공지능 알고리즘</a:t>
            </a:r>
            <a:endParaRPr lang="en-US" altLang="ko-KR" sz="1400" b="0" i="0" dirty="0">
              <a:solidFill>
                <a:srgbClr val="333333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marL="127000" indent="-114300">
              <a:lnSpc>
                <a:spcPct val="100000"/>
              </a:lnSpc>
              <a:spcBef>
                <a:spcPts val="905"/>
              </a:spcBef>
              <a:buChar char="•"/>
              <a:tabLst>
                <a:tab pos="127000" algn="l"/>
              </a:tabLst>
            </a:pPr>
            <a:r>
              <a:rPr lang="ko-KR" altLang="en-US" sz="1400" dirty="0">
                <a:solidFill>
                  <a:srgbClr val="333333"/>
                </a:solidFill>
                <a:latin typeface="나눔고딕" panose="020B0503020000020004" pitchFamily="2" charset="-127"/>
                <a:ea typeface="나눔고딕" panose="020B0503020000020004" pitchFamily="2" charset="-127"/>
                <a:cs typeface="Noto Sans CJK JP Black"/>
              </a:rPr>
              <a:t>비전 카메라로 현실에서 진행하는 게임 화면을 촬영한 영상 기반으로 작업하기 때문에 해상도를 낮추는 다운 샘플링 불가피</a:t>
            </a:r>
            <a:endParaRPr lang="en-US" altLang="ko-KR" sz="1400" dirty="0">
              <a:latin typeface="Noto Sans CJK JP Black"/>
              <a:cs typeface="Noto Sans CJK JP Black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9D072-A0DF-4A61-BDA8-5F59BC6AEA39}"/>
              </a:ext>
            </a:extLst>
          </p:cNvPr>
          <p:cNvSpPr txBox="1"/>
          <p:nvPr/>
        </p:nvSpPr>
        <p:spPr>
          <a:xfrm>
            <a:off x="2076730" y="1175758"/>
            <a:ext cx="10115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영상 처리와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매니퓰레이터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구동까지 통합하는 것은 복잡도가 높아 보임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차별화된 아이디어는 보이지 않고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기술 통합하는 수준에 머물 것으로 예상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313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567</Words>
  <Application>Microsoft Office PowerPoint</Application>
  <PresentationFormat>와이드스크린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Noto Sans CJK JP Black</vt:lpstr>
      <vt:lpstr>나눔고딕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SYL</dc:creator>
  <cp:lastModifiedBy>Kim Kanghee</cp:lastModifiedBy>
  <cp:revision>52</cp:revision>
  <dcterms:created xsi:type="dcterms:W3CDTF">2018-12-06T07:30:22Z</dcterms:created>
  <dcterms:modified xsi:type="dcterms:W3CDTF">2022-03-19T11:49:32Z</dcterms:modified>
</cp:coreProperties>
</file>