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593" r:id="rId2"/>
    <p:sldId id="615" r:id="rId3"/>
    <p:sldId id="616" r:id="rId4"/>
    <p:sldId id="621" r:id="rId5"/>
    <p:sldId id="617" r:id="rId6"/>
    <p:sldId id="625" r:id="rId7"/>
    <p:sldId id="618" r:id="rId8"/>
    <p:sldId id="623" r:id="rId9"/>
    <p:sldId id="619" r:id="rId10"/>
    <p:sldId id="624" r:id="rId11"/>
    <p:sldId id="620" r:id="rId12"/>
  </p:sldIdLst>
  <p:sldSz cx="9144000" cy="6858000" type="screen4x3"/>
  <p:notesSz cx="6735763" cy="98663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ECFF"/>
    <a:srgbClr val="3399FF"/>
    <a:srgbClr val="FF9999"/>
    <a:srgbClr val="FF7C80"/>
    <a:srgbClr val="FFCC66"/>
    <a:srgbClr val="00CC66"/>
    <a:srgbClr val="66CCFF"/>
    <a:srgbClr val="FFFFCC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665412-21B4-46C3-BF06-58A035C953A9}" v="3231" dt="2022-03-13T14:46:46.0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2017" autoAdjust="0"/>
    <p:restoredTop sz="87928" autoAdjust="0"/>
  </p:normalViewPr>
  <p:slideViewPr>
    <p:cSldViewPr>
      <p:cViewPr varScale="1">
        <p:scale>
          <a:sx n="80" d="100"/>
          <a:sy n="80" d="100"/>
        </p:scale>
        <p:origin x="754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8" y="171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26"/>
    </p:cViewPr>
  </p:sorterViewPr>
  <p:notesViewPr>
    <p:cSldViewPr>
      <p:cViewPr varScale="1">
        <p:scale>
          <a:sx n="48" d="100"/>
          <a:sy n="48" d="100"/>
        </p:scale>
        <p:origin x="-2755" y="-60"/>
      </p:cViewPr>
      <p:guideLst>
        <p:guide orient="horz" pos="3108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4"/>
            <a:ext cx="2919565" cy="493869"/>
          </a:xfrm>
          <a:prstGeom prst="rect">
            <a:avLst/>
          </a:prstGeom>
        </p:spPr>
        <p:txBody>
          <a:bodyPr vert="horz" lIns="90727" tIns="45363" rIns="90727" bIns="4536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630" y="4"/>
            <a:ext cx="2919565" cy="493869"/>
          </a:xfrm>
          <a:prstGeom prst="rect">
            <a:avLst/>
          </a:prstGeom>
        </p:spPr>
        <p:txBody>
          <a:bodyPr vert="horz" lIns="90727" tIns="45363" rIns="90727" bIns="45363" rtlCol="0"/>
          <a:lstStyle>
            <a:lvl1pPr algn="r">
              <a:defRPr sz="1200"/>
            </a:lvl1pPr>
          </a:lstStyle>
          <a:p>
            <a:fld id="{73E0E980-2F90-433E-BC6C-339094E698BF}" type="datetimeFigureOut">
              <a:rPr lang="ko-KR" altLang="en-US" smtClean="0"/>
              <a:pPr/>
              <a:t>2022-03-20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0868"/>
            <a:ext cx="2919565" cy="493868"/>
          </a:xfrm>
          <a:prstGeom prst="rect">
            <a:avLst/>
          </a:prstGeom>
        </p:spPr>
        <p:txBody>
          <a:bodyPr vert="horz" lIns="90727" tIns="45363" rIns="90727" bIns="4536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630" y="9370868"/>
            <a:ext cx="2919565" cy="493868"/>
          </a:xfrm>
          <a:prstGeom prst="rect">
            <a:avLst/>
          </a:prstGeom>
        </p:spPr>
        <p:txBody>
          <a:bodyPr vert="horz" lIns="90727" tIns="45363" rIns="90727" bIns="45363" rtlCol="0" anchor="b"/>
          <a:lstStyle>
            <a:lvl1pPr algn="r">
              <a:defRPr sz="1200"/>
            </a:lvl1pPr>
          </a:lstStyle>
          <a:p>
            <a:fld id="{F403B7F6-3E8B-49E6-96F4-0F7A8256C4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1797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4"/>
            <a:ext cx="2919565" cy="493869"/>
          </a:xfrm>
          <a:prstGeom prst="rect">
            <a:avLst/>
          </a:prstGeom>
        </p:spPr>
        <p:txBody>
          <a:bodyPr vert="horz" lIns="90727" tIns="45363" rIns="90727" bIns="4536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4630" y="4"/>
            <a:ext cx="2919565" cy="493869"/>
          </a:xfrm>
          <a:prstGeom prst="rect">
            <a:avLst/>
          </a:prstGeom>
        </p:spPr>
        <p:txBody>
          <a:bodyPr vert="horz" lIns="90727" tIns="45363" rIns="90727" bIns="4536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6D6DA2A-119C-4519-A66E-A5FAF429B13E}" type="datetimeFigureOut">
              <a:rPr lang="ko-KR" altLang="en-US"/>
              <a:pPr>
                <a:defRPr/>
              </a:pPr>
              <a:t>2022-03-20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739775"/>
            <a:ext cx="4929187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27" tIns="45363" rIns="90727" bIns="45363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263" y="4686223"/>
            <a:ext cx="5389240" cy="4440078"/>
          </a:xfrm>
          <a:prstGeom prst="rect">
            <a:avLst/>
          </a:prstGeom>
        </p:spPr>
        <p:txBody>
          <a:bodyPr vert="horz" lIns="90727" tIns="45363" rIns="90727" bIns="45363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0868"/>
            <a:ext cx="2919565" cy="493868"/>
          </a:xfrm>
          <a:prstGeom prst="rect">
            <a:avLst/>
          </a:prstGeom>
        </p:spPr>
        <p:txBody>
          <a:bodyPr vert="horz" lIns="90727" tIns="45363" rIns="90727" bIns="4536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4630" y="9370868"/>
            <a:ext cx="2919565" cy="493868"/>
          </a:xfrm>
          <a:prstGeom prst="rect">
            <a:avLst/>
          </a:prstGeom>
        </p:spPr>
        <p:txBody>
          <a:bodyPr vert="horz" lIns="90727" tIns="45363" rIns="90727" bIns="45363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7D276C9-75B2-4BF1-8DDC-C8009696901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747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276C9-75B2-4BF1-8DDC-C80096969014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0776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276C9-75B2-4BF1-8DDC-C80096969014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043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276C9-75B2-4BF1-8DDC-C80096969014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010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276C9-75B2-4BF1-8DDC-C80096969014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316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276C9-75B2-4BF1-8DDC-C80096969014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336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276C9-75B2-4BF1-8DDC-C80096969014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772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276C9-75B2-4BF1-8DDC-C80096969014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010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276C9-75B2-4BF1-8DDC-C80096969014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889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276C9-75B2-4BF1-8DDC-C80096969014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428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276C9-75B2-4BF1-8DDC-C80096969014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609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6" name="직각 삼각형 15"/>
          <p:cNvSpPr/>
          <p:nvPr userDrawn="1"/>
        </p:nvSpPr>
        <p:spPr bwMode="auto">
          <a:xfrm>
            <a:off x="3419872" y="6484400"/>
            <a:ext cx="576064" cy="400984"/>
          </a:xfrm>
          <a:prstGeom prst="rtTriangle">
            <a:avLst/>
          </a:prstGeom>
          <a:solidFill>
            <a:srgbClr val="33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600" dirty="0">
              <a:latin typeface="+mn-lt"/>
              <a:ea typeface="굴림" charset="-127"/>
            </a:endParaRPr>
          </a:p>
        </p:txBody>
      </p:sp>
      <p:sp>
        <p:nvSpPr>
          <p:cNvPr id="19" name="직사각형 18"/>
          <p:cNvSpPr/>
          <p:nvPr userDrawn="1"/>
        </p:nvSpPr>
        <p:spPr bwMode="auto">
          <a:xfrm>
            <a:off x="0" y="6484400"/>
            <a:ext cx="3419872" cy="400984"/>
          </a:xfrm>
          <a:prstGeom prst="rect">
            <a:avLst/>
          </a:prstGeom>
          <a:solidFill>
            <a:srgbClr val="33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숭실대학교 </a:t>
            </a:r>
            <a:r>
              <a:rPr lang="en-US" altLang="ko-KR" sz="1600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</a:t>
            </a:r>
            <a:r>
              <a:rPr lang="ko-KR" altLang="en-US" sz="1600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융합학부</a:t>
            </a:r>
          </a:p>
        </p:txBody>
      </p:sp>
      <p:sp>
        <p:nvSpPr>
          <p:cNvPr id="8" name="직각 삼각형 7"/>
          <p:cNvSpPr/>
          <p:nvPr userDrawn="1"/>
        </p:nvSpPr>
        <p:spPr bwMode="auto">
          <a:xfrm rot="10800000">
            <a:off x="5624608" y="3680"/>
            <a:ext cx="576064" cy="400984"/>
          </a:xfrm>
          <a:prstGeom prst="rt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600" dirty="0">
              <a:latin typeface="+mn-lt"/>
              <a:ea typeface="굴림" charset="-127"/>
            </a:endParaRPr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6197084" y="3679"/>
            <a:ext cx="2952328" cy="400984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 </a:t>
            </a:r>
            <a:r>
              <a:rPr lang="ko-KR" altLang="en-US" sz="1600" b="1" i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캡스톤디자인</a:t>
            </a:r>
            <a:r>
              <a:rPr lang="ko-KR" altLang="en-US" sz="1600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0"/>
            <a:ext cx="2051050" cy="6400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95288" y="0"/>
            <a:ext cx="6005512" cy="6400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8" y="0"/>
            <a:ext cx="8208962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990600"/>
            <a:ext cx="3810000" cy="5410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3810000" cy="5410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8" y="0"/>
            <a:ext cx="8208962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990600"/>
            <a:ext cx="7772400" cy="54102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496" y="44624"/>
            <a:ext cx="9001000" cy="648072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944" y="764704"/>
            <a:ext cx="8988552" cy="5688632"/>
          </a:xfrm>
        </p:spPr>
        <p:txBody>
          <a:bodyPr/>
          <a:lstStyle>
            <a:lvl1pPr marL="342900" indent="-342900">
              <a:buClr>
                <a:srgbClr val="3399FF"/>
              </a:buClr>
              <a:buFont typeface="Wingdings" panose="05000000000000000000" pitchFamily="2" charset="2"/>
              <a:buChar char="v"/>
              <a:defRPr sz="2000" b="0"/>
            </a:lvl1pPr>
            <a:lvl2pPr marL="742950" indent="-285750">
              <a:buClr>
                <a:srgbClr val="92D050"/>
              </a:buClr>
              <a:buFont typeface="Wingdings" panose="05000000000000000000" pitchFamily="2" charset="2"/>
              <a:buChar char="l"/>
              <a:defRPr sz="2000" b="0"/>
            </a:lvl2pPr>
            <a:lvl3pPr marL="1143000" indent="-228600">
              <a:buClr>
                <a:srgbClr val="3399FF"/>
              </a:buClr>
              <a:buFont typeface="Wingdings" panose="05000000000000000000" pitchFamily="2" charset="2"/>
              <a:buChar char="v"/>
              <a:defRPr sz="2000" b="0"/>
            </a:lvl3pPr>
            <a:lvl4pPr marL="1600200" indent="-228600">
              <a:buClr>
                <a:srgbClr val="92D050"/>
              </a:buClr>
              <a:buFont typeface="Wingdings" panose="05000000000000000000" pitchFamily="2" charset="2"/>
              <a:buChar char="l"/>
              <a:defRPr sz="2000" b="0"/>
            </a:lvl4pPr>
            <a:lvl5pPr>
              <a:buClr>
                <a:srgbClr val="3399FF"/>
              </a:buClr>
              <a:defRPr sz="2000" b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990600"/>
            <a:ext cx="38100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38100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496" y="44624"/>
            <a:ext cx="561662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496" y="764704"/>
            <a:ext cx="9073008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8622474" y="6484400"/>
            <a:ext cx="486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B8147FD-4EAA-48FF-AB13-B0462380870E}" type="slidenum">
              <a:rPr kumimoji="0" lang="en-US" altLang="ko-KR" sz="1600" b="1" kern="1200" smtClean="0">
                <a:solidFill>
                  <a:schemeClr val="tx1"/>
                </a:solidFill>
                <a:latin typeface="굴림" pitchFamily="50" charset="-127"/>
                <a:ea typeface="돋움체" pitchFamily="49" charset="-127"/>
                <a:cs typeface="+mn-cs"/>
              </a:rPr>
              <a:pPr/>
              <a:t>‹#›</a:t>
            </a:fld>
            <a:endParaRPr lang="ko-KR" altLang="en-US" sz="1600" b="1" dirty="0">
              <a:latin typeface="+mn-lt"/>
            </a:endParaRPr>
          </a:p>
        </p:txBody>
      </p:sp>
      <p:sp>
        <p:nvSpPr>
          <p:cNvPr id="14" name="직각 삼각형 13"/>
          <p:cNvSpPr/>
          <p:nvPr userDrawn="1"/>
        </p:nvSpPr>
        <p:spPr bwMode="auto">
          <a:xfrm>
            <a:off x="3419872" y="6484400"/>
            <a:ext cx="576064" cy="400984"/>
          </a:xfrm>
          <a:prstGeom prst="rtTriangle">
            <a:avLst/>
          </a:prstGeom>
          <a:solidFill>
            <a:srgbClr val="33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600" dirty="0">
              <a:latin typeface="+mn-lt"/>
              <a:ea typeface="굴림" charset="-127"/>
            </a:endParaRPr>
          </a:p>
        </p:txBody>
      </p:sp>
      <p:sp>
        <p:nvSpPr>
          <p:cNvPr id="3" name="직사각형 2"/>
          <p:cNvSpPr/>
          <p:nvPr userDrawn="1"/>
        </p:nvSpPr>
        <p:spPr bwMode="auto">
          <a:xfrm>
            <a:off x="0" y="6484400"/>
            <a:ext cx="3419872" cy="400984"/>
          </a:xfrm>
          <a:prstGeom prst="rect">
            <a:avLst/>
          </a:prstGeom>
          <a:solidFill>
            <a:srgbClr val="33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숭실대학교 </a:t>
            </a:r>
            <a:r>
              <a:rPr lang="en-US" altLang="ko-KR" sz="1600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</a:t>
            </a:r>
            <a:r>
              <a:rPr lang="ko-KR" altLang="en-US" sz="1600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융합학부</a:t>
            </a:r>
          </a:p>
        </p:txBody>
      </p:sp>
      <p:sp>
        <p:nvSpPr>
          <p:cNvPr id="15" name="직각 삼각형 14"/>
          <p:cNvSpPr/>
          <p:nvPr userDrawn="1"/>
        </p:nvSpPr>
        <p:spPr bwMode="auto">
          <a:xfrm rot="10800000">
            <a:off x="5624608" y="3680"/>
            <a:ext cx="576064" cy="400984"/>
          </a:xfrm>
          <a:prstGeom prst="rt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600" dirty="0">
              <a:latin typeface="+mn-lt"/>
              <a:ea typeface="굴림" charset="-127"/>
            </a:endParaRPr>
          </a:p>
        </p:txBody>
      </p:sp>
      <p:sp>
        <p:nvSpPr>
          <p:cNvPr id="19" name="직사각형 18"/>
          <p:cNvSpPr/>
          <p:nvPr userDrawn="1"/>
        </p:nvSpPr>
        <p:spPr bwMode="auto">
          <a:xfrm>
            <a:off x="6197084" y="3679"/>
            <a:ext cx="2952328" cy="400984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 </a:t>
            </a:r>
            <a:r>
              <a:rPr lang="ko-KR" altLang="en-US" sz="1600" b="1" i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캡스톤디자인</a:t>
            </a:r>
            <a:r>
              <a:rPr lang="ko-KR" altLang="en-US" sz="1600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Arial" charset="0"/>
          <a:ea typeface="돋움체" pitchFamily="49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Arial" charset="0"/>
          <a:ea typeface="돋움체" pitchFamily="49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Arial" charset="0"/>
          <a:ea typeface="돋움체" pitchFamily="49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Arial" charset="0"/>
          <a:ea typeface="돋움체" pitchFamily="49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Arial" charset="0"/>
          <a:ea typeface="돋움체" pitchFamily="49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Arial" charset="0"/>
          <a:ea typeface="돋움체" pitchFamily="49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Arial" charset="0"/>
          <a:ea typeface="돋움체" pitchFamily="49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Arial" charset="0"/>
          <a:ea typeface="돋움체" pitchFamily="49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v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한컴바탕" panose="02030600000101010101" pitchFamily="18" charset="2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92D050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한컴바탕" panose="02030600000101010101" pitchFamily="18" charset="2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v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한컴바탕" panose="02030600000101010101" pitchFamily="18" charset="2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92D050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한컴바탕" panose="02030600000101010101" pitchFamily="18" charset="2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v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한컴바탕" panose="02030600000101010101" pitchFamily="18" charset="2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16"/>
        </a:buBlip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16"/>
        </a:buBlip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16"/>
        </a:buBlip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16"/>
        </a:buBlip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sz="2800" dirty="0">
                <a:latin typeface="맑은 고딕"/>
                <a:ea typeface="맑은 고딕"/>
              </a:rPr>
              <a:t>여행객들을 위한 </a:t>
            </a:r>
            <a:r>
              <a:rPr lang="ko-KR" altLang="en-US" sz="2800" dirty="0" err="1">
                <a:latin typeface="맑은 고딕"/>
                <a:ea typeface="맑은 고딕"/>
              </a:rPr>
              <a:t>실용예문</a:t>
            </a:r>
            <a:r>
              <a:rPr lang="ko-KR" altLang="en-US" sz="2800" dirty="0">
                <a:latin typeface="맑은 고딕"/>
                <a:ea typeface="맑은 고딕"/>
              </a:rPr>
              <a:t> </a:t>
            </a:r>
            <a:r>
              <a:rPr lang="ko-KR" altLang="en-US" sz="2800" dirty="0" err="1">
                <a:latin typeface="맑은 고딕"/>
                <a:ea typeface="맑은 고딕"/>
              </a:rPr>
              <a:t>생성기</a:t>
            </a:r>
            <a:r>
              <a:rPr lang="ko-KR" altLang="en-US" sz="2800" dirty="0">
                <a:latin typeface="맑은 고딕"/>
                <a:ea typeface="맑은 고딕"/>
              </a:rPr>
              <a:t> </a:t>
            </a:r>
            <a:br>
              <a:rPr lang="en-US" altLang="ko-KR" sz="2800" dirty="0"/>
            </a:br>
            <a:r>
              <a:rPr lang="ko-KR" altLang="en-US" sz="2800" dirty="0">
                <a:latin typeface="맑은 고딕"/>
                <a:ea typeface="맑은 고딕"/>
              </a:rPr>
              <a:t>- 음성인식으로 입력한 키워드를 중심으로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>
                <a:latin typeface="맑은 고딕"/>
                <a:ea typeface="맑은 고딕"/>
              </a:rPr>
              <a:t>20180369 박세훈</a:t>
            </a:r>
            <a:endParaRPr lang="en-US" altLang="ko-KR" dirty="0"/>
          </a:p>
          <a:p>
            <a:r>
              <a:rPr lang="ko-KR" altLang="en-US" dirty="0">
                <a:latin typeface="맑은 고딕"/>
                <a:ea typeface="맑은 고딕"/>
              </a:rPr>
              <a:t>adjuvilo@gmail.com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4303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구조 및 동작 시나리오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EBB5C2C-EB9B-4A91-ABCA-2FDAEF66C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4" y="764704"/>
            <a:ext cx="8988552" cy="5688632"/>
          </a:xfrm>
        </p:spPr>
        <p:txBody>
          <a:bodyPr/>
          <a:lstStyle/>
          <a:p>
            <a:pPr marL="0" indent="0" algn="ctr">
              <a:buNone/>
            </a:pPr>
            <a:endParaRPr lang="en-US" altLang="ko-KR" sz="1800" dirty="0">
              <a:latin typeface="Malgun Gothic"/>
              <a:ea typeface="Malgun Gothic"/>
            </a:endParaRPr>
          </a:p>
          <a:p>
            <a:pPr marL="0" indent="0" algn="ctr">
              <a:buNone/>
            </a:pPr>
            <a:endParaRPr lang="en-US" altLang="ko-KR" sz="1800" dirty="0">
              <a:latin typeface="Malgun Gothic"/>
              <a:ea typeface="Malgun Gothic"/>
            </a:endParaRPr>
          </a:p>
          <a:p>
            <a:pPr marL="0" indent="0" algn="ctr">
              <a:buNone/>
            </a:pPr>
            <a:endParaRPr lang="en-US" altLang="ko-KR" sz="1800" dirty="0">
              <a:latin typeface="Malgun Gothic"/>
              <a:ea typeface="Malgun Gothic"/>
            </a:endParaRPr>
          </a:p>
          <a:p>
            <a:pPr marL="0" indent="0" algn="ctr">
              <a:buNone/>
            </a:pPr>
            <a:endParaRPr lang="en-US" altLang="ko-KR" sz="1800" dirty="0">
              <a:latin typeface="Malgun Gothic"/>
              <a:ea typeface="Malgun Gothic"/>
            </a:endParaRPr>
          </a:p>
          <a:p>
            <a:pPr marL="0" indent="0" algn="ctr">
              <a:buNone/>
            </a:pPr>
            <a:r>
              <a:rPr lang="en-US" altLang="ko-KR" sz="1800">
                <a:latin typeface="Malgun Gothic"/>
                <a:ea typeface="Malgun Gothic"/>
              </a:rPr>
              <a:t>(</a:t>
            </a:r>
            <a:r>
              <a:rPr lang="ko-KR" altLang="en-US" sz="1800">
                <a:latin typeface="Malgun Gothic"/>
                <a:ea typeface="Malgun Gothic"/>
              </a:rPr>
              <a:t>문장의 판별 기준은 문장의 </a:t>
            </a:r>
            <a:r>
              <a:rPr lang="en-US" altLang="ko-KR" sz="1800">
                <a:latin typeface="Malgun Gothic"/>
                <a:ea typeface="Malgun Gothic"/>
              </a:rPr>
              <a:t>'</a:t>
            </a:r>
            <a:r>
              <a:rPr lang="ko-KR" altLang="en-US" sz="1800">
                <a:latin typeface="Malgun Gothic"/>
                <a:ea typeface="Malgun Gothic"/>
              </a:rPr>
              <a:t>첫 단어의 대문자</a:t>
            </a:r>
            <a:r>
              <a:rPr lang="en-US" altLang="ko-KR" sz="1800" dirty="0">
                <a:latin typeface="Malgun Gothic"/>
                <a:ea typeface="Malgun Gothic"/>
              </a:rPr>
              <a:t>'</a:t>
            </a:r>
            <a:r>
              <a:rPr lang="ko-KR" altLang="en-US" sz="1800" dirty="0">
                <a:latin typeface="Malgun Gothic"/>
                <a:ea typeface="Malgun Gothic"/>
              </a:rPr>
              <a:t> </a:t>
            </a:r>
            <a:r>
              <a:rPr lang="en-US" altLang="ko-KR" sz="1800" dirty="0">
                <a:latin typeface="Malgun Gothic"/>
                <a:ea typeface="Malgun Gothic"/>
              </a:rPr>
              <a:t>~</a:t>
            </a:r>
            <a:r>
              <a:rPr lang="ko-KR" altLang="en-US" sz="1800" dirty="0">
                <a:latin typeface="Malgun Gothic"/>
                <a:ea typeface="Malgun Gothic"/>
              </a:rPr>
              <a:t> </a:t>
            </a:r>
            <a:r>
              <a:rPr lang="en-US" altLang="ko-KR" sz="1800">
                <a:latin typeface="Malgun Gothic"/>
                <a:ea typeface="Malgun Gothic"/>
              </a:rPr>
              <a:t>'.'</a:t>
            </a:r>
            <a:r>
              <a:rPr lang="ko-KR" altLang="en-US" sz="1800">
                <a:latin typeface="Malgun Gothic"/>
                <a:ea typeface="Malgun Gothic"/>
              </a:rPr>
              <a:t>이 있는 것까지</a:t>
            </a:r>
            <a:r>
              <a:rPr lang="en-US" altLang="ko-KR" sz="1800" dirty="0">
                <a:latin typeface="Malgun Gothic"/>
                <a:ea typeface="Malgun Gothic"/>
              </a:rPr>
              <a:t>)</a:t>
            </a:r>
            <a:endParaRPr lang="en-US" sz="1800"/>
          </a:p>
          <a:p>
            <a:pPr marL="0" indent="0">
              <a:buNone/>
            </a:pPr>
            <a:endParaRPr lang="en-US" dirty="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en-US" dirty="0">
              <a:latin typeface="맑은 고딕"/>
              <a:ea typeface="맑은 고딕"/>
            </a:endParaRPr>
          </a:p>
          <a:p>
            <a:pPr marL="0" indent="0">
              <a:buNone/>
            </a:pPr>
            <a:r>
              <a:rPr lang="en-US">
                <a:latin typeface="맑은 고딕"/>
                <a:ea typeface="맑은 고딕"/>
              </a:rPr>
              <a:t>4. </a:t>
            </a:r>
            <a:r>
              <a:rPr lang="ko-KR" altLang="en-US">
                <a:latin typeface="Malgun Gothic"/>
                <a:ea typeface="Malgun Gothic"/>
              </a:rPr>
              <a:t>크롤링한 문장들을 '문장 길이가 짧은 순서에서 긴 순서로' 정렬한다.</a:t>
            </a:r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ko-KR" altLang="en-US">
                <a:latin typeface="맑은 고딕"/>
                <a:ea typeface="맑은 고딕"/>
              </a:rPr>
              <a:t>5. 사용자에게 정렬한 문장들 순서 그대로를 한국어로 번역해서 제시한다.</a:t>
            </a:r>
            <a:endParaRPr lang="ko-KR" altLang="en-US"/>
          </a:p>
          <a:p>
            <a:pPr marL="0" indent="0" algn="ctr">
              <a:buNone/>
            </a:pPr>
            <a:endParaRPr lang="ko-KR" altLang="en-US" dirty="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71689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결론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>
                <a:latin typeface="Malgun Gothic"/>
                <a:ea typeface="Malgun Gothic"/>
              </a:rPr>
              <a:t>Travel</a:t>
            </a:r>
            <a:r>
              <a:rPr lang="ko-KR" altLang="en-US" sz="1800" dirty="0">
                <a:latin typeface="Malgun Gothic"/>
                <a:ea typeface="Malgun Gothic"/>
              </a:rPr>
              <a:t> </a:t>
            </a:r>
            <a:r>
              <a:rPr lang="en-US" altLang="ko-KR" sz="1800">
                <a:latin typeface="Malgun Gothic"/>
                <a:ea typeface="Malgun Gothic"/>
              </a:rPr>
              <a:t>I</a:t>
            </a:r>
            <a:r>
              <a:rPr lang="en" sz="1800">
                <a:latin typeface="Consolas"/>
                <a:ea typeface="맑은 고딕"/>
              </a:rPr>
              <a:t>nterpreter</a:t>
            </a:r>
            <a:r>
              <a:rPr lang="ko-KR" altLang="en" sz="1800">
                <a:latin typeface="Consolas"/>
                <a:ea typeface="맑은 고딕"/>
              </a:rPr>
              <a:t>는</a:t>
            </a:r>
            <a:r>
              <a:rPr lang="en" altLang="ko-KR" sz="1800">
                <a:latin typeface="Consolas"/>
                <a:ea typeface="맑은 고딕"/>
              </a:rPr>
              <a:t> 여행객들을 대상으로 기성 서비스에 존재하지 않지만 필요한 다음의 두가지가 추가된 서비스이다.</a:t>
            </a:r>
            <a:endParaRPr lang="en" altLang="ko-KR" sz="1800">
              <a:latin typeface="Consolas"/>
            </a:endParaRPr>
          </a:p>
          <a:p>
            <a:endParaRPr lang="en" altLang="ko-KR" sz="1800" dirty="0">
              <a:latin typeface="Consolas"/>
              <a:ea typeface="맑은 고딕"/>
            </a:endParaRPr>
          </a:p>
          <a:p>
            <a:pPr marL="0" indent="0">
              <a:buNone/>
            </a:pPr>
            <a:r>
              <a:rPr lang="en" altLang="ko-KR" sz="1800">
                <a:latin typeface="Consolas"/>
                <a:ea typeface="맑은 고딕"/>
              </a:rPr>
              <a:t> -</a:t>
            </a:r>
            <a:r>
              <a:rPr lang="ko-KR" altLang="en-US" sz="1800">
                <a:latin typeface="Malgun Gothic"/>
                <a:ea typeface="Malgun Gothic"/>
              </a:rPr>
              <a:t> 여행 관련 텍스트에 집중 -&gt; 이는 기성 서비스보다 여행에 직결된 예문을 제시해준다.</a:t>
            </a:r>
            <a:endParaRPr lang="en-US" altLang="ko-KR" sz="1800">
              <a:latin typeface="Malgun Gothic"/>
              <a:ea typeface="Malgun Gothic"/>
            </a:endParaRPr>
          </a:p>
          <a:p>
            <a:pPr marL="0" indent="0">
              <a:buNone/>
            </a:pPr>
            <a:endParaRPr lang="ko-KR" altLang="en-US" sz="1800" dirty="0">
              <a:latin typeface="Malgun Gothic"/>
              <a:ea typeface="Malgun Gothic"/>
            </a:endParaRPr>
          </a:p>
          <a:p>
            <a:pPr marL="0" indent="0">
              <a:buNone/>
            </a:pPr>
            <a:r>
              <a:rPr lang="ko-KR" altLang="en-US" sz="1800" dirty="0">
                <a:latin typeface="Malgun Gothic"/>
                <a:ea typeface="Malgun Gothic"/>
              </a:rPr>
              <a:t> -  부분적인 문장의 검색을 음성으로도 가능하게 만듦 -&gt; 모든 문장을 정확히 알지 못해도(이게 핵심이다) 가장 가능성 높은 문장의 해석을 얻을 수 있다. 그리고 무엇보다 </a:t>
            </a:r>
            <a:r>
              <a:rPr lang="ko-KR" altLang="en-US" sz="1800">
                <a:latin typeface="Malgun Gothic"/>
                <a:ea typeface="Malgun Gothic"/>
              </a:rPr>
              <a:t>음성으로 전달된 키워드는 쉽게 '휘발된다'</a:t>
            </a:r>
            <a:endParaRPr lang="ko-KR"/>
          </a:p>
          <a:p>
            <a:pPr marL="0" indent="0">
              <a:buNone/>
            </a:pPr>
            <a:endParaRPr lang="ko-KR" altLang="en-US" sz="1800" dirty="0">
              <a:latin typeface="Malgun Gothic"/>
              <a:ea typeface="Malgun Gothic"/>
            </a:endParaRPr>
          </a:p>
          <a:p>
            <a:pPr marL="0" indent="0">
              <a:buNone/>
            </a:pPr>
            <a:endParaRPr lang="ko-KR" altLang="en-US" sz="1800" dirty="0">
              <a:latin typeface="Malgun Gothic"/>
              <a:ea typeface="Malgun Gothic"/>
            </a:endParaRPr>
          </a:p>
          <a:p>
            <a:r>
              <a:rPr lang="en" altLang="ko-KR" sz="1800">
                <a:latin typeface="Consolas"/>
                <a:ea typeface="맑은 고딕"/>
              </a:rPr>
              <a:t>그러고 나열된 가능성 있는 문장의 해석으로 사용자가 원래의 예문이 무엇이었는지 추측할 수 있게 한다. 이는 사용자가 이리저리 검색하여 기억이 휘발되는 것보다 효율적이다.</a:t>
            </a:r>
            <a:endParaRPr lang="en" altLang="ko-KR" sz="1800">
              <a:latin typeface="Consola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34862B-BB5A-431F-8E2B-1E0F4F0B863B}"/>
              </a:ext>
            </a:extLst>
          </p:cNvPr>
          <p:cNvSpPr txBox="1"/>
          <p:nvPr/>
        </p:nvSpPr>
        <p:spPr>
          <a:xfrm>
            <a:off x="899592" y="5013176"/>
            <a:ext cx="7981672" cy="193899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총평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가능한 번역문 추천 서비스를 만드는 것으로</a:t>
            </a:r>
            <a:endParaRPr lang="en-US" altLang="ko-KR" sz="24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보이는데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기술 조사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시장 조사가 부족함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.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타겟 서비스의</a:t>
            </a:r>
            <a:endParaRPr lang="en-US" altLang="ko-KR" sz="24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정확도를 평가하는 객관적인 방법도 제시되기 어려움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번역기 들고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외국인과 손짓발짓으로 </a:t>
            </a:r>
            <a:r>
              <a:rPr lang="ko-KR" altLang="en-US" sz="2400" dirty="0" err="1">
                <a:solidFill>
                  <a:srgbClr val="FF0000"/>
                </a:solidFill>
                <a:sym typeface="Wingdings" panose="05000000000000000000" pitchFamily="2" charset="2"/>
              </a:rPr>
              <a:t>대화하는게</a:t>
            </a:r>
            <a:endParaRPr lang="en-US" altLang="ko-KR" sz="24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낫지 않나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1064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소개 및 개요</a:t>
            </a:r>
            <a:endParaRPr lang="ko-KR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E6C365-DA15-4E5D-B64B-05ECA9023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75" y="1137733"/>
            <a:ext cx="8940725" cy="2140073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sz="1800" dirty="0">
                <a:latin typeface="맑은 고딕"/>
                <a:ea typeface="맑은 고딕"/>
              </a:rPr>
              <a:t>여행객을 위한 </a:t>
            </a:r>
            <a:r>
              <a:rPr lang="ko-KR" altLang="en-US" sz="1800" dirty="0" err="1">
                <a:latin typeface="맑은 고딕"/>
                <a:ea typeface="맑은 고딕"/>
              </a:rPr>
              <a:t>실용예문</a:t>
            </a:r>
            <a:r>
              <a:rPr lang="ko-KR" altLang="en-US" sz="1800" dirty="0">
                <a:latin typeface="맑은 고딕"/>
                <a:ea typeface="맑은 고딕"/>
              </a:rPr>
              <a:t> </a:t>
            </a:r>
            <a:r>
              <a:rPr lang="ko-KR" altLang="en-US" sz="1800" dirty="0" err="1">
                <a:latin typeface="맑은 고딕"/>
                <a:ea typeface="맑은 고딕"/>
              </a:rPr>
              <a:t>생성기</a:t>
            </a:r>
            <a:endParaRPr lang="ko-KR" altLang="en-US" sz="1800" dirty="0" err="1"/>
          </a:p>
          <a:p>
            <a:pPr marL="0" indent="0" algn="ctr">
              <a:buNone/>
            </a:pPr>
            <a:endParaRPr lang="ko-KR" altLang="en-US" sz="1800" dirty="0">
              <a:latin typeface="맑은 고딕"/>
              <a:ea typeface="맑은 고딕"/>
            </a:endParaRPr>
          </a:p>
          <a:p>
            <a:pPr marL="0" indent="0" algn="ctr">
              <a:buNone/>
            </a:pPr>
            <a:r>
              <a:rPr lang="ko-KR" altLang="en-US" sz="1800">
                <a:latin typeface="맑은 고딕"/>
                <a:ea typeface="맑은 고딕"/>
              </a:rPr>
              <a:t>"Travel </a:t>
            </a:r>
            <a:r>
              <a:rPr lang="ko-KR" altLang="en-US" sz="1800" err="1">
                <a:latin typeface="맑은 고딕"/>
                <a:ea typeface="맑은 고딕"/>
              </a:rPr>
              <a:t>I</a:t>
            </a:r>
            <a:r>
              <a:rPr lang="en" altLang="ko-KR" sz="1800" err="1">
                <a:latin typeface="Consolas"/>
                <a:ea typeface="맑은 고딕"/>
              </a:rPr>
              <a:t>nterpreter</a:t>
            </a:r>
            <a:r>
              <a:rPr lang="ko-KR" altLang="en-US" sz="1800" dirty="0">
                <a:latin typeface="맑은 고딕"/>
                <a:ea typeface="맑은 고딕"/>
              </a:rPr>
              <a:t>"</a:t>
            </a:r>
          </a:p>
          <a:p>
            <a:pPr marL="0" indent="0" algn="ctr">
              <a:buNone/>
            </a:pPr>
            <a:endParaRPr lang="ko-KR" altLang="en-US" sz="1800" dirty="0">
              <a:latin typeface="맑은 고딕"/>
              <a:ea typeface="맑은 고딕"/>
            </a:endParaRPr>
          </a:p>
          <a:p>
            <a:pPr marL="0" indent="0" algn="ctr">
              <a:buNone/>
            </a:pPr>
            <a:r>
              <a:rPr lang="ko-KR" altLang="en-US" sz="1800" dirty="0">
                <a:latin typeface="맑은 고딕"/>
                <a:ea typeface="맑은 고딕"/>
              </a:rPr>
              <a:t>음성으로 입력한 키워드가 쓰인 문장을 여행 관련 블로그에서 크롤링하고, 원래 문장</a:t>
            </a:r>
            <a:r>
              <a:rPr lang="ko-KR" altLang="en-US" sz="1800">
                <a:latin typeface="맑은 고딕"/>
                <a:ea typeface="맑은 고딕"/>
              </a:rPr>
              <a:t>으로 가장 가능성 있는 예문들을 번역하여 제시해주는 서비스. </a:t>
            </a:r>
            <a:endParaRPr lang="ko-KR" altLang="en-US" sz="1800"/>
          </a:p>
          <a:p>
            <a:pPr marL="0" indent="0" algn="ctr">
              <a:buNone/>
            </a:pPr>
            <a:endParaRPr lang="ko-KR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C91B9D73-4128-4F52-91DE-7C2F402B8DCF}"/>
              </a:ext>
            </a:extLst>
          </p:cNvPr>
          <p:cNvSpPr>
            <a:spLocks noGrp="1"/>
          </p:cNvSpPr>
          <p:nvPr/>
        </p:nvSpPr>
        <p:spPr bwMode="auto">
          <a:xfrm>
            <a:off x="38380" y="3528947"/>
            <a:ext cx="8969418" cy="2637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Font typeface="Wingdings" panose="05000000000000000000" pitchFamily="2" charset="2"/>
              <a:buChar char="v"/>
              <a:defRPr kumimoji="1"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Font typeface="Wingdings" panose="05000000000000000000" pitchFamily="2" charset="2"/>
              <a:buChar char="l"/>
              <a:defRPr kumimoji="1"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Font typeface="Wingdings" panose="05000000000000000000" pitchFamily="2" charset="2"/>
              <a:buChar char="v"/>
              <a:defRPr kumimoji="1"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Font typeface="Wingdings" panose="05000000000000000000" pitchFamily="2" charset="2"/>
              <a:buChar char="l"/>
              <a:defRPr kumimoji="1"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Font typeface="Wingdings" panose="05000000000000000000" pitchFamily="2" charset="2"/>
              <a:buChar char="v"/>
              <a:defRPr kumimoji="1"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ko-KR" altLang="en-US" sz="1600">
                <a:latin typeface="맑은 고딕"/>
                <a:ea typeface="맑은 고딕"/>
              </a:rPr>
              <a:t>여기 한 여행객이 있다. 그리고 영어 듣기 능력이 아주 끔찍하다.</a:t>
            </a:r>
          </a:p>
          <a:p>
            <a:pPr marL="0" indent="0">
              <a:buNone/>
            </a:pPr>
            <a:r>
              <a:rPr lang="ko-KR" altLang="en-US" sz="1600">
                <a:latin typeface="맑은 고딕"/>
                <a:ea typeface="맑은 고딕"/>
              </a:rPr>
              <a:t>그치만 나에겐 상관없다. 번역기가 있으니까!</a:t>
            </a:r>
            <a:endParaRPr lang="ko-KR" altLang="en-US" sz="1600" dirty="0">
              <a:latin typeface="맑은 고딕"/>
              <a:ea typeface="맑은 고딕"/>
            </a:endParaRPr>
          </a:p>
          <a:p>
            <a:pPr marL="0" indent="0">
              <a:buNone/>
            </a:pPr>
            <a:r>
              <a:rPr lang="ko-KR" altLang="en-US" sz="1600">
                <a:latin typeface="맑은 고딕"/>
                <a:ea typeface="맑은 고딕"/>
              </a:rPr>
              <a:t>영어를 못하지만 번역기로 나름 선방해서 그럭저럭 예약해둔 호텔로 왔을때 나오는 안내방송... </a:t>
            </a:r>
          </a:p>
          <a:p>
            <a:pPr marL="0" indent="0">
              <a:buNone/>
            </a:pPr>
            <a:r>
              <a:rPr lang="ko-KR" altLang="en-US" sz="1600">
                <a:latin typeface="맑은 고딕"/>
                <a:ea typeface="맑은 고딕"/>
              </a:rPr>
              <a:t>"P</a:t>
            </a:r>
            <a:r>
              <a:rPr lang="en-US" altLang="ko-KR" sz="1600">
                <a:latin typeface="맑은 고딕"/>
                <a:ea typeface="맑은 고딕"/>
              </a:rPr>
              <a:t>lease</a:t>
            </a:r>
            <a:r>
              <a:rPr lang="ko-KR" sz="1600">
                <a:latin typeface="맑은 고딕"/>
                <a:ea typeface="맑은 고딕"/>
              </a:rPr>
              <a:t>... check... 3pm</a:t>
            </a:r>
            <a:r>
              <a:rPr lang="en-US" altLang="ko-KR" sz="1600" dirty="0">
                <a:latin typeface="맑은 고딕"/>
                <a:ea typeface="맑은 고딕"/>
              </a:rPr>
              <a:t>..." </a:t>
            </a:r>
            <a:endParaRPr lang="en-US"/>
          </a:p>
          <a:p>
            <a:pPr marL="0" indent="0">
              <a:buNone/>
            </a:pPr>
            <a:r>
              <a:rPr lang="en-US" altLang="ko-KR" sz="1600" dirty="0">
                <a:latin typeface="맑은 고딕"/>
                <a:ea typeface="맑은 고딕"/>
              </a:rPr>
              <a:t>어? </a:t>
            </a:r>
            <a:r>
              <a:rPr lang="ko-KR" altLang="en-US" sz="1600" dirty="0">
                <a:latin typeface="맑은 고딕"/>
                <a:ea typeface="맑은 고딕"/>
              </a:rPr>
              <a:t>분명 호텔에서 뭐라고 중요한 공지를 방송했</a:t>
            </a:r>
            <a:r>
              <a:rPr lang="ko-KR" altLang="en-US" sz="1600">
                <a:latin typeface="맑은 고딕"/>
                <a:ea typeface="맑은 고딕"/>
              </a:rPr>
              <a:t>던것 같은데 못 들었다! </a:t>
            </a:r>
            <a:endParaRPr lang="ko-KR" sz="1800"/>
          </a:p>
          <a:p>
            <a:pPr marL="0" indent="0">
              <a:buNone/>
            </a:pPr>
            <a:r>
              <a:rPr lang="ko-KR" altLang="en-US" sz="1600">
                <a:latin typeface="맑은 고딕"/>
                <a:ea typeface="맑은 고딕"/>
              </a:rPr>
              <a:t>아는 단어</a:t>
            </a:r>
            <a:r>
              <a:rPr lang="ko-KR" altLang="en-US" sz="1600" dirty="0">
                <a:latin typeface="맑은 고딕"/>
                <a:ea typeface="맑은 고딕"/>
              </a:rPr>
              <a:t>인 </a:t>
            </a:r>
            <a:r>
              <a:rPr lang="ko-KR" sz="1600" dirty="0">
                <a:latin typeface="Malgun Gothic"/>
                <a:ea typeface="Malgun Gothic"/>
              </a:rPr>
              <a:t>please, check, 3pm만</a:t>
            </a:r>
            <a:r>
              <a:rPr lang="ko-KR" altLang="en-US" sz="1600" dirty="0">
                <a:latin typeface="맑은 고딕"/>
                <a:ea typeface="맑은 고딕"/>
              </a:rPr>
              <a:t> 들렸는데? 무슨 공지였지?</a:t>
            </a:r>
            <a:endParaRPr lang="ko-KR" sz="1600"/>
          </a:p>
          <a:p>
            <a:pPr marL="0" indent="0">
              <a:buNone/>
            </a:pPr>
            <a:r>
              <a:rPr lang="ko-KR" altLang="en-US" sz="1600">
                <a:latin typeface="맑은 고딕"/>
                <a:ea typeface="맑은 고딕"/>
              </a:rPr>
              <a:t>번역기? 음성검색이 된다고 해도 전체 문장을 모르면 쓸수가 없다!</a:t>
            </a:r>
            <a:endParaRPr lang="ko-KR" altLang="en-US" sz="1600" dirty="0">
              <a:latin typeface="맑은 고딕"/>
              <a:ea typeface="맑은 고딕"/>
            </a:endParaRPr>
          </a:p>
          <a:p>
            <a:pPr marL="0" indent="0">
              <a:buNone/>
            </a:pPr>
            <a:r>
              <a:rPr lang="ko-KR" altLang="en-US" sz="1600" dirty="0">
                <a:latin typeface="맑은 고딕"/>
                <a:ea typeface="맑은 고딕"/>
              </a:rPr>
              <a:t>아는 단어인 </a:t>
            </a:r>
            <a:r>
              <a:rPr lang="ko-KR" sz="1600" dirty="0">
                <a:latin typeface="Malgun Gothic"/>
                <a:ea typeface="Malgun Gothic"/>
              </a:rPr>
              <a:t>please, check, 3pm로 관련 공지가 무슨 내용이었는지는</a:t>
            </a:r>
            <a:r>
              <a:rPr lang="ko-KR" altLang="en-US" sz="1600">
                <a:latin typeface="Malgun Gothic"/>
                <a:ea typeface="Malgun Gothic"/>
              </a:rPr>
              <a:t> 찾을 수 없나</a:t>
            </a:r>
            <a:r>
              <a:rPr lang="en-US" altLang="ko-KR" sz="1600">
                <a:latin typeface="Malgun Gothic"/>
                <a:ea typeface="Malgun Gothic"/>
              </a:rPr>
              <a:t>?</a:t>
            </a:r>
            <a:endParaRPr lang="ko-KR" altLang="en-US" sz="1600" dirty="0">
              <a:latin typeface="Malgun Gothic"/>
              <a:ea typeface="Malgun Gothic"/>
            </a:endParaRP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463681-904F-47B0-981E-BE73FB1C0451}"/>
              </a:ext>
            </a:extLst>
          </p:cNvPr>
          <p:cNvSpPr txBox="1"/>
          <p:nvPr/>
        </p:nvSpPr>
        <p:spPr>
          <a:xfrm>
            <a:off x="971600" y="138004"/>
            <a:ext cx="7468711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실용 예문 생성 결과가 </a:t>
            </a:r>
            <a:r>
              <a:rPr lang="ko-KR" altLang="en-US" sz="2400" dirty="0" err="1">
                <a:solidFill>
                  <a:srgbClr val="FF0000"/>
                </a:solidFill>
                <a:sym typeface="Wingdings" panose="05000000000000000000" pitchFamily="2" charset="2"/>
              </a:rPr>
              <a:t>올바른지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 어떻게 확인하나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</a:p>
          <a:p>
            <a:r>
              <a:rPr lang="ko-KR" altLang="en-US" sz="2400" dirty="0">
                <a:solidFill>
                  <a:srgbClr val="FF0000"/>
                </a:solidFill>
              </a:rPr>
              <a:t>의미 있는 서비스가 맞나</a:t>
            </a:r>
            <a:r>
              <a:rPr lang="en-US" altLang="ko-KR" sz="2400" dirty="0">
                <a:solidFill>
                  <a:srgbClr val="FF0000"/>
                </a:solidFill>
              </a:rPr>
              <a:t>??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544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배경 및 필요성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800" dirty="0">
                <a:latin typeface="맑은 고딕"/>
                <a:ea typeface="맑은 고딕"/>
              </a:rPr>
              <a:t>(1) Business </a:t>
            </a:r>
            <a:r>
              <a:rPr lang="en-US" altLang="ko-KR" sz="1800" dirty="0" err="1">
                <a:latin typeface="맑은 고딕"/>
                <a:ea typeface="맑은 고딕"/>
              </a:rPr>
              <a:t>관점에서의</a:t>
            </a:r>
            <a:r>
              <a:rPr lang="en-US" altLang="ko-KR" sz="1800" dirty="0">
                <a:latin typeface="맑은 고딕"/>
                <a:ea typeface="맑은 고딕"/>
              </a:rPr>
              <a:t> </a:t>
            </a:r>
            <a:r>
              <a:rPr lang="en-US" altLang="ko-KR" sz="1800" dirty="0" err="1">
                <a:latin typeface="맑은 고딕"/>
                <a:ea typeface="맑은 고딕"/>
              </a:rPr>
              <a:t>배경</a:t>
            </a:r>
            <a:endParaRPr lang="en-US" altLang="ko-KR" sz="1800" dirty="0" err="1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>
                <a:latin typeface="맑은 고딕"/>
                <a:ea typeface="맑은 고딕"/>
              </a:rPr>
              <a:t>1. </a:t>
            </a:r>
            <a:r>
              <a:rPr lang="en-US" dirty="0" err="1">
                <a:latin typeface="맑은 고딕"/>
                <a:ea typeface="맑은 고딕"/>
              </a:rPr>
              <a:t>위드</a:t>
            </a:r>
            <a:r>
              <a:rPr lang="en-US" dirty="0">
                <a:latin typeface="맑은 고딕"/>
                <a:ea typeface="맑은 고딕"/>
              </a:rPr>
              <a:t> </a:t>
            </a:r>
            <a:r>
              <a:rPr lang="ko-KR" altLang="en-US" dirty="0">
                <a:latin typeface="맑은 고딕"/>
                <a:ea typeface="맑은 고딕"/>
              </a:rPr>
              <a:t>코로나 이후 여행 수요 증가</a:t>
            </a:r>
            <a:endParaRPr lang="en-US" altLang="ko-KR" sz="1800" dirty="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ko-KR" altLang="en-US" dirty="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ko-KR" altLang="en-US" dirty="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ko-KR" altLang="en-US" dirty="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ko-KR" altLang="en-US" dirty="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ko-KR" altLang="en-US" dirty="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ko-KR" altLang="en-US" dirty="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ko-KR" altLang="en-US" dirty="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ko-KR" altLang="en-US" dirty="0">
              <a:latin typeface="맑은 고딕"/>
              <a:ea typeface="맑은 고딕"/>
            </a:endParaRPr>
          </a:p>
          <a:p>
            <a:pPr marL="0" indent="0">
              <a:buNone/>
            </a:pPr>
            <a:r>
              <a:rPr lang="ko-KR" altLang="en-US" dirty="0">
                <a:latin typeface="맑은 고딕"/>
                <a:ea typeface="맑은 고딕"/>
              </a:rPr>
              <a:t>2. 한 언어의 </a:t>
            </a:r>
            <a:r>
              <a:rPr lang="ko-KR" altLang="en-US">
                <a:latin typeface="맑은 고딕"/>
                <a:ea typeface="맑은 고딕"/>
              </a:rPr>
              <a:t>listening에 익숙해지려면 시간 대비 상당한 노력과 자본을 투자해</a:t>
            </a:r>
            <a:r>
              <a:rPr lang="ko-KR" altLang="en-US" dirty="0">
                <a:latin typeface="맑은 고딕"/>
                <a:ea typeface="맑은 고딕"/>
              </a:rPr>
              <a:t>야함.</a:t>
            </a:r>
            <a:endParaRPr lang="ko-KR" alt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94FBA51-0C47-4B77-B0B4-7A18117EF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580" y="1832794"/>
            <a:ext cx="4503133" cy="2379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5F73F1-0218-42B7-87A2-B3C30A306ECD}"/>
              </a:ext>
            </a:extLst>
          </p:cNvPr>
          <p:cNvSpPr txBox="1"/>
          <p:nvPr/>
        </p:nvSpPr>
        <p:spPr>
          <a:xfrm>
            <a:off x="3375575" y="77059"/>
            <a:ext cx="5455340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여행 수요는 늘 있다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외국어 듣기는</a:t>
            </a:r>
            <a:endParaRPr lang="en-US" altLang="ko-KR" sz="24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어렵다는 일반적인 배경 설명이 </a:t>
            </a:r>
            <a:endParaRPr lang="en-US" altLang="ko-KR" sz="24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본 기술의 정당성이 되나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5031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배경 및 필요성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800" dirty="0">
                <a:latin typeface="맑은 고딕"/>
                <a:ea typeface="맑은 고딕"/>
              </a:rPr>
              <a:t>(2) </a:t>
            </a:r>
            <a:r>
              <a:rPr lang="en-US" altLang="ko-KR" sz="1800" dirty="0" err="1">
                <a:latin typeface="맑은 고딕"/>
                <a:ea typeface="맑은 고딕"/>
              </a:rPr>
              <a:t>고객</a:t>
            </a:r>
            <a:r>
              <a:rPr lang="en-US" altLang="ko-KR" sz="1800" dirty="0">
                <a:latin typeface="맑은 고딕"/>
                <a:ea typeface="맑은 고딕"/>
              </a:rPr>
              <a:t> </a:t>
            </a:r>
            <a:r>
              <a:rPr lang="en-US" altLang="ko-KR" sz="1800" dirty="0" err="1">
                <a:latin typeface="맑은 고딕"/>
                <a:ea typeface="맑은 고딕"/>
              </a:rPr>
              <a:t>관점에서의</a:t>
            </a:r>
            <a:r>
              <a:rPr lang="en-US" altLang="ko-KR" sz="1800" dirty="0">
                <a:latin typeface="맑은 고딕"/>
                <a:ea typeface="맑은 고딕"/>
              </a:rPr>
              <a:t> </a:t>
            </a:r>
            <a:r>
              <a:rPr lang="en-US" altLang="ko-KR" sz="1800" dirty="0" err="1">
                <a:latin typeface="맑은 고딕"/>
                <a:ea typeface="맑은 고딕"/>
              </a:rPr>
              <a:t>필요성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latin typeface="맑은 고딕"/>
                <a:ea typeface="맑은 고딕"/>
              </a:rPr>
              <a:t>1. 번역기를 써도, '원하는 상황에 대응하는 원하는 외국어 </a:t>
            </a:r>
            <a:r>
              <a:rPr lang="en-US" altLang="ko-KR" dirty="0" err="1">
                <a:latin typeface="맑은 고딕"/>
                <a:ea typeface="맑은 고딕"/>
              </a:rPr>
              <a:t>단어'로</a:t>
            </a:r>
            <a:r>
              <a:rPr lang="en-US" altLang="ko-KR" dirty="0">
                <a:latin typeface="맑은 고딕"/>
                <a:ea typeface="맑은 고딕"/>
              </a:rPr>
              <a:t> </a:t>
            </a:r>
            <a:r>
              <a:rPr lang="en-US" altLang="ko-KR" dirty="0" err="1">
                <a:latin typeface="맑은 고딕"/>
                <a:ea typeface="맑은 고딕"/>
              </a:rPr>
              <a:t>번역이</a:t>
            </a:r>
            <a:r>
              <a:rPr lang="en-US" altLang="ko-KR" dirty="0">
                <a:latin typeface="맑은 고딕"/>
                <a:ea typeface="맑은 고딕"/>
              </a:rPr>
              <a:t> </a:t>
            </a:r>
            <a:r>
              <a:rPr lang="en-US" altLang="ko-KR" dirty="0" err="1">
                <a:latin typeface="맑은 고딕"/>
                <a:ea typeface="맑은 고딕"/>
              </a:rPr>
              <a:t>되기</a:t>
            </a:r>
            <a:r>
              <a:rPr lang="en-US" altLang="ko-KR" dirty="0">
                <a:latin typeface="맑은 고딕"/>
                <a:ea typeface="맑은 고딕"/>
              </a:rPr>
              <a:t> </a:t>
            </a:r>
            <a:r>
              <a:rPr lang="en-US" altLang="ko-KR" dirty="0" err="1">
                <a:latin typeface="맑은 고딕"/>
                <a:ea typeface="맑은 고딕"/>
              </a:rPr>
              <a:t>어렵다</a:t>
            </a:r>
            <a:r>
              <a:rPr lang="en-US" altLang="ko-KR" dirty="0">
                <a:latin typeface="맑은 고딕"/>
                <a:ea typeface="맑은 고딕"/>
              </a:rPr>
              <a:t>. </a:t>
            </a:r>
            <a:r>
              <a:rPr lang="en-US" altLang="ko-KR" dirty="0" err="1">
                <a:latin typeface="맑은 고딕"/>
                <a:ea typeface="맑은 고딕"/>
              </a:rPr>
              <a:t>여행이라면</a:t>
            </a:r>
            <a:r>
              <a:rPr lang="en-US" altLang="ko-KR" dirty="0">
                <a:latin typeface="맑은 고딕"/>
                <a:ea typeface="맑은 고딕"/>
              </a:rPr>
              <a:t> </a:t>
            </a:r>
            <a:r>
              <a:rPr lang="en-US" altLang="ko-KR" dirty="0" err="1">
                <a:latin typeface="맑은 고딕"/>
                <a:ea typeface="맑은 고딕"/>
              </a:rPr>
              <a:t>더더욱</a:t>
            </a:r>
            <a:r>
              <a:rPr lang="en-US" altLang="ko-KR" dirty="0">
                <a:latin typeface="맑은 고딕"/>
                <a:ea typeface="맑은 고딕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en-US" altLang="ko-KR" dirty="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en-US" altLang="ko-KR" dirty="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en-US" altLang="ko-KR" dirty="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en-US" altLang="ko-KR" dirty="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en-US" altLang="ko-KR" dirty="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en-US" altLang="ko-KR" dirty="0">
              <a:latin typeface="맑은 고딕"/>
              <a:ea typeface="맑은 고딕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/>
                <a:ea typeface="맑은 고딕"/>
              </a:rPr>
              <a:t>2. </a:t>
            </a:r>
            <a:r>
              <a:rPr lang="en-US" dirty="0"/>
              <a:t>“</a:t>
            </a:r>
            <a:r>
              <a:rPr lang="en-US" dirty="0" err="1"/>
              <a:t>한국인</a:t>
            </a:r>
            <a:r>
              <a:rPr lang="en-US" dirty="0"/>
              <a:t>, </a:t>
            </a:r>
            <a:r>
              <a:rPr lang="en-US" dirty="0" err="1"/>
              <a:t>읽기</a:t>
            </a:r>
            <a:r>
              <a:rPr lang="en-US" dirty="0"/>
              <a:t> </a:t>
            </a:r>
            <a:r>
              <a:rPr lang="en-US" dirty="0" err="1"/>
              <a:t>뇌만</a:t>
            </a:r>
            <a:r>
              <a:rPr lang="en-US" dirty="0"/>
              <a:t> </a:t>
            </a:r>
            <a:r>
              <a:rPr lang="en-US" dirty="0" err="1"/>
              <a:t>있고</a:t>
            </a:r>
            <a:r>
              <a:rPr lang="en-US" dirty="0"/>
              <a:t> </a:t>
            </a:r>
            <a:r>
              <a:rPr lang="en-US" dirty="0" err="1"/>
              <a:t>듣기</a:t>
            </a:r>
            <a:r>
              <a:rPr lang="en-US" dirty="0"/>
              <a:t> </a:t>
            </a:r>
            <a:r>
              <a:rPr lang="en-US" dirty="0" err="1"/>
              <a:t>뇌는</a:t>
            </a:r>
            <a:r>
              <a:rPr lang="en-US" dirty="0"/>
              <a:t> </a:t>
            </a:r>
            <a:r>
              <a:rPr lang="en-US" dirty="0" err="1"/>
              <a:t>없다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30A9C5E-F35A-4602-BD20-82B2C9BDA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174" y="2483951"/>
            <a:ext cx="6473492" cy="1746626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EF3CB13F-EDB7-48F2-979D-D32E4AD88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559" y="4580201"/>
            <a:ext cx="2743200" cy="17913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AEACDD-6C9A-4533-BD86-4109E321ED5C}"/>
              </a:ext>
            </a:extLst>
          </p:cNvPr>
          <p:cNvSpPr txBox="1"/>
          <p:nvPr/>
        </p:nvSpPr>
        <p:spPr>
          <a:xfrm>
            <a:off x="3332940" y="116632"/>
            <a:ext cx="5250155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본 슬라이드의 번역기 성능 평가가</a:t>
            </a:r>
            <a:endParaRPr lang="en-US" altLang="ko-KR" sz="24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객관적인가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22382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작품의 차별성</a:t>
            </a:r>
            <a:endParaRPr lang="ko-KR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D4E5F-502F-41B5-AE79-76FF00A9B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0" y="764704"/>
            <a:ext cx="8998116" cy="5650372"/>
          </a:xfrm>
        </p:spPr>
        <p:txBody>
          <a:bodyPr/>
          <a:lstStyle/>
          <a:p>
            <a:r>
              <a:rPr lang="ko-KR" altLang="en-US">
                <a:latin typeface="맑은 고딕"/>
                <a:ea typeface="맑은 고딕"/>
              </a:rPr>
              <a:t>기존에 쓰여진 서비스들.</a:t>
            </a:r>
            <a:endParaRPr lang="ko-KR" altLang="en-US"/>
          </a:p>
          <a:p>
            <a:pPr marL="0" indent="0">
              <a:buNone/>
            </a:pPr>
            <a:endParaRPr lang="ko-KR" altLang="en-US" sz="1800" dirty="0">
              <a:latin typeface="맑은 고딕"/>
              <a:ea typeface="맑은 고딕"/>
            </a:endParaRPr>
          </a:p>
          <a:p>
            <a:pPr marL="0" indent="0">
              <a:buNone/>
            </a:pPr>
            <a:r>
              <a:rPr lang="ko-KR" altLang="en-US" sz="1800" dirty="0">
                <a:latin typeface="맑은 고딕"/>
                <a:ea typeface="맑은 고딕"/>
              </a:rPr>
              <a:t>- 네이버 파파고 : </a:t>
            </a:r>
            <a:r>
              <a:rPr lang="ko-KR" sz="1800" dirty="0">
                <a:latin typeface="맑은 고딕"/>
                <a:ea typeface="맑은 고딕"/>
              </a:rPr>
              <a:t>베트남어, 태국어, 인도네시아어 등 아시아 국가 언어가 많아 동남아 여행에 매우 </a:t>
            </a:r>
            <a:r>
              <a:rPr lang="ko-KR" altLang="en-US" sz="1800" dirty="0">
                <a:latin typeface="맑은 고딕"/>
                <a:ea typeface="맑은 고딕"/>
              </a:rPr>
              <a:t>유용</a:t>
            </a:r>
            <a:endParaRPr lang="ko-KR" altLang="en-US" sz="1800" dirty="0"/>
          </a:p>
          <a:p>
            <a:pPr marL="0" indent="0">
              <a:buNone/>
            </a:pPr>
            <a:endParaRPr lang="ko-KR" altLang="en-US" sz="1800" dirty="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ko-KR" altLang="en-US" sz="1800" dirty="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ko-KR" altLang="en-US" sz="1800" dirty="0">
              <a:latin typeface="맑은 고딕"/>
              <a:ea typeface="맑은 고딕"/>
            </a:endParaRPr>
          </a:p>
          <a:p>
            <a:pPr marL="0" indent="0">
              <a:buNone/>
            </a:pPr>
            <a:r>
              <a:rPr lang="ko-KR" altLang="en-US" sz="1800" dirty="0">
                <a:latin typeface="맑은 고딕"/>
                <a:ea typeface="맑은 고딕"/>
              </a:rPr>
              <a:t>- 라인 채팅방의 번역기능 : </a:t>
            </a:r>
            <a:r>
              <a:rPr lang="ko-KR" sz="1800" dirty="0">
                <a:latin typeface="맑은 고딕"/>
                <a:ea typeface="맑은 고딕"/>
              </a:rPr>
              <a:t>친구를 </a:t>
            </a:r>
            <a:r>
              <a:rPr lang="ko-KR" altLang="en-US" sz="1800" dirty="0">
                <a:latin typeface="맑은 고딕"/>
                <a:ea typeface="맑은 고딕"/>
              </a:rPr>
              <a:t>초대하여</a:t>
            </a:r>
            <a:r>
              <a:rPr lang="ko-KR" sz="1800" dirty="0">
                <a:latin typeface="맑은 고딕"/>
                <a:ea typeface="맑은 고딕"/>
              </a:rPr>
              <a:t> 대화를 실시간으로 </a:t>
            </a:r>
            <a:r>
              <a:rPr lang="ko-KR" altLang="en-US" sz="1800" dirty="0">
                <a:latin typeface="맑은 고딕"/>
                <a:ea typeface="맑은 고딕"/>
              </a:rPr>
              <a:t>번역</a:t>
            </a:r>
            <a:endParaRPr lang="ko-KR" sz="1800"/>
          </a:p>
          <a:p>
            <a:pPr marL="0" indent="0">
              <a:buNone/>
            </a:pPr>
            <a:endParaRPr lang="ko-KR" altLang="en-US" sz="1800" dirty="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ko-KR" altLang="en-US" sz="1800" dirty="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ko-KR" altLang="en-US" sz="1800" dirty="0">
              <a:latin typeface="맑은 고딕"/>
              <a:ea typeface="맑은 고딕"/>
            </a:endParaRPr>
          </a:p>
          <a:p>
            <a:pPr marL="0" indent="0">
              <a:buNone/>
            </a:pPr>
            <a:r>
              <a:rPr lang="ko-KR" altLang="en-US" sz="1800" dirty="0">
                <a:latin typeface="맑은 고딕"/>
                <a:ea typeface="맑은 고딕"/>
              </a:rPr>
              <a:t>- </a:t>
            </a:r>
            <a:r>
              <a:rPr lang="ko-KR" altLang="en-US" sz="1800" dirty="0" err="1">
                <a:latin typeface="맑은 고딕"/>
                <a:ea typeface="맑은 고딕"/>
              </a:rPr>
              <a:t>플리토</a:t>
            </a:r>
            <a:r>
              <a:rPr lang="ko-KR" altLang="en-US" sz="1800" dirty="0">
                <a:latin typeface="맑은 고딕"/>
                <a:ea typeface="맑은 고딕"/>
              </a:rPr>
              <a:t> : </a:t>
            </a:r>
            <a:r>
              <a:rPr lang="ko-KR" sz="1800" dirty="0">
                <a:latin typeface="맑은 고딕"/>
                <a:ea typeface="맑은 고딕"/>
              </a:rPr>
              <a:t> 호텔 예약 확인이나 서비스 요청, 액티비티 문의 등을 할 때 유용</a:t>
            </a:r>
            <a:endParaRPr lang="ko-KR" sz="1800"/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endParaRPr lang="ko-KR" altLang="en-US" sz="1800" dirty="0">
              <a:latin typeface="Malgun Gothic"/>
              <a:ea typeface="Malgun Gothic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45C2B757-FF3A-4BFF-B11C-3D7B43E75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200" y="1836212"/>
            <a:ext cx="1167670" cy="1205651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3501138D-C624-4A18-979B-6F15A0AAF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7178" y="3425174"/>
            <a:ext cx="839795" cy="830230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26682CC6-650E-4078-896A-BC0332E9DD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0265" y="4822499"/>
            <a:ext cx="2131050" cy="7615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0AB4D6-198E-4130-8487-8D4B15597FC2}"/>
              </a:ext>
            </a:extLst>
          </p:cNvPr>
          <p:cNvSpPr txBox="1"/>
          <p:nvPr/>
        </p:nvSpPr>
        <p:spPr>
          <a:xfrm>
            <a:off x="3598087" y="336518"/>
            <a:ext cx="5147563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기존 서비스들을 평가하는 기준이</a:t>
            </a:r>
            <a:endParaRPr lang="en-US" altLang="ko-KR" sz="24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무엇인가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64407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작품의 차별성</a:t>
            </a:r>
            <a:endParaRPr lang="ko-KR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D4E5F-502F-41B5-AE79-76FF00A9B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0" y="764704"/>
            <a:ext cx="8998116" cy="5430381"/>
          </a:xfrm>
        </p:spPr>
        <p:txBody>
          <a:bodyPr/>
          <a:lstStyle/>
          <a:p>
            <a:r>
              <a:rPr lang="ko-KR">
                <a:latin typeface="Malgun Gothic"/>
                <a:ea typeface="Malgun Gothic"/>
              </a:rPr>
              <a:t>차이점</a:t>
            </a:r>
            <a:r>
              <a:rPr lang="ko-KR" altLang="en-US">
                <a:latin typeface="Malgun Gothic"/>
                <a:ea typeface="Malgun Gothic"/>
              </a:rPr>
              <a:t> 및 차별성</a:t>
            </a:r>
            <a:endParaRPr lang="ko-KR" dirty="0"/>
          </a:p>
          <a:p>
            <a:endParaRPr lang="ko-KR" altLang="en-US" sz="1800" dirty="0">
              <a:latin typeface="Malgun Gothic"/>
              <a:ea typeface="Malgun Gothic"/>
            </a:endParaRPr>
          </a:p>
          <a:p>
            <a:endParaRPr lang="ko-KR" altLang="en-US" sz="1800" dirty="0">
              <a:latin typeface="맑은 고딕"/>
              <a:ea typeface="맑은 고딕"/>
            </a:endParaRPr>
          </a:p>
          <a:p>
            <a:pPr marL="0" indent="0">
              <a:buNone/>
            </a:pPr>
            <a:r>
              <a:rPr lang="ko-KR" sz="1800">
                <a:latin typeface="Malgun Gothic"/>
                <a:ea typeface="Malgun Gothic"/>
              </a:rPr>
              <a:t>- 기존의 서비스와</a:t>
            </a:r>
            <a:r>
              <a:rPr lang="ko-KR" altLang="en-US" sz="1800">
                <a:latin typeface="Malgun Gothic"/>
                <a:ea typeface="Malgun Gothic"/>
              </a:rPr>
              <a:t> 달리 여행 테마에만</a:t>
            </a:r>
            <a:r>
              <a:rPr lang="ko-KR" sz="1800">
                <a:latin typeface="Malgun Gothic"/>
                <a:ea typeface="Malgun Gothic"/>
              </a:rPr>
              <a:t> 맞췄다.</a:t>
            </a:r>
            <a:endParaRPr lang="en-US" altLang="ko-KR" sz="1800"/>
          </a:p>
          <a:p>
            <a:pPr marL="0" indent="0">
              <a:buNone/>
            </a:pPr>
            <a:endParaRPr lang="ko-KR" sz="1800" dirty="0">
              <a:latin typeface="Malgun Gothic"/>
              <a:ea typeface="Malgun Gothic"/>
            </a:endParaRPr>
          </a:p>
          <a:p>
            <a:pPr marL="0" indent="0">
              <a:buNone/>
            </a:pPr>
            <a:endParaRPr lang="ko-KR" sz="1800" dirty="0">
              <a:latin typeface="Malgun Gothic"/>
              <a:ea typeface="Malgun Gothic"/>
            </a:endParaRPr>
          </a:p>
          <a:p>
            <a:pPr marL="0" indent="0">
              <a:buNone/>
            </a:pPr>
            <a:r>
              <a:rPr lang="ko-KR" sz="1800">
                <a:latin typeface="Malgun Gothic"/>
                <a:ea typeface="Malgun Gothic"/>
              </a:rPr>
              <a:t>- 음성으로 키워드를 입력할 수 있다.</a:t>
            </a:r>
            <a:endParaRPr lang="ko-KR" sz="1800" dirty="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ko-KR" sz="1800" dirty="0">
              <a:latin typeface="Malgun Gothic"/>
              <a:ea typeface="Malgun Gothic"/>
            </a:endParaRPr>
          </a:p>
          <a:p>
            <a:pPr marL="0" indent="0">
              <a:buNone/>
            </a:pPr>
            <a:endParaRPr lang="ko-KR" altLang="en-US" sz="1800" dirty="0">
              <a:latin typeface="Malgun Gothic"/>
              <a:ea typeface="Malgun Gothic"/>
            </a:endParaRPr>
          </a:p>
          <a:p>
            <a:pPr marL="0" indent="0">
              <a:buNone/>
            </a:pPr>
            <a:r>
              <a:rPr lang="en-US" altLang="ko-KR" sz="1800">
                <a:latin typeface="Malgun Gothic"/>
                <a:ea typeface="맑은 고딕"/>
              </a:rPr>
              <a:t>-</a:t>
            </a:r>
            <a:r>
              <a:rPr lang="ko-KR" sz="1800">
                <a:latin typeface="Malgun Gothic"/>
                <a:ea typeface="Malgun Gothic"/>
              </a:rPr>
              <a:t> 빈도 수 높은 예문들을 분석하여 상황에 가장 맞을거 같은 예문을 출력해준다.</a:t>
            </a:r>
          </a:p>
          <a:p>
            <a:pPr marL="0" indent="0">
              <a:buNone/>
            </a:pPr>
            <a:endParaRPr lang="ko-KR" altLang="en-US" sz="1800" dirty="0">
              <a:latin typeface="Malgun Gothic"/>
              <a:ea typeface="Malgun Gothic"/>
            </a:endParaRPr>
          </a:p>
          <a:p>
            <a:pPr marL="0" indent="0">
              <a:buNone/>
            </a:pPr>
            <a:endParaRPr lang="ko-KR" altLang="en-US" sz="1800" dirty="0">
              <a:latin typeface="Malgun Gothic"/>
              <a:ea typeface="Malgun Gothic"/>
            </a:endParaRPr>
          </a:p>
          <a:p>
            <a:pPr marL="0" indent="0">
              <a:buNone/>
            </a:pPr>
            <a:r>
              <a:rPr lang="ko-KR" altLang="en-US" sz="1800">
                <a:latin typeface="Malgun Gothic"/>
                <a:ea typeface="Malgun Gothic"/>
              </a:rPr>
              <a:t>→ 여행 테마에 맞춰서</a:t>
            </a:r>
            <a:r>
              <a:rPr lang="en-US" altLang="ko-KR" sz="1800">
                <a:latin typeface="Malgun Gothic"/>
                <a:ea typeface="Malgun Gothic"/>
              </a:rPr>
              <a:t>,</a:t>
            </a:r>
            <a:r>
              <a:rPr lang="ko-KR" altLang="en-US" sz="1800">
                <a:latin typeface="Malgun Gothic"/>
                <a:ea typeface="Malgun Gothic"/>
              </a:rPr>
              <a:t> 음성으로 키워드를 입력하고</a:t>
            </a:r>
            <a:r>
              <a:rPr lang="en-US" altLang="ko-KR" sz="1800">
                <a:latin typeface="Malgun Gothic"/>
                <a:ea typeface="Malgun Gothic"/>
              </a:rPr>
              <a:t>,</a:t>
            </a:r>
            <a:r>
              <a:rPr lang="ko-KR" altLang="en-US" sz="1800">
                <a:latin typeface="Malgun Gothic"/>
                <a:ea typeface="Malgun Gothic"/>
              </a:rPr>
              <a:t> 그에 맞아 예문을 생성해주는 서비스는 아직 </a:t>
            </a:r>
            <a:r>
              <a:rPr lang="en-US" altLang="ko-KR" sz="1800">
                <a:latin typeface="Malgun Gothic"/>
                <a:ea typeface="Malgun Gothic"/>
              </a:rPr>
              <a:t>'</a:t>
            </a:r>
            <a:r>
              <a:rPr lang="ko-KR" altLang="en-US" sz="1800">
                <a:latin typeface="Malgun Gothic"/>
                <a:ea typeface="Malgun Gothic"/>
              </a:rPr>
              <a:t>없다</a:t>
            </a:r>
            <a:r>
              <a:rPr lang="en-US" altLang="ko-KR" sz="1800">
                <a:latin typeface="Malgun Gothic"/>
                <a:ea typeface="Malgun Gothic"/>
              </a:rPr>
              <a:t>'.</a:t>
            </a:r>
            <a:endParaRPr 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51C26D-044D-42F6-A28B-EBF8CA88A95C}"/>
              </a:ext>
            </a:extLst>
          </p:cNvPr>
          <p:cNvSpPr txBox="1"/>
          <p:nvPr/>
        </p:nvSpPr>
        <p:spPr>
          <a:xfrm>
            <a:off x="2771800" y="337456"/>
            <a:ext cx="6173485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여행 테마에 한정해서 예문들을 생성하는</a:t>
            </a:r>
            <a:endParaRPr lang="en-US" altLang="ko-KR" sz="24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것이 차별성이 되는가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?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생성된 예문의</a:t>
            </a:r>
            <a:endParaRPr lang="en-US" altLang="ko-KR" sz="24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정확성은 어떻게 평가하는가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16164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사용하는 기술들</a:t>
            </a:r>
            <a:endParaRPr lang="ko-KR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A6BD77-E2DD-441D-BA90-7906B9F2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>
                <a:latin typeface="맑은 고딕"/>
                <a:ea typeface="맑은 고딕"/>
              </a:rPr>
              <a:t>음성 -&gt; 텍스트 변환</a:t>
            </a:r>
            <a:endParaRPr lang="ko-KR" altLang="en-US"/>
          </a:p>
          <a:p>
            <a:endParaRPr lang="ko-KR" dirty="0"/>
          </a:p>
          <a:p>
            <a:endParaRPr lang="ko-KR" dirty="0"/>
          </a:p>
          <a:p>
            <a:endParaRPr lang="ko-KR" dirty="0"/>
          </a:p>
          <a:p>
            <a:endParaRPr lang="ko-KR" dirty="0"/>
          </a:p>
          <a:p>
            <a:endParaRPr lang="ko-KR" dirty="0"/>
          </a:p>
          <a:p>
            <a:endParaRPr lang="ko-KR" dirty="0"/>
          </a:p>
          <a:p>
            <a:r>
              <a:rPr lang="ko-KR" altLang="en-US">
                <a:latin typeface="맑은 고딕"/>
                <a:ea typeface="맑은 고딕"/>
              </a:rPr>
              <a:t>OpenAPI 크롤링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5F17FF76-3281-4B77-B629-D0E5EB610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3849" y="1092978"/>
            <a:ext cx="3537082" cy="1859978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CDCAB6A7-FC6E-45B6-ABF3-B5710D14A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747" y="3803706"/>
            <a:ext cx="2743200" cy="208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69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사용하는 기술들</a:t>
            </a:r>
            <a:endParaRPr lang="ko-KR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A6BD77-E2DD-441D-BA90-7906B9F2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latin typeface="맑은 고딕"/>
                <a:ea typeface="맑은 고딕"/>
              </a:rPr>
              <a:t>번역 API</a:t>
            </a:r>
            <a:endParaRPr lang="ko-KR" altLang="en-US" dirty="0">
              <a:latin typeface="맑은 고딕"/>
              <a:ea typeface="맑은 고딕"/>
            </a:endParaRPr>
          </a:p>
          <a:p>
            <a:endParaRPr lang="ko-KR" altLang="en-US" dirty="0">
              <a:latin typeface="맑은 고딕"/>
              <a:ea typeface="맑은 고딕"/>
            </a:endParaRPr>
          </a:p>
          <a:p>
            <a:endParaRPr lang="ko-KR" altLang="en-US" dirty="0">
              <a:latin typeface="맑은 고딕"/>
              <a:ea typeface="맑은 고딕"/>
            </a:endParaRPr>
          </a:p>
          <a:p>
            <a:endParaRPr lang="ko-KR" altLang="en-US" dirty="0">
              <a:latin typeface="맑은 고딕"/>
              <a:ea typeface="맑은 고딕"/>
            </a:endParaRPr>
          </a:p>
          <a:p>
            <a:endParaRPr lang="ko-KR" altLang="en-US" dirty="0">
              <a:latin typeface="맑은 고딕"/>
              <a:ea typeface="맑은 고딕"/>
            </a:endParaRPr>
          </a:p>
          <a:p>
            <a:endParaRPr lang="ko-KR" altLang="en-US" dirty="0">
              <a:latin typeface="맑은 고딕"/>
              <a:ea typeface="맑은 고딕"/>
            </a:endParaRPr>
          </a:p>
          <a:p>
            <a:endParaRPr lang="ko-KR" altLang="en-US" dirty="0">
              <a:latin typeface="맑은 고딕"/>
              <a:ea typeface="맑은 고딕"/>
            </a:endParaRPr>
          </a:p>
          <a:p>
            <a:r>
              <a:rPr lang="ko-KR" altLang="en-US">
                <a:latin typeface="맑은 고딕"/>
                <a:ea typeface="맑은 고딕"/>
              </a:rPr>
              <a:t>LSFM 순환신경망</a:t>
            </a:r>
            <a:endParaRPr lang="ko-KR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A3DD767-0371-40D8-828D-134C096C0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656" y="3794497"/>
            <a:ext cx="5545702" cy="1937601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5EF0422F-E811-4FAC-91FF-9107D8B22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0827" y="1178133"/>
            <a:ext cx="4340530" cy="16227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7E8087-B000-45F3-A3CF-11E61AE638AE}"/>
              </a:ext>
            </a:extLst>
          </p:cNvPr>
          <p:cNvSpPr txBox="1"/>
          <p:nvPr/>
        </p:nvSpPr>
        <p:spPr>
          <a:xfrm>
            <a:off x="2843808" y="3198167"/>
            <a:ext cx="590418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LSFM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을 어떻게 활용하겠다는 것인지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26632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구조 및 동작 시나리오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379" y="582972"/>
            <a:ext cx="8998116" cy="5908623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맑은 고딕"/>
                <a:ea typeface="맑은 고딕"/>
              </a:rPr>
              <a:t>1. </a:t>
            </a:r>
            <a:r>
              <a:rPr lang="ko-KR" altLang="en-US">
                <a:latin typeface="맑은 고딕"/>
                <a:ea typeface="맑은 고딕"/>
              </a:rPr>
              <a:t>키워드를</a:t>
            </a:r>
            <a:r>
              <a:rPr lang="en-US" dirty="0">
                <a:latin typeface="맑은 고딕"/>
                <a:ea typeface="맑은 고딕"/>
              </a:rPr>
              <a:t> </a:t>
            </a:r>
            <a:r>
              <a:rPr lang="ko-KR" altLang="en-US">
                <a:latin typeface="맑은 고딕"/>
                <a:ea typeface="맑은 고딕"/>
              </a:rPr>
              <a:t>음성으로</a:t>
            </a:r>
            <a:r>
              <a:rPr lang="en-US" dirty="0">
                <a:latin typeface="맑은 고딕"/>
                <a:ea typeface="맑은 고딕"/>
              </a:rPr>
              <a:t> </a:t>
            </a:r>
            <a:r>
              <a:rPr lang="ko-KR" altLang="en-US">
                <a:latin typeface="맑은 고딕"/>
                <a:ea typeface="맑은 고딕"/>
              </a:rPr>
              <a:t>입력받음.</a:t>
            </a:r>
          </a:p>
          <a:p>
            <a:pPr marL="0" indent="0">
              <a:buNone/>
            </a:pPr>
            <a:endParaRPr lang="ko-KR" altLang="en-US" sz="1800" dirty="0"/>
          </a:p>
          <a:p>
            <a:pPr marL="0" indent="0" algn="ctr">
              <a:buNone/>
            </a:pPr>
            <a:r>
              <a:rPr lang="ko-KR" sz="1800">
                <a:latin typeface="Malgun Gothic"/>
                <a:ea typeface="Malgun Gothic"/>
              </a:rPr>
              <a:t>"P</a:t>
            </a:r>
            <a:r>
              <a:rPr lang="en-US" sz="1800">
                <a:latin typeface="맑은 고딕"/>
                <a:ea typeface="맑은 고딕"/>
              </a:rPr>
              <a:t>lease</a:t>
            </a:r>
            <a:r>
              <a:rPr lang="ko-KR" sz="1800">
                <a:latin typeface="Malgun Gothic"/>
                <a:ea typeface="Malgun Gothic"/>
              </a:rPr>
              <a:t>... check... 3pm</a:t>
            </a:r>
            <a:r>
              <a:rPr lang="en-US" sz="1800">
                <a:latin typeface="맑은 고딕"/>
                <a:ea typeface="맑은 고딕"/>
              </a:rPr>
              <a:t>..." </a:t>
            </a:r>
            <a:endParaRPr lang="ko-KR">
              <a:ea typeface="맑은 고딕"/>
            </a:endParaRPr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ko-KR" altLang="en-US">
                <a:latin typeface="맑은 고딕"/>
                <a:ea typeface="맑은 고딕"/>
              </a:rPr>
              <a:t>2. 음성으로 입력한 정보를 대응 텍스트로 변환(이걸 키워드라고 부르자)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 algn="ctr">
              <a:buNone/>
            </a:pPr>
            <a:r>
              <a:rPr lang="ko-KR" altLang="en-US" sz="1800">
                <a:latin typeface="맑은 고딕"/>
                <a:ea typeface="맑은 고딕"/>
              </a:rPr>
              <a:t>Please, Check, 3pm</a:t>
            </a:r>
            <a:endParaRPr lang="ko-KR" altLang="en-US" sz="1800" dirty="0"/>
          </a:p>
          <a:p>
            <a:pPr marL="0" indent="0" algn="ctr">
              <a:buNone/>
            </a:pPr>
            <a:endParaRPr lang="ko-KR" altLang="en-US" dirty="0"/>
          </a:p>
          <a:p>
            <a:pPr marL="0" indent="0" algn="ctr">
              <a:buNone/>
            </a:pPr>
            <a:endParaRPr lang="ko-KR" altLang="en-US" dirty="0">
              <a:latin typeface="맑은 고딕"/>
              <a:ea typeface="맑은 고딕"/>
            </a:endParaRPr>
          </a:p>
          <a:p>
            <a:pPr marL="0" indent="0">
              <a:buNone/>
            </a:pPr>
            <a:r>
              <a:rPr lang="ko-KR" altLang="en-US" dirty="0">
                <a:latin typeface="맑은 고딕"/>
                <a:ea typeface="맑은 고딕"/>
              </a:rPr>
              <a:t>3. 키워드 빈도수 일정 수 이상을 기준으로 여행 관련 태그가 있는 여행 관련 </a:t>
            </a:r>
            <a:r>
              <a:rPr lang="ko-KR" altLang="en-US">
                <a:latin typeface="맑은 고딕"/>
                <a:ea typeface="맑은 고딕"/>
              </a:rPr>
              <a:t>blog나 사이트에서 문장</a:t>
            </a:r>
            <a:r>
              <a:rPr lang="ko-KR">
                <a:latin typeface="Malgun Gothic"/>
                <a:ea typeface="Malgun Gothic"/>
              </a:rPr>
              <a:t>들을 크롤링해온다.  </a:t>
            </a:r>
            <a:endParaRPr lang="ko-KR"/>
          </a:p>
          <a:p>
            <a:pPr marL="0" indent="0">
              <a:buNone/>
            </a:pPr>
            <a:endParaRPr lang="ko-KR" altLang="en-US" dirty="0"/>
          </a:p>
          <a:p>
            <a:pPr marL="0" indent="0" algn="ctr">
              <a:buNone/>
            </a:pPr>
            <a:r>
              <a:rPr lang="ko-KR" altLang="en-US" sz="1800">
                <a:latin typeface="맑은 고딕"/>
                <a:ea typeface="맑은 고딕"/>
              </a:rPr>
              <a:t>키워드가 입력된 순서는 문장 내에서 선형적 이므로</a:t>
            </a:r>
            <a:endParaRPr lang="ko-KR" altLang="en-US" sz="1800"/>
          </a:p>
          <a:p>
            <a:pPr marL="0" indent="0" algn="ctr">
              <a:buNone/>
            </a:pPr>
            <a:r>
              <a:rPr lang="ko-KR" altLang="en-US" sz="1800">
                <a:latin typeface="맑은 고딕"/>
                <a:ea typeface="맑은 고딕"/>
              </a:rPr>
              <a:t>(즉, 위의 예의 경우 Check가 Please 앞에 갈 경우는 없다는 이야기) </a:t>
            </a:r>
            <a:endParaRPr lang="ko-KR" altLang="en-US" sz="1800"/>
          </a:p>
          <a:p>
            <a:pPr marL="0" indent="0" algn="ctr">
              <a:buNone/>
            </a:pPr>
            <a:r>
              <a:rPr lang="ko-KR" altLang="en-US" sz="1800">
                <a:latin typeface="맑은 고딕"/>
                <a:ea typeface="맑은 고딕"/>
              </a:rPr>
              <a:t>경우의 수가 확 줄어든다.</a:t>
            </a:r>
            <a:endParaRPr lang="ko-KR" altLang="en-US" sz="1800"/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79F05E-4E65-4B17-BBE3-E4B8C49564F8}"/>
              </a:ext>
            </a:extLst>
          </p:cNvPr>
          <p:cNvSpPr txBox="1"/>
          <p:nvPr/>
        </p:nvSpPr>
        <p:spPr>
          <a:xfrm>
            <a:off x="4137501" y="92531"/>
            <a:ext cx="5006499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LSFM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필요성은 전혀 보이지</a:t>
            </a:r>
            <a:endParaRPr lang="en-US" altLang="ko-KR" sz="24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않으며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단순 검색 추천 서비스로만</a:t>
            </a:r>
            <a:endParaRPr lang="en-US" altLang="ko-KR" sz="24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보이는데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66747235"/>
      </p:ext>
    </p:extLst>
  </p:cSld>
  <p:clrMapOvr>
    <a:masterClrMapping/>
  </p:clrMapOvr>
</p:sld>
</file>

<file path=ppt/theme/theme1.xml><?xml version="1.0" encoding="utf-8"?>
<a:theme xmlns:a="http://schemas.openxmlformats.org/drawingml/2006/main" name="palmpalm-overview">
  <a:themeElements>
    <a:clrScheme name="palmpalm-overview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lmpalm-overview">
      <a:majorFont>
        <a:latin typeface="Arial"/>
        <a:ea typeface="돋움체"/>
        <a:cs typeface=""/>
      </a:majorFont>
      <a:minorFont>
        <a:latin typeface="Arial"/>
        <a:ea typeface="돋움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algn="ctr">
          <a:buClr>
            <a:srgbClr val="3399FF"/>
          </a:buClr>
          <a:defRPr sz="2000" kern="0" dirty="0"/>
        </a:defPPr>
      </a:lstStyle>
    </a:txDef>
  </a:objectDefaults>
  <a:extraClrSchemeLst>
    <a:extraClrScheme>
      <a:clrScheme name="palmpalm-overview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lmpalm-overview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lmpalm-overview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lmpalm-overview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lmpalm-overvi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lmpalm-overvi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lmpalm-overvi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ITRC워크샵20111124_이은규</Template>
  <TotalTime>68746</TotalTime>
  <Words>667</Words>
  <Application>Microsoft Office PowerPoint</Application>
  <PresentationFormat>화면 슬라이드 쇼(4:3)</PresentationFormat>
  <Paragraphs>160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굴림</vt:lpstr>
      <vt:lpstr>맑은 고딕</vt:lpstr>
      <vt:lpstr>맑은 고딕</vt:lpstr>
      <vt:lpstr>Arial</vt:lpstr>
      <vt:lpstr>Consolas</vt:lpstr>
      <vt:lpstr>Wingdings</vt:lpstr>
      <vt:lpstr>palmpalm-overview</vt:lpstr>
      <vt:lpstr>여행객들을 위한 실용예문 생성기  - 음성인식으로 입력한 키워드를 중심으로</vt:lpstr>
      <vt:lpstr>소개 및 개요</vt:lpstr>
      <vt:lpstr>배경 및 필요성</vt:lpstr>
      <vt:lpstr>배경 및 필요성</vt:lpstr>
      <vt:lpstr>작품의 차별성</vt:lpstr>
      <vt:lpstr>작품의 차별성</vt:lpstr>
      <vt:lpstr>사용하는 기술들</vt:lpstr>
      <vt:lpstr>사용하는 기술들</vt:lpstr>
      <vt:lpstr>구조 및 동작 시나리오</vt:lpstr>
      <vt:lpstr>구조 및 동작 시나리오</vt:lpstr>
      <vt:lpstr>결론</vt:lpstr>
    </vt:vector>
  </TitlesOfParts>
  <Company>auney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최진영</dc:creator>
  <cp:lastModifiedBy>Kim Kanghee</cp:lastModifiedBy>
  <cp:revision>7583</cp:revision>
  <cp:lastPrinted>2015-08-20T02:33:28Z</cp:lastPrinted>
  <dcterms:created xsi:type="dcterms:W3CDTF">2012-03-05T16:57:15Z</dcterms:created>
  <dcterms:modified xsi:type="dcterms:W3CDTF">2022-03-20T07:35:51Z</dcterms:modified>
</cp:coreProperties>
</file>