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jGJnUlaLlaSwa4WTK04kg/kV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06859-2C63-4C80-8A01-133F85BDF86C}">
  <a:tblStyle styleId="{58A06859-2C63-4C80-8A01-133F85BDF8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4"/>
            <a:ext cx="2919565" cy="49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630" y="4"/>
            <a:ext cx="2919565" cy="49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0868"/>
            <a:ext cx="2919565" cy="4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b9b983a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18b9b983ab_1_63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118b9b983ab_1_63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3a2266c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300" cy="369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f3a2266c24_0_27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f3a2266c24_0_27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소개 (또는 개요)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제안하는 작품의 핵심 아이디어를 소개 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배경 (또는 필요성) </a:t>
            </a:r>
            <a:endParaRPr sz="18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제안하는 작품의 유용성을 고객 관점에서 시나리오 또는 use case 위주로 설명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차별성</a:t>
            </a:r>
            <a:endParaRPr sz="18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유사 작품들의 현황을 조사하고 제안하는 작품의 차별성을 고객 관점에서 설명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사용하는 기술들 (또는 용어 설명)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제안하는 작품에서 사용하는 기술 요소들(또는 오픈 소스들)을 이해하기 쉽게 설명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제안하는 구조 및 동작 시나리오</a:t>
            </a:r>
            <a:endParaRPr sz="18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기술 관점에서 제안하는 구조와 동작 시나리오를 설명함 (사용자 use case들을 하나씩 연관지어 설명함)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●"/>
            </a:pPr>
            <a:r>
              <a:rPr lang="ko-KR" sz="1800"/>
              <a:t>사용하는 기술 외에 제안자가 독자적으로 코딩하는 부분을 명확히 설명해야 함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데모: 동영상 첨부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최종 결과물: 시작품, UI, 논문, 특허, 상세설계서, Github 등 (screenshot)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Noto Sans Symbols"/>
              <a:buChar char="❖"/>
            </a:pPr>
            <a:r>
              <a:rPr lang="ko-KR" sz="1800"/>
              <a:t>요약 (또는 결론): 소개 부분에서 의도했던 핵심 아이디어들이 달성되었는지 요약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b9b983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18b9b983ab_1_0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118b9b983ab_1_0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b9b983a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18b9b983ab_1_9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18b9b983ab_1_9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b9b983a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8b9b983ab_1_33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118b9b983ab_1_33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a2266c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f3a2266c24_0_8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f3a2266c24_0_8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b9b983a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18b9b983ab_1_39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18b9b983ab_1_39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b9b983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300" cy="369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18b9b983ab_1_57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118b9b983ab_1_57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c33fae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300" cy="369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9c33faebc_0_0:notes"/>
          <p:cNvSpPr txBox="1">
            <a:spLocks noGrp="1"/>
          </p:cNvSpPr>
          <p:nvPr>
            <p:ph type="body" idx="1"/>
          </p:nvPr>
        </p:nvSpPr>
        <p:spPr>
          <a:xfrm>
            <a:off x="673263" y="4686223"/>
            <a:ext cx="5389200" cy="4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119c33faebc_0_0:notes"/>
          <p:cNvSpPr txBox="1">
            <a:spLocks noGrp="1"/>
          </p:cNvSpPr>
          <p:nvPr>
            <p:ph type="sldNum" idx="12"/>
          </p:nvPr>
        </p:nvSpPr>
        <p:spPr>
          <a:xfrm>
            <a:off x="3814630" y="9370868"/>
            <a:ext cx="291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 b="1" i="1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숭실대학교 AI융합학부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/>
          <p:nvPr/>
        </p:nvSpPr>
        <p:spPr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 b="1" i="1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 캡스톤디자인 프로젝트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561662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 rot="5400000">
            <a:off x="1763688" y="-963488"/>
            <a:ext cx="5616624" cy="907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 rot="5400000">
            <a:off x="4378325" y="2174875"/>
            <a:ext cx="64008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 rot="5400000">
            <a:off x="197644" y="197644"/>
            <a:ext cx="6400800" cy="600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3810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3810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10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552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Noto Sans Symbols"/>
              <a:buChar char="❖"/>
              <a:defRPr sz="2000" b="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●"/>
              <a:defRPr sz="2000" b="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Noto Sans Symbols"/>
              <a:buChar char="❖"/>
              <a:defRPr sz="2000" b="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●"/>
              <a:defRPr sz="2000" b="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Char char="❖"/>
              <a:defRPr sz="20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561662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3810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3810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❖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❖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561662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5616624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35496" y="764704"/>
            <a:ext cx="9073008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ko-KR" sz="16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 b="1" i="1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숭실대학교 AI융합학부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/>
          <p:nvPr/>
        </p:nvSpPr>
        <p:spPr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 b="1" i="1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 캡스톤디자인 프로젝트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news.unn.net/news/articleView.html?idxno=510658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etnews.com/202106140000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실시간 게임 승률 계산을 위한 소프트웨어</a:t>
            </a:r>
            <a:endParaRPr sz="200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20170383 이상윤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ko-KR"/>
              <a:t>yunisy51@gmail.com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b9b983ab_1_63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dirty="0"/>
              <a:t>5. 추진 계획 및 일정</a:t>
            </a:r>
            <a:endParaRPr dirty="0"/>
          </a:p>
        </p:txBody>
      </p:sp>
      <p:sp>
        <p:nvSpPr>
          <p:cNvPr id="161" name="Google Shape;161;g118b9b983ab_1_63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</p:txBody>
      </p:sp>
      <p:graphicFrame>
        <p:nvGraphicFramePr>
          <p:cNvPr id="162" name="Google Shape;162;g118b9b983ab_1_63"/>
          <p:cNvGraphicFramePr/>
          <p:nvPr/>
        </p:nvGraphicFramePr>
        <p:xfrm>
          <a:off x="692413" y="1380725"/>
          <a:ext cx="7759175" cy="4456560"/>
        </p:xfrm>
        <a:graphic>
          <a:graphicData uri="http://schemas.openxmlformats.org/drawingml/2006/table">
            <a:tbl>
              <a:tblPr>
                <a:noFill/>
                <a:tableStyleId>{58A06859-2C63-4C80-8A01-133F85BDF86C}</a:tableStyleId>
              </a:tblPr>
              <a:tblGrid>
                <a:gridCol w="8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구분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세부 구분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3월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4월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5월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6월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7월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8월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9월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10월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11월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기획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포커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LOL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0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개발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포커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확률 시스템 - 포커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컴퓨터 비전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온라인 게임용 프로그램 설계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확률 시스템 - LOL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유지 및 시연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시연 - 포커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/>
                        <a:t>시연 - LOL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792CD4-5450-41D7-8FF8-D3F3B880B44E}"/>
              </a:ext>
            </a:extLst>
          </p:cNvPr>
          <p:cNvSpPr txBox="1"/>
          <p:nvPr/>
        </p:nvSpPr>
        <p:spPr>
          <a:xfrm>
            <a:off x="2423728" y="241717"/>
            <a:ext cx="645721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일정은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WBS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문서에 설명하고 있으므로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 슬라이드는 유효 슬라이드로 인정하지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36BD4-169A-44F0-B044-DE0DE54EB324}"/>
              </a:ext>
            </a:extLst>
          </p:cNvPr>
          <p:cNvSpPr txBox="1"/>
          <p:nvPr/>
        </p:nvSpPr>
        <p:spPr>
          <a:xfrm>
            <a:off x="1593535" y="1144794"/>
            <a:ext cx="7550465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승률 예측 유사 기술에 대한 조사가 없음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따라서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프로젝트 목표가 모호하고 차별성과 현실성의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근거가 없어 보임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승률 예측 방법이 게임의 종류마다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다를텐데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어떠한 일반화가 가능할지에 대한 설명 없음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a2266c24_0_27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Q&amp;A</a:t>
            </a:r>
            <a:endParaRPr/>
          </a:p>
        </p:txBody>
      </p:sp>
      <p:sp>
        <p:nvSpPr>
          <p:cNvPr id="169" name="Google Shape;169;gf3a2266c24_0_27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70" name="Google Shape;170;gf3a2266c24_0_27"/>
          <p:cNvSpPr/>
          <p:nvPr/>
        </p:nvSpPr>
        <p:spPr>
          <a:xfrm>
            <a:off x="2930050" y="1275625"/>
            <a:ext cx="3211800" cy="1773300"/>
          </a:xfrm>
          <a:prstGeom prst="wedgeRoundRectCallout">
            <a:avLst>
              <a:gd name="adj1" fmla="val -39296"/>
              <a:gd name="adj2" fmla="val 7212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질문?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10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552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600"/>
              <a:buAutoNum type="arabicPeriod"/>
            </a:pPr>
            <a:r>
              <a:rPr lang="ko-KR" sz="2600"/>
              <a:t>프로젝트 소개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ko-KR" sz="2600"/>
              <a:t>배경과 필요성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ko-KR" sz="2600"/>
              <a:t>구현할 시스템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ko-KR" sz="2600"/>
              <a:t>주요 기능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600"/>
              <a:buAutoNum type="arabicPeriod"/>
            </a:pPr>
            <a:r>
              <a:rPr lang="ko-KR" sz="2600"/>
              <a:t>추진 계획 및 일정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b9b983ab_1_0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 프로젝트 소개</a:t>
            </a:r>
            <a:endParaRPr/>
          </a:p>
        </p:txBody>
      </p:sp>
      <p:sp>
        <p:nvSpPr>
          <p:cNvPr id="85" name="Google Shape;85;g118b9b983ab_1_0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➔"/>
            </a:pPr>
            <a:r>
              <a:rPr lang="ko-KR" sz="2300"/>
              <a:t>실시간 게임 승률 계산 프로그램</a:t>
            </a:r>
            <a:endParaRPr sz="2300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ko-KR" sz="1800"/>
              <a:t>정의 : 실시간으로 진행 중인 게임의 승률을 계산하여 현재 상황을 객관적인 수치로 보여주는 프로그램으로 앞으로 어떤 선택을 취해야할지 도움을 주는 게임 보조 SW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◆"/>
            </a:pPr>
            <a:r>
              <a:rPr lang="ko-KR" sz="1800"/>
              <a:t>목적 : 게임 미숙련자들에게 게임의 구조를 이해하기 쉽게 도우며 최근 인기있는 E-sport 관중들에게 게임의 상황을 수치화된 데이터로 알기 쉽게 설명해줄 수 있다.</a:t>
            </a:r>
            <a:endParaRPr sz="1800"/>
          </a:p>
        </p:txBody>
      </p:sp>
      <p:pic>
        <p:nvPicPr>
          <p:cNvPr id="86" name="Google Shape;86;g118b9b983ab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300" y="4116400"/>
            <a:ext cx="2095924" cy="20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18b9b983ab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4375" y="4116400"/>
            <a:ext cx="2358525" cy="18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28FCE-E382-4DC3-A5AD-51F89A6C705C}"/>
              </a:ext>
            </a:extLst>
          </p:cNvPr>
          <p:cNvSpPr txBox="1"/>
          <p:nvPr/>
        </p:nvSpPr>
        <p:spPr>
          <a:xfrm>
            <a:off x="3598064" y="184010"/>
            <a:ext cx="53896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모든 종류의 게임을 대상으로 하나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9b983ab_1_9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 배경과 필요성</a:t>
            </a:r>
            <a:endParaRPr/>
          </a:p>
        </p:txBody>
      </p:sp>
      <p:sp>
        <p:nvSpPr>
          <p:cNvPr id="94" name="Google Shape;94;g118b9b983ab_1_9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E-Sports의 대중화</a:t>
            </a:r>
            <a:endParaRPr sz="22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ko-KR" sz="1800"/>
              <a:t>E-Sports 학과와 아시안게임 종목 채택</a:t>
            </a:r>
            <a:endParaRPr sz="1800"/>
          </a:p>
        </p:txBody>
      </p:sp>
      <p:pic>
        <p:nvPicPr>
          <p:cNvPr id="95" name="Google Shape;95;g118b9b983ab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025" y="1711937"/>
            <a:ext cx="3846111" cy="107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18b9b983ab_1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0445" y="2784520"/>
            <a:ext cx="3894880" cy="27215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18b9b983ab_1_9"/>
          <p:cNvSpPr txBox="1"/>
          <p:nvPr/>
        </p:nvSpPr>
        <p:spPr>
          <a:xfrm>
            <a:off x="575625" y="5886375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기사 출처 : </a:t>
            </a:r>
            <a:r>
              <a:rPr lang="ko-KR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http://news.unn.net/news/articleView.html?idxno=510658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https://www.sciencetimes.co.kr/news/e%EC%8A%A4%ED%8F%AC%EC%B8%A0-%EC%95%84%EC%8B%9C%EC%95%88%EA%B2%8C%EC%9E%84-%EC%A0%95%EC%8B%9D%EC%A2%85%EB%AA%A9-%EB%90%90%EB%8B%A4/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g118b9b983ab_1_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5624" y="1826637"/>
            <a:ext cx="3551604" cy="1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18b9b983ab_1_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5625" y="2899212"/>
            <a:ext cx="3551599" cy="23677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74B44-FEF5-4B42-89AB-74D5D1AB7AA0}"/>
              </a:ext>
            </a:extLst>
          </p:cNvPr>
          <p:cNvSpPr txBox="1"/>
          <p:nvPr/>
        </p:nvSpPr>
        <p:spPr>
          <a:xfrm>
            <a:off x="1401494" y="1409526"/>
            <a:ext cx="77508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스포츠의 중요성이 이 프로젝트의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유일한 이유인가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b9b983ab_1_33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2. 배경과 필요성</a:t>
            </a:r>
            <a:endParaRPr/>
          </a:p>
        </p:txBody>
      </p:sp>
      <p:sp>
        <p:nvSpPr>
          <p:cNvPr id="106" name="Google Shape;106;g118b9b983ab_1_33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빈약한 해설 자료</a:t>
            </a:r>
            <a:endParaRPr sz="22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ko-KR" sz="1800"/>
              <a:t>시간별 승률 대신 골드(재화)량을 보여주는 그래프를 통해 해설하는 모습</a:t>
            </a:r>
            <a:endParaRPr sz="1800"/>
          </a:p>
        </p:txBody>
      </p:sp>
      <p:pic>
        <p:nvPicPr>
          <p:cNvPr id="107" name="Google Shape;107;g118b9b983ab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9351" y="1774125"/>
            <a:ext cx="3355524" cy="41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8b9b983ab_1_33"/>
          <p:cNvSpPr txBox="1"/>
          <p:nvPr/>
        </p:nvSpPr>
        <p:spPr>
          <a:xfrm>
            <a:off x="575625" y="5886375"/>
            <a:ext cx="705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출처 : LCK 유튜브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기사 출처 : </a:t>
            </a:r>
            <a:r>
              <a:rPr lang="ko-KR" sz="8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https://www.etnews.com/20210614000054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g118b9b983ab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000" y="2578221"/>
            <a:ext cx="4820575" cy="25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0F2B5-CCA5-471C-AADF-1E4859BAC43D}"/>
              </a:ext>
            </a:extLst>
          </p:cNvPr>
          <p:cNvSpPr txBox="1"/>
          <p:nvPr/>
        </p:nvSpPr>
        <p:spPr>
          <a:xfrm>
            <a:off x="934035" y="1507253"/>
            <a:ext cx="46907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승률 계산 방법은 없었나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a2266c24_0_8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3. 구현할 시스템</a:t>
            </a:r>
            <a:endParaRPr/>
          </a:p>
        </p:txBody>
      </p:sp>
      <p:sp>
        <p:nvSpPr>
          <p:cNvPr id="116" name="Google Shape;116;gf3a2266c24_0_8"/>
          <p:cNvSpPr txBox="1">
            <a:spLocks noGrp="1"/>
          </p:cNvSpPr>
          <p:nvPr>
            <p:ph type="body" idx="1"/>
          </p:nvPr>
        </p:nvSpPr>
        <p:spPr>
          <a:xfrm>
            <a:off x="3529425" y="788276"/>
            <a:ext cx="5270400" cy="16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7포커 게임의 구조</a:t>
            </a:r>
            <a:endParaRPr sz="22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초기에 카드 4장을 받고 버릴카드와 공개카드 선택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이후 공개카드를 1장씩 받으며 배팅 진행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7번째 비공개 카드를 받고 최종 배팅 후 결과 확인</a:t>
            </a:r>
            <a:endParaRPr sz="1600"/>
          </a:p>
        </p:txBody>
      </p:sp>
      <p:pic>
        <p:nvPicPr>
          <p:cNvPr id="117" name="Google Shape;117;gf3a2266c24_0_8"/>
          <p:cNvPicPr preferRelativeResize="0"/>
          <p:nvPr/>
        </p:nvPicPr>
        <p:blipFill rotWithShape="1">
          <a:blip r:embed="rId3">
            <a:alphaModFix/>
          </a:blip>
          <a:srcRect r="15375"/>
          <a:stretch/>
        </p:blipFill>
        <p:spPr>
          <a:xfrm>
            <a:off x="47950" y="788275"/>
            <a:ext cx="3316349" cy="16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f3a2266c24_0_8"/>
          <p:cNvSpPr txBox="1"/>
          <p:nvPr/>
        </p:nvSpPr>
        <p:spPr>
          <a:xfrm>
            <a:off x="47950" y="6145500"/>
            <a:ext cx="180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출처 : 피망 7포커 홈페이지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gf3a2266c24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475" y="2881400"/>
            <a:ext cx="4540927" cy="32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f3a2266c24_0_8"/>
          <p:cNvSpPr txBox="1">
            <a:spLocks noGrp="1"/>
          </p:cNvSpPr>
          <p:nvPr>
            <p:ph type="body" idx="1"/>
          </p:nvPr>
        </p:nvSpPr>
        <p:spPr>
          <a:xfrm>
            <a:off x="47950" y="2881399"/>
            <a:ext cx="42945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기존 게임의 승률 분석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1600"/>
              <a:t>실시간 승률이 아닌, 현재 나의 패의 족보로 승리한 횟수를 승률로 표기함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ko-KR" sz="1600"/>
              <a:t>-&gt; 단순한 게임의 “히스토리”이며 확률이라고 볼 수 없음</a:t>
            </a:r>
            <a:endParaRPr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07DE6-E2DC-4E46-8CEE-61A801624646}"/>
              </a:ext>
            </a:extLst>
          </p:cNvPr>
          <p:cNvSpPr txBox="1"/>
          <p:nvPr/>
        </p:nvSpPr>
        <p:spPr>
          <a:xfrm>
            <a:off x="3529425" y="188110"/>
            <a:ext cx="473078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포커 게임에 한정할 거라면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앞에서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스포츠라고 내세운 것은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과도한 일반화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b9b983ab_1_39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3. 구현할 시스템</a:t>
            </a:r>
            <a:endParaRPr/>
          </a:p>
        </p:txBody>
      </p:sp>
      <p:sp>
        <p:nvSpPr>
          <p:cNvPr id="127" name="Google Shape;127;g118b9b983ab_1_39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7포커 게임의 실시간 승률</a:t>
            </a:r>
            <a:endParaRPr sz="2200"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</p:txBody>
      </p:sp>
      <p:sp>
        <p:nvSpPr>
          <p:cNvPr id="128" name="Google Shape;128;g118b9b983ab_1_39"/>
          <p:cNvSpPr/>
          <p:nvPr/>
        </p:nvSpPr>
        <p:spPr>
          <a:xfrm>
            <a:off x="3060850" y="1611725"/>
            <a:ext cx="4859100" cy="8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패와 공개된 카드들을 바탕으로 앞으로 나올 수 있는 패의 경우의 수를 계산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18b9b983ab_1_39"/>
          <p:cNvSpPr/>
          <p:nvPr/>
        </p:nvSpPr>
        <p:spPr>
          <a:xfrm>
            <a:off x="3060850" y="3207300"/>
            <a:ext cx="4859100" cy="8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상대의 배팅 기록을 데이터화 하여 학습시켜 상대의 패를 예측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18b9b983ab_1_39"/>
          <p:cNvSpPr/>
          <p:nvPr/>
        </p:nvSpPr>
        <p:spPr>
          <a:xfrm>
            <a:off x="535625" y="1611725"/>
            <a:ext cx="1903500" cy="8034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정량적 데이터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18b9b983ab_1_39"/>
          <p:cNvSpPr/>
          <p:nvPr/>
        </p:nvSpPr>
        <p:spPr>
          <a:xfrm>
            <a:off x="535625" y="3207300"/>
            <a:ext cx="1903500" cy="8034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심리적 데이터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18b9b983ab_1_39"/>
          <p:cNvSpPr/>
          <p:nvPr/>
        </p:nvSpPr>
        <p:spPr>
          <a:xfrm>
            <a:off x="1153475" y="2477300"/>
            <a:ext cx="667800" cy="667800"/>
          </a:xfrm>
          <a:prstGeom prst="mathPlus">
            <a:avLst>
              <a:gd name="adj1" fmla="val 23520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18b9b983ab_1_39"/>
          <p:cNvSpPr/>
          <p:nvPr/>
        </p:nvSpPr>
        <p:spPr>
          <a:xfrm>
            <a:off x="1095275" y="4072900"/>
            <a:ext cx="784200" cy="7842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18b9b983ab_1_39"/>
          <p:cNvSpPr/>
          <p:nvPr/>
        </p:nvSpPr>
        <p:spPr>
          <a:xfrm>
            <a:off x="3060850" y="4919300"/>
            <a:ext cx="4859100" cy="80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기대 승률을 실시간 게임 중에 확인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18b9b983ab_1_39"/>
          <p:cNvSpPr/>
          <p:nvPr/>
        </p:nvSpPr>
        <p:spPr>
          <a:xfrm>
            <a:off x="535625" y="4919300"/>
            <a:ext cx="1903500" cy="8034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승률 예측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11A4F-67E3-4F0A-970D-A13B7965ED0D}"/>
              </a:ext>
            </a:extLst>
          </p:cNvPr>
          <p:cNvSpPr txBox="1"/>
          <p:nvPr/>
        </p:nvSpPr>
        <p:spPr>
          <a:xfrm>
            <a:off x="3689223" y="44624"/>
            <a:ext cx="5413661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그래서 포커 앱을 구현할 것인가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플레이어들의 배팅 기록을 어떻게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수집할 것인가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타겟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SW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실행 환경에 대해서 구체적인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설명이 없음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b9b983ab_1_57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4. 주요 기능</a:t>
            </a:r>
            <a:endParaRPr/>
          </a:p>
        </p:txBody>
      </p:sp>
      <p:sp>
        <p:nvSpPr>
          <p:cNvPr id="142" name="Google Shape;142;g118b9b983ab_1_57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정량적 데이터 분석</a:t>
            </a:r>
            <a:endParaRPr sz="22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ko-KR" sz="1600"/>
              <a:t>주어진 데이터를 통해 확률을 계산</a:t>
            </a:r>
            <a:endParaRPr sz="16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데이터 : 플레이어의 패, 공개된 상대 플레이어의 패</a:t>
            </a:r>
            <a:endParaRPr sz="14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자신의 패와 상대방의 공개된 패를 통해 앞으로 자신과 상대방이 어떤 족보를 만들 수 있는지 계산하는 분석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pic>
        <p:nvPicPr>
          <p:cNvPr id="143" name="Google Shape;143;g118b9b983ab_1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200" y="3076425"/>
            <a:ext cx="4529576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8b9b983ab_1_57"/>
          <p:cNvSpPr/>
          <p:nvPr/>
        </p:nvSpPr>
        <p:spPr>
          <a:xfrm>
            <a:off x="172175" y="3076425"/>
            <a:ext cx="3663300" cy="2146200"/>
          </a:xfrm>
          <a:prstGeom prst="cloudCallout">
            <a:avLst>
              <a:gd name="adj1" fmla="val 78803"/>
              <a:gd name="adj2" fmla="val 30873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Straight가 되려면 숫자 10이 필요한데 이미 오픈된 패에 10이 3개나 있으니 확률이 낮겠구나..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18b9b983ab_1_57"/>
          <p:cNvSpPr txBox="1"/>
          <p:nvPr/>
        </p:nvSpPr>
        <p:spPr>
          <a:xfrm>
            <a:off x="47950" y="6145500"/>
            <a:ext cx="21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출처 : 로열포커 H5 홈페이지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c33faebc_0_0"/>
          <p:cNvSpPr txBox="1">
            <a:spLocks noGrp="1"/>
          </p:cNvSpPr>
          <p:nvPr>
            <p:ph type="title"/>
          </p:nvPr>
        </p:nvSpPr>
        <p:spPr>
          <a:xfrm>
            <a:off x="35496" y="44624"/>
            <a:ext cx="9000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4. 주요 기능</a:t>
            </a:r>
            <a:endParaRPr/>
          </a:p>
        </p:txBody>
      </p:sp>
      <p:sp>
        <p:nvSpPr>
          <p:cNvPr id="152" name="Google Shape;152;g119c33faebc_0_0"/>
          <p:cNvSpPr txBox="1">
            <a:spLocks noGrp="1"/>
          </p:cNvSpPr>
          <p:nvPr>
            <p:ph type="body" idx="1"/>
          </p:nvPr>
        </p:nvSpPr>
        <p:spPr>
          <a:xfrm>
            <a:off x="47944" y="764704"/>
            <a:ext cx="89886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➔"/>
            </a:pPr>
            <a:r>
              <a:rPr lang="ko-KR" sz="2200"/>
              <a:t>심리적 데이터 분석</a:t>
            </a:r>
            <a:endParaRPr sz="22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ko-KR" sz="1600"/>
              <a:t>게임 히스토리를 통해 축적된 데이터</a:t>
            </a:r>
            <a:endParaRPr sz="16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블러핑(Bluffing) : 자신의 패가 상대방보다 좋지 않을 때, 상대를 기권하게 할 목적으로 거짓으로 강한 베팅이나 레이스를 하는 것을 말한다.</a:t>
            </a:r>
            <a:endParaRPr sz="14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/>
              <a:t>진행된 게임 데이터를 바탕으로 상대가 블러핑을 할 때 주로 어떤 식으로 베팅을 하였는가, 블러핑이 아닌 실제 좋은 패를 갖고 있을 때는 어떤 플레이를 하였는가 등의 정보를 수집하여 학습 진행 (ex. 배팅의 종류, 결정까지 걸린 시간 등)</a:t>
            </a:r>
            <a:endParaRPr sz="1400"/>
          </a:p>
        </p:txBody>
      </p:sp>
      <p:pic>
        <p:nvPicPr>
          <p:cNvPr id="153" name="Google Shape;153;g119c33fae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75" y="3364800"/>
            <a:ext cx="4608826" cy="19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19c33faebc_0_0"/>
          <p:cNvSpPr txBox="1"/>
          <p:nvPr/>
        </p:nvSpPr>
        <p:spPr>
          <a:xfrm>
            <a:off x="47950" y="6145500"/>
            <a:ext cx="21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출처 : 영화 ‘타짜’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796</Words>
  <Application>Microsoft Office PowerPoint</Application>
  <PresentationFormat>화면 슬라이드 쇼(4:3)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Symbols</vt:lpstr>
      <vt:lpstr>Gulim</vt:lpstr>
      <vt:lpstr>Arial</vt:lpstr>
      <vt:lpstr>맑은 고딕</vt:lpstr>
      <vt:lpstr>palmpalm-overview</vt:lpstr>
      <vt:lpstr>실시간 게임 승률 계산을 위한 소프트웨어</vt:lpstr>
      <vt:lpstr>목차</vt:lpstr>
      <vt:lpstr>1. 프로젝트 소개</vt:lpstr>
      <vt:lpstr>2. 배경과 필요성</vt:lpstr>
      <vt:lpstr>2. 배경과 필요성</vt:lpstr>
      <vt:lpstr>3. 구현할 시스템</vt:lpstr>
      <vt:lpstr>3. 구현할 시스템</vt:lpstr>
      <vt:lpstr>4. 주요 기능</vt:lpstr>
      <vt:lpstr>4. 주요 기능</vt:lpstr>
      <vt:lpstr>5. 추진 계획 및 일정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승률 계산을 위한 소프트웨어</dc:title>
  <dc:creator>최진영</dc:creator>
  <cp:lastModifiedBy>Kim Kanghee</cp:lastModifiedBy>
  <cp:revision>3</cp:revision>
  <dcterms:created xsi:type="dcterms:W3CDTF">2012-03-05T16:57:15Z</dcterms:created>
  <dcterms:modified xsi:type="dcterms:W3CDTF">2022-03-20T14:48:12Z</dcterms:modified>
</cp:coreProperties>
</file>