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  <p:sldMasterId id="2147484062" r:id="rId2"/>
    <p:sldMasterId id="2147484063" r:id="rId3"/>
  </p:sldMasterIdLst>
  <p:notesMasterIdLst>
    <p:notesMasterId r:id="rId13"/>
  </p:notesMasterIdLst>
  <p:handoutMasterIdLst>
    <p:handoutMasterId r:id="rId14"/>
  </p:handoutMasterIdLst>
  <p:sldIdLst>
    <p:sldId id="257" r:id="rId4"/>
    <p:sldId id="258" r:id="rId5"/>
    <p:sldId id="259" r:id="rId6"/>
    <p:sldId id="266" r:id="rId7"/>
    <p:sldId id="262" r:id="rId8"/>
    <p:sldId id="264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124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4559935" y="6484620"/>
            <a:ext cx="767715" cy="400685"/>
          </a:xfrm>
          <a:prstGeom prst="rtTriangle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0" y="6484620"/>
            <a:ext cx="4559935" cy="400685"/>
          </a:xfrm>
          <a:prstGeom prst="rect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숭실대학교 AI융합학부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10800000">
            <a:off x="7499350" y="3810"/>
            <a:ext cx="767715" cy="400685"/>
          </a:xfrm>
          <a:prstGeom prst="rtTriangle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8261985" y="3810"/>
            <a:ext cx="3936365" cy="400685"/>
          </a:xfrm>
          <a:prstGeom prst="rect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>
            <a:lvl1pPr marL="0" indent="0" algn="r">
              <a:defRPr lang="en-GB" altLang="en-US" sz="1800"/>
            </a:lvl1pPr>
          </a:lstStyle>
          <a:p>
            <a:pPr marL="0" indent="0" algn="r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2022 캡스톤디자인 프로젝트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4135" y="764540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9144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797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8965" y="2174875"/>
            <a:ext cx="5387975" cy="3951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7625" y="764540"/>
            <a:ext cx="1209738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37600" y="0"/>
            <a:ext cx="2734945" cy="6401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527050" y="0"/>
            <a:ext cx="8006715" cy="6401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527050" y="0"/>
            <a:ext cx="10945495" cy="686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144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527050" y="0"/>
            <a:ext cx="10945495" cy="686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tbl"/>
          </p:nvPr>
        </p:nvSpPr>
        <p:spPr>
          <a:xfrm>
            <a:off x="914400" y="990600"/>
            <a:ext cx="103638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124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4559935" y="6484620"/>
            <a:ext cx="767715" cy="400685"/>
          </a:xfrm>
          <a:prstGeom prst="rtTriangle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0" y="6484620"/>
            <a:ext cx="4559935" cy="400685"/>
          </a:xfrm>
          <a:prstGeom prst="rect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숭실대학교 AI융합학부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10800000">
            <a:off x="7499350" y="3810"/>
            <a:ext cx="767715" cy="400685"/>
          </a:xfrm>
          <a:prstGeom prst="rtTriangle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>
            <a:lvl1pPr marL="0" indent="0" algn="l">
              <a:defRPr lang="en-GB" altLang="en-US" sz="1800"/>
            </a:lvl1pPr>
          </a:lstStyle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8261985" y="3810"/>
            <a:ext cx="3936365" cy="400685"/>
          </a:xfrm>
          <a:prstGeom prst="rect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>
            <a:lvl1pPr marL="0" indent="0" algn="r">
              <a:defRPr lang="en-GB" altLang="en-US" sz="1800"/>
            </a:lvl1pPr>
          </a:lstStyle>
          <a:p>
            <a:pPr marL="0" indent="0" algn="r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2022 캡스톤디자인 프로젝트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4135" y="764540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63295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9144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797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08965" y="2174875"/>
            <a:ext cx="5387975" cy="3951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766945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2390140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2390140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7625" y="764540"/>
            <a:ext cx="1209738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37600" y="0"/>
            <a:ext cx="2734945" cy="6401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527050" y="0"/>
            <a:ext cx="8006715" cy="6401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527050" y="0"/>
            <a:ext cx="10945495" cy="686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9144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97600" y="990600"/>
            <a:ext cx="50806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Font typeface="Wingdings"/>
              <a:buChar char="l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527050" y="0"/>
            <a:ext cx="10945495" cy="686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tbl"/>
          </p:nvPr>
        </p:nvSpPr>
        <p:spPr>
          <a:xfrm>
            <a:off x="914400" y="990600"/>
            <a:ext cx="10363835" cy="541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 typeface="Wingdings"/>
              <a:buChar char="v"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7" name="Rect 0"/>
          <p:cNvSpPr txBox="1">
            <a:spLocks noGrp="1"/>
          </p:cNvSpPr>
          <p:nvPr>
            <p:ph type="body"/>
          </p:nvPr>
        </p:nvSpPr>
        <p:spPr>
          <a:xfrm>
            <a:off x="47625" y="764540"/>
            <a:ext cx="1209738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1497310" y="6530340"/>
            <a:ext cx="30035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</a:pPr>
            <a:fld id="{B9320F77-B9A0-41C5-862A-B4B631284C64}" type="slidenum">
              <a:rPr sz="1600" b="1">
                <a:solidFill>
                  <a:schemeClr val="tx1"/>
                </a:solidFill>
                <a:latin typeface="굴림" charset="0"/>
                <a:ea typeface="돋움체" charset="0"/>
              </a:rPr>
              <a:t>‹#›</a:t>
            </a:fld>
            <a:endParaRPr lang="ko-KR" altLang="en-US" sz="1600" b="1">
              <a:solidFill>
                <a:schemeClr val="tx1"/>
              </a:solidFill>
              <a:latin typeface="굴림" charset="0"/>
              <a:ea typeface="돋움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4559935" y="6484620"/>
            <a:ext cx="767715" cy="400685"/>
          </a:xfrm>
          <a:prstGeom prst="rtTriangle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0" y="6484620"/>
            <a:ext cx="4559935" cy="400685"/>
          </a:xfrm>
          <a:prstGeom prst="rect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숭실대학교 AI융합학부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10800000">
            <a:off x="7499350" y="3810"/>
            <a:ext cx="767715" cy="400685"/>
          </a:xfrm>
          <a:prstGeom prst="rtTriangle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8261985" y="3810"/>
            <a:ext cx="3936365" cy="400685"/>
          </a:xfrm>
          <a:prstGeom prst="rect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2022 캡스톤디자인 프로젝트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 0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748855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7" name="Rect 0"/>
          <p:cNvSpPr txBox="1">
            <a:spLocks noGrp="1"/>
          </p:cNvSpPr>
          <p:nvPr>
            <p:ph type="body"/>
          </p:nvPr>
        </p:nvSpPr>
        <p:spPr>
          <a:xfrm>
            <a:off x="47625" y="764540"/>
            <a:ext cx="1209738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latinLnBrk="0">
              <a:buFont typeface="Wingdings"/>
              <a:buChar char="v"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11497310" y="6484620"/>
            <a:ext cx="300355" cy="33845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rtl="0" latinLnBrk="0">
              <a:buFontTx/>
              <a:buNone/>
            </a:pPr>
            <a:fld id="{B9320F77-B9A0-41C5-862A-B4B631284C64}" type="slidenum">
              <a:rPr sz="1600" b="1">
                <a:solidFill>
                  <a:schemeClr val="tx1"/>
                </a:solidFill>
                <a:latin typeface="굴림" charset="0"/>
                <a:ea typeface="돋움체" charset="0"/>
              </a:rPr>
              <a:t>‹#›</a:t>
            </a:fld>
            <a:endParaRPr lang="ko-KR" altLang="en-US" sz="1600" b="1">
              <a:solidFill>
                <a:schemeClr val="tx1"/>
              </a:solidFill>
              <a:latin typeface="굴림" charset="0"/>
              <a:ea typeface="돋움체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4559935" y="6484620"/>
            <a:ext cx="767715" cy="400685"/>
          </a:xfrm>
          <a:prstGeom prst="rtTriangle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0" y="6484620"/>
            <a:ext cx="4559935" cy="400685"/>
          </a:xfrm>
          <a:prstGeom prst="rect">
            <a:avLst/>
          </a:prstGeom>
          <a:solidFill>
            <a:srgbClr val="3399FF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숭실대학교 AI융합학부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10800000">
            <a:off x="7499350" y="3810"/>
            <a:ext cx="767715" cy="400685"/>
          </a:xfrm>
          <a:prstGeom prst="rtTriangle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0" tIns="0" rIns="0" bIns="0" anchor="ctr">
            <a:no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endParaRPr lang="ko-KR" altLang="en-US" sz="1600">
              <a:latin typeface="Arial" charset="0"/>
              <a:ea typeface="굴림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8261985" y="3810"/>
            <a:ext cx="3936365" cy="400685"/>
          </a:xfrm>
          <a:prstGeom prst="rect">
            <a:avLst/>
          </a:prstGeom>
          <a:solidFill>
            <a:srgbClr val="92D05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r" defTabSz="914400" rtl="0" eaLnBrk="1" latinLnBrk="1" hangingPunct="1">
              <a:buFontTx/>
              <a:buNone/>
            </a:pPr>
            <a:r>
              <a:rPr sz="1600" b="1" i="1">
                <a:solidFill>
                  <a:schemeClr val="bg1"/>
                </a:solidFill>
                <a:latin typeface="맑은 고딕" charset="0"/>
                <a:ea typeface="맑은 고딕" charset="0"/>
              </a:rPr>
              <a:t>2022 캡스톤디자인 프로젝트</a:t>
            </a:r>
            <a:endParaRPr lang="ko-KR" altLang="en-US" sz="1600" b="1" i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/>
          </p:cNvSpPr>
          <p:nvPr>
            <p:ph type="ctrTitle"/>
          </p:nvPr>
        </p:nvSpPr>
        <p:spPr>
          <a:xfrm>
            <a:off x="2209800" y="2130425"/>
            <a:ext cx="7773035" cy="14700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eaLnBrk="0" latinLnBrk="0" hangingPunct="0">
              <a:buFontTx/>
              <a:buNone/>
            </a:pPr>
            <a:r>
              <a:rPr sz="3200" b="1">
                <a:latin typeface="맑은 고딕" charset="0"/>
                <a:ea typeface="맑은 고딕" charset="0"/>
              </a:rPr>
              <a:t>데이터 마이닝을 통한 복지사업 편의증진 </a:t>
            </a:r>
            <a:endParaRPr lang="ko-KR" altLang="en-US" sz="20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ubTitle"/>
          </p:nvPr>
        </p:nvSpPr>
        <p:spPr>
          <a:xfrm>
            <a:off x="4269105" y="4741545"/>
            <a:ext cx="6401435" cy="1753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rtl="0" eaLnBrk="0" latinLnBrk="0" hangingPunct="0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				이찬도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just" rtl="0" eaLnBrk="0" latinLnBrk="0" hangingPunct="0"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				dlckseh1@naver.com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/>
              <a:t>	목차</a:t>
            </a:r>
            <a:endParaRPr lang="ko-KR" altLang="en-US" sz="2800" b="1"/>
          </a:p>
        </p:txBody>
      </p:sp>
      <p:sp>
        <p:nvSpPr>
          <p:cNvPr id="3" name="내용 개체 틀 3"/>
          <p:cNvSpPr txBox="1">
            <a:spLocks noGrp="1"/>
          </p:cNvSpPr>
          <p:nvPr>
            <p:ph/>
          </p:nvPr>
        </p:nvSpPr>
        <p:spPr>
          <a:xfrm>
            <a:off x="4049395" y="776605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algn="ctr" latinLnBrk="0">
              <a:buFontTx/>
              <a:buNone/>
            </a:pPr>
            <a:endParaRPr lang="ko-KR" altLang="en-US" sz="2200" b="1"/>
          </a:p>
          <a:p>
            <a:pPr marL="342900" indent="-342900" algn="ctr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1. 소개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2. 배경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3. 시장동향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4. 사용자 만족도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5. 특허 및 기술동향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  <a:p>
            <a:pPr marL="342900" indent="-342900" algn="l" latinLnBrk="0">
              <a:buFontTx/>
              <a:buNone/>
            </a:pPr>
            <a:r>
              <a:rPr sz="2200" b="1"/>
              <a:t>6. 서비스 및 기술</a:t>
            </a:r>
            <a:endParaRPr lang="ko-KR" altLang="en-US" sz="2200" b="1"/>
          </a:p>
          <a:p>
            <a:pPr marL="342900" indent="-342900" algn="l" latinLnBrk="0">
              <a:buFontTx/>
              <a:buNone/>
            </a:pPr>
            <a:endParaRPr lang="ko-KR" altLang="en-US" sz="2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8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	소개</a:t>
            </a:r>
            <a:endParaRPr lang="ko-KR" altLang="en-US"/>
          </a:p>
        </p:txBody>
      </p:sp>
      <p:sp>
        <p:nvSpPr>
          <p:cNvPr id="3" name="내용 개체 틀 19"/>
          <p:cNvSpPr txBox="1">
            <a:spLocks noGrp="1"/>
          </p:cNvSpPr>
          <p:nvPr>
            <p:ph/>
          </p:nvPr>
        </p:nvSpPr>
        <p:spPr>
          <a:xfrm>
            <a:off x="64135" y="764540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Tx/>
              <a:buNone/>
            </a:pPr>
            <a:r>
              <a:t>1. 기관별 지원 사업 소개 및 커뮤니티 어플리케이션 개발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2. 지원사업을 알맞은 카테고리로 분류해줄 정확도 90% 이상의 딥러닝 모델 개발</a:t>
            </a:r>
            <a:endParaRPr lang="ko-KR" altLang="en-US"/>
          </a:p>
        </p:txBody>
      </p:sp>
      <p:pic>
        <p:nvPicPr>
          <p:cNvPr id="4" name="그림 37" descr="C:/Users/jj040/AppData/Roaming/PolarisOffice/ETemp/23548_21336992/fImage1906425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" y="2093595"/>
            <a:ext cx="1810385" cy="3639185"/>
          </a:xfrm>
          <a:prstGeom prst="rect">
            <a:avLst/>
          </a:prstGeom>
          <a:noFill/>
        </p:spPr>
      </p:pic>
      <p:pic>
        <p:nvPicPr>
          <p:cNvPr id="6" name="그림 82" descr="C:/Users/jj040/AppData/Roaming/PolarisOffice/ETemp/23548_21336992/fImage5859836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3145790"/>
            <a:ext cx="7745730" cy="222758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8A5D0-BA59-4521-97FF-5C6987708C55}"/>
              </a:ext>
            </a:extLst>
          </p:cNvPr>
          <p:cNvSpPr txBox="1"/>
          <p:nvPr/>
        </p:nvSpPr>
        <p:spPr>
          <a:xfrm>
            <a:off x="2339241" y="1744007"/>
            <a:ext cx="948368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정확도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90%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의 기준은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텍스트와 아래 그림이 전혀 어울리지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아이디어가 무엇인지 전달되지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51"/>
          <p:cNvSpPr txBox="1">
            <a:spLocks noGrp="1"/>
          </p:cNvSpPr>
          <p:nvPr>
            <p:ph/>
          </p:nvPr>
        </p:nvSpPr>
        <p:spPr>
          <a:xfrm>
            <a:off x="99695" y="941705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Tx/>
              <a:buNone/>
            </a:pPr>
            <a:r>
              <a:t>	- 최근 몇 년 동안 사회적 취약계층은 꾸준히 증가하는 추세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- 정부는 복지 예산을 증가하고 다양한 복지 사업들 지원 및 생성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- 지역 기관, 기업 재단, 국가 기관 등 많은 기관들도 복지사업들을 진행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- 정부 및 여러 기관들의 복지 서비스에 대한 관심 증대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jj040/AppData/Roaming/PolarisOffice/ETemp/23548_21336992/fImage62743298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" y="2483485"/>
            <a:ext cx="4036695" cy="318706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5" name="Picture " descr="C:/Users/jj040/AppData/Roaming/PolarisOffice/ETemp/23548_21336992/fImage105840299650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45" y="2346325"/>
            <a:ext cx="3803015" cy="3453765"/>
          </a:xfrm>
          <a:prstGeom prst="rect">
            <a:avLst/>
          </a:prstGeom>
          <a:noFill/>
        </p:spPr>
      </p:pic>
      <p:sp>
        <p:nvSpPr>
          <p:cNvPr id="6" name="텍스트 상자 39"/>
          <p:cNvSpPr txBox="1">
            <a:spLocks/>
          </p:cNvSpPr>
          <p:nvPr/>
        </p:nvSpPr>
        <p:spPr>
          <a:xfrm>
            <a:off x="156210" y="169545"/>
            <a:ext cx="4572635" cy="4311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800" b="1"/>
              <a:t>	배경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8A92C-4581-47ED-90E0-06384DF0C567}"/>
              </a:ext>
            </a:extLst>
          </p:cNvPr>
          <p:cNvSpPr txBox="1"/>
          <p:nvPr/>
        </p:nvSpPr>
        <p:spPr>
          <a:xfrm>
            <a:off x="2166712" y="223204"/>
            <a:ext cx="888576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취약 계층 증가 추세와 복지 서비스 소개와는 무슨 상관인가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4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	시장동향</a:t>
            </a:r>
            <a:endParaRPr lang="ko-KR" altLang="en-US"/>
          </a:p>
        </p:txBody>
      </p:sp>
      <p:sp>
        <p:nvSpPr>
          <p:cNvPr id="3" name="내용 개체 틀 25"/>
          <p:cNvSpPr txBox="1">
            <a:spLocks noGrp="1"/>
          </p:cNvSpPr>
          <p:nvPr>
            <p:ph/>
          </p:nvPr>
        </p:nvSpPr>
        <p:spPr>
          <a:xfrm>
            <a:off x="64135" y="764540"/>
            <a:ext cx="11984355" cy="56889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Tx/>
              <a:buNone/>
            </a:pPr>
            <a:r>
              <a:t>	정부가 운영하는 어플리케이션은 복지로, 정부24, 마이홈 등 여러 앱이 존재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민간 단체가 운영하는 어플리케이션은 e-복지, 복지통 등 여러 앱이 존재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매년 복지 관련 어플리케이션 다운로드 수가 증가 </a:t>
            </a:r>
            <a:endParaRPr lang="ko-KR" altLang="en-US"/>
          </a:p>
        </p:txBody>
      </p:sp>
      <p:pic>
        <p:nvPicPr>
          <p:cNvPr id="4" name="그림 40" descr="C:/Users/jj040/AppData/Roaming/PolarisOffice/ETemp/23548_21336992/fImage24654302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2377440"/>
            <a:ext cx="2309495" cy="2308860"/>
          </a:xfrm>
          <a:prstGeom prst="rect">
            <a:avLst/>
          </a:prstGeom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6" name="그림 46" descr="C:/Users/jj040/AppData/Roaming/PolarisOffice/ETemp/23548_21336992/fImage2120131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10" y="2376805"/>
            <a:ext cx="2358390" cy="235839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7" name="그림 50" descr="C:/Users/jj040/AppData/Roaming/PolarisOffice/ETemp/23548_21336992/fImage23445317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5" y="2377440"/>
            <a:ext cx="2341880" cy="234188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77" descr="C:/Users/jj040/AppData/Roaming/PolarisOffice/ETemp/23548_21336992/fImage3327360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3677920"/>
            <a:ext cx="3840480" cy="1626235"/>
          </a:xfrm>
          <a:prstGeom prst="rect">
            <a:avLst/>
          </a:prstGeom>
          <a:noFill/>
        </p:spPr>
      </p:pic>
      <p:sp>
        <p:nvSpPr>
          <p:cNvPr id="2" name="텍스트 개체 틀 28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	사용자 만족도</a:t>
            </a:r>
            <a:endParaRPr lang="ko-KR" altLang="en-US"/>
          </a:p>
        </p:txBody>
      </p:sp>
      <p:pic>
        <p:nvPicPr>
          <p:cNvPr id="6" name="그림 71" descr="C:/Users/jj040/AppData/Roaming/PolarisOffice/ETemp/23548_21336992/fImage271735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1643380"/>
            <a:ext cx="3453130" cy="1526540"/>
          </a:xfrm>
          <a:prstGeom prst="rect">
            <a:avLst/>
          </a:prstGeom>
          <a:noFill/>
        </p:spPr>
      </p:pic>
      <p:pic>
        <p:nvPicPr>
          <p:cNvPr id="7" name="그림 72" descr="C:/Users/jj040/AppData/Roaming/PolarisOffice/ETemp/23548_21336992/fImage24654355446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5" y="1490345"/>
            <a:ext cx="1679575" cy="1678940"/>
          </a:xfrm>
          <a:prstGeom prst="rect">
            <a:avLst/>
          </a:prstGeom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그림 75" descr="C:/Users/jj040/AppData/Roaming/PolarisOffice/ETemp/23548_21336992/fImage512735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0" y="3831590"/>
            <a:ext cx="6177280" cy="1177290"/>
          </a:xfrm>
          <a:prstGeom prst="rect">
            <a:avLst/>
          </a:prstGeom>
          <a:noFill/>
        </p:spPr>
      </p:pic>
      <p:pic>
        <p:nvPicPr>
          <p:cNvPr id="10" name="그림 78" descr="C:/Users/jj040/AppData/Roaming/PolarisOffice/ETemp/23548_21336992/fImage21201361814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3595370"/>
            <a:ext cx="1715135" cy="171513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11" name="그림 79" descr="C:/Users/jj040/AppData/Roaming/PolarisOffice/ETemp/23548_21336992/fImage4616362328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724025"/>
            <a:ext cx="6206490" cy="135318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AA3452-0617-4AFE-B97A-7AA5E40F79D3}"/>
              </a:ext>
            </a:extLst>
          </p:cNvPr>
          <p:cNvSpPr txBox="1"/>
          <p:nvPr/>
        </p:nvSpPr>
        <p:spPr>
          <a:xfrm>
            <a:off x="862530" y="627171"/>
            <a:ext cx="1015213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만족도 데이터 출처를 밝히면 좋겠음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아래 불만족 이유가 복지 서비스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소개 앱을 개발하는 목적이 되는가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6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	특허 및 기술동향</a:t>
            </a:r>
            <a:endParaRPr lang="ko-KR" altLang="en-US"/>
          </a:p>
        </p:txBody>
      </p:sp>
      <p:sp>
        <p:nvSpPr>
          <p:cNvPr id="3" name="내용 개체 틀 27"/>
          <p:cNvSpPr txBox="1">
            <a:spLocks noGrp="1"/>
          </p:cNvSpPr>
          <p:nvPr>
            <p:ph/>
          </p:nvPr>
        </p:nvSpPr>
        <p:spPr>
          <a:xfrm>
            <a:off x="111125" y="1071880"/>
            <a:ext cx="7185660" cy="28543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Tx/>
              <a:buNone/>
            </a:pPr>
            <a:r>
              <a:rPr sz="2200"/>
              <a:t>	</a:t>
            </a:r>
            <a:r>
              <a:rPr sz="2200" b="1"/>
              <a:t>통합 마켓 서비스 제공 시스템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스마트통신기기를 잘 사용하지 못하는 대상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(노인, 장애인)을 위한 통합 마켓 서비스</a:t>
            </a:r>
            <a:endParaRPr lang="ko-KR" altLang="en-US"/>
          </a:p>
          <a:p>
            <a:pPr marL="342900" indent="-342900" latinLnBrk="0">
              <a:buFont typeface="Wingdings"/>
              <a:buChar char="v"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	2020.06.05일에 특허 등록되어 원스톱 웹으로써 시중에 서비스되고 있음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	통합 마켓 서비스 제공 서버가 필요 상품이나 서비스 등록을 요청받아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필요 상품이나 서비스를 통합 마켓 서비스 대상별로 알려줌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	필요 상품이나 서비스를 통합 마켓 서비스 대상별로 데이터베이스화하여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	 소비자가 서비스 제공 서버에 요청을 보내면 대상에게 필요한 상품이나 서비스를 맞춤으로 제공</a:t>
            </a:r>
            <a:endParaRPr lang="ko-KR" altLang="en-US"/>
          </a:p>
        </p:txBody>
      </p:sp>
      <p:pic>
        <p:nvPicPr>
          <p:cNvPr id="4" name="그림 61" descr="C:/Users/jj040/AppData/Roaming/PolarisOffice/ETemp/23548_21336992/fImage135301336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827405"/>
            <a:ext cx="5400675" cy="332930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55EA2-D4D5-4F4D-8BE1-8B990483502B}"/>
              </a:ext>
            </a:extLst>
          </p:cNvPr>
          <p:cNvSpPr txBox="1"/>
          <p:nvPr/>
        </p:nvSpPr>
        <p:spPr>
          <a:xfrm>
            <a:off x="969064" y="542905"/>
            <a:ext cx="74366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다음 특허와 차별화된 복지 앱을 만든다는 뜻인가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6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	특허 및 기술동향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내용 개체 틀 27"/>
          <p:cNvSpPr txBox="1">
            <a:spLocks noGrp="1"/>
          </p:cNvSpPr>
          <p:nvPr>
            <p:ph/>
          </p:nvPr>
        </p:nvSpPr>
        <p:spPr>
          <a:xfrm>
            <a:off x="111125" y="1071880"/>
            <a:ext cx="6369685" cy="3599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>
              <a:defRPr lang="en-GB" altLang="en-US" sz="1800"/>
            </a:lvl1pPr>
          </a:lstStyle>
          <a:p>
            <a:pPr marL="342900" indent="-342900" latinLnBrk="0">
              <a:buFontTx/>
              <a:buNone/>
            </a:pPr>
            <a:r>
              <a:rPr sz="2200" b="1"/>
              <a:t>e-나눔 복지통합관리시스템</a:t>
            </a:r>
            <a:endParaRPr lang="ko-KR" altLang="en-US" sz="2200" b="1"/>
          </a:p>
          <a:p>
            <a:pPr marL="342900" indent="-342900" latinLnBrk="0">
              <a:buFontTx/>
              <a:buNone/>
            </a:pPr>
            <a:r>
              <a:t>정부, 지자체 및 민간 영역의 복지자원 서비스를 하나의 통합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시스템으로 구축하여 사용자에게 맞춤형 복지자원을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제공하는 통합관리시스템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2016.12.28일에 특허 등록되어 공개된 복지 통합서비스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정부에서 지원하는 복지 데이터를 통합하여 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데이터베이스에 저장</a:t>
            </a:r>
            <a:endParaRPr lang="ko-KR" altLang="en-US"/>
          </a:p>
          <a:p>
            <a:pPr marL="342900" indent="-342900" latinLnBrk="0">
              <a:buFontTx/>
              <a:buNone/>
            </a:pPr>
            <a:endParaRPr lang="ko-KR" altLang="en-US"/>
          </a:p>
          <a:p>
            <a:pPr marL="342900" indent="-342900" latinLnBrk="0">
              <a:buFontTx/>
              <a:buNone/>
            </a:pPr>
            <a:r>
              <a:t>사용자의 인적 정보를 문자 인식을 통해 맞춤형 복지</a:t>
            </a:r>
            <a:endParaRPr lang="ko-KR" altLang="en-US"/>
          </a:p>
          <a:p>
            <a:pPr marL="342900" indent="-342900" latinLnBrk="0">
              <a:buFontTx/>
              <a:buNone/>
            </a:pPr>
            <a:r>
              <a:t>데이터를 인식하는 것을 특징으로 함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66" descr="C:/Users/jj040/AppData/Roaming/PolarisOffice/ETemp/23548_21336992/fImage169837347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2069465"/>
            <a:ext cx="5921375" cy="3760470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19B4C-35C9-4BD3-B546-CA07F611EBEA}"/>
              </a:ext>
            </a:extLst>
          </p:cNvPr>
          <p:cNvSpPr txBox="1"/>
          <p:nvPr/>
        </p:nvSpPr>
        <p:spPr>
          <a:xfrm>
            <a:off x="969064" y="542905"/>
            <a:ext cx="74366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다음 특허와 차별화된 복지 앱을 만든다는 뜻인가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title"/>
          </p:nvPr>
        </p:nvSpPr>
        <p:spPr>
          <a:xfrm>
            <a:off x="46990" y="44450"/>
            <a:ext cx="12002135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rtl="0"/>
            <a:r>
              <a:rPr sz="2800" b="1">
                <a:latin typeface="맑은 고딕" charset="0"/>
                <a:ea typeface="맑은 고딕" charset="0"/>
                <a:cs typeface="+mn-cs"/>
              </a:rPr>
              <a:t>서비스 및 기술</a:t>
            </a:r>
            <a:endParaRPr lang="ko-KR" altLang="en-US"/>
          </a:p>
        </p:txBody>
      </p:sp>
      <p:pic>
        <p:nvPicPr>
          <p:cNvPr id="4" name="그림 84" descr="C:/Users/jj040/AppData/Roaming/PolarisOffice/ETemp/23548_21336992/fImage13963371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3736975"/>
            <a:ext cx="2461895" cy="186753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5" name="텍스트 상자 88"/>
          <p:cNvSpPr txBox="1">
            <a:spLocks/>
          </p:cNvSpPr>
          <p:nvPr/>
        </p:nvSpPr>
        <p:spPr>
          <a:xfrm>
            <a:off x="-81280" y="1777365"/>
            <a:ext cx="9872980" cy="31692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740410" indent="0"/>
            <a:r>
              <a:rPr sz="1800" b="1"/>
              <a:t>여러 복지 기관에 등록된 지원사업을 수집해 사용자들에게 제공 </a:t>
            </a:r>
            <a:endParaRPr lang="ko-KR" altLang="en-US" sz="1800" b="1"/>
          </a:p>
          <a:p>
            <a:pPr marL="740410" indent="0"/>
            <a:r>
              <a:rPr sz="1800" b="1"/>
              <a:t>- 크롤링 코드 구현</a:t>
            </a:r>
            <a:endParaRPr lang="ko-KR" altLang="en-US" sz="1800" b="1"/>
          </a:p>
          <a:p>
            <a:pPr marL="740410" indent="0"/>
            <a:endParaRPr lang="ko-KR" altLang="en-US" sz="1800" b="1"/>
          </a:p>
          <a:p>
            <a:pPr marL="740410" indent="0"/>
            <a:r>
              <a:rPr sz="1800" b="1"/>
              <a:t>카테고리 목록을 통해 필요 지원 사업 쉽게 접근 </a:t>
            </a:r>
            <a:endParaRPr lang="ko-KR" altLang="en-US" sz="1800" b="1"/>
          </a:p>
          <a:p>
            <a:pPr marL="740410" indent="0"/>
            <a:r>
              <a:rPr sz="1800" b="1"/>
              <a:t>- 딥러닝 모델 제작</a:t>
            </a:r>
            <a:endParaRPr lang="ko-KR" altLang="en-US" sz="1800" b="1"/>
          </a:p>
          <a:p>
            <a:pPr marL="740410" indent="0"/>
            <a:r>
              <a:rPr sz="1800" b="1"/>
              <a:t>- 딥러닝 모델 학습 데이터 라벨 부여를 위한 웹 제작</a:t>
            </a:r>
            <a:endParaRPr lang="ko-KR" altLang="en-US" sz="1800" b="1"/>
          </a:p>
          <a:p>
            <a:pPr marL="740410" indent="0"/>
            <a:endParaRPr lang="ko-KR" altLang="en-US" sz="1800" b="1"/>
          </a:p>
          <a:p>
            <a:pPr marL="740410" indent="0"/>
            <a:r>
              <a:rPr sz="1800" b="1"/>
              <a:t>새로운 지원사업이 등록되면 알림 발송</a:t>
            </a:r>
            <a:endParaRPr lang="ko-KR" altLang="en-US" sz="1800" b="1"/>
          </a:p>
          <a:p>
            <a:pPr marL="740410" indent="0"/>
            <a:endParaRPr lang="ko-KR" altLang="en-US" sz="1800" b="1"/>
          </a:p>
          <a:p>
            <a:pPr marL="740410" indent="0"/>
            <a:r>
              <a:rPr sz="1800" b="1"/>
              <a:t>취약계층간 소통할 수 있는 커뮤니티 창구 개설</a:t>
            </a:r>
            <a:endParaRPr lang="ko-KR" altLang="en-US" sz="1800" b="1"/>
          </a:p>
          <a:p>
            <a:pPr marL="740410" indent="0"/>
            <a:endParaRPr lang="ko-KR" altLang="en-US" sz="2600">
              <a:latin typeface="맑은 고딕" charset="0"/>
              <a:ea typeface="맑은 고딕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A49D3-D4D1-4AC8-9FC0-E8CE53755019}"/>
              </a:ext>
            </a:extLst>
          </p:cNvPr>
          <p:cNvSpPr txBox="1"/>
          <p:nvPr/>
        </p:nvSpPr>
        <p:spPr>
          <a:xfrm>
            <a:off x="370714" y="557035"/>
            <a:ext cx="11450571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조사가 피상적이어서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본 프로젝트의 복지 앱이 어떻게 차별화되는지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이해되지 않음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조사와 목표 설정을 다시 해야 할 필요가 있음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사용자에게 복지서비스를 추천하고자 하는데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사용자 개인 정보의 입력 없이 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그것이 가능한지 의문임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9</Pages>
  <Words>443</Words>
  <Characters>0</Characters>
  <Application>Microsoft Office PowerPoint</Application>
  <DocSecurity>0</DocSecurity>
  <PresentationFormat>와이드스크린</PresentationFormat>
  <Lines>0</Lines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Wingdings</vt:lpstr>
      <vt:lpstr>맑은 고딕</vt:lpstr>
      <vt:lpstr>Office 테마</vt:lpstr>
      <vt:lpstr>Office theme</vt:lpstr>
      <vt:lpstr>Office theme</vt:lpstr>
      <vt:lpstr>데이터 마이닝을 통한 복지사업 편의증진 </vt:lpstr>
      <vt:lpstr> 목차</vt:lpstr>
      <vt:lpstr> 소개</vt:lpstr>
      <vt:lpstr>PowerPoint 프레젠테이션</vt:lpstr>
      <vt:lpstr> 시장동향</vt:lpstr>
      <vt:lpstr> 사용자 만족도</vt:lpstr>
      <vt:lpstr> 특허 및 기술동향</vt:lpstr>
      <vt:lpstr> 특허 및 기술동향</vt:lpstr>
      <vt:lpstr>서비스 및 기술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jj040</dc:creator>
  <cp:lastModifiedBy>Kim Kanghee</cp:lastModifiedBy>
  <cp:revision>4</cp:revision>
  <dcterms:modified xsi:type="dcterms:W3CDTF">2022-03-20T15:11:11Z</dcterms:modified>
  <cp:version>9.104.121.46349</cp:version>
</cp:coreProperties>
</file>