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94" r:id="rId2"/>
    <p:sldId id="296" r:id="rId3"/>
    <p:sldId id="313" r:id="rId4"/>
    <p:sldId id="314" r:id="rId5"/>
    <p:sldId id="315" r:id="rId6"/>
    <p:sldId id="319" r:id="rId7"/>
    <p:sldId id="316" r:id="rId8"/>
    <p:sldId id="318" r:id="rId9"/>
    <p:sldId id="320" r:id="rId10"/>
    <p:sldId id="321" r:id="rId11"/>
    <p:sldId id="322" r:id="rId12"/>
    <p:sldId id="312" r:id="rId13"/>
  </p:sldIdLst>
  <p:sldSz cx="12192000" cy="6858000"/>
  <p:notesSz cx="6765925" cy="9875838"/>
  <p:embeddedFontLst>
    <p:embeddedFont>
      <p:font typeface="나눔고딕 ExtraBold" panose="020B0600000101010101" charset="-127"/>
      <p:bold r:id="rId15"/>
    </p:embeddedFont>
    <p:embeddedFont>
      <p:font typeface="나눔바른고딕" panose="020B0600000101010101" charset="-127"/>
      <p:regular r:id="rId16"/>
      <p:bold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3D43"/>
    <a:srgbClr val="446684"/>
    <a:srgbClr val="F66524"/>
    <a:srgbClr val="DB91A6"/>
    <a:srgbClr val="FFFBEF"/>
    <a:srgbClr val="FF5367"/>
    <a:srgbClr val="FFF5D9"/>
    <a:srgbClr val="333F50"/>
    <a:srgbClr val="F7E2D5"/>
    <a:srgbClr val="FAE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2" autoAdjust="0"/>
    <p:restoredTop sz="88793" autoAdjust="0"/>
  </p:normalViewPr>
  <p:slideViewPr>
    <p:cSldViewPr snapToGrid="0">
      <p:cViewPr varScale="1">
        <p:scale>
          <a:sx n="81" d="100"/>
          <a:sy n="81" d="100"/>
        </p:scale>
        <p:origin x="552" y="67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1901" cy="4955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32458" y="0"/>
            <a:ext cx="2931901" cy="4955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AA872-E3EE-4463-9307-CC0F8576D7DE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6593" y="4752747"/>
            <a:ext cx="5412740" cy="388861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80333"/>
            <a:ext cx="2931901" cy="4955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32458" y="9380333"/>
            <a:ext cx="2931901" cy="4955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98FF1-4838-4F79-AF8A-4CABFB643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8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98FF1-4838-4F79-AF8A-4CABFB6433C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061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98FF1-4838-4F79-AF8A-4CABFB6433C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24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98FF1-4838-4F79-AF8A-4CABFB6433C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701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98FF1-4838-4F79-AF8A-4CABFB6433C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661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98FF1-4838-4F79-AF8A-4CABFB6433C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864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98FF1-4838-4F79-AF8A-4CABFB6433C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020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0" y="-3"/>
            <a:ext cx="12192000" cy="6858003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0" y="0"/>
            <a:ext cx="12192000" cy="6860777"/>
            <a:chOff x="0" y="0"/>
            <a:chExt cx="12192000" cy="6860777"/>
          </a:xfrm>
        </p:grpSpPr>
        <p:sp>
          <p:nvSpPr>
            <p:cNvPr id="8" name="직사각형 7"/>
            <p:cNvSpPr/>
            <p:nvPr/>
          </p:nvSpPr>
          <p:spPr>
            <a:xfrm>
              <a:off x="0" y="1476375"/>
              <a:ext cx="12192000" cy="3905250"/>
            </a:xfrm>
            <a:prstGeom prst="rect">
              <a:avLst/>
            </a:prstGeom>
            <a:solidFill>
              <a:srgbClr val="FAED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0" y="1255939"/>
              <a:ext cx="5600700" cy="0"/>
            </a:xfrm>
            <a:prstGeom prst="line">
              <a:avLst/>
            </a:prstGeom>
            <a:ln w="25400">
              <a:solidFill>
                <a:srgbClr val="FAED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958850" y="5555798"/>
              <a:ext cx="5600700" cy="0"/>
            </a:xfrm>
            <a:prstGeom prst="line">
              <a:avLst/>
            </a:prstGeom>
            <a:ln w="25400">
              <a:solidFill>
                <a:srgbClr val="FAED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6119" y="0"/>
              <a:ext cx="10452100" cy="68607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8912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9CE7-A9FC-4DAA-9E79-197838C5B6BB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8AA6-D1AB-4A40-9EC3-089969E20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85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9CE7-A9FC-4DAA-9E79-197838C5B6BB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8AA6-D1AB-4A40-9EC3-089969E20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041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>
          <p:nvSpPr>
            <p:cNvPr id="8" name="직사각형 7"/>
            <p:cNvSpPr/>
            <p:nvPr/>
          </p:nvSpPr>
          <p:spPr>
            <a:xfrm>
              <a:off x="0" y="-3"/>
              <a:ext cx="12192000" cy="6858003"/>
            </a:xfrm>
            <a:prstGeom prst="rect">
              <a:avLst/>
            </a:prstGeom>
            <a:solidFill>
              <a:srgbClr val="FFFB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 flipV="1">
              <a:off x="0" y="-3"/>
              <a:ext cx="12192000" cy="2041167"/>
            </a:xfrm>
            <a:prstGeom prst="rect">
              <a:avLst/>
            </a:prstGeom>
            <a:solidFill>
              <a:srgbClr val="FAED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0" t="27260" r="42148"/>
            <a:stretch/>
          </p:blipFill>
          <p:spPr>
            <a:xfrm>
              <a:off x="3878" y="1079501"/>
              <a:ext cx="6034960" cy="5188844"/>
            </a:xfrm>
            <a:prstGeom prst="rect">
              <a:avLst/>
            </a:prstGeom>
          </p:spPr>
        </p:pic>
      </p:grpSp>
      <p:sp>
        <p:nvSpPr>
          <p:cNvPr id="12" name="부제목 3"/>
          <p:cNvSpPr txBox="1">
            <a:spLocks/>
          </p:cNvSpPr>
          <p:nvPr userDrawn="1"/>
        </p:nvSpPr>
        <p:spPr>
          <a:xfrm>
            <a:off x="6970703" y="1051838"/>
            <a:ext cx="28876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800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YD윤고딕 340" panose="02020603020101020101" pitchFamily="18" charset="-127"/>
                <a:ea typeface="YD윤고딕 340" panose="02020603020101020101" pitchFamily="18" charset="-127"/>
              </a:defRPr>
            </a:lvl1pPr>
          </a:lstStyle>
          <a:p>
            <a:pPr algn="ctr"/>
            <a:r>
              <a:rPr lang="en-US" altLang="ko-KR" sz="5000" b="1" spc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5000" b="1" spc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452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0" y="-3"/>
            <a:ext cx="12192000" cy="6858003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5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9CE7-A9FC-4DAA-9E79-197838C5B6BB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8AA6-D1AB-4A40-9EC3-089969E20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797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9CE7-A9FC-4DAA-9E79-197838C5B6BB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8AA6-D1AB-4A40-9EC3-089969E20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33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9CE7-A9FC-4DAA-9E79-197838C5B6BB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8AA6-D1AB-4A40-9EC3-089969E20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94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9CE7-A9FC-4DAA-9E79-197838C5B6BB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8AA6-D1AB-4A40-9EC3-089969E20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84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9CE7-A9FC-4DAA-9E79-197838C5B6BB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8AA6-D1AB-4A40-9EC3-089969E20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223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9CE7-A9FC-4DAA-9E79-197838C5B6BB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8AA6-D1AB-4A40-9EC3-089969E20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15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E9CE7-A9FC-4DAA-9E79-197838C5B6BB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E8AA6-D1AB-4A40-9EC3-089969E20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94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3.pn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g"/><Relationship Id="rId5" Type="http://schemas.openxmlformats.org/officeDocument/2006/relationships/image" Target="../media/image16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3010" y="2198164"/>
            <a:ext cx="5471370" cy="13280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ko-KR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C-ITS </a:t>
            </a:r>
            <a:r>
              <a:rPr lang="ko-KR" altLang="en-US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적용을 위한 </a:t>
            </a:r>
            <a:endParaRPr lang="en-US" altLang="ko-KR" sz="44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6684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ko-KR" altLang="en-US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보행자 </a:t>
            </a:r>
            <a:r>
              <a:rPr lang="ko-KR" altLang="en-US" sz="44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정밀측위</a:t>
            </a:r>
            <a:r>
              <a:rPr lang="ko-KR" altLang="en-US" sz="4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시스템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23010" y="4143065"/>
            <a:ext cx="3965863" cy="804036"/>
            <a:chOff x="523010" y="4115356"/>
            <a:chExt cx="3965863" cy="804036"/>
          </a:xfrm>
        </p:grpSpPr>
        <p:sp>
          <p:nvSpPr>
            <p:cNvPr id="15" name="부제목 2"/>
            <p:cNvSpPr txBox="1">
              <a:spLocks/>
            </p:cNvSpPr>
            <p:nvPr/>
          </p:nvSpPr>
          <p:spPr>
            <a:xfrm>
              <a:off x="523010" y="4115356"/>
              <a:ext cx="3965863" cy="448200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2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AI</a:t>
              </a:r>
              <a:r>
                <a:rPr lang="ko-KR" altLang="en-US" sz="20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융합학부</a:t>
              </a:r>
              <a:r>
                <a:rPr lang="ko-KR" altLang="en-US" sz="2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0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20192926 </a:t>
              </a:r>
              <a:r>
                <a:rPr lang="ko-KR" altLang="en-US" sz="20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인수민</a:t>
              </a:r>
              <a:endPara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 flipV="1">
              <a:off x="621220" y="4461164"/>
              <a:ext cx="3101035" cy="10028"/>
            </a:xfrm>
            <a:prstGeom prst="line">
              <a:avLst/>
            </a:prstGeom>
            <a:ln w="12700">
              <a:solidFill>
                <a:srgbClr val="6A77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부제목 2"/>
            <p:cNvSpPr txBox="1">
              <a:spLocks/>
            </p:cNvSpPr>
            <p:nvPr/>
          </p:nvSpPr>
          <p:spPr>
            <a:xfrm>
              <a:off x="523010" y="4563319"/>
              <a:ext cx="2441863" cy="356073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ism0705@naver.com</a:t>
              </a:r>
              <a:endPara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 flipV="1">
              <a:off x="622914" y="4839855"/>
              <a:ext cx="2009450" cy="5646"/>
            </a:xfrm>
            <a:prstGeom prst="line">
              <a:avLst/>
            </a:prstGeom>
            <a:ln w="12700">
              <a:solidFill>
                <a:srgbClr val="6A77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45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8927"/>
          <a:stretch/>
        </p:blipFill>
        <p:spPr>
          <a:xfrm>
            <a:off x="-4764" y="148324"/>
            <a:ext cx="2090739" cy="29873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20635" y="605843"/>
            <a:ext cx="3560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구조 및 동작 시나리오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1154" y="129034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Ⅳ</a:t>
            </a:r>
            <a:r>
              <a:rPr lang="en-US" altLang="ko-KR" sz="1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    </a:t>
            </a:r>
            <a:r>
              <a:rPr lang="ko-KR" altLang="en-US" sz="1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구조</a:t>
            </a:r>
            <a:r>
              <a:rPr lang="en-US" altLang="ko-KR" sz="1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동작 시나리오</a:t>
            </a:r>
            <a:endParaRPr lang="ko-KR" altLang="en-US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-13148" y="1473752"/>
            <a:ext cx="308605" cy="0"/>
          </a:xfrm>
          <a:prstGeom prst="line">
            <a:avLst/>
          </a:prstGeom>
          <a:ln>
            <a:solidFill>
              <a:srgbClr val="446684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463" y="-36574"/>
            <a:ext cx="2384336" cy="1746939"/>
          </a:xfrm>
          <a:prstGeom prst="rect">
            <a:avLst/>
          </a:prstGeom>
        </p:spPr>
      </p:pic>
      <p:cxnSp>
        <p:nvCxnSpPr>
          <p:cNvPr id="55" name="직선 연결선 54"/>
          <p:cNvCxnSpPr/>
          <p:nvPr/>
        </p:nvCxnSpPr>
        <p:spPr>
          <a:xfrm flipV="1">
            <a:off x="3562350" y="895353"/>
            <a:ext cx="6699250" cy="19047"/>
          </a:xfrm>
          <a:prstGeom prst="line">
            <a:avLst/>
          </a:prstGeom>
          <a:ln w="12700">
            <a:solidFill>
              <a:srgbClr val="DB91A6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/>
          <p:cNvSpPr txBox="1">
            <a:spLocks/>
          </p:cNvSpPr>
          <p:nvPr/>
        </p:nvSpPr>
        <p:spPr>
          <a:xfrm>
            <a:off x="386883" y="1258286"/>
            <a:ext cx="1628972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2600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YD윤고딕 340" panose="02020603020101020101" pitchFamily="18" charset="-127"/>
                <a:ea typeface="YD윤고딕 340" panose="02020603020101020101" pitchFamily="18" charset="-127"/>
              </a:defRPr>
            </a:lvl1pPr>
          </a:lstStyle>
          <a:p>
            <a:pPr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동작 시나리오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86883" y="2847766"/>
            <a:ext cx="4735409" cy="543831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000" b="1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차들 사이에서 보행자가 차도를 건널 경우</a:t>
            </a:r>
            <a:endParaRPr lang="en-US" altLang="ko-KR" sz="2000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86884" y="3653317"/>
            <a:ext cx="4735409" cy="543831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000" b="1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교차로 우회전 시</a:t>
            </a:r>
            <a:r>
              <a:rPr lang="en-US" altLang="ko-KR" sz="2000" b="1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보행자가 차도를 건널 경우</a:t>
            </a:r>
            <a:endParaRPr lang="en-US" altLang="ko-KR" sz="2000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86884" y="4461681"/>
            <a:ext cx="4735408" cy="520219"/>
          </a:xfrm>
          <a:prstGeom prst="rect">
            <a:avLst/>
          </a:prstGeom>
          <a:solidFill>
            <a:srgbClr val="3E3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000" b="1" dirty="0">
                <a:ln>
                  <a:solidFill>
                    <a:srgbClr val="EB517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보행자가 무단횡단을 할 경우</a:t>
            </a:r>
            <a:endParaRPr lang="en-US" altLang="ko-KR" sz="2000" b="1" dirty="0">
              <a:ln>
                <a:solidFill>
                  <a:srgbClr val="EB5175">
                    <a:alpha val="0"/>
                  </a:srgb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096000" y="1946683"/>
            <a:ext cx="5819775" cy="4304279"/>
          </a:xfrm>
          <a:prstGeom prst="rect">
            <a:avLst/>
          </a:prstGeom>
          <a:noFill/>
          <a:ln w="38100">
            <a:solidFill>
              <a:srgbClr val="3E3D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en-US" altLang="ko-KR" sz="2000" dirty="0" err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Autoware</a:t>
            </a: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내의 </a:t>
            </a: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 Detection 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알고리즘을 이용해 </a:t>
            </a: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Camera, LiDAR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보행자 인식 및 거리 측정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just">
              <a:lnSpc>
                <a:spcPct val="200000"/>
              </a:lnSpc>
              <a:buFontTx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보행자의 스마트폰에 설치된 어플리케이션을 통해 </a:t>
            </a: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GPS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정보를 </a:t>
            </a: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V2X 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통신으로 송신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just">
              <a:lnSpc>
                <a:spcPct val="200000"/>
              </a:lnSpc>
              <a:buFontTx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수신 받은 </a:t>
            </a: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GPS 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정보와 </a:t>
            </a:r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LiDAR, Camera</a:t>
            </a:r>
            <a:r>
              <a:rPr lang="ko-KR" altLang="en-US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추정한 보행자 위치 정보를 이용해 위치 보정 계산</a:t>
            </a:r>
            <a:endParaRPr lang="en-US" altLang="ko-KR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오른쪽 화살표 44"/>
          <p:cNvSpPr/>
          <p:nvPr/>
        </p:nvSpPr>
        <p:spPr>
          <a:xfrm>
            <a:off x="5380546" y="3751640"/>
            <a:ext cx="457200" cy="3471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165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8927"/>
          <a:stretch/>
        </p:blipFill>
        <p:spPr>
          <a:xfrm>
            <a:off x="-4764" y="148324"/>
            <a:ext cx="2090739" cy="29873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20635" y="605843"/>
            <a:ext cx="19621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요약</a:t>
            </a:r>
            <a:endParaRPr lang="ko-KR" altLang="en-US" sz="32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46684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0635" y="130471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ko-KR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Ⅵ. </a:t>
            </a:r>
            <a:r>
              <a:rPr lang="ko-KR" altLang="en-US" sz="160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요약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-13148" y="1473752"/>
            <a:ext cx="308605" cy="0"/>
          </a:xfrm>
          <a:prstGeom prst="line">
            <a:avLst/>
          </a:prstGeom>
          <a:ln>
            <a:solidFill>
              <a:srgbClr val="446684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463" y="-36574"/>
            <a:ext cx="2384336" cy="1746939"/>
          </a:xfrm>
          <a:prstGeom prst="rect">
            <a:avLst/>
          </a:prstGeom>
        </p:spPr>
      </p:pic>
      <p:cxnSp>
        <p:nvCxnSpPr>
          <p:cNvPr id="55" name="직선 연결선 54"/>
          <p:cNvCxnSpPr/>
          <p:nvPr/>
        </p:nvCxnSpPr>
        <p:spPr>
          <a:xfrm flipV="1">
            <a:off x="1474839" y="895354"/>
            <a:ext cx="8786761" cy="28878"/>
          </a:xfrm>
          <a:prstGeom prst="line">
            <a:avLst/>
          </a:prstGeom>
          <a:ln w="12700">
            <a:solidFill>
              <a:srgbClr val="DB91A6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2103" y="1856160"/>
            <a:ext cx="3534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진행 상황</a:t>
            </a:r>
            <a:endParaRPr lang="en-US" altLang="ko-KR" sz="2000" b="1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2103" y="2225492"/>
            <a:ext cx="5777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Autoware.AI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 및 빌드 완료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5310" y="2980010"/>
            <a:ext cx="3534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b="1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다음 진행</a:t>
            </a:r>
            <a:endParaRPr lang="en-US" altLang="ko-KR" sz="2000" b="1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5310" y="3349342"/>
            <a:ext cx="57773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Autoware.AI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내 센서 드라이버를 이용해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LiDAR, Camera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 및 동작 확인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 센서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 Detection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7C802B-9917-4D45-BF4E-A9A60342DD64}"/>
              </a:ext>
            </a:extLst>
          </p:cNvPr>
          <p:cNvSpPr txBox="1"/>
          <p:nvPr/>
        </p:nvSpPr>
        <p:spPr>
          <a:xfrm>
            <a:off x="2085975" y="443581"/>
            <a:ext cx="9445214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총평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스마트폰 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GPS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정보를 보행자 </a:t>
            </a:r>
            <a:r>
              <a:rPr lang="ko-KR" altLang="en-US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측위에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 포함한다는 것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외에는 창의성이 없어 보임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.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그런데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스마트폰 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GPS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통합이 기술적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ko-KR" altLang="en-US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으로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 올바른 방향인지 의문임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.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이에 대한 기술 조사가 더 필요함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88822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901700" y="2993892"/>
            <a:ext cx="3959738" cy="1031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ko-KR" altLang="en-US" sz="660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473891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7711829" y="2157134"/>
            <a:ext cx="31181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소개 및 핵심 아이디어</a:t>
            </a:r>
          </a:p>
        </p:txBody>
      </p:sp>
      <p:sp>
        <p:nvSpPr>
          <p:cNvPr id="39" name="타원 38"/>
          <p:cNvSpPr/>
          <p:nvPr/>
        </p:nvSpPr>
        <p:spPr>
          <a:xfrm>
            <a:off x="7073087" y="2156614"/>
            <a:ext cx="544208" cy="544208"/>
          </a:xfrm>
          <a:prstGeom prst="ellipse">
            <a:avLst/>
          </a:prstGeom>
          <a:solidFill>
            <a:srgbClr val="DB91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000" b="1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Ⅰ</a:t>
            </a:r>
            <a:endParaRPr lang="ko-KR" altLang="en-US" sz="3000" b="1" spc="-3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7073087" y="2929795"/>
            <a:ext cx="544208" cy="544208"/>
          </a:xfrm>
          <a:prstGeom prst="ellipse">
            <a:avLst/>
          </a:prstGeom>
          <a:solidFill>
            <a:srgbClr val="DB91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000" b="1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Ⅱ</a:t>
            </a:r>
            <a:endParaRPr lang="ko-KR" altLang="en-US" sz="3000" b="1" spc="-3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7073087" y="3695689"/>
            <a:ext cx="544208" cy="544208"/>
          </a:xfrm>
          <a:prstGeom prst="ellipse">
            <a:avLst/>
          </a:prstGeom>
          <a:solidFill>
            <a:srgbClr val="DB91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000" b="1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Ⅲ</a:t>
            </a:r>
            <a:endParaRPr lang="ko-KR" altLang="en-US" sz="3000" b="1" spc="-3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7073087" y="4459913"/>
            <a:ext cx="544208" cy="544208"/>
          </a:xfrm>
          <a:prstGeom prst="ellipse">
            <a:avLst/>
          </a:prstGeom>
          <a:solidFill>
            <a:srgbClr val="DB91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000" b="1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Ⅳ</a:t>
            </a:r>
            <a:endParaRPr lang="ko-KR" altLang="en-US" sz="3000" b="1" spc="-30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7073087" y="5224137"/>
            <a:ext cx="544208" cy="544208"/>
          </a:xfrm>
          <a:prstGeom prst="ellipse">
            <a:avLst/>
          </a:prstGeom>
          <a:solidFill>
            <a:srgbClr val="DB91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0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Ⅴ</a:t>
            </a:r>
            <a:endParaRPr lang="ko-KR" altLang="en-US" sz="3000" b="1" spc="-3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711829" y="2924900"/>
            <a:ext cx="21082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배경 및 필요성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711829" y="3690794"/>
            <a:ext cx="10983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차별성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711829" y="4450123"/>
            <a:ext cx="14510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기술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711829" y="5211388"/>
            <a:ext cx="30700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구조 및 동작 시나리오</a:t>
            </a:r>
          </a:p>
        </p:txBody>
      </p:sp>
      <p:sp>
        <p:nvSpPr>
          <p:cNvPr id="12" name="타원 11"/>
          <p:cNvSpPr/>
          <p:nvPr/>
        </p:nvSpPr>
        <p:spPr>
          <a:xfrm>
            <a:off x="7073087" y="5988361"/>
            <a:ext cx="544208" cy="544208"/>
          </a:xfrm>
          <a:prstGeom prst="ellipse">
            <a:avLst/>
          </a:prstGeom>
          <a:solidFill>
            <a:srgbClr val="DB91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 fontAlgn="base"/>
            <a:r>
              <a:rPr lang="en-US" altLang="ko-KR" sz="3000" dirty="0">
                <a:latin typeface="바탕" panose="02030600000101010101" pitchFamily="18" charset="-127"/>
                <a:ea typeface="바탕" panose="02030600000101010101" pitchFamily="18" charset="-127"/>
              </a:rPr>
              <a:t>Ⅵ</a:t>
            </a:r>
            <a:endParaRPr lang="ko-KR" altLang="en-US" sz="30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711829" y="5972653"/>
            <a:ext cx="7938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요약</a:t>
            </a:r>
          </a:p>
        </p:txBody>
      </p:sp>
    </p:spTree>
    <p:extLst>
      <p:ext uri="{BB962C8B-B14F-4D97-AF65-F5344CB8AC3E}">
        <p14:creationId xmlns:p14="http://schemas.microsoft.com/office/powerpoint/2010/main" val="1425260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8927"/>
          <a:stretch/>
        </p:blipFill>
        <p:spPr>
          <a:xfrm>
            <a:off x="-4764" y="148324"/>
            <a:ext cx="2090739" cy="298730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3430669" y="895351"/>
            <a:ext cx="6830931" cy="0"/>
          </a:xfrm>
          <a:prstGeom prst="line">
            <a:avLst/>
          </a:prstGeom>
          <a:ln w="12700">
            <a:solidFill>
              <a:srgbClr val="DB91A6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20635" y="605843"/>
            <a:ext cx="3560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소개 및 핵심아이디어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1154" y="125722"/>
            <a:ext cx="1967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Ⅰ</a:t>
            </a:r>
            <a:r>
              <a:rPr lang="en-US" altLang="ko-KR" sz="1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    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소개 및 핵심 아이디어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-13148" y="1473752"/>
            <a:ext cx="308605" cy="0"/>
          </a:xfrm>
          <a:prstGeom prst="line">
            <a:avLst/>
          </a:prstGeom>
          <a:ln>
            <a:solidFill>
              <a:srgbClr val="446684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463" y="-36574"/>
            <a:ext cx="2384336" cy="174693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929081" y="4533978"/>
            <a:ext cx="8566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Camera, LiDAR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센서 퓨전과 스마트폰의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GPS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이용한 보행자 </a:t>
            </a:r>
            <a:r>
              <a:rPr lang="ko-KR" alt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정밀측위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29081" y="6247256"/>
            <a:ext cx="8566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두 위치를 보행자의 위치를 보정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2979339" y="4972688"/>
            <a:ext cx="6233321" cy="934216"/>
            <a:chOff x="3113012" y="4785334"/>
            <a:chExt cx="6050561" cy="934216"/>
          </a:xfrm>
        </p:grpSpPr>
        <p:sp>
          <p:nvSpPr>
            <p:cNvPr id="24" name="TextBox 23"/>
            <p:cNvSpPr txBox="1"/>
            <p:nvPr/>
          </p:nvSpPr>
          <p:spPr>
            <a:xfrm>
              <a:off x="3113012" y="4785334"/>
              <a:ext cx="605056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Camera, Lidar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센서 퓨전을 통해 보행자를 검출하고 거리 측정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보행자의 스마트폰 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GPS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통해 보행자의 위치 추정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286125" y="4792062"/>
              <a:ext cx="5705475" cy="92748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6" name="직선 화살표 연결선 25"/>
          <p:cNvCxnSpPr/>
          <p:nvPr/>
        </p:nvCxnSpPr>
        <p:spPr>
          <a:xfrm>
            <a:off x="6212184" y="6008603"/>
            <a:ext cx="2" cy="2000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085975" y="1600303"/>
            <a:ext cx="8027338" cy="490323"/>
          </a:xfrm>
          <a:prstGeom prst="rect">
            <a:avLst/>
          </a:prstGeom>
          <a:solidFill>
            <a:srgbClr val="446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C-ITS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적용을 위한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＂</a:t>
            </a:r>
            <a:r>
              <a:rPr lang="ko-KR" altLang="en-US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보행자 </a:t>
            </a:r>
            <a:r>
              <a:rPr lang="ko-KR" altLang="en-US" sz="2400" b="1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정밀측위</a:t>
            </a:r>
            <a:r>
              <a:rPr lang="ko-KR" altLang="en-US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시스템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＂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4534144" y="2098807"/>
            <a:ext cx="3351634" cy="2428384"/>
            <a:chOff x="4534144" y="2098807"/>
            <a:chExt cx="3351634" cy="2428384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9691" y="3077465"/>
              <a:ext cx="1357686" cy="1357686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7833" y="2098807"/>
              <a:ext cx="858297" cy="869843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35" t="23088" r="12844" b="17268"/>
            <a:stretch/>
          </p:blipFill>
          <p:spPr>
            <a:xfrm>
              <a:off x="4544620" y="2209435"/>
              <a:ext cx="754912" cy="648586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5517" y="2858021"/>
              <a:ext cx="740261" cy="740261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69" r="22431" b="12298"/>
            <a:stretch/>
          </p:blipFill>
          <p:spPr>
            <a:xfrm>
              <a:off x="4534144" y="3920085"/>
              <a:ext cx="964469" cy="528257"/>
            </a:xfrm>
            <a:prstGeom prst="rect">
              <a:avLst/>
            </a:prstGeom>
          </p:spPr>
        </p:pic>
        <p:sp>
          <p:nvSpPr>
            <p:cNvPr id="16" name="왼쪽/오른쪽 화살표 15"/>
            <p:cNvSpPr/>
            <p:nvPr/>
          </p:nvSpPr>
          <p:spPr>
            <a:xfrm rot="2134941">
              <a:off x="5752176" y="3207308"/>
              <a:ext cx="877466" cy="252110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955" b="23052"/>
            <a:stretch/>
          </p:blipFill>
          <p:spPr>
            <a:xfrm>
              <a:off x="4538592" y="3491468"/>
              <a:ext cx="1174531" cy="343115"/>
            </a:xfrm>
            <a:prstGeom prst="rect">
              <a:avLst/>
            </a:prstGeom>
          </p:spPr>
        </p:pic>
        <p:sp>
          <p:nvSpPr>
            <p:cNvPr id="18" name="자유형 17"/>
            <p:cNvSpPr/>
            <p:nvPr/>
          </p:nvSpPr>
          <p:spPr>
            <a:xfrm>
              <a:off x="5867808" y="3066457"/>
              <a:ext cx="662213" cy="533811"/>
            </a:xfrm>
            <a:custGeom>
              <a:avLst/>
              <a:gdLst>
                <a:gd name="connsiteX0" fmla="*/ 51409 w 662213"/>
                <a:gd name="connsiteY0" fmla="*/ 166995 h 533811"/>
                <a:gd name="connsiteX1" fmla="*/ 18071 w 662213"/>
                <a:gd name="connsiteY1" fmla="*/ 309870 h 533811"/>
                <a:gd name="connsiteX2" fmla="*/ 299059 w 662213"/>
                <a:gd name="connsiteY2" fmla="*/ 308 h 533811"/>
                <a:gd name="connsiteX3" fmla="*/ 89509 w 662213"/>
                <a:gd name="connsiteY3" fmla="*/ 376545 h 533811"/>
                <a:gd name="connsiteX4" fmla="*/ 389546 w 662213"/>
                <a:gd name="connsiteY4" fmla="*/ 62220 h 533811"/>
                <a:gd name="connsiteX5" fmla="*/ 189521 w 662213"/>
                <a:gd name="connsiteY5" fmla="*/ 433695 h 533811"/>
                <a:gd name="connsiteX6" fmla="*/ 489559 w 662213"/>
                <a:gd name="connsiteY6" fmla="*/ 119370 h 533811"/>
                <a:gd name="connsiteX7" fmla="*/ 275246 w 662213"/>
                <a:gd name="connsiteY7" fmla="*/ 486083 h 533811"/>
                <a:gd name="connsiteX8" fmla="*/ 570521 w 662213"/>
                <a:gd name="connsiteY8" fmla="*/ 190808 h 533811"/>
                <a:gd name="connsiteX9" fmla="*/ 351446 w 662213"/>
                <a:gd name="connsiteY9" fmla="*/ 533708 h 533811"/>
                <a:gd name="connsiteX10" fmla="*/ 646721 w 662213"/>
                <a:gd name="connsiteY10" fmla="*/ 228908 h 533811"/>
                <a:gd name="connsiteX11" fmla="*/ 594334 w 662213"/>
                <a:gd name="connsiteY11" fmla="*/ 386070 h 533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2213" h="533811">
                  <a:moveTo>
                    <a:pt x="51409" y="166995"/>
                  </a:moveTo>
                  <a:cubicBezTo>
                    <a:pt x="14102" y="252323"/>
                    <a:pt x="-23204" y="337651"/>
                    <a:pt x="18071" y="309870"/>
                  </a:cubicBezTo>
                  <a:cubicBezTo>
                    <a:pt x="59346" y="282089"/>
                    <a:pt x="287153" y="-10804"/>
                    <a:pt x="299059" y="308"/>
                  </a:cubicBezTo>
                  <a:cubicBezTo>
                    <a:pt x="310965" y="11420"/>
                    <a:pt x="74428" y="366226"/>
                    <a:pt x="89509" y="376545"/>
                  </a:cubicBezTo>
                  <a:cubicBezTo>
                    <a:pt x="104590" y="386864"/>
                    <a:pt x="372877" y="52695"/>
                    <a:pt x="389546" y="62220"/>
                  </a:cubicBezTo>
                  <a:cubicBezTo>
                    <a:pt x="406215" y="71745"/>
                    <a:pt x="172852" y="424170"/>
                    <a:pt x="189521" y="433695"/>
                  </a:cubicBezTo>
                  <a:cubicBezTo>
                    <a:pt x="206190" y="443220"/>
                    <a:pt x="475272" y="110639"/>
                    <a:pt x="489559" y="119370"/>
                  </a:cubicBezTo>
                  <a:cubicBezTo>
                    <a:pt x="503846" y="128101"/>
                    <a:pt x="261752" y="474177"/>
                    <a:pt x="275246" y="486083"/>
                  </a:cubicBezTo>
                  <a:cubicBezTo>
                    <a:pt x="288740" y="497989"/>
                    <a:pt x="557821" y="182871"/>
                    <a:pt x="570521" y="190808"/>
                  </a:cubicBezTo>
                  <a:cubicBezTo>
                    <a:pt x="583221" y="198745"/>
                    <a:pt x="338746" y="527358"/>
                    <a:pt x="351446" y="533708"/>
                  </a:cubicBezTo>
                  <a:cubicBezTo>
                    <a:pt x="364146" y="540058"/>
                    <a:pt x="606240" y="253514"/>
                    <a:pt x="646721" y="228908"/>
                  </a:cubicBezTo>
                  <a:cubicBezTo>
                    <a:pt x="687202" y="204302"/>
                    <a:pt x="640768" y="295186"/>
                    <a:pt x="594334" y="386070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5879763" y="3206081"/>
              <a:ext cx="73802" cy="6312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6421184" y="3434833"/>
              <a:ext cx="73802" cy="6312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132"/>
            <a:stretch/>
          </p:blipFill>
          <p:spPr>
            <a:xfrm>
              <a:off x="5500203" y="3866471"/>
              <a:ext cx="735210" cy="660720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DFE6D68-6FF4-4D62-8317-D21A97D7369D}"/>
              </a:ext>
            </a:extLst>
          </p:cNvPr>
          <p:cNvSpPr txBox="1"/>
          <p:nvPr/>
        </p:nvSpPr>
        <p:spPr>
          <a:xfrm>
            <a:off x="3430669" y="221897"/>
            <a:ext cx="7197804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보행자 스마트폰 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GPS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를 포함하면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위치 정확도가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오히려 떨어지지 않나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68216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8927"/>
          <a:stretch/>
        </p:blipFill>
        <p:spPr>
          <a:xfrm>
            <a:off x="-4764" y="148324"/>
            <a:ext cx="2090739" cy="298730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 flipV="1">
            <a:off x="2670048" y="895351"/>
            <a:ext cx="7591552" cy="761"/>
          </a:xfrm>
          <a:prstGeom prst="line">
            <a:avLst/>
          </a:prstGeom>
          <a:ln w="12700">
            <a:solidFill>
              <a:srgbClr val="DB91A6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20635" y="605843"/>
            <a:ext cx="3560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배경 및 필요성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1154" y="129034"/>
            <a:ext cx="1449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Ⅱ</a:t>
            </a:r>
            <a:r>
              <a:rPr lang="en-US" altLang="ko-KR" sz="1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    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배경 및 필요성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-13148" y="1473752"/>
            <a:ext cx="308605" cy="0"/>
          </a:xfrm>
          <a:prstGeom prst="line">
            <a:avLst/>
          </a:prstGeom>
          <a:ln>
            <a:solidFill>
              <a:srgbClr val="446684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463" y="-36574"/>
            <a:ext cx="2384336" cy="1746939"/>
          </a:xfrm>
          <a:prstGeom prst="rect">
            <a:avLst/>
          </a:prstGeom>
        </p:spPr>
      </p:pic>
      <p:sp>
        <p:nvSpPr>
          <p:cNvPr id="28" name="제목 1"/>
          <p:cNvSpPr txBox="1">
            <a:spLocks/>
          </p:cNvSpPr>
          <p:nvPr/>
        </p:nvSpPr>
        <p:spPr>
          <a:xfrm>
            <a:off x="386883" y="1258286"/>
            <a:ext cx="655949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2600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YD윤고딕 340" panose="02020603020101020101" pitchFamily="18" charset="-127"/>
                <a:ea typeface="YD윤고딕 340" panose="02020603020101020101" pitchFamily="18" charset="-127"/>
              </a:defRPr>
            </a:lvl1pPr>
          </a:lstStyle>
          <a:p>
            <a:pPr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배경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16254" y="1869154"/>
            <a:ext cx="4795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 C-ITS </a:t>
            </a:r>
            <a:r>
              <a:rPr lang="ko-KR" altLang="en-US" sz="2000" b="1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국내 주요 도로 확대 구축</a:t>
            </a:r>
            <a:endParaRPr lang="en-US" altLang="ko-KR" sz="2000" b="1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480" y="3907967"/>
            <a:ext cx="4714754" cy="24275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960429" y="1869154"/>
            <a:ext cx="3965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 C-ITS </a:t>
            </a:r>
            <a:r>
              <a:rPr lang="ko-KR" altLang="en-US" sz="2000" b="1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세계 시장 전망</a:t>
            </a:r>
            <a:endParaRPr lang="en-US" altLang="ko-KR" sz="2000" b="1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6401608" y="2238486"/>
            <a:ext cx="5028862" cy="1659956"/>
            <a:chOff x="6257630" y="2049146"/>
            <a:chExt cx="5028862" cy="1581530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3889" y="2049146"/>
              <a:ext cx="4861981" cy="534319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3889" y="2583465"/>
              <a:ext cx="4877223" cy="785602"/>
            </a:xfrm>
            <a:prstGeom prst="rect">
              <a:avLst/>
            </a:prstGeom>
          </p:spPr>
        </p:pic>
        <p:cxnSp>
          <p:nvCxnSpPr>
            <p:cNvPr id="35" name="직선 연결선 34"/>
            <p:cNvCxnSpPr/>
            <p:nvPr/>
          </p:nvCxnSpPr>
          <p:spPr>
            <a:xfrm>
              <a:off x="9276938" y="2316305"/>
              <a:ext cx="183531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endCxn id="33" idx="2"/>
            </p:cNvCxnSpPr>
            <p:nvPr/>
          </p:nvCxnSpPr>
          <p:spPr>
            <a:xfrm>
              <a:off x="6397503" y="2583465"/>
              <a:ext cx="235737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6257630" y="3369067"/>
              <a:ext cx="5028862" cy="261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&lt;</a:t>
              </a:r>
              <a:r>
                <a:rPr lang="ko-KR" altLang="en-US" sz="1050" dirty="0"/>
                <a:t>출처 </a:t>
              </a:r>
              <a:r>
                <a:rPr lang="en-US" altLang="ko-KR" sz="1050" dirty="0"/>
                <a:t>- ‘2027</a:t>
              </a:r>
              <a:r>
                <a:rPr lang="ko-KR" altLang="en-US" sz="1050" dirty="0"/>
                <a:t>년 레벨</a:t>
              </a:r>
              <a:r>
                <a:rPr lang="en-US" altLang="ko-KR" sz="1050" dirty="0"/>
                <a:t>4 </a:t>
              </a:r>
              <a:r>
                <a:rPr lang="ko-KR" altLang="en-US" sz="1050" dirty="0"/>
                <a:t>상용화</a:t>
              </a:r>
              <a:r>
                <a:rPr lang="en-US" altLang="ko-KR" sz="1050" dirty="0"/>
                <a:t>, </a:t>
              </a:r>
              <a:r>
                <a:rPr lang="ko-KR" altLang="en-US" sz="1050" dirty="0"/>
                <a:t>자율주행 핵심 ‘</a:t>
              </a:r>
              <a:r>
                <a:rPr lang="en-US" altLang="ko-KR" sz="1050" dirty="0"/>
                <a:t>C-ITS’ </a:t>
              </a:r>
              <a:r>
                <a:rPr lang="ko-KR" altLang="en-US" sz="1050" dirty="0"/>
                <a:t>구축 탄력</a:t>
              </a:r>
              <a:r>
                <a:rPr lang="en-US" altLang="ko-KR" sz="1050" dirty="0"/>
                <a:t>’. </a:t>
              </a:r>
              <a:r>
                <a:rPr lang="ko-KR" altLang="en-US" sz="1050" dirty="0"/>
                <a:t>정보통신신문</a:t>
              </a:r>
              <a:r>
                <a:rPr lang="en-US" altLang="ko-KR" sz="1050" dirty="0"/>
                <a:t>&gt;</a:t>
              </a:r>
              <a:endParaRPr lang="ko-KR" altLang="en-US" sz="1050" dirty="0"/>
            </a:p>
          </p:txBody>
        </p:sp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29" y="2334210"/>
            <a:ext cx="4737343" cy="399174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541480" y="6314526"/>
            <a:ext cx="50288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&lt;</a:t>
            </a:r>
            <a:r>
              <a:rPr lang="ko-KR" altLang="en-US" sz="1050" dirty="0"/>
              <a:t>출처 </a:t>
            </a:r>
            <a:r>
              <a:rPr lang="en-US" altLang="ko-KR" sz="1050" dirty="0"/>
              <a:t>– </a:t>
            </a:r>
            <a:r>
              <a:rPr lang="ko-KR" altLang="en-US" sz="1050" dirty="0" err="1"/>
              <a:t>국토교통부</a:t>
            </a:r>
            <a:r>
              <a:rPr lang="en-US" altLang="ko-KR" sz="1050" dirty="0"/>
              <a:t>&gt;</a:t>
            </a:r>
            <a:endParaRPr lang="ko-KR" altLang="en-US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F8CF81-F97A-49E6-AE7D-E9362E56A93E}"/>
              </a:ext>
            </a:extLst>
          </p:cNvPr>
          <p:cNvSpPr txBox="1"/>
          <p:nvPr/>
        </p:nvSpPr>
        <p:spPr>
          <a:xfrm>
            <a:off x="2670048" y="297689"/>
            <a:ext cx="9389109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C-ITS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와의 연관성은 무엇인가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</a:p>
          <a:p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카메라와 라이더는 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예를 들어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신호등에 고정되어 있다는 뜻인가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4179433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8927"/>
          <a:stretch/>
        </p:blipFill>
        <p:spPr>
          <a:xfrm>
            <a:off x="-4764" y="148324"/>
            <a:ext cx="2090739" cy="298730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 flipV="1">
            <a:off x="2670048" y="895351"/>
            <a:ext cx="7591552" cy="761"/>
          </a:xfrm>
          <a:prstGeom prst="line">
            <a:avLst/>
          </a:prstGeom>
          <a:ln w="12700">
            <a:solidFill>
              <a:srgbClr val="DB91A6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20635" y="605843"/>
            <a:ext cx="3560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배경 및 필요성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1154" y="129034"/>
            <a:ext cx="1449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Ⅱ</a:t>
            </a:r>
            <a:r>
              <a:rPr lang="en-US" altLang="ko-KR" sz="1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    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배경 및 필요성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-13148" y="1473752"/>
            <a:ext cx="308605" cy="0"/>
          </a:xfrm>
          <a:prstGeom prst="line">
            <a:avLst/>
          </a:prstGeom>
          <a:ln>
            <a:solidFill>
              <a:srgbClr val="446684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463" y="-36574"/>
            <a:ext cx="2384336" cy="1746939"/>
          </a:xfrm>
          <a:prstGeom prst="rect">
            <a:avLst/>
          </a:prstGeom>
        </p:spPr>
      </p:pic>
      <p:sp>
        <p:nvSpPr>
          <p:cNvPr id="28" name="제목 1"/>
          <p:cNvSpPr txBox="1">
            <a:spLocks/>
          </p:cNvSpPr>
          <p:nvPr/>
        </p:nvSpPr>
        <p:spPr>
          <a:xfrm>
            <a:off x="386883" y="1258286"/>
            <a:ext cx="891591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2600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YD윤고딕 340" panose="02020603020101020101" pitchFamily="18" charset="-127"/>
                <a:ea typeface="YD윤고딕 340" panose="02020603020101020101" pitchFamily="18" charset="-127"/>
              </a:defRPr>
            </a:lvl1pPr>
          </a:lstStyle>
          <a:p>
            <a:pPr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4261" y="2020186"/>
            <a:ext cx="3534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err="1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자율주행차</a:t>
            </a:r>
            <a:r>
              <a:rPr lang="ko-KR" altLang="en-US" b="1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보행자 사고</a:t>
            </a:r>
            <a:endParaRPr lang="en-US" altLang="ko-KR" b="1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29" y="2468017"/>
            <a:ext cx="3535942" cy="26496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6129" y="5170343"/>
            <a:ext cx="3535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미국 애리조나에서 자전거를 타고 무단횡단을 하던 여성이 </a:t>
            </a:r>
            <a:r>
              <a:rPr lang="ko-KR" altLang="en-US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우버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자율주행차와 부딪혀 사망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92018" y="2020186"/>
            <a:ext cx="303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b="1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어린이 보호구역 교통사고 </a:t>
            </a:r>
            <a:endParaRPr lang="en-US" altLang="ko-KR" b="1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81050" y="1999873"/>
            <a:ext cx="3496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b="1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운전자 사각지대</a:t>
            </a:r>
            <a:endParaRPr lang="en-US" altLang="ko-KR" b="1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98"/>
          <a:stretch/>
        </p:blipFill>
        <p:spPr>
          <a:xfrm>
            <a:off x="4492018" y="2468016"/>
            <a:ext cx="3342151" cy="227268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018" y="4740702"/>
            <a:ext cx="3342151" cy="162997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427837" y="4436289"/>
            <a:ext cx="16134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&lt;</a:t>
            </a:r>
            <a:r>
              <a:rPr lang="ko-KR" altLang="en-US" sz="1050" dirty="0"/>
              <a:t>출처 </a:t>
            </a:r>
            <a:r>
              <a:rPr lang="en-US" altLang="ko-KR" sz="1050" dirty="0"/>
              <a:t>– </a:t>
            </a:r>
            <a:r>
              <a:rPr lang="ko-KR" altLang="en-US" sz="1050" dirty="0" err="1"/>
              <a:t>행정안전부</a:t>
            </a:r>
            <a:r>
              <a:rPr lang="en-US" altLang="ko-KR" sz="1050" dirty="0"/>
              <a:t>&gt;</a:t>
            </a:r>
            <a:endParaRPr lang="ko-KR" altLang="en-US" sz="1050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155" y="2468016"/>
            <a:ext cx="3419782" cy="337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24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8927"/>
          <a:stretch/>
        </p:blipFill>
        <p:spPr>
          <a:xfrm>
            <a:off x="-4764" y="148324"/>
            <a:ext cx="2090739" cy="298730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 flipV="1">
            <a:off x="2670048" y="895351"/>
            <a:ext cx="7591552" cy="761"/>
          </a:xfrm>
          <a:prstGeom prst="line">
            <a:avLst/>
          </a:prstGeom>
          <a:ln w="12700">
            <a:solidFill>
              <a:srgbClr val="DB91A6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220635" y="605843"/>
            <a:ext cx="3560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배경 및 필요성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1154" y="129034"/>
            <a:ext cx="1449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Ⅱ</a:t>
            </a:r>
            <a:r>
              <a:rPr lang="en-US" altLang="ko-KR" sz="1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    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배경 및 필요성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-13148" y="1473752"/>
            <a:ext cx="308605" cy="0"/>
          </a:xfrm>
          <a:prstGeom prst="line">
            <a:avLst/>
          </a:prstGeom>
          <a:ln>
            <a:solidFill>
              <a:srgbClr val="446684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463" y="-36574"/>
            <a:ext cx="2384336" cy="1746939"/>
          </a:xfrm>
          <a:prstGeom prst="rect">
            <a:avLst/>
          </a:prstGeom>
        </p:spPr>
      </p:pic>
      <p:sp>
        <p:nvSpPr>
          <p:cNvPr id="28" name="제목 1"/>
          <p:cNvSpPr txBox="1">
            <a:spLocks/>
          </p:cNvSpPr>
          <p:nvPr/>
        </p:nvSpPr>
        <p:spPr>
          <a:xfrm>
            <a:off x="386883" y="1258286"/>
            <a:ext cx="1183529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2600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YD윤고딕 340" panose="02020603020101020101" pitchFamily="18" charset="-127"/>
                <a:ea typeface="YD윤고딕 340" panose="02020603020101020101" pitchFamily="18" charset="-127"/>
              </a:defRPr>
            </a:lvl1pPr>
          </a:lstStyle>
          <a:p>
            <a:pPr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Use  Case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1185478" y="1999873"/>
            <a:ext cx="9821044" cy="2468871"/>
            <a:chOff x="1167587" y="2286990"/>
            <a:chExt cx="9821044" cy="2468871"/>
          </a:xfrm>
        </p:grpSpPr>
        <p:grpSp>
          <p:nvGrpSpPr>
            <p:cNvPr id="57" name="그룹 56"/>
            <p:cNvGrpSpPr/>
            <p:nvPr/>
          </p:nvGrpSpPr>
          <p:grpSpPr>
            <a:xfrm>
              <a:off x="7777937" y="2286990"/>
              <a:ext cx="3210694" cy="2465986"/>
              <a:chOff x="7571605" y="2334615"/>
              <a:chExt cx="2786571" cy="2050686"/>
            </a:xfrm>
          </p:grpSpPr>
          <p:sp>
            <p:nvSpPr>
              <p:cNvPr id="23" name="Freeform 5"/>
              <p:cNvSpPr>
                <a:spLocks/>
              </p:cNvSpPr>
              <p:nvPr/>
            </p:nvSpPr>
            <p:spPr bwMode="auto">
              <a:xfrm>
                <a:off x="7571605" y="2334615"/>
                <a:ext cx="2786571" cy="506787"/>
              </a:xfrm>
              <a:custGeom>
                <a:avLst/>
                <a:gdLst>
                  <a:gd name="T0" fmla="*/ 744 w 777"/>
                  <a:gd name="T1" fmla="*/ 0 h 141"/>
                  <a:gd name="T2" fmla="*/ 32 w 777"/>
                  <a:gd name="T3" fmla="*/ 0 h 141"/>
                  <a:gd name="T4" fmla="*/ 0 w 777"/>
                  <a:gd name="T5" fmla="*/ 33 h 141"/>
                  <a:gd name="T6" fmla="*/ 0 w 777"/>
                  <a:gd name="T7" fmla="*/ 141 h 141"/>
                  <a:gd name="T8" fmla="*/ 777 w 777"/>
                  <a:gd name="T9" fmla="*/ 141 h 141"/>
                  <a:gd name="T10" fmla="*/ 777 w 777"/>
                  <a:gd name="T11" fmla="*/ 33 h 141"/>
                  <a:gd name="T12" fmla="*/ 744 w 777"/>
                  <a:gd name="T13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7" h="141">
                    <a:moveTo>
                      <a:pt x="744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4" y="0"/>
                      <a:pt x="0" y="15"/>
                      <a:pt x="0" y="33"/>
                    </a:cubicBezTo>
                    <a:cubicBezTo>
                      <a:pt x="0" y="141"/>
                      <a:pt x="0" y="141"/>
                      <a:pt x="0" y="141"/>
                    </a:cubicBezTo>
                    <a:cubicBezTo>
                      <a:pt x="777" y="141"/>
                      <a:pt x="777" y="141"/>
                      <a:pt x="777" y="141"/>
                    </a:cubicBezTo>
                    <a:cubicBezTo>
                      <a:pt x="777" y="33"/>
                      <a:pt x="777" y="33"/>
                      <a:pt x="777" y="33"/>
                    </a:cubicBezTo>
                    <a:cubicBezTo>
                      <a:pt x="777" y="15"/>
                      <a:pt x="762" y="0"/>
                      <a:pt x="744" y="0"/>
                    </a:cubicBezTo>
                    <a:close/>
                  </a:path>
                </a:pathLst>
              </a:custGeom>
              <a:solidFill>
                <a:srgbClr val="446684"/>
              </a:solidFill>
              <a:ln>
                <a:solidFill>
                  <a:srgbClr val="4466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ko-KR" altLang="en-US" sz="20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무단 횡단</a:t>
                </a:r>
              </a:p>
            </p:txBody>
          </p:sp>
          <p:sp>
            <p:nvSpPr>
              <p:cNvPr id="24" name="자유형 23"/>
              <p:cNvSpPr>
                <a:spLocks/>
              </p:cNvSpPr>
              <p:nvPr/>
            </p:nvSpPr>
            <p:spPr bwMode="auto">
              <a:xfrm>
                <a:off x="7571605" y="2841403"/>
                <a:ext cx="2786571" cy="1543898"/>
              </a:xfrm>
              <a:custGeom>
                <a:avLst/>
                <a:gdLst>
                  <a:gd name="connsiteX0" fmla="*/ 0 w 2924175"/>
                  <a:gd name="connsiteY0" fmla="*/ 0 h 2052363"/>
                  <a:gd name="connsiteX1" fmla="*/ 2924175 w 2924175"/>
                  <a:gd name="connsiteY1" fmla="*/ 0 h 2052363"/>
                  <a:gd name="connsiteX2" fmla="*/ 2924175 w 2924175"/>
                  <a:gd name="connsiteY2" fmla="*/ 1932116 h 2052363"/>
                  <a:gd name="connsiteX3" fmla="*/ 2847966 w 2924175"/>
                  <a:gd name="connsiteY3" fmla="*/ 2043340 h 2052363"/>
                  <a:gd name="connsiteX4" fmla="*/ 2801401 w 2924175"/>
                  <a:gd name="connsiteY4" fmla="*/ 2052363 h 2052363"/>
                  <a:gd name="connsiteX5" fmla="*/ 119028 w 2924175"/>
                  <a:gd name="connsiteY5" fmla="*/ 2052363 h 2052363"/>
                  <a:gd name="connsiteX6" fmla="*/ 73034 w 2924175"/>
                  <a:gd name="connsiteY6" fmla="*/ 2043340 h 2052363"/>
                  <a:gd name="connsiteX7" fmla="*/ 0 w 2924175"/>
                  <a:gd name="connsiteY7" fmla="*/ 1932116 h 2052363"/>
                  <a:gd name="connsiteX8" fmla="*/ 0 w 2924175"/>
                  <a:gd name="connsiteY8" fmla="*/ 0 h 2052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24175" h="2052363">
                    <a:moveTo>
                      <a:pt x="0" y="0"/>
                    </a:moveTo>
                    <a:lnTo>
                      <a:pt x="2924175" y="0"/>
                    </a:lnTo>
                    <a:cubicBezTo>
                      <a:pt x="2924175" y="0"/>
                      <a:pt x="2924175" y="0"/>
                      <a:pt x="2924175" y="1932116"/>
                    </a:cubicBezTo>
                    <a:cubicBezTo>
                      <a:pt x="2924175" y="1982961"/>
                      <a:pt x="2892421" y="2025332"/>
                      <a:pt x="2847966" y="2043340"/>
                    </a:cubicBezTo>
                    <a:lnTo>
                      <a:pt x="2801401" y="2052363"/>
                    </a:lnTo>
                    <a:lnTo>
                      <a:pt x="119028" y="2052363"/>
                    </a:lnTo>
                    <a:lnTo>
                      <a:pt x="73034" y="2043340"/>
                    </a:lnTo>
                    <a:cubicBezTo>
                      <a:pt x="29637" y="2025332"/>
                      <a:pt x="0" y="1982961"/>
                      <a:pt x="0" y="1932116"/>
                    </a:cubicBezTo>
                    <a:cubicBezTo>
                      <a:pt x="0" y="1932116"/>
                      <a:pt x="0" y="193211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446684"/>
                </a:solidFill>
                <a:round/>
                <a:headEnd/>
                <a:tailEnd/>
              </a:ln>
            </p:spPr>
            <p:txBody>
              <a:bodyPr vert="horz" wrap="square" lIns="199385" tIns="0" rIns="199385" bIns="42203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3E3D43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무단 횡단하는 보행자를 먼저 감지 및 위치를 파악하여 교통사고를 예방</a:t>
                </a: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4472762" y="2291027"/>
              <a:ext cx="3210694" cy="2464834"/>
              <a:chOff x="4702714" y="2334616"/>
              <a:chExt cx="2786571" cy="2049728"/>
            </a:xfrm>
          </p:grpSpPr>
          <p:sp>
            <p:nvSpPr>
              <p:cNvPr id="38" name="Freeform 24"/>
              <p:cNvSpPr>
                <a:spLocks/>
              </p:cNvSpPr>
              <p:nvPr/>
            </p:nvSpPr>
            <p:spPr bwMode="auto">
              <a:xfrm>
                <a:off x="4702714" y="2334616"/>
                <a:ext cx="2786571" cy="502248"/>
              </a:xfrm>
              <a:custGeom>
                <a:avLst/>
                <a:gdLst>
                  <a:gd name="T0" fmla="*/ 744 w 777"/>
                  <a:gd name="T1" fmla="*/ 0 h 140"/>
                  <a:gd name="T2" fmla="*/ 32 w 777"/>
                  <a:gd name="T3" fmla="*/ 0 h 140"/>
                  <a:gd name="T4" fmla="*/ 0 w 777"/>
                  <a:gd name="T5" fmla="*/ 32 h 140"/>
                  <a:gd name="T6" fmla="*/ 0 w 777"/>
                  <a:gd name="T7" fmla="*/ 140 h 140"/>
                  <a:gd name="T8" fmla="*/ 777 w 777"/>
                  <a:gd name="T9" fmla="*/ 140 h 140"/>
                  <a:gd name="T10" fmla="*/ 777 w 777"/>
                  <a:gd name="T11" fmla="*/ 32 h 140"/>
                  <a:gd name="T12" fmla="*/ 744 w 777"/>
                  <a:gd name="T13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7" h="140">
                    <a:moveTo>
                      <a:pt x="744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4" y="0"/>
                      <a:pt x="0" y="14"/>
                      <a:pt x="0" y="32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777" y="140"/>
                      <a:pt x="777" y="140"/>
                      <a:pt x="777" y="140"/>
                    </a:cubicBezTo>
                    <a:cubicBezTo>
                      <a:pt x="777" y="32"/>
                      <a:pt x="777" y="32"/>
                      <a:pt x="777" y="32"/>
                    </a:cubicBezTo>
                    <a:cubicBezTo>
                      <a:pt x="777" y="14"/>
                      <a:pt x="762" y="0"/>
                      <a:pt x="744" y="0"/>
                    </a:cubicBezTo>
                    <a:close/>
                  </a:path>
                </a:pathLst>
              </a:custGeom>
              <a:solidFill>
                <a:srgbClr val="DB91A6"/>
              </a:solidFill>
              <a:ln>
                <a:solidFill>
                  <a:srgbClr val="DB91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ko-KR" altLang="en-US" sz="20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교차로 우회전 할 때</a:t>
                </a:r>
              </a:p>
            </p:txBody>
          </p:sp>
          <p:sp>
            <p:nvSpPr>
              <p:cNvPr id="39" name="자유형 38"/>
              <p:cNvSpPr>
                <a:spLocks/>
              </p:cNvSpPr>
              <p:nvPr/>
            </p:nvSpPr>
            <p:spPr bwMode="auto">
              <a:xfrm>
                <a:off x="4702714" y="2836863"/>
                <a:ext cx="2786571" cy="1547481"/>
              </a:xfrm>
              <a:custGeom>
                <a:avLst/>
                <a:gdLst>
                  <a:gd name="connsiteX0" fmla="*/ 0 w 2924175"/>
                  <a:gd name="connsiteY0" fmla="*/ 0 h 2057126"/>
                  <a:gd name="connsiteX1" fmla="*/ 2924175 w 2924175"/>
                  <a:gd name="connsiteY1" fmla="*/ 0 h 2057126"/>
                  <a:gd name="connsiteX2" fmla="*/ 2924175 w 2924175"/>
                  <a:gd name="connsiteY2" fmla="*/ 1930084 h 2057126"/>
                  <a:gd name="connsiteX3" fmla="*/ 2799982 w 2924175"/>
                  <a:gd name="connsiteY3" fmla="*/ 2054242 h 2057126"/>
                  <a:gd name="connsiteX4" fmla="*/ 1610743 w 2924175"/>
                  <a:gd name="connsiteY4" fmla="*/ 2054242 h 2057126"/>
                  <a:gd name="connsiteX5" fmla="*/ 1608391 w 2924175"/>
                  <a:gd name="connsiteY5" fmla="*/ 2055829 h 2057126"/>
                  <a:gd name="connsiteX6" fmla="*/ 1606468 w 2924175"/>
                  <a:gd name="connsiteY6" fmla="*/ 2057126 h 2057126"/>
                  <a:gd name="connsiteX7" fmla="*/ 1313944 w 2924175"/>
                  <a:gd name="connsiteY7" fmla="*/ 2057126 h 2057126"/>
                  <a:gd name="connsiteX8" fmla="*/ 1309669 w 2924175"/>
                  <a:gd name="connsiteY8" fmla="*/ 2054242 h 2057126"/>
                  <a:gd name="connsiteX9" fmla="*/ 120429 w 2924175"/>
                  <a:gd name="connsiteY9" fmla="*/ 2054242 h 2057126"/>
                  <a:gd name="connsiteX10" fmla="*/ 0 w 2924175"/>
                  <a:gd name="connsiteY10" fmla="*/ 1930084 h 2057126"/>
                  <a:gd name="connsiteX11" fmla="*/ 0 w 2924175"/>
                  <a:gd name="connsiteY11" fmla="*/ 0 h 2057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924175" h="2057126">
                    <a:moveTo>
                      <a:pt x="0" y="0"/>
                    </a:moveTo>
                    <a:lnTo>
                      <a:pt x="2924175" y="0"/>
                    </a:lnTo>
                    <a:cubicBezTo>
                      <a:pt x="2924175" y="0"/>
                      <a:pt x="2924175" y="0"/>
                      <a:pt x="2924175" y="1930084"/>
                    </a:cubicBezTo>
                    <a:cubicBezTo>
                      <a:pt x="2924175" y="1997807"/>
                      <a:pt x="2867724" y="2054242"/>
                      <a:pt x="2799982" y="2054242"/>
                    </a:cubicBezTo>
                    <a:cubicBezTo>
                      <a:pt x="2799982" y="2054242"/>
                      <a:pt x="2799982" y="2054242"/>
                      <a:pt x="1610743" y="2054242"/>
                    </a:cubicBezTo>
                    <a:cubicBezTo>
                      <a:pt x="1610743" y="2054242"/>
                      <a:pt x="1610743" y="2054242"/>
                      <a:pt x="1608391" y="2055829"/>
                    </a:cubicBezTo>
                    <a:lnTo>
                      <a:pt x="1606468" y="2057126"/>
                    </a:lnTo>
                    <a:lnTo>
                      <a:pt x="1313944" y="2057126"/>
                    </a:lnTo>
                    <a:lnTo>
                      <a:pt x="1309669" y="2054242"/>
                    </a:lnTo>
                    <a:cubicBezTo>
                      <a:pt x="1309669" y="2054242"/>
                      <a:pt x="1309669" y="2054242"/>
                      <a:pt x="120429" y="2054242"/>
                    </a:cubicBezTo>
                    <a:cubicBezTo>
                      <a:pt x="52688" y="2054242"/>
                      <a:pt x="0" y="1997807"/>
                      <a:pt x="0" y="1930084"/>
                    </a:cubicBezTo>
                    <a:cubicBezTo>
                      <a:pt x="0" y="1930084"/>
                      <a:pt x="0" y="1930084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DB91A6"/>
                </a:solidFill>
                <a:round/>
                <a:headEnd/>
                <a:tailEnd/>
              </a:ln>
            </p:spPr>
            <p:txBody>
              <a:bodyPr vert="horz" wrap="square" lIns="199385" tIns="0" rIns="199385" bIns="42203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ko-KR" altLang="en-US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3E3D43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교차로에서 우회전 시</a:t>
                </a:r>
                <a:r>
                  <a:rPr lang="en-US" altLang="ko-KR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3E3D43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, </a:t>
                </a:r>
                <a:r>
                  <a:rPr lang="ko-KR" altLang="en-US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3E3D43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건물 등에 의해 시야가 가려졌을 경우 횡단보도를 건너는 보행자를 미리 감지 및 위치를 파악하여 교통사고를 예방</a:t>
                </a: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1167587" y="2286990"/>
              <a:ext cx="3210694" cy="2465986"/>
              <a:chOff x="1833823" y="2334615"/>
              <a:chExt cx="2786571" cy="2050686"/>
            </a:xfrm>
          </p:grpSpPr>
          <p:sp>
            <p:nvSpPr>
              <p:cNvPr id="53" name="Freeform 5"/>
              <p:cNvSpPr>
                <a:spLocks/>
              </p:cNvSpPr>
              <p:nvPr/>
            </p:nvSpPr>
            <p:spPr bwMode="auto">
              <a:xfrm>
                <a:off x="1833823" y="2334615"/>
                <a:ext cx="2786571" cy="506787"/>
              </a:xfrm>
              <a:custGeom>
                <a:avLst/>
                <a:gdLst>
                  <a:gd name="T0" fmla="*/ 744 w 777"/>
                  <a:gd name="T1" fmla="*/ 0 h 141"/>
                  <a:gd name="T2" fmla="*/ 32 w 777"/>
                  <a:gd name="T3" fmla="*/ 0 h 141"/>
                  <a:gd name="T4" fmla="*/ 0 w 777"/>
                  <a:gd name="T5" fmla="*/ 33 h 141"/>
                  <a:gd name="T6" fmla="*/ 0 w 777"/>
                  <a:gd name="T7" fmla="*/ 141 h 141"/>
                  <a:gd name="T8" fmla="*/ 777 w 777"/>
                  <a:gd name="T9" fmla="*/ 141 h 141"/>
                  <a:gd name="T10" fmla="*/ 777 w 777"/>
                  <a:gd name="T11" fmla="*/ 33 h 141"/>
                  <a:gd name="T12" fmla="*/ 744 w 777"/>
                  <a:gd name="T13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7" h="141">
                    <a:moveTo>
                      <a:pt x="744" y="0"/>
                    </a:moveTo>
                    <a:cubicBezTo>
                      <a:pt x="32" y="0"/>
                      <a:pt x="32" y="0"/>
                      <a:pt x="32" y="0"/>
                    </a:cubicBezTo>
                    <a:cubicBezTo>
                      <a:pt x="14" y="0"/>
                      <a:pt x="0" y="15"/>
                      <a:pt x="0" y="33"/>
                    </a:cubicBezTo>
                    <a:cubicBezTo>
                      <a:pt x="0" y="141"/>
                      <a:pt x="0" y="141"/>
                      <a:pt x="0" y="141"/>
                    </a:cubicBezTo>
                    <a:cubicBezTo>
                      <a:pt x="777" y="141"/>
                      <a:pt x="777" y="141"/>
                      <a:pt x="777" y="141"/>
                    </a:cubicBezTo>
                    <a:cubicBezTo>
                      <a:pt x="777" y="33"/>
                      <a:pt x="777" y="33"/>
                      <a:pt x="777" y="33"/>
                    </a:cubicBezTo>
                    <a:cubicBezTo>
                      <a:pt x="777" y="15"/>
                      <a:pt x="762" y="0"/>
                      <a:pt x="744" y="0"/>
                    </a:cubicBezTo>
                    <a:close/>
                  </a:path>
                </a:pathLst>
              </a:custGeom>
              <a:solidFill>
                <a:srgbClr val="446684"/>
              </a:solidFill>
              <a:ln>
                <a:solidFill>
                  <a:srgbClr val="4466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 latinLnBrk="0">
                  <a:spcBef>
                    <a:spcPts val="171"/>
                  </a:spcBef>
                  <a:tabLst>
                    <a:tab pos="60873" algn="l"/>
                    <a:tab pos="97396" algn="l"/>
                  </a:tabLst>
                </a:pPr>
                <a:r>
                  <a:rPr lang="ko-KR" altLang="en-US" sz="20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불법 </a:t>
                </a:r>
                <a:r>
                  <a:rPr lang="ko-KR" altLang="en-US" sz="2000" b="1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주정차가</a:t>
                </a:r>
                <a:r>
                  <a:rPr lang="ko-KR" altLang="en-US" sz="2000" b="1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많은 도로</a:t>
                </a:r>
              </a:p>
            </p:txBody>
          </p:sp>
          <p:sp>
            <p:nvSpPr>
              <p:cNvPr id="54" name="자유형 53"/>
              <p:cNvSpPr>
                <a:spLocks/>
              </p:cNvSpPr>
              <p:nvPr/>
            </p:nvSpPr>
            <p:spPr bwMode="auto">
              <a:xfrm>
                <a:off x="1833823" y="2841403"/>
                <a:ext cx="2786571" cy="1543898"/>
              </a:xfrm>
              <a:custGeom>
                <a:avLst/>
                <a:gdLst>
                  <a:gd name="connsiteX0" fmla="*/ 0 w 2924175"/>
                  <a:gd name="connsiteY0" fmla="*/ 0 h 2052363"/>
                  <a:gd name="connsiteX1" fmla="*/ 2924175 w 2924175"/>
                  <a:gd name="connsiteY1" fmla="*/ 0 h 2052363"/>
                  <a:gd name="connsiteX2" fmla="*/ 2924175 w 2924175"/>
                  <a:gd name="connsiteY2" fmla="*/ 1932116 h 2052363"/>
                  <a:gd name="connsiteX3" fmla="*/ 2847966 w 2924175"/>
                  <a:gd name="connsiteY3" fmla="*/ 2043340 h 2052363"/>
                  <a:gd name="connsiteX4" fmla="*/ 2801401 w 2924175"/>
                  <a:gd name="connsiteY4" fmla="*/ 2052363 h 2052363"/>
                  <a:gd name="connsiteX5" fmla="*/ 119028 w 2924175"/>
                  <a:gd name="connsiteY5" fmla="*/ 2052363 h 2052363"/>
                  <a:gd name="connsiteX6" fmla="*/ 73034 w 2924175"/>
                  <a:gd name="connsiteY6" fmla="*/ 2043340 h 2052363"/>
                  <a:gd name="connsiteX7" fmla="*/ 0 w 2924175"/>
                  <a:gd name="connsiteY7" fmla="*/ 1932116 h 2052363"/>
                  <a:gd name="connsiteX8" fmla="*/ 0 w 2924175"/>
                  <a:gd name="connsiteY8" fmla="*/ 0 h 2052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24175" h="2052363">
                    <a:moveTo>
                      <a:pt x="0" y="0"/>
                    </a:moveTo>
                    <a:lnTo>
                      <a:pt x="2924175" y="0"/>
                    </a:lnTo>
                    <a:cubicBezTo>
                      <a:pt x="2924175" y="0"/>
                      <a:pt x="2924175" y="0"/>
                      <a:pt x="2924175" y="1932116"/>
                    </a:cubicBezTo>
                    <a:cubicBezTo>
                      <a:pt x="2924175" y="1982961"/>
                      <a:pt x="2892421" y="2025332"/>
                      <a:pt x="2847966" y="2043340"/>
                    </a:cubicBezTo>
                    <a:lnTo>
                      <a:pt x="2801401" y="2052363"/>
                    </a:lnTo>
                    <a:lnTo>
                      <a:pt x="119028" y="2052363"/>
                    </a:lnTo>
                    <a:lnTo>
                      <a:pt x="73034" y="2043340"/>
                    </a:lnTo>
                    <a:cubicBezTo>
                      <a:pt x="29637" y="2025332"/>
                      <a:pt x="0" y="1982961"/>
                      <a:pt x="0" y="1932116"/>
                    </a:cubicBezTo>
                    <a:cubicBezTo>
                      <a:pt x="0" y="1932116"/>
                      <a:pt x="0" y="193211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446684"/>
                </a:solidFill>
                <a:round/>
                <a:headEnd/>
                <a:tailEnd/>
              </a:ln>
            </p:spPr>
            <p:txBody>
              <a:bodyPr vert="horz" wrap="square" lIns="199385" tIns="0" rIns="199385" bIns="42203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r>
                  <a:rPr lang="ko-KR" altLang="en-US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rgbClr val="3E3D43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차들 사이로 튀어나오는 보행자를 일찍 감지하고 위치를 파악하여 교통사고를 예방</a:t>
                </a:r>
                <a:endPara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  <p:pic>
        <p:nvPicPr>
          <p:cNvPr id="59" name="그림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78" y="4580158"/>
            <a:ext cx="3210694" cy="1915892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653" y="4580158"/>
            <a:ext cx="3210694" cy="1915892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828" y="4580158"/>
            <a:ext cx="3210694" cy="191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78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8927"/>
          <a:stretch/>
        </p:blipFill>
        <p:spPr>
          <a:xfrm>
            <a:off x="-4764" y="148324"/>
            <a:ext cx="2090739" cy="29873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20635" y="605843"/>
            <a:ext cx="3560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차별성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1154" y="129034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Ⅲ</a:t>
            </a:r>
            <a:r>
              <a:rPr lang="en-US" altLang="ko-KR" sz="1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    </a:t>
            </a:r>
            <a:r>
              <a:rPr lang="ko-KR" altLang="en-US" sz="1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차별성</a:t>
            </a:r>
            <a:endParaRPr lang="ko-KR" altLang="en-US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-13148" y="1473752"/>
            <a:ext cx="308605" cy="0"/>
          </a:xfrm>
          <a:prstGeom prst="line">
            <a:avLst/>
          </a:prstGeom>
          <a:ln>
            <a:solidFill>
              <a:srgbClr val="446684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463" y="-36574"/>
            <a:ext cx="2384336" cy="1746939"/>
          </a:xfrm>
          <a:prstGeom prst="rect">
            <a:avLst/>
          </a:prstGeom>
        </p:spPr>
      </p:pic>
      <p:grpSp>
        <p:nvGrpSpPr>
          <p:cNvPr id="40" name="그룹 39"/>
          <p:cNvGrpSpPr/>
          <p:nvPr/>
        </p:nvGrpSpPr>
        <p:grpSpPr>
          <a:xfrm>
            <a:off x="293426" y="1710365"/>
            <a:ext cx="5560585" cy="2453051"/>
            <a:chOff x="383015" y="2071599"/>
            <a:chExt cx="5560585" cy="2453051"/>
          </a:xfrm>
        </p:grpSpPr>
        <p:sp>
          <p:nvSpPr>
            <p:cNvPr id="34" name="직사각형 33"/>
            <p:cNvSpPr/>
            <p:nvPr/>
          </p:nvSpPr>
          <p:spPr>
            <a:xfrm>
              <a:off x="383015" y="4478931"/>
              <a:ext cx="5558505" cy="45719"/>
            </a:xfrm>
            <a:prstGeom prst="rect">
              <a:avLst/>
            </a:prstGeom>
            <a:solidFill>
              <a:srgbClr val="DB91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en-US" altLang="ko-KR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85095" y="2071599"/>
              <a:ext cx="5558505" cy="499292"/>
            </a:xfrm>
            <a:prstGeom prst="rect">
              <a:avLst/>
            </a:prstGeom>
            <a:solidFill>
              <a:srgbClr val="DB91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/>
              <a:r>
                <a:rPr lang="en-US" altLang="ko-KR" sz="1400" b="1" dirty="0"/>
                <a:t>‘</a:t>
              </a:r>
              <a:r>
                <a:rPr lang="ko-KR" altLang="en-US" sz="1400" b="1" dirty="0" err="1"/>
                <a:t>인공신경망</a:t>
              </a:r>
              <a:r>
                <a:rPr lang="ko-KR" altLang="en-US" sz="1400" b="1" dirty="0"/>
                <a:t> 기반 영상 인식 기술을 통한</a:t>
              </a:r>
              <a:r>
                <a:rPr lang="en-US" altLang="ko-KR" sz="1400" b="1" dirty="0"/>
                <a:t> </a:t>
              </a:r>
              <a:r>
                <a:rPr lang="ko-KR" altLang="en-US" sz="1400" b="1" dirty="0"/>
                <a:t>도심형 교차로 구간에서의 </a:t>
              </a:r>
              <a:endParaRPr lang="en-US" altLang="ko-KR" sz="1400" b="1" dirty="0"/>
            </a:p>
            <a:p>
              <a:pPr algn="ctr" latinLnBrk="0"/>
              <a:r>
                <a:rPr lang="ko-KR" altLang="en-US" sz="1400" b="1" dirty="0"/>
                <a:t>차량 및 보행자 위치 추정 알고리즘 개발</a:t>
              </a:r>
              <a:r>
                <a:rPr lang="en-US" altLang="ko-KR" sz="1400" b="1" dirty="0"/>
                <a:t>’ 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 flipV="1">
              <a:off x="385095" y="2902157"/>
              <a:ext cx="5558505" cy="47247"/>
            </a:xfrm>
            <a:prstGeom prst="rect">
              <a:avLst/>
            </a:prstGeom>
            <a:solidFill>
              <a:srgbClr val="DB91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en-US" altLang="ko-KR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78590" y="2618139"/>
              <a:ext cx="5171512" cy="3221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2018.</a:t>
              </a:r>
              <a:r>
                <a:rPr lang="ko-KR" altLang="en-US" sz="1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한국자동차공학회 춘계학술대회</a:t>
              </a:r>
              <a:r>
                <a:rPr lang="en-US" altLang="ko-KR" sz="1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.</a:t>
              </a:r>
              <a:r>
                <a:rPr lang="ko-KR" altLang="en-US" sz="1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김진혁</a:t>
              </a:r>
            </a:p>
          </p:txBody>
        </p:sp>
        <p:sp>
          <p:nvSpPr>
            <p:cNvPr id="38" name="이등변 삼각형 37"/>
            <p:cNvSpPr/>
            <p:nvPr/>
          </p:nvSpPr>
          <p:spPr>
            <a:xfrm rot="10800000">
              <a:off x="2859334" y="2945917"/>
              <a:ext cx="610028" cy="175066"/>
            </a:xfrm>
            <a:prstGeom prst="triangle">
              <a:avLst/>
            </a:prstGeom>
            <a:solidFill>
              <a:srgbClr val="DB91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53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76511" y="3135193"/>
              <a:ext cx="5171512" cy="13407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86575" indent="-86575" latinLnBrk="0">
                <a:lnSpc>
                  <a:spcPts val="1534"/>
                </a:lnSpc>
                <a:spcBef>
                  <a:spcPts val="681"/>
                </a:spcBef>
                <a:buFont typeface="Arial" panose="020B0604020202020204" pitchFamily="34" charset="0"/>
                <a:buChar char="•"/>
                <a:tabLst>
                  <a:tab pos="0" algn="l"/>
                  <a:tab pos="60873" algn="l"/>
                </a:tabLst>
              </a:pPr>
              <a:r>
                <a:rPr lang="ko-KR" altLang="en-US" sz="1400" spc="-12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카메라 영상을 실시간으로 분석하여  보행자 검출</a:t>
              </a:r>
              <a:endPara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6575" indent="-86575" algn="just" latinLnBrk="0">
                <a:lnSpc>
                  <a:spcPct val="150000"/>
                </a:lnSpc>
                <a:spcBef>
                  <a:spcPts val="681"/>
                </a:spcBef>
                <a:buFont typeface="Arial" panose="020B0604020202020204" pitchFamily="34" charset="0"/>
                <a:buChar char="•"/>
                <a:tabLst>
                  <a:tab pos="0" algn="l"/>
                  <a:tab pos="60873" algn="l"/>
                </a:tabLst>
              </a:pPr>
              <a:r>
                <a:rPr lang="ko-KR" altLang="en-US" sz="1400" spc="-12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인식된 객체 정보를 바탕으로 객체의 실제 위치를 추정하기 위해 투영좌표변환 기법을 적용하여 카메라 별로 추정된 객체를  종합적으로 처리한 후</a:t>
              </a:r>
              <a:r>
                <a:rPr lang="en-US" altLang="ko-KR" sz="1400" spc="-12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400" spc="-127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트래킹</a:t>
              </a:r>
              <a:r>
                <a:rPr lang="ko-KR" altLang="en-US" sz="1400" spc="-12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적용하여 보행자 위치 추정</a:t>
              </a:r>
              <a:endPara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293424" y="4279061"/>
            <a:ext cx="5558507" cy="2357768"/>
            <a:chOff x="385093" y="2071599"/>
            <a:chExt cx="5558507" cy="2357768"/>
          </a:xfrm>
        </p:grpSpPr>
        <p:sp>
          <p:nvSpPr>
            <p:cNvPr id="42" name="직사각형 41"/>
            <p:cNvSpPr/>
            <p:nvPr/>
          </p:nvSpPr>
          <p:spPr>
            <a:xfrm>
              <a:off x="385093" y="4203412"/>
              <a:ext cx="5558505" cy="45719"/>
            </a:xfrm>
            <a:prstGeom prst="rect">
              <a:avLst/>
            </a:prstGeom>
            <a:solidFill>
              <a:srgbClr val="DB91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en-US" altLang="ko-KR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85095" y="2071599"/>
              <a:ext cx="5558505" cy="499292"/>
            </a:xfrm>
            <a:prstGeom prst="rect">
              <a:avLst/>
            </a:prstGeom>
            <a:solidFill>
              <a:srgbClr val="DB91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/>
              <a:r>
                <a:rPr lang="ko-KR" altLang="en-US" dirty="0" err="1"/>
                <a:t>위성항법시스템위치보정정보</a:t>
              </a:r>
              <a:r>
                <a:rPr lang="en-US" altLang="ko-KR" dirty="0"/>
                <a:t>(SSR) </a:t>
              </a:r>
              <a:r>
                <a:rPr lang="ko-KR" altLang="en-US" dirty="0"/>
                <a:t>적용 기술</a:t>
              </a:r>
              <a:endParaRPr lang="en-US" altLang="ko-KR" sz="1400" b="1" dirty="0"/>
            </a:p>
          </p:txBody>
        </p:sp>
        <p:sp>
          <p:nvSpPr>
            <p:cNvPr id="44" name="직사각형 43"/>
            <p:cNvSpPr/>
            <p:nvPr/>
          </p:nvSpPr>
          <p:spPr>
            <a:xfrm flipV="1">
              <a:off x="385095" y="2902157"/>
              <a:ext cx="5558505" cy="47247"/>
            </a:xfrm>
            <a:prstGeom prst="rect">
              <a:avLst/>
            </a:prstGeom>
            <a:solidFill>
              <a:srgbClr val="DB91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en-US" altLang="ko-KR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78590" y="2618139"/>
              <a:ext cx="5171512" cy="3221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1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일반적인 보행자 위치 추정 방법 </a:t>
              </a:r>
              <a:r>
                <a:rPr lang="en-US" altLang="ko-KR" sz="1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-&gt; </a:t>
              </a:r>
              <a:r>
                <a:rPr lang="ko-KR" altLang="en-US" sz="1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스마트폰 </a:t>
              </a:r>
              <a:r>
                <a:rPr lang="en-US" altLang="ko-KR" sz="1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GPS</a:t>
              </a:r>
              <a:endPara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6" name="이등변 삼각형 45"/>
            <p:cNvSpPr/>
            <p:nvPr/>
          </p:nvSpPr>
          <p:spPr>
            <a:xfrm rot="10800000">
              <a:off x="2859334" y="2945917"/>
              <a:ext cx="610028" cy="175066"/>
            </a:xfrm>
            <a:prstGeom prst="triangle">
              <a:avLst/>
            </a:prstGeom>
            <a:solidFill>
              <a:srgbClr val="DB91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53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78590" y="3197922"/>
              <a:ext cx="5171512" cy="12314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86575" indent="-86575" latinLnBrk="0">
                <a:lnSpc>
                  <a:spcPts val="1534"/>
                </a:lnSpc>
                <a:spcBef>
                  <a:spcPts val="681"/>
                </a:spcBef>
                <a:buFont typeface="Arial" panose="020B0604020202020204" pitchFamily="34" charset="0"/>
                <a:buChar char="•"/>
                <a:tabLst>
                  <a:tab pos="0" algn="l"/>
                  <a:tab pos="60873" algn="l"/>
                </a:tabLst>
              </a:pPr>
              <a:r>
                <a:rPr lang="ko-KR" altLang="en-US" sz="1400" spc="-12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전문가용 측량기기에서만 사용할 수 있었던 </a:t>
              </a:r>
              <a:r>
                <a:rPr lang="en-US" altLang="ko-KR" sz="1400" spc="-12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GNSS</a:t>
              </a:r>
              <a:r>
                <a:rPr lang="ko-KR" altLang="en-US" sz="1400" spc="-12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보정 정보를 스마트폰 등에서 이용 가능</a:t>
              </a:r>
              <a:endPara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6575" indent="-86575" algn="just" latinLnBrk="0">
                <a:lnSpc>
                  <a:spcPct val="150000"/>
                </a:lnSpc>
                <a:spcBef>
                  <a:spcPts val="681"/>
                </a:spcBef>
                <a:buFont typeface="Arial" panose="020B0604020202020204" pitchFamily="34" charset="0"/>
                <a:buChar char="•"/>
                <a:tabLst>
                  <a:tab pos="0" algn="l"/>
                  <a:tab pos="60873" algn="l"/>
                </a:tabLst>
              </a:pPr>
              <a:r>
                <a:rPr lang="ko-KR" altLang="en-US" sz="1400" spc="-12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고층 건물 밀집 도심지에서는 </a:t>
              </a:r>
              <a:r>
                <a:rPr lang="en-US" altLang="ko-KR" sz="1400" spc="-12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5~13m</a:t>
              </a:r>
              <a:r>
                <a:rPr lang="ko-KR" altLang="en-US" sz="1400" spc="-12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오차 발생</a:t>
              </a:r>
              <a:endPara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6628865" y="2537016"/>
            <a:ext cx="5013682" cy="2425182"/>
            <a:chOff x="385093" y="2071599"/>
            <a:chExt cx="5558507" cy="2425182"/>
          </a:xfrm>
        </p:grpSpPr>
        <p:sp>
          <p:nvSpPr>
            <p:cNvPr id="49" name="직사각형 48"/>
            <p:cNvSpPr/>
            <p:nvPr/>
          </p:nvSpPr>
          <p:spPr>
            <a:xfrm>
              <a:off x="385093" y="4451062"/>
              <a:ext cx="5558505" cy="45719"/>
            </a:xfrm>
            <a:prstGeom prst="rect">
              <a:avLst/>
            </a:prstGeom>
            <a:solidFill>
              <a:srgbClr val="4466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en-US" altLang="ko-KR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385095" y="2071599"/>
              <a:ext cx="5558505" cy="499292"/>
            </a:xfrm>
            <a:prstGeom prst="rect">
              <a:avLst/>
            </a:prstGeom>
            <a:solidFill>
              <a:srgbClr val="4466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/>
              <a:r>
                <a:rPr lang="ko-KR" altLang="en-US" dirty="0"/>
                <a:t>차이점</a:t>
              </a:r>
              <a:endParaRPr lang="en-US" altLang="ko-KR" sz="1400" b="1" dirty="0"/>
            </a:p>
          </p:txBody>
        </p:sp>
        <p:sp>
          <p:nvSpPr>
            <p:cNvPr id="51" name="직사각형 50"/>
            <p:cNvSpPr/>
            <p:nvPr/>
          </p:nvSpPr>
          <p:spPr>
            <a:xfrm flipV="1">
              <a:off x="385095" y="2902157"/>
              <a:ext cx="5558505" cy="47247"/>
            </a:xfrm>
            <a:prstGeom prst="rect">
              <a:avLst/>
            </a:prstGeom>
            <a:solidFill>
              <a:srgbClr val="4466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en-US" altLang="ko-KR" sz="1534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78590" y="2618139"/>
              <a:ext cx="5171512" cy="3221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1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C-ITS </a:t>
              </a:r>
              <a:r>
                <a:rPr lang="ko-KR" altLang="en-US" sz="1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적용을 위한 보행자 </a:t>
              </a:r>
              <a:r>
                <a:rPr lang="ko-KR" altLang="en-US" sz="14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정밀측위</a:t>
              </a:r>
              <a:r>
                <a:rPr lang="ko-KR" altLang="en-US" sz="1400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시스템</a:t>
              </a:r>
            </a:p>
          </p:txBody>
        </p:sp>
        <p:sp>
          <p:nvSpPr>
            <p:cNvPr id="53" name="이등변 삼각형 52"/>
            <p:cNvSpPr/>
            <p:nvPr/>
          </p:nvSpPr>
          <p:spPr>
            <a:xfrm rot="10800000">
              <a:off x="2859334" y="2945917"/>
              <a:ext cx="610028" cy="175066"/>
            </a:xfrm>
            <a:prstGeom prst="triangle">
              <a:avLst/>
            </a:prstGeom>
            <a:solidFill>
              <a:srgbClr val="4466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endParaRPr lang="ko-KR" altLang="en-US" sz="1534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78590" y="3197922"/>
              <a:ext cx="5171512" cy="12314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86575" indent="-86575" latinLnBrk="0">
                <a:lnSpc>
                  <a:spcPct val="150000"/>
                </a:lnSpc>
                <a:spcBef>
                  <a:spcPts val="681"/>
                </a:spcBef>
                <a:buFont typeface="Arial" panose="020B0604020202020204" pitchFamily="34" charset="0"/>
                <a:buChar char="•"/>
                <a:tabLst>
                  <a:tab pos="0" algn="l"/>
                  <a:tab pos="60873" algn="l"/>
                </a:tabLst>
              </a:pPr>
              <a:r>
                <a:rPr lang="ko-KR" altLang="en-US" sz="1400" spc="-12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스마트폰 </a:t>
              </a:r>
              <a:r>
                <a:rPr lang="en-US" altLang="ko-KR" sz="1400" spc="-12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GPS </a:t>
              </a:r>
              <a:r>
                <a:rPr lang="ko-KR" altLang="en-US" sz="1400" spc="-127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E3D43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에서 얻어진 보행자 위치 뿐만 아니라  라이다 와 카메라로 부터 측정된  보행자의 위치를  이용하여  보행자의 위치를  보다 정밀하게 보정</a:t>
              </a:r>
              <a:endParaRPr lang="en-US" altLang="ko-KR" sz="1400" spc="-127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E3D43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55" name="직선 연결선 54"/>
          <p:cNvCxnSpPr/>
          <p:nvPr/>
        </p:nvCxnSpPr>
        <p:spPr>
          <a:xfrm>
            <a:off x="1762125" y="895350"/>
            <a:ext cx="8499475" cy="2"/>
          </a:xfrm>
          <a:prstGeom prst="line">
            <a:avLst/>
          </a:prstGeom>
          <a:ln w="12700">
            <a:solidFill>
              <a:srgbClr val="DB91A6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오른쪽 화살표 56"/>
          <p:cNvSpPr/>
          <p:nvPr/>
        </p:nvSpPr>
        <p:spPr>
          <a:xfrm>
            <a:off x="6011862" y="3659822"/>
            <a:ext cx="430616" cy="350250"/>
          </a:xfrm>
          <a:prstGeom prst="rightArrow">
            <a:avLst/>
          </a:prstGeom>
          <a:solidFill>
            <a:srgbClr val="446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4DD2A6-BE0E-4771-8B27-6590741A765A}"/>
              </a:ext>
            </a:extLst>
          </p:cNvPr>
          <p:cNvSpPr txBox="1"/>
          <p:nvPr/>
        </p:nvSpPr>
        <p:spPr>
          <a:xfrm>
            <a:off x="3181772" y="251979"/>
            <a:ext cx="8286243" cy="15696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보행자 </a:t>
            </a:r>
            <a:r>
              <a:rPr lang="ko-KR" altLang="en-US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측위를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 위해서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카메라와 라이더를 설치하는 것은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실용성이 있는가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?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카메라와 라이더가 설치된 위치는 절대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좌표를 안다고 가정할 수 있고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두 센서만 융합해도 정밀</a:t>
            </a:r>
            <a:endParaRPr lang="en-US" altLang="ko-KR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ko-KR" altLang="en-US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측위가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 가능할 것 같은데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96932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8927"/>
          <a:stretch/>
        </p:blipFill>
        <p:spPr>
          <a:xfrm>
            <a:off x="-4764" y="148324"/>
            <a:ext cx="2090739" cy="29873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20635" y="605843"/>
            <a:ext cx="3560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기술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1154" y="129034"/>
            <a:ext cx="998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Ⅳ</a:t>
            </a:r>
            <a:r>
              <a:rPr lang="en-US" altLang="ko-KR" sz="1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    </a:t>
            </a:r>
            <a:r>
              <a:rPr lang="ko-KR" altLang="en-US" sz="1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 기술</a:t>
            </a:r>
            <a:endParaRPr lang="ko-KR" altLang="en-US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-13148" y="1473752"/>
            <a:ext cx="308605" cy="0"/>
          </a:xfrm>
          <a:prstGeom prst="line">
            <a:avLst/>
          </a:prstGeom>
          <a:ln>
            <a:solidFill>
              <a:srgbClr val="446684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463" y="-36574"/>
            <a:ext cx="2384336" cy="1746939"/>
          </a:xfrm>
          <a:prstGeom prst="rect">
            <a:avLst/>
          </a:prstGeom>
        </p:spPr>
      </p:pic>
      <p:cxnSp>
        <p:nvCxnSpPr>
          <p:cNvPr id="55" name="직선 연결선 54"/>
          <p:cNvCxnSpPr/>
          <p:nvPr/>
        </p:nvCxnSpPr>
        <p:spPr>
          <a:xfrm flipV="1">
            <a:off x="2000250" y="895352"/>
            <a:ext cx="8261350" cy="9523"/>
          </a:xfrm>
          <a:prstGeom prst="line">
            <a:avLst/>
          </a:prstGeom>
          <a:ln w="12700">
            <a:solidFill>
              <a:srgbClr val="DB91A6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6909" y="1573718"/>
            <a:ext cx="3534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Autoware</a:t>
            </a:r>
            <a:endParaRPr lang="en-US" altLang="ko-KR" sz="2000" b="1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6909" y="3113574"/>
            <a:ext cx="3534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YOLO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60389" y="1573718"/>
            <a:ext cx="3534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V2X </a:t>
            </a:r>
            <a:r>
              <a:rPr lang="ko-KR" altLang="en-US" sz="2000" b="1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통신</a:t>
            </a:r>
            <a:endParaRPr lang="en-US" altLang="ko-KR" sz="2000" b="1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5457" y="1913245"/>
            <a:ext cx="577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자율주행 개발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시뮬레이션 오픈소스 소프트웨어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자율주행 소프트웨어 개발에 필요한 다양한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ROS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패키지 제공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HW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센서들의 드라이버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Object Detection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 등 구성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6908" y="3465513"/>
            <a:ext cx="37621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You Only Look Once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단일 단계 방식의 객체 검출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(Object Detection)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알고리즘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객체 검출 속도가 빠름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Autoware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vision_darknet_detect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442" y="3465513"/>
            <a:ext cx="2038351" cy="181588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107" y="1952401"/>
            <a:ext cx="2386618" cy="156030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260389" y="1943050"/>
            <a:ext cx="33907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Vehicle to Everything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차량이 유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무선 통신망을 통해 다른 차량 및 도로 등 인프라가 구축된 사물과의 통신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1654" y="5219441"/>
            <a:ext cx="3534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Sensor Fusion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18664" y="5548331"/>
            <a:ext cx="577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Camera,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LiDAR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등의 각종 센서로 부터 획득한 데이터를 통합 해 차량 주변의 환경 정보를 보다 정확하게 파악하는 기술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Camera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보행자를 인식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LiDAR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보행자의 거리를 측정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581" y="1646753"/>
            <a:ext cx="1343025" cy="30564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260389" y="3609626"/>
            <a:ext cx="4538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lidar_euclidean_cluster_detect</a:t>
            </a:r>
            <a:endParaRPr lang="en-US" altLang="ko-KR" sz="2000" b="1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59665" y="3992774"/>
            <a:ext cx="55799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Autoware.AI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있는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LiDAR Clustering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알고리즘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LiDAR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포인트 각각의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Euclidean Distance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비교하여 일정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Distance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이내의 포인트들을 하나의 클러스터로 분류할 수 있는 알고리즘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700" y="5172389"/>
            <a:ext cx="2525089" cy="157627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EC94B51-EC1C-4913-B209-FD207DE54F98}"/>
              </a:ext>
            </a:extLst>
          </p:cNvPr>
          <p:cNvSpPr txBox="1"/>
          <p:nvPr/>
        </p:nvSpPr>
        <p:spPr>
          <a:xfrm>
            <a:off x="2645723" y="268525"/>
            <a:ext cx="427392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V2X </a:t>
            </a:r>
            <a:r>
              <a:rPr lang="ko-KR" alt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의 연관성은 무엇인지</a:t>
            </a:r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20033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8927"/>
          <a:stretch/>
        </p:blipFill>
        <p:spPr>
          <a:xfrm>
            <a:off x="-4764" y="148324"/>
            <a:ext cx="2090739" cy="29873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20635" y="605843"/>
            <a:ext cx="35605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구조 및 동작 시나리오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1154" y="129034"/>
            <a:ext cx="1736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Ⅳ</a:t>
            </a:r>
            <a:r>
              <a:rPr lang="en-US" altLang="ko-KR" sz="1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    </a:t>
            </a:r>
            <a:r>
              <a:rPr lang="ko-KR" altLang="en-US" sz="1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구조</a:t>
            </a:r>
            <a:r>
              <a:rPr lang="en-US" altLang="ko-KR" sz="1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spc="-3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동작 시나리오</a:t>
            </a:r>
            <a:endParaRPr lang="ko-KR" altLang="en-US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-13148" y="1473752"/>
            <a:ext cx="308605" cy="0"/>
          </a:xfrm>
          <a:prstGeom prst="line">
            <a:avLst/>
          </a:prstGeom>
          <a:ln>
            <a:solidFill>
              <a:srgbClr val="446684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463" y="-36574"/>
            <a:ext cx="2384336" cy="1746939"/>
          </a:xfrm>
          <a:prstGeom prst="rect">
            <a:avLst/>
          </a:prstGeom>
        </p:spPr>
      </p:pic>
      <p:cxnSp>
        <p:nvCxnSpPr>
          <p:cNvPr id="55" name="직선 연결선 54"/>
          <p:cNvCxnSpPr/>
          <p:nvPr/>
        </p:nvCxnSpPr>
        <p:spPr>
          <a:xfrm flipV="1">
            <a:off x="3562350" y="895353"/>
            <a:ext cx="6699250" cy="19047"/>
          </a:xfrm>
          <a:prstGeom prst="line">
            <a:avLst/>
          </a:prstGeom>
          <a:ln w="12700">
            <a:solidFill>
              <a:srgbClr val="DB91A6">
                <a:alpha val="7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/>
          <p:cNvSpPr txBox="1">
            <a:spLocks/>
          </p:cNvSpPr>
          <p:nvPr/>
        </p:nvSpPr>
        <p:spPr>
          <a:xfrm>
            <a:off x="386883" y="1258286"/>
            <a:ext cx="1157689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defRPr sz="2600" spc="-3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46684"/>
                </a:solidFill>
                <a:latin typeface="YD윤고딕 340" panose="02020603020101020101" pitchFamily="18" charset="-127"/>
                <a:ea typeface="YD윤고딕 340" panose="02020603020101020101" pitchFamily="18" charset="-127"/>
              </a:defRPr>
            </a:lvl1pPr>
          </a:lstStyle>
          <a:p>
            <a:pPr>
              <a:spcBef>
                <a:spcPts val="171"/>
              </a:spcBef>
              <a:tabLst>
                <a:tab pos="60873" algn="l"/>
                <a:tab pos="97396" algn="l"/>
              </a:tabLst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 과정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2361" y="1846327"/>
            <a:ext cx="3534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b="1" dirty="0" err="1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Autoware</a:t>
            </a:r>
            <a:r>
              <a:rPr lang="en-US" altLang="ko-KR" sz="2000" b="1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b="1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설치 및 빌드</a:t>
            </a:r>
            <a:endParaRPr lang="en-US" altLang="ko-KR" sz="2000" b="1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2361" y="2215659"/>
            <a:ext cx="5777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Autoware.AI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버전 설치 및 빌드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2361" y="2754856"/>
            <a:ext cx="3534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 </a:t>
            </a:r>
            <a:r>
              <a:rPr lang="ko-KR" altLang="en-US" sz="2000" b="1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센서 연결</a:t>
            </a:r>
            <a:endParaRPr lang="en-US" altLang="ko-KR" sz="2000" b="1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2361" y="3124188"/>
            <a:ext cx="5777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Autoware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제공 하는 센서 드라이버를 통해 센서 구동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Camera, LiDAR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연결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2361" y="3949881"/>
            <a:ext cx="4325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 </a:t>
            </a:r>
            <a:r>
              <a:rPr lang="ko-KR" altLang="en-US" sz="2000" b="1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객체 검출 </a:t>
            </a:r>
            <a:r>
              <a:rPr lang="en-US" altLang="ko-KR" sz="2000" b="1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(Object Detection)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2361" y="4319213"/>
            <a:ext cx="577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Autoware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제공하는 알고리즘을 이용하여 보행자 검출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인식한 보행자 거리 측정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Vision_darknet_detect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lidar_euclidean_cluster_detect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2361" y="5571045"/>
            <a:ext cx="3534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 </a:t>
            </a:r>
            <a:r>
              <a:rPr lang="ko-KR" altLang="en-US" sz="2000" b="1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센서 </a:t>
            </a:r>
            <a:r>
              <a:rPr lang="en-US" altLang="ko-KR" sz="2000" b="1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Calibration </a:t>
            </a:r>
            <a:r>
              <a:rPr lang="ko-KR" altLang="en-US" sz="2000" b="1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및 </a:t>
            </a:r>
            <a:r>
              <a:rPr lang="en-US" altLang="ko-KR" sz="2000" b="1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Fusion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2361" y="5940377"/>
            <a:ext cx="5777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Camera, LiDAR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Calibration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Fusion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15050" y="1846327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 GPS </a:t>
            </a:r>
            <a:r>
              <a:rPr lang="ko-KR" altLang="en-US" sz="2000" b="1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정보 전달하는 어플리케이션 구현</a:t>
            </a:r>
            <a:endParaRPr lang="en-US" altLang="ko-KR" sz="2000" b="1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15050" y="2215659"/>
            <a:ext cx="5777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Android studio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이용해 스마트폰에 어플리케이션 구현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어플리케이션을 통해 스마트폰과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통신하여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GPS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 보냄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15050" y="3098159"/>
            <a:ext cx="3534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  </a:t>
            </a:r>
            <a:r>
              <a:rPr lang="ko-KR" altLang="en-US" sz="2000" b="1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프로그램 구현</a:t>
            </a:r>
            <a:endParaRPr lang="en-US" altLang="ko-KR" sz="2000" b="1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15050" y="3467491"/>
            <a:ext cx="5777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LiDAR, Camera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센서 퓨전을 통해 측정한 보행자 위치와 스마트폰의 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GPS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받은 보행자 위치를 이용하여 보행자 위치 보정하는 프로그램 구현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2508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17721</TotalTime>
  <Words>837</Words>
  <Application>Microsoft Office PowerPoint</Application>
  <PresentationFormat>와이드스크린</PresentationFormat>
  <Paragraphs>135</Paragraphs>
  <Slides>12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나눔고딕 ExtraBold</vt:lpstr>
      <vt:lpstr>맑은 고딕</vt:lpstr>
      <vt:lpstr>나눔바른고딕</vt:lpstr>
      <vt:lpstr>Arial</vt:lpstr>
      <vt:lpstr>Wingdings</vt:lpstr>
      <vt:lpstr>바탕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국민안전을 위한 포장파손 교통사고 제로화</dc:title>
  <dc:creator>user</dc:creator>
  <cp:lastModifiedBy>Kim Kanghee</cp:lastModifiedBy>
  <cp:revision>709</cp:revision>
  <cp:lastPrinted>2017-10-17T09:01:27Z</cp:lastPrinted>
  <dcterms:created xsi:type="dcterms:W3CDTF">2017-09-13T01:48:25Z</dcterms:created>
  <dcterms:modified xsi:type="dcterms:W3CDTF">2022-03-21T00:12:42Z</dcterms:modified>
</cp:coreProperties>
</file>