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2944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43" autoAdjust="0"/>
  </p:normalViewPr>
  <p:slideViewPr>
    <p:cSldViewPr snapToGrid="0">
      <p:cViewPr varScale="1">
        <p:scale>
          <a:sx n="86" d="100"/>
          <a:sy n="86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ECFDC-D5D0-4F96-BBAC-652AFE814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46A653-49AE-45CB-907E-4DF3432A4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1A785-D591-4CDC-B6F9-9D02137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19848-1527-477E-81EB-28E82A13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855BE-F29E-42B0-99F3-3B63F6B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B289E-FBDE-4F0A-81AC-A4DBEE9E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3CA-0E7B-4B3B-899F-3D04D64D7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FA101-B8DF-4687-8823-98BD2EB1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B7527-5F21-46BB-B426-342EF3F8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563792-7E8C-418B-884D-9F295E46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8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4218A-EED2-4515-9EA5-98BFEA95D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735D9F-CC67-442E-8A02-F487FA75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10DC6-074B-471C-870F-A3E0F9EE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AC14C-C5E4-485C-9446-F88C66FB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27C47-123B-4366-A9CE-1A1A1D01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C9B7-F98B-4D0E-84FA-0902DE2B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CD662-4F2C-4256-9553-1567C79E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6A529-D15F-4187-AFC2-F8A823EF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6F421-81A2-4C0F-8E7D-AB884B6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FCF66-CC8C-48E5-8D41-A1CC2833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7142-606F-4B58-A07F-4CF2805C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979F2-8341-423D-B67E-73DF7A37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C54F3-661A-42A2-A5EB-9CBB33FD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E4443-D0D1-480B-8734-FBD40E20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C2E91-FFDD-497B-9437-0DC09706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8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047B-3C7B-416C-967A-59EEEBE9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22ABE-BE72-4B40-B151-4F74B16E7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5E946-E23E-465D-A996-DE7F005E3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EA4F9-99A0-424E-8AEF-375B150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3ADAA-FF54-429A-87CD-F2F8A52E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60C1E-5594-43E0-AE87-8D37CBE9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6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DC35D-AC8B-4C74-97C1-C8D37E32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2E48E-EE32-4ACB-9143-E1746496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91D2C-6E7B-492D-A16E-DC3895AB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138662-30AD-4D67-9F4E-29041EF6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316141-B94E-4276-A4BF-46780331E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BB5E9-8ED3-4E03-AB23-DEC305A9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06AD68-FC20-4B00-A5AA-F1776C55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7C2CF9-369F-4373-B883-EAC79B8F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43B3-F2B9-4F48-B4FB-1D44A236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139EAF-4FC7-4651-8342-2A18C287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0C5840-4443-4066-95CA-D0581D9D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06D351-04AE-4F91-9D5B-67A2680F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2BBA09-E8F4-4737-9903-E287CEDD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0A18F1-E3FA-4851-B9B6-0A20DFE5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947B0-816C-44B8-9442-F219889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83815-EFF1-4E48-B7C5-8DAE6F0C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6D2F9-00EE-4931-A328-FE2259FD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2B3D6D-1E54-458E-A5D3-A9A74BF5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F5CEE-2EF6-4354-B6E7-5BF54680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75092-E87C-4FA2-A2E6-DB1FE205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725738-0E8C-4BBC-BE89-37E387ED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6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20582-D92C-4E5C-B70C-4CF27C46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AC2E0-917E-4026-8C1C-E2832A266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6AEE2-B4CA-49D8-8657-3F9BDDBF0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820AB-F9F6-4F12-BA5B-7124AB53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21C20-F909-4E8C-BB88-692689F4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EABB2-A3DB-4664-9D34-D2904901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12DBB-9F5E-44EA-9B90-C7582B92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300BD-7912-41BB-AC45-3EC3D0EE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14FD6-0AE5-48F4-B5A0-5D1A93F02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CC38C-6524-4646-8538-0A0230D4A0F4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61460-488C-492E-A2F0-B765876E9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FB701-5E96-4C3C-AA3F-E75BD4024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A51FD-2180-4F07-80EA-14E6A265F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1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차산업 핵심 '빅데이터'…미래 우리 삶은 어떻게 달라질까? - 글로벌 뉴스 미디어 채널 데일리포스트">
            <a:extLst>
              <a:ext uri="{FF2B5EF4-FFF2-40B4-BE49-F238E27FC236}">
                <a16:creationId xmlns:a16="http://schemas.microsoft.com/office/drawing/2014/main" id="{762C6590-7096-4BC8-A6D9-82C81CD8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427877-8943-491F-87DE-B7BD6A894302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chemeClr val="tx1">
              <a:lumMod val="65000"/>
              <a:lumOff val="3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22C11A-9C3C-4E16-9BBD-0015D05BDD71}"/>
              </a:ext>
            </a:extLst>
          </p:cNvPr>
          <p:cNvSpPr/>
          <p:nvPr/>
        </p:nvSpPr>
        <p:spPr>
          <a:xfrm>
            <a:off x="1409699" y="919480"/>
            <a:ext cx="9363075" cy="25095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빅데이터 활용 대중교통 </a:t>
            </a:r>
            <a:endParaRPr lang="en-US" altLang="ko-KR" sz="3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안전 경로 안내 어플리케이션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06213C-93B3-4D40-BC44-4E5F5F9C4BB7}"/>
              </a:ext>
            </a:extLst>
          </p:cNvPr>
          <p:cNvSpPr/>
          <p:nvPr/>
        </p:nvSpPr>
        <p:spPr>
          <a:xfrm>
            <a:off x="1524000" y="1019175"/>
            <a:ext cx="9143999" cy="231457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CFD383-FF72-42F3-9D8D-200C47A3C837}"/>
              </a:ext>
            </a:extLst>
          </p:cNvPr>
          <p:cNvSpPr/>
          <p:nvPr/>
        </p:nvSpPr>
        <p:spPr>
          <a:xfrm>
            <a:off x="3943348" y="4748212"/>
            <a:ext cx="4295776" cy="79057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20160395 </a:t>
            </a:r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장종원</a:t>
            </a:r>
          </a:p>
        </p:txBody>
      </p:sp>
    </p:spTree>
    <p:extLst>
      <p:ext uri="{BB962C8B-B14F-4D97-AF65-F5344CB8AC3E}">
        <p14:creationId xmlns:p14="http://schemas.microsoft.com/office/powerpoint/2010/main" val="12904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5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동작 시나리오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5A9814-AC40-495E-B5B7-1F420612C6CC}"/>
              </a:ext>
            </a:extLst>
          </p:cNvPr>
          <p:cNvSpPr/>
          <p:nvPr/>
        </p:nvSpPr>
        <p:spPr>
          <a:xfrm>
            <a:off x="980387" y="1348755"/>
            <a:ext cx="2394409" cy="120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출발지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EAF370-AADF-4F30-B64D-075C2DB32EB0}"/>
              </a:ext>
            </a:extLst>
          </p:cNvPr>
          <p:cNvSpPr/>
          <p:nvPr/>
        </p:nvSpPr>
        <p:spPr>
          <a:xfrm>
            <a:off x="980387" y="5002736"/>
            <a:ext cx="2394409" cy="120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목적지 입력</a:t>
            </a:r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AE714968-286E-4FCC-88C7-F2C147A312F9}"/>
              </a:ext>
            </a:extLst>
          </p:cNvPr>
          <p:cNvSpPr/>
          <p:nvPr/>
        </p:nvSpPr>
        <p:spPr>
          <a:xfrm>
            <a:off x="4442382" y="1294415"/>
            <a:ext cx="2997726" cy="12021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ODSay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이용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경로 검색</a:t>
            </a: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08B652D8-253D-4DC8-B6E2-FA42CD64BD83}"/>
              </a:ext>
            </a:extLst>
          </p:cNvPr>
          <p:cNvSpPr/>
          <p:nvPr/>
        </p:nvSpPr>
        <p:spPr>
          <a:xfrm>
            <a:off x="4442381" y="3207470"/>
            <a:ext cx="2997727" cy="12021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빅데이터 기반</a:t>
            </a:r>
            <a:endParaRPr lang="en-US" altLang="ko-KR" dirty="0"/>
          </a:p>
          <a:p>
            <a:pPr algn="ctr"/>
            <a:r>
              <a:rPr lang="ko-KR" altLang="en-US" dirty="0" err="1"/>
              <a:t>경로별</a:t>
            </a:r>
            <a:r>
              <a:rPr lang="ko-KR" altLang="en-US" dirty="0"/>
              <a:t> 혼잡도 계산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E8DB4B-E367-4817-BE71-DD41D6A3148C}"/>
              </a:ext>
            </a:extLst>
          </p:cNvPr>
          <p:cNvSpPr/>
          <p:nvPr/>
        </p:nvSpPr>
        <p:spPr>
          <a:xfrm>
            <a:off x="4744039" y="5278900"/>
            <a:ext cx="2394409" cy="120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 경로</a:t>
            </a:r>
            <a:endParaRPr lang="en-US" altLang="ko-KR" dirty="0"/>
          </a:p>
          <a:p>
            <a:pPr algn="ctr"/>
            <a:r>
              <a:rPr lang="ko-KR" altLang="en-US" dirty="0"/>
              <a:t>안전 경로</a:t>
            </a:r>
            <a:endParaRPr lang="en-US" altLang="ko-KR" dirty="0"/>
          </a:p>
          <a:p>
            <a:pPr algn="ctr"/>
            <a:r>
              <a:rPr lang="ko-KR" altLang="en-US" dirty="0"/>
              <a:t>제공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21E2326-18C8-4BFD-915E-209082B8C50A}"/>
              </a:ext>
            </a:extLst>
          </p:cNvPr>
          <p:cNvCxnSpPr>
            <a:stCxn id="2" idx="2"/>
            <a:endCxn id="18" idx="0"/>
          </p:cNvCxnSpPr>
          <p:nvPr/>
        </p:nvCxnSpPr>
        <p:spPr>
          <a:xfrm>
            <a:off x="2177592" y="2550869"/>
            <a:ext cx="0" cy="2451867"/>
          </a:xfrm>
          <a:prstGeom prst="straightConnector1">
            <a:avLst/>
          </a:prstGeom>
          <a:ln w="38100">
            <a:solidFill>
              <a:srgbClr val="024B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E1A612-E02F-468F-9D16-F41DD0C89497}"/>
              </a:ext>
            </a:extLst>
          </p:cNvPr>
          <p:cNvCxnSpPr>
            <a:cxnSpLocks/>
            <a:stCxn id="18" idx="3"/>
            <a:endCxn id="3" idx="5"/>
          </p:cNvCxnSpPr>
          <p:nvPr/>
        </p:nvCxnSpPr>
        <p:spPr>
          <a:xfrm flipV="1">
            <a:off x="3374796" y="1895472"/>
            <a:ext cx="1217850" cy="3708321"/>
          </a:xfrm>
          <a:prstGeom prst="straightConnector1">
            <a:avLst/>
          </a:prstGeom>
          <a:ln w="38100">
            <a:solidFill>
              <a:srgbClr val="024B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D67F9C-BFE9-404B-B622-5EC8199D401E}"/>
              </a:ext>
            </a:extLst>
          </p:cNvPr>
          <p:cNvCxnSpPr>
            <a:cxnSpLocks/>
            <a:stCxn id="3" idx="4"/>
            <a:endCxn id="20" idx="0"/>
          </p:cNvCxnSpPr>
          <p:nvPr/>
        </p:nvCxnSpPr>
        <p:spPr>
          <a:xfrm>
            <a:off x="5941245" y="2496529"/>
            <a:ext cx="0" cy="710941"/>
          </a:xfrm>
          <a:prstGeom prst="straightConnector1">
            <a:avLst/>
          </a:prstGeom>
          <a:ln w="38100">
            <a:solidFill>
              <a:srgbClr val="024B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9C7211-DE2A-4B6D-8654-51A5E971AE78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 flipH="1">
            <a:off x="5941244" y="4409584"/>
            <a:ext cx="1" cy="869316"/>
          </a:xfrm>
          <a:prstGeom prst="straightConnector1">
            <a:avLst/>
          </a:prstGeom>
          <a:ln w="38100">
            <a:solidFill>
              <a:srgbClr val="024B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88BA89-85A9-4688-8B3E-D1E573556B47}"/>
              </a:ext>
            </a:extLst>
          </p:cNvPr>
          <p:cNvSpPr/>
          <p:nvPr/>
        </p:nvSpPr>
        <p:spPr>
          <a:xfrm>
            <a:off x="8400853" y="1348755"/>
            <a:ext cx="3307238" cy="5132259"/>
          </a:xfrm>
          <a:prstGeom prst="rect">
            <a:avLst/>
          </a:prstGeom>
          <a:noFill/>
          <a:ln w="381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024B80"/>
                </a:solidFill>
              </a:rPr>
              <a:t> - API</a:t>
            </a:r>
            <a:r>
              <a:rPr lang="ko-KR" altLang="en-US" dirty="0">
                <a:solidFill>
                  <a:srgbClr val="024B80"/>
                </a:solidFill>
              </a:rPr>
              <a:t>를 통해 산출한 경로 내에서 최단 경로와 안전 경로 산출</a:t>
            </a:r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r>
              <a:rPr lang="en-US" altLang="ko-KR" dirty="0">
                <a:solidFill>
                  <a:srgbClr val="024B80"/>
                </a:solidFill>
              </a:rPr>
              <a:t> - </a:t>
            </a:r>
            <a:r>
              <a:rPr lang="ko-KR" altLang="en-US" dirty="0">
                <a:solidFill>
                  <a:srgbClr val="024B80"/>
                </a:solidFill>
              </a:rPr>
              <a:t>시간에 따른 안전 경로 예측 기능 제공</a:t>
            </a:r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r>
              <a:rPr lang="en-US" altLang="ko-KR" dirty="0">
                <a:solidFill>
                  <a:srgbClr val="024B80"/>
                </a:solidFill>
              </a:rPr>
              <a:t> - </a:t>
            </a:r>
            <a:r>
              <a:rPr lang="ko-KR" altLang="en-US" dirty="0">
                <a:solidFill>
                  <a:srgbClr val="024B80"/>
                </a:solidFill>
              </a:rPr>
              <a:t>혼잡도에 관한 기준 제공</a:t>
            </a:r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0F0471-6F6C-4D5B-A212-3D77D96E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565" y="4269602"/>
            <a:ext cx="3177813" cy="219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7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6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프로젝트 요약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E029EA-AE31-4F3C-9E9D-0EF01B042EA8}"/>
              </a:ext>
            </a:extLst>
          </p:cNvPr>
          <p:cNvSpPr txBox="1"/>
          <p:nvPr/>
        </p:nvSpPr>
        <p:spPr>
          <a:xfrm>
            <a:off x="354440" y="1129782"/>
            <a:ext cx="544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24B80"/>
                </a:solidFill>
              </a:rPr>
              <a:t>빅데이터 및 </a:t>
            </a:r>
            <a:r>
              <a:rPr lang="en-US" altLang="ko-KR" b="1" dirty="0">
                <a:solidFill>
                  <a:srgbClr val="024B80"/>
                </a:solidFill>
              </a:rPr>
              <a:t>API </a:t>
            </a:r>
            <a:r>
              <a:rPr lang="ko-KR" altLang="en-US" b="1" dirty="0">
                <a:solidFill>
                  <a:srgbClr val="024B80"/>
                </a:solidFill>
              </a:rPr>
              <a:t>이용 어플리케이션 제작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53FAAF-EDF3-48E8-B3DD-1C2B22AC9AE3}"/>
              </a:ext>
            </a:extLst>
          </p:cNvPr>
          <p:cNvSpPr txBox="1"/>
          <p:nvPr/>
        </p:nvSpPr>
        <p:spPr>
          <a:xfrm>
            <a:off x="608914" y="1837885"/>
            <a:ext cx="5638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-</a:t>
            </a:r>
            <a:r>
              <a:rPr lang="ko-KR" altLang="en-US" sz="1600" dirty="0"/>
              <a:t> 코로나 시대에 대중 교통 이용 불안감 해소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대중교통 혼잡도의 예측 기능 제공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대중교통 </a:t>
            </a:r>
            <a:r>
              <a:rPr lang="ko-KR" altLang="en-US" sz="1600" dirty="0" err="1"/>
              <a:t>이용시</a:t>
            </a:r>
            <a:r>
              <a:rPr lang="ko-KR" altLang="en-US" sz="1600" dirty="0"/>
              <a:t> 나타나는 혼잡도와 </a:t>
            </a:r>
            <a:r>
              <a:rPr lang="ko-KR" altLang="en-US" sz="1600" dirty="0" err="1"/>
              <a:t>쾌적성</a:t>
            </a:r>
            <a:r>
              <a:rPr lang="ko-KR" altLang="en-US" sz="1600" dirty="0"/>
              <a:t> 만족도 향상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EF9F53-72FE-491F-9A42-E11C00FFA666}"/>
              </a:ext>
            </a:extLst>
          </p:cNvPr>
          <p:cNvSpPr txBox="1"/>
          <p:nvPr/>
        </p:nvSpPr>
        <p:spPr>
          <a:xfrm>
            <a:off x="354440" y="149626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프로젝트 배경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55BB91-26F3-4D45-9ABC-79E1285BEC9A}"/>
              </a:ext>
            </a:extLst>
          </p:cNvPr>
          <p:cNvSpPr txBox="1"/>
          <p:nvPr/>
        </p:nvSpPr>
        <p:spPr>
          <a:xfrm>
            <a:off x="608914" y="3169573"/>
            <a:ext cx="5565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- </a:t>
            </a:r>
            <a:r>
              <a:rPr lang="ko-KR" altLang="en-US" sz="1600" dirty="0"/>
              <a:t>타사 어플리케이션에선 제공하지 않는 안정성 기능 제공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1AB442-DFF2-418A-9B49-47AFB2459C11}"/>
              </a:ext>
            </a:extLst>
          </p:cNvPr>
          <p:cNvSpPr txBox="1"/>
          <p:nvPr/>
        </p:nvSpPr>
        <p:spPr>
          <a:xfrm>
            <a:off x="354440" y="2827952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프로젝트 차별성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6BC00F-2AB0-4DB9-8C96-E28337303032}"/>
              </a:ext>
            </a:extLst>
          </p:cNvPr>
          <p:cNvSpPr txBox="1"/>
          <p:nvPr/>
        </p:nvSpPr>
        <p:spPr>
          <a:xfrm>
            <a:off x="614609" y="4006703"/>
            <a:ext cx="36813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- </a:t>
            </a:r>
            <a:r>
              <a:rPr lang="ko-KR" altLang="en-US" sz="1600" dirty="0"/>
              <a:t>공공데이터</a:t>
            </a:r>
            <a:r>
              <a:rPr lang="en-US" altLang="ko-KR" sz="1600" dirty="0"/>
              <a:t>, API</a:t>
            </a:r>
          </a:p>
          <a:p>
            <a:r>
              <a:rPr lang="en-US" altLang="ko-KR" sz="1600" dirty="0"/>
              <a:t> - Python</a:t>
            </a:r>
            <a:r>
              <a:rPr lang="ko-KR" altLang="en-US" sz="1600" dirty="0"/>
              <a:t> 기반 데이터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및 분석</a:t>
            </a:r>
            <a:endParaRPr lang="en-US" altLang="ko-KR" sz="1600" dirty="0"/>
          </a:p>
          <a:p>
            <a:r>
              <a:rPr lang="en-US" altLang="ko-KR" sz="1600" dirty="0"/>
              <a:t> - GCP </a:t>
            </a:r>
            <a:r>
              <a:rPr lang="ko-KR" altLang="en-US" sz="1600" dirty="0"/>
              <a:t>에서 데이터 관리</a:t>
            </a:r>
            <a:endParaRPr lang="en-US" altLang="ko-KR" sz="1600" dirty="0"/>
          </a:p>
          <a:p>
            <a:r>
              <a:rPr lang="en-US" altLang="ko-KR" sz="1600" dirty="0"/>
              <a:t> - JAVA </a:t>
            </a:r>
            <a:r>
              <a:rPr lang="ko-KR" altLang="en-US" sz="1600" dirty="0"/>
              <a:t>이용 어플리케이션 구현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2D341-C497-4D50-802E-C8C5C4D18154}"/>
              </a:ext>
            </a:extLst>
          </p:cNvPr>
          <p:cNvSpPr txBox="1"/>
          <p:nvPr/>
        </p:nvSpPr>
        <p:spPr>
          <a:xfrm>
            <a:off x="360135" y="366508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□</a:t>
            </a:r>
            <a:r>
              <a:rPr lang="en-US" altLang="ko-KR" dirty="0"/>
              <a:t> </a:t>
            </a:r>
            <a:r>
              <a:rPr lang="ko-KR" altLang="en-US" dirty="0"/>
              <a:t>프로젝트 사용 기술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36F1F0-A20E-42AB-AD89-1F66637ACD54}"/>
              </a:ext>
            </a:extLst>
          </p:cNvPr>
          <p:cNvSpPr txBox="1"/>
          <p:nvPr/>
        </p:nvSpPr>
        <p:spPr>
          <a:xfrm>
            <a:off x="614609" y="5582497"/>
            <a:ext cx="6064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■</a:t>
            </a:r>
            <a:r>
              <a:rPr lang="en-US" altLang="ko-KR" sz="1600" dirty="0"/>
              <a:t> </a:t>
            </a:r>
            <a:r>
              <a:rPr lang="ko-KR" altLang="en-US" sz="1600" dirty="0"/>
              <a:t>출발지 입력 </a:t>
            </a:r>
            <a:r>
              <a:rPr lang="en-US" altLang="ko-KR" sz="1600" dirty="0"/>
              <a:t>-&gt; </a:t>
            </a:r>
            <a:r>
              <a:rPr lang="ko-KR" altLang="en-US" sz="1600" dirty="0"/>
              <a:t>목적지 입력 </a:t>
            </a:r>
            <a:r>
              <a:rPr lang="en-US" altLang="ko-KR" sz="1600" dirty="0"/>
              <a:t>-&gt; </a:t>
            </a:r>
            <a:r>
              <a:rPr lang="ko-KR" altLang="en-US" sz="1600" dirty="0"/>
              <a:t>시간 입력</a:t>
            </a:r>
            <a:r>
              <a:rPr lang="en-US" altLang="ko-KR" sz="1600" dirty="0"/>
              <a:t>(</a:t>
            </a:r>
            <a:r>
              <a:rPr lang="ko-KR" altLang="en-US" sz="1600" dirty="0"/>
              <a:t>옵션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-&gt; </a:t>
            </a:r>
            <a:r>
              <a:rPr lang="en-US" altLang="ko-KR" sz="1600" dirty="0" err="1"/>
              <a:t>ODSay</a:t>
            </a:r>
            <a:r>
              <a:rPr lang="en-US" altLang="ko-KR" sz="1600" dirty="0"/>
              <a:t> API </a:t>
            </a:r>
            <a:r>
              <a:rPr lang="ko-KR" altLang="en-US" sz="1600" dirty="0"/>
              <a:t>이용 경로 산출 </a:t>
            </a:r>
            <a:r>
              <a:rPr lang="en-US" altLang="ko-KR" sz="1600" dirty="0"/>
              <a:t>-&gt; </a:t>
            </a:r>
            <a:r>
              <a:rPr lang="ko-KR" altLang="en-US" sz="1600" dirty="0"/>
              <a:t>공공데이터 기반 혼잡도 계산</a:t>
            </a:r>
            <a:endParaRPr lang="en-US" altLang="ko-KR" sz="1600" dirty="0"/>
          </a:p>
          <a:p>
            <a:r>
              <a:rPr lang="en-US" altLang="ko-KR" sz="1600" dirty="0"/>
              <a:t> -&gt; </a:t>
            </a:r>
            <a:r>
              <a:rPr lang="ko-KR" altLang="en-US" sz="1600" dirty="0"/>
              <a:t>최단경로 </a:t>
            </a:r>
            <a:r>
              <a:rPr lang="en-US" altLang="ko-KR" sz="1600" dirty="0"/>
              <a:t>/ </a:t>
            </a:r>
            <a:r>
              <a:rPr lang="ko-KR" altLang="en-US" sz="1600" dirty="0"/>
              <a:t>안전경로 제공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BAC556-5A4D-450D-ACC1-5797694E1C2F}"/>
              </a:ext>
            </a:extLst>
          </p:cNvPr>
          <p:cNvSpPr txBox="1"/>
          <p:nvPr/>
        </p:nvSpPr>
        <p:spPr>
          <a:xfrm>
            <a:off x="360135" y="52408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□ 동작 시나리오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93097AE-31C4-44A1-9BD5-A44796E8F893}"/>
              </a:ext>
            </a:extLst>
          </p:cNvPr>
          <p:cNvGrpSpPr/>
          <p:nvPr/>
        </p:nvGrpSpPr>
        <p:grpSpPr>
          <a:xfrm>
            <a:off x="7759635" y="1350007"/>
            <a:ext cx="3476626" cy="5210179"/>
            <a:chOff x="3943348" y="1162046"/>
            <a:chExt cx="3476626" cy="5210179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F64CE8B-0CAC-44AF-BA33-D57372E56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48" y="1466848"/>
              <a:ext cx="3476626" cy="4905375"/>
            </a:xfrm>
            <a:prstGeom prst="rect">
              <a:avLst/>
            </a:prstGeom>
          </p:spPr>
        </p:pic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C1DD9CD-B71C-43A3-AA53-3CAF81BB3FFE}"/>
                </a:ext>
              </a:extLst>
            </p:cNvPr>
            <p:cNvSpPr/>
            <p:nvPr/>
          </p:nvSpPr>
          <p:spPr>
            <a:xfrm flipH="1" flipV="1">
              <a:off x="3943348" y="1162047"/>
              <a:ext cx="3476626" cy="521017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5AAD52ED-1699-41B3-9D2B-1D43C8D3AA1D}"/>
                </a:ext>
              </a:extLst>
            </p:cNvPr>
            <p:cNvSpPr/>
            <p:nvPr/>
          </p:nvSpPr>
          <p:spPr>
            <a:xfrm>
              <a:off x="4838699" y="1162046"/>
              <a:ext cx="1685925" cy="30480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BAECD4B-BBCD-49A9-81E9-5E10E8BF417B}"/>
              </a:ext>
            </a:extLst>
          </p:cNvPr>
          <p:cNvCxnSpPr>
            <a:cxnSpLocks/>
          </p:cNvCxnSpPr>
          <p:nvPr/>
        </p:nvCxnSpPr>
        <p:spPr>
          <a:xfrm flipV="1">
            <a:off x="11058333" y="3693157"/>
            <a:ext cx="573532" cy="1331598"/>
          </a:xfrm>
          <a:prstGeom prst="line">
            <a:avLst/>
          </a:prstGeom>
          <a:ln w="50800">
            <a:solidFill>
              <a:srgbClr val="02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DF760FD-B77D-4BFD-9DA2-FB6EB62AA50F}"/>
              </a:ext>
            </a:extLst>
          </p:cNvPr>
          <p:cNvCxnSpPr>
            <a:cxnSpLocks/>
          </p:cNvCxnSpPr>
          <p:nvPr/>
        </p:nvCxnSpPr>
        <p:spPr>
          <a:xfrm flipH="1" flipV="1">
            <a:off x="6884605" y="3693157"/>
            <a:ext cx="1124585" cy="1331598"/>
          </a:xfrm>
          <a:prstGeom prst="line">
            <a:avLst/>
          </a:prstGeom>
          <a:ln w="50800">
            <a:solidFill>
              <a:srgbClr val="02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A2AB68-0FD0-4F97-B94F-E5373E743732}"/>
              </a:ext>
            </a:extLst>
          </p:cNvPr>
          <p:cNvSpPr/>
          <p:nvPr/>
        </p:nvSpPr>
        <p:spPr>
          <a:xfrm>
            <a:off x="6864286" y="1130931"/>
            <a:ext cx="4791074" cy="25622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30C19A-2795-4298-A7B6-DAF5503B223E}"/>
              </a:ext>
            </a:extLst>
          </p:cNvPr>
          <p:cNvSpPr/>
          <p:nvPr/>
        </p:nvSpPr>
        <p:spPr>
          <a:xfrm>
            <a:off x="6864286" y="1129782"/>
            <a:ext cx="4791074" cy="304801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A643EBD-E177-432A-B73F-7CA0F3DF55D5}"/>
              </a:ext>
            </a:extLst>
          </p:cNvPr>
          <p:cNvSpPr/>
          <p:nvPr/>
        </p:nvSpPr>
        <p:spPr>
          <a:xfrm>
            <a:off x="7071295" y="1478594"/>
            <a:ext cx="4377055" cy="88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출발지</a:t>
            </a:r>
            <a:r>
              <a:rPr lang="en-US" altLang="ko-KR" dirty="0"/>
              <a:t>, </a:t>
            </a:r>
            <a:r>
              <a:rPr lang="ko-KR" altLang="en-US" dirty="0"/>
              <a:t>목적지</a:t>
            </a:r>
            <a:r>
              <a:rPr lang="en-US" altLang="ko-KR" dirty="0"/>
              <a:t> / optional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시간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B508A8C-304A-4BE0-9355-27087740EDA5}"/>
              </a:ext>
            </a:extLst>
          </p:cNvPr>
          <p:cNvSpPr/>
          <p:nvPr/>
        </p:nvSpPr>
        <p:spPr>
          <a:xfrm>
            <a:off x="7071295" y="2722084"/>
            <a:ext cx="4377055" cy="88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: </a:t>
            </a:r>
            <a:r>
              <a:rPr lang="ko-KR" altLang="en-US" dirty="0"/>
              <a:t>최단 경로 </a:t>
            </a:r>
            <a:r>
              <a:rPr lang="en-US" altLang="ko-KR" dirty="0"/>
              <a:t>/ </a:t>
            </a:r>
            <a:r>
              <a:rPr lang="ko-KR" altLang="en-US" dirty="0"/>
              <a:t>안전 경로 제공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48DD754-C641-4911-9C3A-462B5DDF816F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9259823" y="2361559"/>
            <a:ext cx="0" cy="360525"/>
          </a:xfrm>
          <a:prstGeom prst="straightConnector1">
            <a:avLst/>
          </a:prstGeom>
          <a:ln w="38100">
            <a:solidFill>
              <a:srgbClr val="024B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566812-CE2D-459B-8594-86A849819F1A}"/>
              </a:ext>
            </a:extLst>
          </p:cNvPr>
          <p:cNvSpPr txBox="1"/>
          <p:nvPr/>
        </p:nvSpPr>
        <p:spPr>
          <a:xfrm>
            <a:off x="4310630" y="59458"/>
            <a:ext cx="7321235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기술적으로 실현 가능성이 있다고 생각되나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앱 대비 차별성이 있다고 생각되지 않음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앱 분석과 본인 분석이 차이점이 무엇인지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0706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차산업 핵심 '빅데이터'…미래 우리 삶은 어떻게 달라질까? - 글로벌 뉴스 미디어 채널 데일리포스트">
            <a:extLst>
              <a:ext uri="{FF2B5EF4-FFF2-40B4-BE49-F238E27FC236}">
                <a16:creationId xmlns:a16="http://schemas.microsoft.com/office/drawing/2014/main" id="{762C6590-7096-4BC8-A6D9-82C81CD8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427877-8943-491F-87DE-B7BD6A894302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chemeClr val="tx1">
              <a:lumMod val="65000"/>
              <a:lumOff val="3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22C11A-9C3C-4E16-9BBD-0015D05BDD71}"/>
              </a:ext>
            </a:extLst>
          </p:cNvPr>
          <p:cNvSpPr/>
          <p:nvPr/>
        </p:nvSpPr>
        <p:spPr>
          <a:xfrm>
            <a:off x="1414462" y="2179320"/>
            <a:ext cx="9363075" cy="250952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lt"/>
              </a:rPr>
              <a:t>감사합니다</a:t>
            </a:r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492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차산업 핵심 '빅데이터'…미래 우리 삶은 어떻게 달라질까? - 글로벌 뉴스 미디어 채널 데일리포스트">
            <a:extLst>
              <a:ext uri="{FF2B5EF4-FFF2-40B4-BE49-F238E27FC236}">
                <a16:creationId xmlns:a16="http://schemas.microsoft.com/office/drawing/2014/main" id="{762C6590-7096-4BC8-A6D9-82C81CD8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427877-8943-491F-87DE-B7BD6A894302}"/>
              </a:ext>
            </a:extLst>
          </p:cNvPr>
          <p:cNvSpPr/>
          <p:nvPr/>
        </p:nvSpPr>
        <p:spPr>
          <a:xfrm>
            <a:off x="0" y="-10160"/>
            <a:ext cx="12192000" cy="6868160"/>
          </a:xfrm>
          <a:prstGeom prst="rect">
            <a:avLst/>
          </a:prstGeom>
          <a:solidFill>
            <a:schemeClr val="tx1">
              <a:lumMod val="65000"/>
              <a:lumOff val="35000"/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22C11A-9C3C-4E16-9BBD-0015D05BDD71}"/>
              </a:ext>
            </a:extLst>
          </p:cNvPr>
          <p:cNvSpPr/>
          <p:nvPr/>
        </p:nvSpPr>
        <p:spPr>
          <a:xfrm>
            <a:off x="3286125" y="1914524"/>
            <a:ext cx="8905875" cy="495363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#1.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프로젝트 개요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#2.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프로젝트 배경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#3.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프로젝트 차별성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#4.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사용 기술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#5.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동작 시나리오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en-US" altLang="ko-KR" sz="2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#6. </a:t>
            </a:r>
            <a:r>
              <a:rPr lang="ko-KR" altLang="en-US" sz="2800" dirty="0">
                <a:solidFill>
                  <a:schemeClr val="bg1"/>
                </a:solidFill>
                <a:latin typeface="+mj-lt"/>
              </a:rPr>
              <a:t>프로젝트 요약</a:t>
            </a:r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79EBDD-D0A7-47E5-9A27-96B580E2E01B}"/>
              </a:ext>
            </a:extLst>
          </p:cNvPr>
          <p:cNvSpPr/>
          <p:nvPr/>
        </p:nvSpPr>
        <p:spPr>
          <a:xfrm>
            <a:off x="5895975" y="1"/>
            <a:ext cx="6296024" cy="191452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+mj-lt"/>
              </a:rPr>
              <a:t>목차</a:t>
            </a:r>
            <a:endParaRPr lang="en-US" altLang="ko-KR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582C37-E58C-44DE-A900-2B7435F145E0}"/>
              </a:ext>
            </a:extLst>
          </p:cNvPr>
          <p:cNvSpPr/>
          <p:nvPr/>
        </p:nvSpPr>
        <p:spPr>
          <a:xfrm>
            <a:off x="3286123" y="10159"/>
            <a:ext cx="2609851" cy="190436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85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1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프로젝트 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745301E-D7BC-4B18-8266-462328D16BF0}"/>
              </a:ext>
            </a:extLst>
          </p:cNvPr>
          <p:cNvGrpSpPr/>
          <p:nvPr/>
        </p:nvGrpSpPr>
        <p:grpSpPr>
          <a:xfrm>
            <a:off x="1047750" y="1314448"/>
            <a:ext cx="3476626" cy="5210179"/>
            <a:chOff x="3943348" y="1162046"/>
            <a:chExt cx="3476626" cy="52101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03BAAC-2DE1-4254-B3E8-91EDB969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348" y="1466848"/>
              <a:ext cx="3476626" cy="4905375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BD4F72-68FA-4F05-B770-9C4A06C707F7}"/>
                </a:ext>
              </a:extLst>
            </p:cNvPr>
            <p:cNvSpPr/>
            <p:nvPr/>
          </p:nvSpPr>
          <p:spPr>
            <a:xfrm flipH="1" flipV="1">
              <a:off x="3943348" y="1162047"/>
              <a:ext cx="3476626" cy="5210178"/>
            </a:xfrm>
            <a:prstGeom prst="round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F841EC7-C751-498E-9174-4022581E13F9}"/>
                </a:ext>
              </a:extLst>
            </p:cNvPr>
            <p:cNvSpPr/>
            <p:nvPr/>
          </p:nvSpPr>
          <p:spPr>
            <a:xfrm>
              <a:off x="4838699" y="1162046"/>
              <a:ext cx="1685925" cy="30480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9D233B3-B548-40B3-82A5-6EA0E27B206C}"/>
              </a:ext>
            </a:extLst>
          </p:cNvPr>
          <p:cNvSpPr/>
          <p:nvPr/>
        </p:nvSpPr>
        <p:spPr>
          <a:xfrm>
            <a:off x="6096000" y="1094223"/>
            <a:ext cx="5810250" cy="1323978"/>
          </a:xfrm>
          <a:prstGeom prst="roundRect">
            <a:avLst/>
          </a:prstGeom>
          <a:noFill/>
          <a:ln w="254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24B80"/>
                </a:solidFill>
              </a:rPr>
              <a:t>사용자에게 출발지부터 목표지까지 </a:t>
            </a:r>
            <a:endParaRPr lang="en-US" altLang="ko-KR" dirty="0">
              <a:solidFill>
                <a:srgbClr val="024B80"/>
              </a:solidFill>
            </a:endParaRPr>
          </a:p>
          <a:p>
            <a:pPr algn="ctr"/>
            <a:r>
              <a:rPr lang="ko-KR" altLang="en-US" dirty="0">
                <a:solidFill>
                  <a:srgbClr val="024B80"/>
                </a:solidFill>
              </a:rPr>
              <a:t>최적 경로와 안전 경로 제공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E802CE7-3568-4ED2-B20D-D4BB99C8A6E8}"/>
              </a:ext>
            </a:extLst>
          </p:cNvPr>
          <p:cNvCxnSpPr>
            <a:cxnSpLocks/>
          </p:cNvCxnSpPr>
          <p:nvPr/>
        </p:nvCxnSpPr>
        <p:spPr>
          <a:xfrm flipV="1">
            <a:off x="4346448" y="3657598"/>
            <a:ext cx="573532" cy="1331598"/>
          </a:xfrm>
          <a:prstGeom prst="line">
            <a:avLst/>
          </a:prstGeom>
          <a:ln w="50800">
            <a:solidFill>
              <a:srgbClr val="02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A0E40E7-B3DD-4A77-BD10-FEFF8C7B2450}"/>
              </a:ext>
            </a:extLst>
          </p:cNvPr>
          <p:cNvCxnSpPr>
            <a:cxnSpLocks/>
          </p:cNvCxnSpPr>
          <p:nvPr/>
        </p:nvCxnSpPr>
        <p:spPr>
          <a:xfrm flipH="1" flipV="1">
            <a:off x="172720" y="3657598"/>
            <a:ext cx="1124585" cy="1331598"/>
          </a:xfrm>
          <a:prstGeom prst="line">
            <a:avLst/>
          </a:prstGeom>
          <a:ln w="50800">
            <a:solidFill>
              <a:srgbClr val="02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EFABEA-BCE0-4AE8-B55E-BDD885703EAA}"/>
              </a:ext>
            </a:extLst>
          </p:cNvPr>
          <p:cNvSpPr/>
          <p:nvPr/>
        </p:nvSpPr>
        <p:spPr>
          <a:xfrm>
            <a:off x="152401" y="1095372"/>
            <a:ext cx="4791074" cy="25622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0A3CB21-041E-42D2-A944-5907263F8BB2}"/>
              </a:ext>
            </a:extLst>
          </p:cNvPr>
          <p:cNvSpPr/>
          <p:nvPr/>
        </p:nvSpPr>
        <p:spPr>
          <a:xfrm>
            <a:off x="152401" y="1094223"/>
            <a:ext cx="4791074" cy="304801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1504154-0CAC-45D6-831C-DDE629995645}"/>
              </a:ext>
            </a:extLst>
          </p:cNvPr>
          <p:cNvSpPr/>
          <p:nvPr/>
        </p:nvSpPr>
        <p:spPr>
          <a:xfrm>
            <a:off x="6096000" y="2556309"/>
            <a:ext cx="5810250" cy="1323978"/>
          </a:xfrm>
          <a:prstGeom prst="roundRect">
            <a:avLst/>
          </a:prstGeom>
          <a:noFill/>
          <a:ln w="254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24B80"/>
                </a:solidFill>
              </a:rPr>
              <a:t>빅데이터 기반 공공데이터 분석으로 </a:t>
            </a:r>
            <a:endParaRPr lang="en-US" altLang="ko-KR" dirty="0">
              <a:solidFill>
                <a:srgbClr val="024B80"/>
              </a:solidFill>
            </a:endParaRPr>
          </a:p>
          <a:p>
            <a:pPr algn="ctr"/>
            <a:r>
              <a:rPr lang="ko-KR" altLang="en-US" dirty="0">
                <a:solidFill>
                  <a:srgbClr val="024B80"/>
                </a:solidFill>
              </a:rPr>
              <a:t>대중교통 혼잡도 예측 및 제공</a:t>
            </a:r>
            <a:endParaRPr lang="ko-KR" altLang="en-US" sz="28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7D9D1A0-35C2-4613-ADBD-831987946D50}"/>
              </a:ext>
            </a:extLst>
          </p:cNvPr>
          <p:cNvSpPr/>
          <p:nvPr/>
        </p:nvSpPr>
        <p:spPr>
          <a:xfrm>
            <a:off x="6096000" y="4008864"/>
            <a:ext cx="5810250" cy="1323978"/>
          </a:xfrm>
          <a:prstGeom prst="roundRect">
            <a:avLst/>
          </a:prstGeom>
          <a:noFill/>
          <a:ln w="254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24B80"/>
                </a:solidFill>
              </a:rPr>
              <a:t>빅데이터 기반 공공데이터 분석으로 </a:t>
            </a:r>
            <a:endParaRPr lang="en-US" altLang="ko-KR" dirty="0">
              <a:solidFill>
                <a:srgbClr val="024B80"/>
              </a:solidFill>
            </a:endParaRPr>
          </a:p>
          <a:p>
            <a:pPr algn="ctr"/>
            <a:r>
              <a:rPr lang="ko-KR" altLang="en-US" dirty="0">
                <a:solidFill>
                  <a:srgbClr val="024B80"/>
                </a:solidFill>
              </a:rPr>
              <a:t>대중교통 혼잡도 예측 및 제공</a:t>
            </a:r>
            <a:endParaRPr lang="ko-KR" altLang="en-US" sz="28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62899A2-CDCC-4876-A68B-A5554114F098}"/>
              </a:ext>
            </a:extLst>
          </p:cNvPr>
          <p:cNvSpPr/>
          <p:nvPr/>
        </p:nvSpPr>
        <p:spPr>
          <a:xfrm>
            <a:off x="6096000" y="5461419"/>
            <a:ext cx="5810250" cy="1323978"/>
          </a:xfrm>
          <a:prstGeom prst="roundRect">
            <a:avLst/>
          </a:prstGeom>
          <a:noFill/>
          <a:ln w="254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24B80"/>
                </a:solidFill>
              </a:rPr>
              <a:t>빅데이터 기반 공공데이터 분석으로 </a:t>
            </a:r>
            <a:endParaRPr lang="en-US" altLang="ko-KR" dirty="0">
              <a:solidFill>
                <a:srgbClr val="024B80"/>
              </a:solidFill>
            </a:endParaRPr>
          </a:p>
          <a:p>
            <a:pPr algn="ctr"/>
            <a:r>
              <a:rPr lang="ko-KR" altLang="en-US" dirty="0">
                <a:solidFill>
                  <a:srgbClr val="024B80"/>
                </a:solidFill>
              </a:rPr>
              <a:t>대중교통 혼잡도 예측 및 </a:t>
            </a:r>
            <a:r>
              <a:rPr lang="ko-KR" altLang="en-US" dirty="0" err="1">
                <a:solidFill>
                  <a:srgbClr val="024B80"/>
                </a:solidFill>
              </a:rPr>
              <a:t>제공</a:t>
            </a:r>
            <a:r>
              <a:rPr lang="ko-KR" altLang="en-US" sz="2800" dirty="0" err="1"/>
              <a:t>터</a:t>
            </a:r>
            <a:endParaRPr lang="ko-KR" altLang="en-US" sz="28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51B9426-D6B3-4857-88B5-61614CFDFF17}"/>
              </a:ext>
            </a:extLst>
          </p:cNvPr>
          <p:cNvSpPr/>
          <p:nvPr/>
        </p:nvSpPr>
        <p:spPr>
          <a:xfrm>
            <a:off x="359410" y="1443035"/>
            <a:ext cx="4377055" cy="88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출발지</a:t>
            </a:r>
            <a:r>
              <a:rPr lang="en-US" altLang="ko-KR" dirty="0"/>
              <a:t>, </a:t>
            </a:r>
            <a:r>
              <a:rPr lang="ko-KR" altLang="en-US" dirty="0"/>
              <a:t>목적지</a:t>
            </a:r>
            <a:r>
              <a:rPr lang="en-US" altLang="ko-KR" dirty="0"/>
              <a:t> / optional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시간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5E62182-F506-4CCF-9492-70A0FFDD4AB6}"/>
              </a:ext>
            </a:extLst>
          </p:cNvPr>
          <p:cNvSpPr/>
          <p:nvPr/>
        </p:nvSpPr>
        <p:spPr>
          <a:xfrm>
            <a:off x="359410" y="2686525"/>
            <a:ext cx="4377055" cy="882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 : </a:t>
            </a:r>
            <a:r>
              <a:rPr lang="ko-KR" altLang="en-US" dirty="0"/>
              <a:t>최단 경로 </a:t>
            </a:r>
            <a:r>
              <a:rPr lang="en-US" altLang="ko-KR" dirty="0"/>
              <a:t>/ </a:t>
            </a:r>
            <a:r>
              <a:rPr lang="ko-KR" altLang="en-US" dirty="0"/>
              <a:t>안전 경로 제공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AF4E15-1DD8-47EF-87EE-10B31A5AFB83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2547938" y="2326000"/>
            <a:ext cx="0" cy="360525"/>
          </a:xfrm>
          <a:prstGeom prst="straightConnector1">
            <a:avLst/>
          </a:prstGeom>
          <a:ln w="38100">
            <a:solidFill>
              <a:srgbClr val="024B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A46D5F-0DD9-481C-A0B6-5A3D7C8C9254}"/>
              </a:ext>
            </a:extLst>
          </p:cNvPr>
          <p:cNvSpPr txBox="1"/>
          <p:nvPr/>
        </p:nvSpPr>
        <p:spPr>
          <a:xfrm>
            <a:off x="4846930" y="266699"/>
            <a:ext cx="453842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만들다가 만 슬라이드인가요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A7D1BED-D791-4699-A008-326BE71540BB}"/>
              </a:ext>
            </a:extLst>
          </p:cNvPr>
          <p:cNvSpPr/>
          <p:nvPr/>
        </p:nvSpPr>
        <p:spPr>
          <a:xfrm>
            <a:off x="6867525" y="2556309"/>
            <a:ext cx="4451504" cy="4098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2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프로젝트 배경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E9DB83-1FE4-4739-949D-CDA28427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3" y="1548518"/>
            <a:ext cx="3487249" cy="865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8E489B8-A154-479D-8E1F-B6415D6A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6" y="2870401"/>
            <a:ext cx="3487249" cy="51234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B6C94F2-A180-45C5-BC8E-DD74D66C10F3}"/>
              </a:ext>
            </a:extLst>
          </p:cNvPr>
          <p:cNvSpPr/>
          <p:nvPr/>
        </p:nvSpPr>
        <p:spPr>
          <a:xfrm>
            <a:off x="204620" y="1312844"/>
            <a:ext cx="3676650" cy="4014096"/>
          </a:xfrm>
          <a:prstGeom prst="roundRect">
            <a:avLst/>
          </a:prstGeom>
          <a:noFill/>
          <a:ln w="254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9D14DCE-4B93-4A60-9581-8D72D6674B4F}"/>
              </a:ext>
            </a:extLst>
          </p:cNvPr>
          <p:cNvGrpSpPr/>
          <p:nvPr/>
        </p:nvGrpSpPr>
        <p:grpSpPr>
          <a:xfrm>
            <a:off x="4257675" y="1312844"/>
            <a:ext cx="3676650" cy="4014095"/>
            <a:chOff x="4257675" y="1227204"/>
            <a:chExt cx="3676650" cy="30213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143ADD-9D67-4240-97DB-AEC5B5A5F4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8352" t="8835" b="12055"/>
            <a:stretch/>
          </p:blipFill>
          <p:spPr>
            <a:xfrm>
              <a:off x="4328944" y="1314448"/>
              <a:ext cx="1767056" cy="293414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6D80818-FDA6-48A1-9B8F-353E0F030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33857" r="49508"/>
            <a:stretch/>
          </p:blipFill>
          <p:spPr>
            <a:xfrm>
              <a:off x="6096000" y="1245591"/>
              <a:ext cx="1767056" cy="2953353"/>
            </a:xfrm>
            <a:prstGeom prst="rect">
              <a:avLst/>
            </a:prstGeom>
          </p:spPr>
        </p:pic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7AF4F0B-2314-4F25-9F07-9D9CA098EC42}"/>
                </a:ext>
              </a:extLst>
            </p:cNvPr>
            <p:cNvSpPr/>
            <p:nvPr/>
          </p:nvSpPr>
          <p:spPr>
            <a:xfrm>
              <a:off x="4257675" y="1227204"/>
              <a:ext cx="3676650" cy="3021391"/>
            </a:xfrm>
            <a:prstGeom prst="roundRect">
              <a:avLst/>
            </a:prstGeom>
            <a:noFill/>
            <a:ln w="25400">
              <a:solidFill>
                <a:srgbClr val="024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42E1203-8F2D-4CE0-B22C-F23AD230C2B7}"/>
              </a:ext>
            </a:extLst>
          </p:cNvPr>
          <p:cNvSpPr/>
          <p:nvPr/>
        </p:nvSpPr>
        <p:spPr>
          <a:xfrm>
            <a:off x="8310730" y="1317621"/>
            <a:ext cx="3676650" cy="4009317"/>
          </a:xfrm>
          <a:prstGeom prst="roundRect">
            <a:avLst/>
          </a:prstGeom>
          <a:noFill/>
          <a:ln w="25400">
            <a:solidFill>
              <a:srgbClr val="024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4EC54D2-EF7A-4AAF-82E8-C8A204394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79" y="3757177"/>
            <a:ext cx="3494161" cy="3367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D0D9B87-3ADC-4E67-8C93-24205B18D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800" y="4492626"/>
            <a:ext cx="3563154" cy="3839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175A8C-1A2C-451B-AF59-CFA4573CA406}"/>
              </a:ext>
            </a:extLst>
          </p:cNvPr>
          <p:cNvSpPr txBox="1"/>
          <p:nvPr/>
        </p:nvSpPr>
        <p:spPr>
          <a:xfrm>
            <a:off x="217052" y="5701372"/>
            <a:ext cx="367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24B80"/>
                </a:solidFill>
              </a:rPr>
              <a:t>#1 </a:t>
            </a:r>
            <a:r>
              <a:rPr lang="ko-KR" altLang="en-US" sz="1600" dirty="0">
                <a:solidFill>
                  <a:srgbClr val="024B80"/>
                </a:solidFill>
              </a:rPr>
              <a:t>코로나 시대에 대중교통을 이용하는 불안감 해소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2870FB-200B-4ABF-B550-D4D813A595EC}"/>
              </a:ext>
            </a:extLst>
          </p:cNvPr>
          <p:cNvCxnSpPr/>
          <p:nvPr/>
        </p:nvCxnSpPr>
        <p:spPr>
          <a:xfrm>
            <a:off x="1133852" y="5531771"/>
            <a:ext cx="1800000" cy="0"/>
          </a:xfrm>
          <a:prstGeom prst="line">
            <a:avLst/>
          </a:prstGeom>
          <a:ln w="57150">
            <a:solidFill>
              <a:srgbClr val="02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A04E44F-7EF9-46F3-93CF-E4DF40A2B5FC}"/>
              </a:ext>
            </a:extLst>
          </p:cNvPr>
          <p:cNvCxnSpPr/>
          <p:nvPr/>
        </p:nvCxnSpPr>
        <p:spPr>
          <a:xfrm>
            <a:off x="5212472" y="5531771"/>
            <a:ext cx="1800000" cy="0"/>
          </a:xfrm>
          <a:prstGeom prst="line">
            <a:avLst/>
          </a:prstGeom>
          <a:ln w="57150">
            <a:solidFill>
              <a:srgbClr val="02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793424-959E-4BBB-8821-9279B9903B83}"/>
              </a:ext>
            </a:extLst>
          </p:cNvPr>
          <p:cNvCxnSpPr/>
          <p:nvPr/>
        </p:nvCxnSpPr>
        <p:spPr>
          <a:xfrm>
            <a:off x="9362177" y="5548670"/>
            <a:ext cx="1800000" cy="0"/>
          </a:xfrm>
          <a:prstGeom prst="line">
            <a:avLst/>
          </a:prstGeom>
          <a:ln w="57150">
            <a:solidFill>
              <a:srgbClr val="024B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0E5AB1-975B-4A0E-B18E-0AA628019716}"/>
              </a:ext>
            </a:extLst>
          </p:cNvPr>
          <p:cNvSpPr txBox="1"/>
          <p:nvPr/>
        </p:nvSpPr>
        <p:spPr>
          <a:xfrm>
            <a:off x="4257675" y="5685399"/>
            <a:ext cx="3676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24B80"/>
                </a:solidFill>
              </a:rPr>
              <a:t>#2 </a:t>
            </a:r>
            <a:r>
              <a:rPr lang="ko-KR" altLang="en-US" sz="1600" dirty="0">
                <a:solidFill>
                  <a:srgbClr val="024B80"/>
                </a:solidFill>
              </a:rPr>
              <a:t>운영중인 대중교통 대상 혼잡도 제공에 대한 이용자들의 평가 우호 </a:t>
            </a:r>
            <a:endParaRPr lang="en-US" altLang="ko-KR" sz="1600" dirty="0">
              <a:solidFill>
                <a:srgbClr val="024B80"/>
              </a:solidFill>
            </a:endParaRPr>
          </a:p>
          <a:p>
            <a:r>
              <a:rPr lang="ko-KR" altLang="en-US" sz="1600" dirty="0">
                <a:solidFill>
                  <a:srgbClr val="024B80"/>
                </a:solidFill>
              </a:rPr>
              <a:t>원하는 시간의 혼잡도 정보 제공 역할 부재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6BF02C9E-3FD6-4FD6-AC33-91402B8A32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2639"/>
          <a:stretch/>
        </p:blipFill>
        <p:spPr>
          <a:xfrm>
            <a:off x="8478203" y="1531062"/>
            <a:ext cx="3341704" cy="25622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3C3CC32-8384-43F2-B6C4-4CC0BFF4E807}"/>
              </a:ext>
            </a:extLst>
          </p:cNvPr>
          <p:cNvSpPr txBox="1"/>
          <p:nvPr/>
        </p:nvSpPr>
        <p:spPr>
          <a:xfrm>
            <a:off x="8423852" y="5701372"/>
            <a:ext cx="367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24B80"/>
                </a:solidFill>
              </a:rPr>
              <a:t>#3 </a:t>
            </a:r>
            <a:r>
              <a:rPr lang="ko-KR" altLang="en-US" sz="1600" dirty="0">
                <a:solidFill>
                  <a:srgbClr val="024B80"/>
                </a:solidFill>
              </a:rPr>
              <a:t>대중교통 만족도에서 항상 낮은 점수로 측정되는 혼잡도과 </a:t>
            </a:r>
            <a:r>
              <a:rPr lang="ko-KR" altLang="en-US" sz="1600" dirty="0" err="1">
                <a:solidFill>
                  <a:srgbClr val="024B80"/>
                </a:solidFill>
              </a:rPr>
              <a:t>쾌적성</a:t>
            </a:r>
            <a:r>
              <a:rPr lang="ko-KR" altLang="en-US" sz="1600" dirty="0">
                <a:solidFill>
                  <a:srgbClr val="024B80"/>
                </a:solidFill>
              </a:rPr>
              <a:t> 개선에 일조할 것으로 예상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20C5769-0F60-433F-A659-A89EC312CDA8}"/>
              </a:ext>
            </a:extLst>
          </p:cNvPr>
          <p:cNvGrpSpPr/>
          <p:nvPr/>
        </p:nvGrpSpPr>
        <p:grpSpPr>
          <a:xfrm>
            <a:off x="8478203" y="4102258"/>
            <a:ext cx="3341705" cy="582360"/>
            <a:chOff x="1411825" y="4280282"/>
            <a:chExt cx="9401293" cy="58236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7EC08843-6FA8-4DB6-A274-1361D937E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9093" t="79735" b="10781"/>
            <a:stretch/>
          </p:blipFill>
          <p:spPr>
            <a:xfrm>
              <a:off x="7012472" y="4280282"/>
              <a:ext cx="3768148" cy="338555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D62418F-8232-4121-A99C-14DCD68F3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90516" r="22889" b="1816"/>
            <a:stretch/>
          </p:blipFill>
          <p:spPr>
            <a:xfrm>
              <a:off x="1411825" y="4588897"/>
              <a:ext cx="9401293" cy="273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94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2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프로젝트 배경 </a:t>
            </a:r>
            <a:r>
              <a:rPr lang="en-US" altLang="ko-KR" sz="3200" dirty="0">
                <a:solidFill>
                  <a:srgbClr val="024B80"/>
                </a:solidFill>
              </a:rPr>
              <a:t>#1</a:t>
            </a:r>
            <a:endParaRPr lang="ko-KR" altLang="en-US" sz="3200" dirty="0">
              <a:solidFill>
                <a:srgbClr val="024B8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50A290-6A8C-4B7F-B302-24124E63C7A2}"/>
              </a:ext>
            </a:extLst>
          </p:cNvPr>
          <p:cNvSpPr txBox="1"/>
          <p:nvPr/>
        </p:nvSpPr>
        <p:spPr>
          <a:xfrm>
            <a:off x="311320" y="1202289"/>
            <a:ext cx="569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#1 </a:t>
            </a:r>
            <a:r>
              <a:rPr lang="ko-KR" altLang="en-US" b="1" dirty="0">
                <a:solidFill>
                  <a:srgbClr val="024B80"/>
                </a:solidFill>
              </a:rPr>
              <a:t>코로나 시대에 대중교통을 이용하는 불안감 해소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BEB589A-6D3B-45A5-B84A-2409DDAB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939" y="2451027"/>
            <a:ext cx="4981082" cy="44069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46C3DD-CDD0-43E4-9B7B-C4657CCAFBAE}"/>
              </a:ext>
            </a:extLst>
          </p:cNvPr>
          <p:cNvSpPr txBox="1"/>
          <p:nvPr/>
        </p:nvSpPr>
        <p:spPr>
          <a:xfrm>
            <a:off x="1152076" y="1777783"/>
            <a:ext cx="3978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4B80"/>
                </a:solidFill>
              </a:rPr>
              <a:t>(1). </a:t>
            </a:r>
            <a:r>
              <a:rPr lang="ko-KR" altLang="en-US" dirty="0">
                <a:solidFill>
                  <a:srgbClr val="024B80"/>
                </a:solidFill>
              </a:rPr>
              <a:t>대중교통 이용 시 불안감 약 </a:t>
            </a:r>
            <a:r>
              <a:rPr lang="en-US" altLang="ko-KR" dirty="0">
                <a:solidFill>
                  <a:srgbClr val="024B80"/>
                </a:solidFill>
              </a:rPr>
              <a:t>80%</a:t>
            </a:r>
          </a:p>
          <a:p>
            <a:endParaRPr lang="en-US" altLang="ko-KR" dirty="0">
              <a:solidFill>
                <a:srgbClr val="024B8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8E2319-956A-4E34-B552-3F4B8A1CECB0}"/>
              </a:ext>
            </a:extLst>
          </p:cNvPr>
          <p:cNvGrpSpPr/>
          <p:nvPr/>
        </p:nvGrpSpPr>
        <p:grpSpPr>
          <a:xfrm>
            <a:off x="405587" y="2457445"/>
            <a:ext cx="5324475" cy="3238500"/>
            <a:chOff x="405588" y="2273081"/>
            <a:chExt cx="5324475" cy="32385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D33CD7-54F2-4962-9F26-0BCD3D909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588" y="2273081"/>
              <a:ext cx="5324475" cy="32385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95A9FE-7B82-430C-8503-EF048EF4ABF6}"/>
                </a:ext>
              </a:extLst>
            </p:cNvPr>
            <p:cNvSpPr txBox="1"/>
            <p:nvPr/>
          </p:nvSpPr>
          <p:spPr>
            <a:xfrm>
              <a:off x="1023790" y="5234582"/>
              <a:ext cx="1196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출처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경기도청</a:t>
              </a:r>
              <a:endParaRPr lang="en-US" altLang="ko-KR" sz="12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E9452D8-C671-48A1-A9A2-6F24585148EF}"/>
              </a:ext>
            </a:extLst>
          </p:cNvPr>
          <p:cNvSpPr txBox="1"/>
          <p:nvPr/>
        </p:nvSpPr>
        <p:spPr>
          <a:xfrm>
            <a:off x="6867525" y="1773900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4B80"/>
                </a:solidFill>
              </a:rPr>
              <a:t>(2). </a:t>
            </a:r>
            <a:r>
              <a:rPr lang="ko-KR" altLang="en-US" dirty="0">
                <a:solidFill>
                  <a:srgbClr val="024B80"/>
                </a:solidFill>
              </a:rPr>
              <a:t>대중교통 이용 출퇴근 비율이 </a:t>
            </a:r>
            <a:r>
              <a:rPr lang="en-US" altLang="ko-KR" dirty="0">
                <a:solidFill>
                  <a:srgbClr val="024B80"/>
                </a:solidFill>
              </a:rPr>
              <a:t>76.1%</a:t>
            </a:r>
          </a:p>
          <a:p>
            <a:r>
              <a:rPr lang="en-US" altLang="ko-KR" dirty="0">
                <a:solidFill>
                  <a:srgbClr val="024B80"/>
                </a:solidFill>
              </a:rPr>
              <a:t> - </a:t>
            </a:r>
            <a:r>
              <a:rPr lang="ko-KR" altLang="en-US" dirty="0">
                <a:solidFill>
                  <a:srgbClr val="024B80"/>
                </a:solidFill>
              </a:rPr>
              <a:t>누군가에게 대중교통은 대체불가능 수단</a:t>
            </a:r>
            <a:endParaRPr lang="en-US" altLang="ko-KR" dirty="0">
              <a:solidFill>
                <a:srgbClr val="024B80"/>
              </a:solidFill>
            </a:endParaRPr>
          </a:p>
          <a:p>
            <a:endParaRPr lang="en-US" altLang="ko-KR" dirty="0">
              <a:solidFill>
                <a:srgbClr val="024B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2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프로젝트 배경 </a:t>
            </a:r>
            <a:r>
              <a:rPr lang="en-US" altLang="ko-KR" sz="3200" dirty="0">
                <a:solidFill>
                  <a:srgbClr val="024B80"/>
                </a:solidFill>
              </a:rPr>
              <a:t>#2 &amp; #3</a:t>
            </a:r>
            <a:endParaRPr lang="ko-KR" altLang="en-US" sz="3200" dirty="0">
              <a:solidFill>
                <a:srgbClr val="024B8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50A290-6A8C-4B7F-B302-24124E63C7A2}"/>
              </a:ext>
            </a:extLst>
          </p:cNvPr>
          <p:cNvSpPr txBox="1"/>
          <p:nvPr/>
        </p:nvSpPr>
        <p:spPr>
          <a:xfrm>
            <a:off x="311320" y="1202289"/>
            <a:ext cx="427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#2 </a:t>
            </a:r>
            <a:r>
              <a:rPr lang="ko-KR" altLang="en-US" b="1" dirty="0">
                <a:solidFill>
                  <a:srgbClr val="024B80"/>
                </a:solidFill>
              </a:rPr>
              <a:t>유사 어플리케이션들의 기능 강화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1F8E8-E57A-4E24-809A-F4E6D2B324C0}"/>
              </a:ext>
            </a:extLst>
          </p:cNvPr>
          <p:cNvSpPr txBox="1"/>
          <p:nvPr/>
        </p:nvSpPr>
        <p:spPr>
          <a:xfrm>
            <a:off x="6545580" y="1202289"/>
            <a:ext cx="53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#3 </a:t>
            </a:r>
            <a:r>
              <a:rPr lang="ko-KR" altLang="en-US" b="1" dirty="0">
                <a:solidFill>
                  <a:srgbClr val="024B80"/>
                </a:solidFill>
              </a:rPr>
              <a:t>대중교통 이용 시</a:t>
            </a:r>
            <a:r>
              <a:rPr lang="en-US" altLang="ko-KR" b="1" dirty="0">
                <a:solidFill>
                  <a:srgbClr val="024B80"/>
                </a:solidFill>
              </a:rPr>
              <a:t>, </a:t>
            </a:r>
            <a:r>
              <a:rPr lang="ko-KR" altLang="en-US" b="1" dirty="0">
                <a:solidFill>
                  <a:srgbClr val="024B80"/>
                </a:solidFill>
              </a:rPr>
              <a:t>항상 거론되는 문제 혼잡도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5828C5-430A-4E7F-B2B0-0E3EDDE8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44"/>
          <a:stretch/>
        </p:blipFill>
        <p:spPr>
          <a:xfrm>
            <a:off x="771525" y="2288605"/>
            <a:ext cx="4125307" cy="1318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1CF07B-8A23-4D06-B312-CDEE05D85181}"/>
              </a:ext>
            </a:extLst>
          </p:cNvPr>
          <p:cNvSpPr txBox="1"/>
          <p:nvPr/>
        </p:nvSpPr>
        <p:spPr>
          <a:xfrm>
            <a:off x="530624" y="1697587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4B80"/>
                </a:solidFill>
              </a:rPr>
              <a:t>(1). </a:t>
            </a:r>
            <a:r>
              <a:rPr lang="ko-KR" altLang="en-US" dirty="0">
                <a:solidFill>
                  <a:srgbClr val="024B80"/>
                </a:solidFill>
              </a:rPr>
              <a:t>현재 </a:t>
            </a:r>
            <a:r>
              <a:rPr lang="ko-KR" altLang="en-US" dirty="0" err="1">
                <a:solidFill>
                  <a:srgbClr val="024B80"/>
                </a:solidFill>
              </a:rPr>
              <a:t>운행중이</a:t>
            </a:r>
            <a:r>
              <a:rPr lang="ko-KR" altLang="en-US" dirty="0">
                <a:solidFill>
                  <a:srgbClr val="024B80"/>
                </a:solidFill>
              </a:rPr>
              <a:t> 아닌 경우 혼잡도 확인 어려움</a:t>
            </a:r>
            <a:endParaRPr lang="en-US" altLang="ko-KR" dirty="0">
              <a:solidFill>
                <a:srgbClr val="024B8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23EA50-B9E0-4BC1-A68D-8C9310186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84"/>
          <a:stretch/>
        </p:blipFill>
        <p:spPr>
          <a:xfrm>
            <a:off x="1600968" y="3974980"/>
            <a:ext cx="2466420" cy="25924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51C4A5-F0B1-4441-BA9B-1805BE3C5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2399565"/>
            <a:ext cx="4913920" cy="42978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CCF203-8CE0-494B-8ADA-3E4C1ED833CD}"/>
              </a:ext>
            </a:extLst>
          </p:cNvPr>
          <p:cNvSpPr txBox="1"/>
          <p:nvPr/>
        </p:nvSpPr>
        <p:spPr>
          <a:xfrm>
            <a:off x="6545580" y="1663182"/>
            <a:ext cx="53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24B80"/>
                </a:solidFill>
              </a:rPr>
              <a:t>(2). </a:t>
            </a:r>
            <a:r>
              <a:rPr lang="ko-KR" altLang="en-US" dirty="0">
                <a:solidFill>
                  <a:srgbClr val="024B80"/>
                </a:solidFill>
              </a:rPr>
              <a:t>대중교통 승객이 느끼는 만족도에서 가장 낮은 점수는 약 </a:t>
            </a:r>
            <a:r>
              <a:rPr lang="en-US" altLang="ko-KR" dirty="0">
                <a:solidFill>
                  <a:srgbClr val="024B80"/>
                </a:solidFill>
              </a:rPr>
              <a:t>10</a:t>
            </a:r>
            <a:r>
              <a:rPr lang="ko-KR" altLang="en-US" dirty="0">
                <a:solidFill>
                  <a:srgbClr val="024B80"/>
                </a:solidFill>
              </a:rPr>
              <a:t>년째 혼잡도와 </a:t>
            </a:r>
            <a:r>
              <a:rPr lang="ko-KR" altLang="en-US" dirty="0" err="1">
                <a:solidFill>
                  <a:srgbClr val="024B80"/>
                </a:solidFill>
              </a:rPr>
              <a:t>쾌적성</a:t>
            </a:r>
            <a:endParaRPr lang="en-US" altLang="ko-KR" dirty="0">
              <a:solidFill>
                <a:srgbClr val="024B8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26BC7-B6A0-4C10-80F4-6BF14B6EA474}"/>
              </a:ext>
            </a:extLst>
          </p:cNvPr>
          <p:cNvSpPr txBox="1"/>
          <p:nvPr/>
        </p:nvSpPr>
        <p:spPr>
          <a:xfrm>
            <a:off x="6232433" y="276453"/>
            <a:ext cx="50321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유사 앱의 사례 분석이 더 필요함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887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3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프로젝트 차별성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50A290-6A8C-4B7F-B302-24124E63C7A2}"/>
              </a:ext>
            </a:extLst>
          </p:cNvPr>
          <p:cNvSpPr txBox="1"/>
          <p:nvPr/>
        </p:nvSpPr>
        <p:spPr>
          <a:xfrm>
            <a:off x="392147" y="1167884"/>
            <a:ext cx="544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#1 </a:t>
            </a:r>
            <a:r>
              <a:rPr lang="ko-KR" altLang="en-US" b="1" dirty="0">
                <a:solidFill>
                  <a:srgbClr val="024B80"/>
                </a:solidFill>
              </a:rPr>
              <a:t>출발지 </a:t>
            </a:r>
            <a:r>
              <a:rPr lang="en-US" altLang="ko-KR" b="1" dirty="0">
                <a:solidFill>
                  <a:srgbClr val="024B80"/>
                </a:solidFill>
              </a:rPr>
              <a:t>+ </a:t>
            </a:r>
            <a:r>
              <a:rPr lang="ko-KR" altLang="en-US" b="1" dirty="0">
                <a:solidFill>
                  <a:srgbClr val="024B80"/>
                </a:solidFill>
              </a:rPr>
              <a:t>목적지 </a:t>
            </a:r>
            <a:r>
              <a:rPr lang="en-US" altLang="ko-KR" b="1" dirty="0">
                <a:solidFill>
                  <a:srgbClr val="024B80"/>
                </a:solidFill>
              </a:rPr>
              <a:t>+ </a:t>
            </a:r>
            <a:r>
              <a:rPr lang="ko-KR" altLang="en-US" b="1" dirty="0">
                <a:solidFill>
                  <a:srgbClr val="024B80"/>
                </a:solidFill>
              </a:rPr>
              <a:t>시간으로 혼잡도 예측 기능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3E5CF1-A154-4080-A926-2447750D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68" y="2164322"/>
            <a:ext cx="3849923" cy="2634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90DCE3-D57F-47C5-B0B0-BB3BAE5992E9}"/>
              </a:ext>
            </a:extLst>
          </p:cNvPr>
          <p:cNvSpPr txBox="1"/>
          <p:nvPr/>
        </p:nvSpPr>
        <p:spPr>
          <a:xfrm>
            <a:off x="653983" y="1584065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4B80"/>
                </a:solidFill>
              </a:rPr>
              <a:t>(1). </a:t>
            </a:r>
            <a:r>
              <a:rPr lang="ko-KR" altLang="en-US" dirty="0">
                <a:solidFill>
                  <a:srgbClr val="024B80"/>
                </a:solidFill>
              </a:rPr>
              <a:t>현재 시장내 유사 어플리케이션 </a:t>
            </a:r>
            <a:r>
              <a:rPr lang="en-US" altLang="ko-KR" dirty="0">
                <a:solidFill>
                  <a:srgbClr val="024B80"/>
                </a:solidFill>
              </a:rPr>
              <a:t>– </a:t>
            </a:r>
            <a:r>
              <a:rPr lang="ko-KR" altLang="en-US" dirty="0">
                <a:solidFill>
                  <a:srgbClr val="024B80"/>
                </a:solidFill>
              </a:rPr>
              <a:t>손안에 서울</a:t>
            </a:r>
            <a:endParaRPr lang="en-US" altLang="ko-KR" dirty="0">
              <a:solidFill>
                <a:srgbClr val="024B8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F8CCD-9A97-48F1-8432-0956B786C1A1}"/>
              </a:ext>
            </a:extLst>
          </p:cNvPr>
          <p:cNvSpPr txBox="1"/>
          <p:nvPr/>
        </p:nvSpPr>
        <p:spPr>
          <a:xfrm>
            <a:off x="6393302" y="1584065"/>
            <a:ext cx="474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24B80"/>
                </a:solidFill>
              </a:rPr>
              <a:t>(2) </a:t>
            </a:r>
            <a:r>
              <a:rPr lang="ko-KR" altLang="en-US" dirty="0">
                <a:solidFill>
                  <a:srgbClr val="024B80"/>
                </a:solidFill>
              </a:rPr>
              <a:t>현재 시장내 유사 어플리케이션 </a:t>
            </a:r>
            <a:r>
              <a:rPr lang="en-US" altLang="ko-KR" dirty="0">
                <a:solidFill>
                  <a:srgbClr val="024B80"/>
                </a:solidFill>
              </a:rPr>
              <a:t>– T-map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259F49-024A-4319-8D14-B935B264C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82" y="1953397"/>
            <a:ext cx="4102843" cy="295120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B47E97-D8DC-4FFC-A53E-C00D33A8AB07}"/>
              </a:ext>
            </a:extLst>
          </p:cNvPr>
          <p:cNvGrpSpPr/>
          <p:nvPr/>
        </p:nvGrpSpPr>
        <p:grpSpPr>
          <a:xfrm>
            <a:off x="1152982" y="5215191"/>
            <a:ext cx="4422425" cy="1498059"/>
            <a:chOff x="1158416" y="4776280"/>
            <a:chExt cx="4422425" cy="149805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4FC34FA-34E8-440C-892D-FE9FC83D55AA}"/>
                </a:ext>
              </a:extLst>
            </p:cNvPr>
            <p:cNvSpPr/>
            <p:nvPr/>
          </p:nvSpPr>
          <p:spPr>
            <a:xfrm>
              <a:off x="1158416" y="4776280"/>
              <a:ext cx="4422425" cy="1498059"/>
            </a:xfrm>
            <a:prstGeom prst="roundRect">
              <a:avLst/>
            </a:prstGeom>
            <a:noFill/>
            <a:ln w="28575">
              <a:solidFill>
                <a:srgbClr val="024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0DB63B-4981-404C-A0C4-45DDFF32ADA7}"/>
                </a:ext>
              </a:extLst>
            </p:cNvPr>
            <p:cNvSpPr txBox="1"/>
            <p:nvPr/>
          </p:nvSpPr>
          <p:spPr>
            <a:xfrm>
              <a:off x="1245140" y="4821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공통점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A503B1-D5B6-46B0-8384-0D48472C5255}"/>
                </a:ext>
              </a:extLst>
            </p:cNvPr>
            <p:cNvSpPr txBox="1"/>
            <p:nvPr/>
          </p:nvSpPr>
          <p:spPr>
            <a:xfrm>
              <a:off x="1266269" y="5191064"/>
              <a:ext cx="4171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- </a:t>
              </a:r>
              <a:r>
                <a:rPr lang="ko-KR" altLang="en-US" dirty="0"/>
                <a:t>대중교통 경로 안내 기능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- </a:t>
              </a:r>
              <a:r>
                <a:rPr lang="ko-KR" altLang="en-US" dirty="0"/>
                <a:t>실시간 혼잡도 제공</a:t>
              </a:r>
              <a:endParaRPr lang="en-US" altLang="ko-KR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C013709-9F7E-497B-8040-40040E375583}"/>
              </a:ext>
            </a:extLst>
          </p:cNvPr>
          <p:cNvGrpSpPr/>
          <p:nvPr/>
        </p:nvGrpSpPr>
        <p:grpSpPr>
          <a:xfrm>
            <a:off x="6712882" y="5215190"/>
            <a:ext cx="4422425" cy="1498059"/>
            <a:chOff x="6712881" y="4776281"/>
            <a:chExt cx="4422425" cy="149805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C00916-FF52-43D3-A2FC-96DEB00F28FE}"/>
                </a:ext>
              </a:extLst>
            </p:cNvPr>
            <p:cNvSpPr/>
            <p:nvPr/>
          </p:nvSpPr>
          <p:spPr>
            <a:xfrm>
              <a:off x="6712881" y="4776281"/>
              <a:ext cx="4422425" cy="1498059"/>
            </a:xfrm>
            <a:prstGeom prst="roundRect">
              <a:avLst/>
            </a:prstGeom>
            <a:noFill/>
            <a:ln w="28575">
              <a:solidFill>
                <a:srgbClr val="024B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1BA6BF-F48B-4186-9EB9-FAD08F5E8F89}"/>
                </a:ext>
              </a:extLst>
            </p:cNvPr>
            <p:cNvSpPr txBox="1"/>
            <p:nvPr/>
          </p:nvSpPr>
          <p:spPr>
            <a:xfrm>
              <a:off x="6867525" y="48217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24B80"/>
                  </a:solidFill>
                </a:rPr>
                <a:t>차별성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A636B1-96AD-40F0-961E-A8C4AFE644BE}"/>
                </a:ext>
              </a:extLst>
            </p:cNvPr>
            <p:cNvSpPr txBox="1"/>
            <p:nvPr/>
          </p:nvSpPr>
          <p:spPr>
            <a:xfrm>
              <a:off x="6867525" y="5175083"/>
              <a:ext cx="4171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24B80"/>
                  </a:solidFill>
                </a:rPr>
                <a:t> - </a:t>
              </a:r>
              <a:r>
                <a:rPr lang="ko-KR" altLang="en-US" dirty="0">
                  <a:solidFill>
                    <a:srgbClr val="024B80"/>
                  </a:solidFill>
                </a:rPr>
                <a:t>경로 선택 기준에 혼잡도</a:t>
              </a:r>
              <a:r>
                <a:rPr lang="en-US" altLang="ko-KR" dirty="0">
                  <a:solidFill>
                    <a:srgbClr val="024B80"/>
                  </a:solidFill>
                </a:rPr>
                <a:t>(</a:t>
              </a:r>
              <a:r>
                <a:rPr lang="ko-KR" altLang="en-US" dirty="0">
                  <a:solidFill>
                    <a:srgbClr val="024B80"/>
                  </a:solidFill>
                </a:rPr>
                <a:t>안정성</a:t>
              </a:r>
              <a:r>
                <a:rPr lang="en-US" altLang="ko-KR" dirty="0">
                  <a:solidFill>
                    <a:srgbClr val="024B80"/>
                  </a:solidFill>
                </a:rPr>
                <a:t>) </a:t>
              </a:r>
              <a:r>
                <a:rPr lang="ko-KR" altLang="en-US" dirty="0">
                  <a:solidFill>
                    <a:srgbClr val="024B80"/>
                  </a:solidFill>
                </a:rPr>
                <a:t>제공</a:t>
              </a:r>
              <a:endParaRPr lang="en-US" altLang="ko-KR" dirty="0">
                <a:solidFill>
                  <a:srgbClr val="024B80"/>
                </a:solidFill>
              </a:endParaRPr>
            </a:p>
            <a:p>
              <a:r>
                <a:rPr lang="en-US" altLang="ko-KR" dirty="0">
                  <a:solidFill>
                    <a:srgbClr val="024B80"/>
                  </a:solidFill>
                </a:rPr>
                <a:t> - </a:t>
              </a:r>
              <a:r>
                <a:rPr lang="ko-KR" altLang="en-US" dirty="0">
                  <a:solidFill>
                    <a:srgbClr val="024B80"/>
                  </a:solidFill>
                </a:rPr>
                <a:t>시간에 따른 혼잡도 예측 정보 제공</a:t>
              </a:r>
              <a:endParaRPr lang="en-US" altLang="ko-KR" dirty="0">
                <a:solidFill>
                  <a:srgbClr val="024B8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9403EA-74AF-4D61-AB89-EF182DE7A894}"/>
              </a:ext>
            </a:extLst>
          </p:cNvPr>
          <p:cNvSpPr txBox="1"/>
          <p:nvPr/>
        </p:nvSpPr>
        <p:spPr>
          <a:xfrm>
            <a:off x="4846930" y="95634"/>
            <a:ext cx="658706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현재가 아닌 임의 시간대의 혼잡도를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예측하면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 정확도는 어떻게 평가할 수 있나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 외에는 다른 차별성이 보이지 않음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140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4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프로젝트에 사용된 기술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50A290-6A8C-4B7F-B302-24124E63C7A2}"/>
              </a:ext>
            </a:extLst>
          </p:cNvPr>
          <p:cNvSpPr txBox="1"/>
          <p:nvPr/>
        </p:nvSpPr>
        <p:spPr>
          <a:xfrm>
            <a:off x="354440" y="1129782"/>
            <a:ext cx="544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#1</a:t>
            </a:r>
            <a:r>
              <a:rPr lang="ko-KR" altLang="en-US" b="1" dirty="0">
                <a:solidFill>
                  <a:srgbClr val="024B80"/>
                </a:solidFill>
              </a:rPr>
              <a:t> 사용 데이터 및 </a:t>
            </a:r>
            <a:r>
              <a:rPr lang="en-US" altLang="ko-KR" b="1" dirty="0">
                <a:solidFill>
                  <a:srgbClr val="024B80"/>
                </a:solidFill>
              </a:rPr>
              <a:t>API</a:t>
            </a:r>
            <a:endParaRPr lang="ko-KR" altLang="en-US" b="1" dirty="0">
              <a:solidFill>
                <a:srgbClr val="024B8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CBC07-3D2F-4B72-BF08-98D31E707468}"/>
              </a:ext>
            </a:extLst>
          </p:cNvPr>
          <p:cNvSpPr txBox="1"/>
          <p:nvPr/>
        </p:nvSpPr>
        <p:spPr>
          <a:xfrm>
            <a:off x="608913" y="1910942"/>
            <a:ext cx="54328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- </a:t>
            </a:r>
            <a:r>
              <a:rPr lang="ko-KR" altLang="en-US" sz="1600" dirty="0"/>
              <a:t>서울시 지하철 </a:t>
            </a:r>
            <a:r>
              <a:rPr lang="ko-KR" altLang="en-US" sz="1600" dirty="0" err="1"/>
              <a:t>호선별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역별</a:t>
            </a:r>
            <a:r>
              <a:rPr lang="ko-KR" altLang="en-US" sz="1600" dirty="0"/>
              <a:t> 시간대별 </a:t>
            </a:r>
            <a:r>
              <a:rPr lang="ko-KR" altLang="en-US" sz="1600" dirty="0" err="1"/>
              <a:t>승하차</a:t>
            </a:r>
            <a:r>
              <a:rPr lang="ko-KR" altLang="en-US" sz="1600" dirty="0"/>
              <a:t> 인원 정보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서울시 버스노선별 시간대별 </a:t>
            </a:r>
            <a:r>
              <a:rPr lang="ko-KR" altLang="en-US" sz="1600" dirty="0" err="1"/>
              <a:t>승하차</a:t>
            </a:r>
            <a:r>
              <a:rPr lang="ko-KR" altLang="en-US" sz="1600" dirty="0"/>
              <a:t> 인원 정보</a:t>
            </a:r>
            <a:endParaRPr lang="en-US" altLang="ko-KR" sz="1600" dirty="0"/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서울시 버스노선별 정류장별 </a:t>
            </a:r>
            <a:r>
              <a:rPr lang="ko-KR" altLang="en-US" sz="1600" dirty="0" err="1"/>
              <a:t>승하차</a:t>
            </a:r>
            <a:r>
              <a:rPr lang="ko-KR" altLang="en-US" sz="1600" dirty="0"/>
              <a:t> 인원 정보</a:t>
            </a:r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서울시 대중교통 환승 출발지 목적지 검색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E5F54-63E3-4A9D-AD0C-4DCE61D4AAEF}"/>
              </a:ext>
            </a:extLst>
          </p:cNvPr>
          <p:cNvSpPr txBox="1"/>
          <p:nvPr/>
        </p:nvSpPr>
        <p:spPr>
          <a:xfrm>
            <a:off x="354439" y="1569321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□서울 </a:t>
            </a:r>
            <a:r>
              <a:rPr lang="ko-KR" altLang="en-US" dirty="0" err="1"/>
              <a:t>열린데이터</a:t>
            </a:r>
            <a:r>
              <a:rPr lang="ko-KR" altLang="en-US" dirty="0"/>
              <a:t> 광장 </a:t>
            </a:r>
            <a:r>
              <a:rPr lang="en-US" altLang="ko-KR" dirty="0"/>
              <a:t>- </a:t>
            </a:r>
            <a:r>
              <a:rPr lang="ko-KR" altLang="en-US" dirty="0"/>
              <a:t>공공데이터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BE2CB-9A07-4F94-A722-FD95BECDCE8B}"/>
              </a:ext>
            </a:extLst>
          </p:cNvPr>
          <p:cNvSpPr txBox="1"/>
          <p:nvPr/>
        </p:nvSpPr>
        <p:spPr>
          <a:xfrm>
            <a:off x="350609" y="301657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□경로검색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3B61E5-36F2-48B7-9C26-1B68856AC54B}"/>
              </a:ext>
            </a:extLst>
          </p:cNvPr>
          <p:cNvSpPr txBox="1"/>
          <p:nvPr/>
        </p:nvSpPr>
        <p:spPr>
          <a:xfrm>
            <a:off x="354439" y="3545442"/>
            <a:ext cx="58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#2 Python</a:t>
            </a:r>
            <a:r>
              <a:rPr lang="ko-KR" altLang="en-US" b="1" dirty="0">
                <a:solidFill>
                  <a:srgbClr val="024B80"/>
                </a:solidFill>
              </a:rPr>
              <a:t>을 이용한 데이터 </a:t>
            </a:r>
            <a:r>
              <a:rPr lang="ko-KR" altLang="en-US" b="1" dirty="0" err="1">
                <a:solidFill>
                  <a:srgbClr val="024B80"/>
                </a:solidFill>
              </a:rPr>
              <a:t>전처리</a:t>
            </a:r>
            <a:r>
              <a:rPr lang="ko-KR" altLang="en-US" b="1" dirty="0">
                <a:solidFill>
                  <a:srgbClr val="024B80"/>
                </a:solidFill>
              </a:rPr>
              <a:t> 및 알고리즘 설계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44A06A6-CC6D-42B6-8ED1-C7AE95FF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2" b="1"/>
          <a:stretch/>
        </p:blipFill>
        <p:spPr>
          <a:xfrm>
            <a:off x="901165" y="3967463"/>
            <a:ext cx="4160706" cy="19936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CD64ED4-412C-4341-8257-3A1116D37562}"/>
              </a:ext>
            </a:extLst>
          </p:cNvPr>
          <p:cNvSpPr txBox="1"/>
          <p:nvPr/>
        </p:nvSpPr>
        <p:spPr>
          <a:xfrm>
            <a:off x="354438" y="6120635"/>
            <a:ext cx="4195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□데이터 </a:t>
            </a:r>
            <a:r>
              <a:rPr lang="ko-KR" altLang="en-US" sz="1600" dirty="0" err="1"/>
              <a:t>전처리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</a:t>
            </a:r>
            <a:r>
              <a:rPr lang="en-US" altLang="ko-KR" sz="1600" dirty="0"/>
              <a:t>, </a:t>
            </a:r>
            <a:r>
              <a:rPr lang="ko-KR" altLang="en-US" sz="1600" dirty="0"/>
              <a:t>모델링 진행 예정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FA5FB1-5707-4FAC-B8E8-08E0860905FE}"/>
              </a:ext>
            </a:extLst>
          </p:cNvPr>
          <p:cNvSpPr txBox="1"/>
          <p:nvPr/>
        </p:nvSpPr>
        <p:spPr>
          <a:xfrm>
            <a:off x="6168272" y="1129782"/>
            <a:ext cx="58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#3 GCP</a:t>
            </a:r>
            <a:r>
              <a:rPr lang="ko-KR" altLang="en-US" b="1" dirty="0">
                <a:solidFill>
                  <a:srgbClr val="024B80"/>
                </a:solidFill>
              </a:rPr>
              <a:t>를 이용한 서버 구성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7C28FCD-47B2-4012-8FD8-2B2AAC351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87" y="1552977"/>
            <a:ext cx="5401601" cy="38761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919D50A-0777-49E0-8FCD-E75863B2588F}"/>
              </a:ext>
            </a:extLst>
          </p:cNvPr>
          <p:cNvSpPr txBox="1"/>
          <p:nvPr/>
        </p:nvSpPr>
        <p:spPr>
          <a:xfrm>
            <a:off x="6374387" y="5482951"/>
            <a:ext cx="3562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□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 분석 결과 및 데이터 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236528-88E5-4426-AFA6-8F3955E8539C}"/>
              </a:ext>
            </a:extLst>
          </p:cNvPr>
          <p:cNvSpPr txBox="1"/>
          <p:nvPr/>
        </p:nvSpPr>
        <p:spPr>
          <a:xfrm>
            <a:off x="6374387" y="5875368"/>
            <a:ext cx="3417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 </a:t>
            </a:r>
            <a:r>
              <a:rPr lang="ko-KR" altLang="en-US" sz="1600" dirty="0"/>
              <a:t>□ 어플리케이션을 위한 서버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C99DE0-937D-4B09-BB21-6337910F608B}"/>
              </a:ext>
            </a:extLst>
          </p:cNvPr>
          <p:cNvSpPr txBox="1"/>
          <p:nvPr/>
        </p:nvSpPr>
        <p:spPr>
          <a:xfrm>
            <a:off x="6374387" y="6363229"/>
            <a:ext cx="58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#4 JAVA</a:t>
            </a:r>
            <a:r>
              <a:rPr lang="ko-KR" altLang="en-US" b="1" dirty="0">
                <a:solidFill>
                  <a:srgbClr val="024B80"/>
                </a:solidFill>
              </a:rPr>
              <a:t>이용 어플리케이션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F4448-540C-461D-B0FC-5DBB6C0A61B2}"/>
              </a:ext>
            </a:extLst>
          </p:cNvPr>
          <p:cNvSpPr txBox="1"/>
          <p:nvPr/>
        </p:nvSpPr>
        <p:spPr>
          <a:xfrm>
            <a:off x="3091567" y="689669"/>
            <a:ext cx="660309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공공데이터에서 어떤 정보를 추출할 것인가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혼잡도 평가에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의미있는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지표는 무엇인가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이 부분이 구체적으로 기술되어야 함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904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C3124-4C55-458B-BE85-6BD66CB1472E}"/>
              </a:ext>
            </a:extLst>
          </p:cNvPr>
          <p:cNvSpPr/>
          <p:nvPr/>
        </p:nvSpPr>
        <p:spPr>
          <a:xfrm>
            <a:off x="0" y="923924"/>
            <a:ext cx="12192000" cy="47625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45392A-88E0-4D87-8943-A6598875461E}"/>
              </a:ext>
            </a:extLst>
          </p:cNvPr>
          <p:cNvSpPr/>
          <p:nvPr/>
        </p:nvSpPr>
        <p:spPr>
          <a:xfrm>
            <a:off x="0" y="-1"/>
            <a:ext cx="1543050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24B80"/>
                </a:solidFill>
              </a:rPr>
              <a:t>Part</a:t>
            </a:r>
            <a:r>
              <a:rPr lang="ko-KR" altLang="en-US" sz="2000" dirty="0">
                <a:solidFill>
                  <a:srgbClr val="024B80"/>
                </a:solidFill>
              </a:rPr>
              <a:t> </a:t>
            </a:r>
            <a:r>
              <a:rPr lang="en-US" altLang="ko-KR" sz="2000" dirty="0">
                <a:solidFill>
                  <a:srgbClr val="024B80"/>
                </a:solidFill>
              </a:rPr>
              <a:t>4</a:t>
            </a:r>
            <a:endParaRPr lang="ko-KR" altLang="en-US" sz="2000" dirty="0">
              <a:solidFill>
                <a:srgbClr val="024B8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9DCBC-38B6-439B-BCEA-F515233374F5}"/>
              </a:ext>
            </a:extLst>
          </p:cNvPr>
          <p:cNvSpPr/>
          <p:nvPr/>
        </p:nvSpPr>
        <p:spPr>
          <a:xfrm>
            <a:off x="1543050" y="0"/>
            <a:ext cx="10648950" cy="923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rgbClr val="024B80"/>
                </a:solidFill>
              </a:rPr>
              <a:t>프로젝트에 사용된 기술 </a:t>
            </a:r>
            <a:r>
              <a:rPr lang="en-US" altLang="ko-KR" sz="3200" dirty="0">
                <a:solidFill>
                  <a:srgbClr val="024B80"/>
                </a:solidFill>
              </a:rPr>
              <a:t>– </a:t>
            </a:r>
            <a:r>
              <a:rPr lang="ko-KR" altLang="en-US" sz="3200" dirty="0">
                <a:solidFill>
                  <a:srgbClr val="024B80"/>
                </a:solidFill>
              </a:rPr>
              <a:t>혼잡도 산출 방식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F1BF27-426E-4A7B-A986-A1E7A72BEA2A}"/>
              </a:ext>
            </a:extLst>
          </p:cNvPr>
          <p:cNvSpPr/>
          <p:nvPr/>
        </p:nvSpPr>
        <p:spPr>
          <a:xfrm>
            <a:off x="542925" y="7434262"/>
            <a:ext cx="3676650" cy="2562226"/>
          </a:xfrm>
          <a:prstGeom prst="rect">
            <a:avLst/>
          </a:prstGeom>
          <a:solidFill>
            <a:srgbClr val="024B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6F659C-3B85-4B37-AD80-902402444D8B}"/>
              </a:ext>
            </a:extLst>
          </p:cNvPr>
          <p:cNvSpPr/>
          <p:nvPr/>
        </p:nvSpPr>
        <p:spPr>
          <a:xfrm>
            <a:off x="0" y="495298"/>
            <a:ext cx="15430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24B8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50A290-6A8C-4B7F-B302-24124E63C7A2}"/>
              </a:ext>
            </a:extLst>
          </p:cNvPr>
          <p:cNvSpPr txBox="1"/>
          <p:nvPr/>
        </p:nvSpPr>
        <p:spPr>
          <a:xfrm>
            <a:off x="354440" y="1129782"/>
            <a:ext cx="544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#1</a:t>
            </a:r>
            <a:r>
              <a:rPr lang="ko-KR" altLang="en-US" b="1" dirty="0">
                <a:solidFill>
                  <a:srgbClr val="024B80"/>
                </a:solidFill>
              </a:rPr>
              <a:t> 지하철 및 버스 혼잡도 계산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0E5F54-63E3-4A9D-AD0C-4DCE61D4AAEF}"/>
              </a:ext>
            </a:extLst>
          </p:cNvPr>
          <p:cNvSpPr txBox="1"/>
          <p:nvPr/>
        </p:nvSpPr>
        <p:spPr>
          <a:xfrm>
            <a:off x="354439" y="1569321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□ </a:t>
            </a:r>
            <a:r>
              <a:rPr lang="ko-KR" altLang="en-US" dirty="0" err="1"/>
              <a:t>승하차</a:t>
            </a:r>
            <a:r>
              <a:rPr lang="ko-KR" altLang="en-US" dirty="0"/>
              <a:t> 인원 기반으로 버스</a:t>
            </a:r>
            <a:r>
              <a:rPr lang="en-US" altLang="ko-KR" dirty="0"/>
              <a:t>&amp;</a:t>
            </a:r>
            <a:r>
              <a:rPr lang="ko-KR" altLang="en-US" dirty="0"/>
              <a:t>지하철 혼잡도 계산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FA5FB1-5707-4FAC-B8E8-08E0860905FE}"/>
              </a:ext>
            </a:extLst>
          </p:cNvPr>
          <p:cNvSpPr txBox="1"/>
          <p:nvPr/>
        </p:nvSpPr>
        <p:spPr>
          <a:xfrm>
            <a:off x="6168272" y="1129782"/>
            <a:ext cx="581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#2</a:t>
            </a:r>
            <a:r>
              <a:rPr lang="ko-KR" altLang="en-US" b="1" dirty="0">
                <a:solidFill>
                  <a:srgbClr val="024B80"/>
                </a:solidFill>
              </a:rPr>
              <a:t> </a:t>
            </a:r>
            <a:r>
              <a:rPr lang="en-US" altLang="ko-KR" b="1" dirty="0" err="1">
                <a:solidFill>
                  <a:srgbClr val="024B80"/>
                </a:solidFill>
              </a:rPr>
              <a:t>ODSay</a:t>
            </a:r>
            <a:r>
              <a:rPr lang="en-US" altLang="ko-KR" b="1" dirty="0">
                <a:solidFill>
                  <a:srgbClr val="024B80"/>
                </a:solidFill>
              </a:rPr>
              <a:t> API </a:t>
            </a:r>
            <a:r>
              <a:rPr lang="ko-KR" altLang="en-US" b="1" dirty="0">
                <a:solidFill>
                  <a:srgbClr val="024B80"/>
                </a:solidFill>
              </a:rPr>
              <a:t>기반 버스 및 정류소 정보 </a:t>
            </a:r>
            <a:r>
              <a:rPr lang="en-US" altLang="ko-KR" b="1" dirty="0">
                <a:solidFill>
                  <a:srgbClr val="024B80"/>
                </a:solidFill>
              </a:rPr>
              <a:t>load</a:t>
            </a:r>
          </a:p>
          <a:p>
            <a:r>
              <a:rPr lang="en-US" altLang="ko-KR" b="1" dirty="0">
                <a:solidFill>
                  <a:srgbClr val="024B80"/>
                </a:solidFill>
              </a:rPr>
              <a:t>&amp;</a:t>
            </a:r>
            <a:r>
              <a:rPr lang="ko-KR" altLang="en-US" b="1" dirty="0">
                <a:solidFill>
                  <a:srgbClr val="024B80"/>
                </a:solidFill>
              </a:rPr>
              <a:t>대중교통 경로 검색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C69DB1A-8255-4E5A-91CA-9D775CF4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7" y="2106198"/>
            <a:ext cx="5546103" cy="224444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9368983-D970-4AB5-BF8E-E36C0607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7296"/>
            <a:ext cx="5161390" cy="19168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09A1279-D669-47BD-8658-C5BE9645A508}"/>
              </a:ext>
            </a:extLst>
          </p:cNvPr>
          <p:cNvSpPr txBox="1"/>
          <p:nvPr/>
        </p:nvSpPr>
        <p:spPr>
          <a:xfrm>
            <a:off x="6168272" y="4075323"/>
            <a:ext cx="581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24B80"/>
                </a:solidFill>
              </a:rPr>
              <a:t>#3 </a:t>
            </a:r>
            <a:r>
              <a:rPr lang="ko-KR" altLang="en-US" b="1" dirty="0">
                <a:solidFill>
                  <a:srgbClr val="024B80"/>
                </a:solidFill>
              </a:rPr>
              <a:t>경로에 따른 혼잡도 예측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CAC6FF1-CC98-4862-93CA-830F22696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834" y="4383536"/>
            <a:ext cx="3773662" cy="237555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576BDBB-347C-4728-B87E-29467BA0D119}"/>
              </a:ext>
            </a:extLst>
          </p:cNvPr>
          <p:cNvSpPr txBox="1"/>
          <p:nvPr/>
        </p:nvSpPr>
        <p:spPr>
          <a:xfrm>
            <a:off x="6168272" y="4400502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□ 예시</a:t>
            </a:r>
            <a:r>
              <a:rPr lang="en-US" altLang="ko-KR" dirty="0"/>
              <a:t>) 06</a:t>
            </a:r>
            <a:r>
              <a:rPr lang="ko-KR" altLang="en-US" dirty="0"/>
              <a:t>시에 동대문역에서 서울역까지 </a:t>
            </a:r>
            <a:r>
              <a:rPr lang="en-US" altLang="ko-KR" dirty="0"/>
              <a:t>1</a:t>
            </a:r>
            <a:r>
              <a:rPr lang="ko-KR" altLang="en-US" dirty="0"/>
              <a:t>호선 이용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E1DCEB0-9A07-42A1-B568-174E08E96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357" y="4878276"/>
            <a:ext cx="3773662" cy="18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6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720</Words>
  <Application>Microsoft Office PowerPoint</Application>
  <PresentationFormat>와이드스크린</PresentationFormat>
  <Paragraphs>136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species.circle@gmail.com</dc:creator>
  <cp:lastModifiedBy>Kim Kanghee</cp:lastModifiedBy>
  <cp:revision>74</cp:revision>
  <dcterms:created xsi:type="dcterms:W3CDTF">2022-03-13T06:54:43Z</dcterms:created>
  <dcterms:modified xsi:type="dcterms:W3CDTF">2022-03-21T00:30:09Z</dcterms:modified>
</cp:coreProperties>
</file>