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Source Code Pro"/>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schemas.openxmlformats.org/officeDocument/2006/relationships/font" Target="fonts/Oswald-regular.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Our project is about to building a system to submit building material order between </a:t>
            </a:r>
            <a:r>
              <a:rPr lang="zh-HK">
                <a:solidFill>
                  <a:schemeClr val="dk1"/>
                </a:solidFill>
              </a:rPr>
              <a:t>the</a:t>
            </a:r>
            <a:r>
              <a:rPr lang="zh-HK">
                <a:solidFill>
                  <a:schemeClr val="dk1"/>
                </a:solidFill>
              </a:rPr>
              <a:t> interior design and decoration platform and the material supply company called 3S.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4f56d009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4f56d009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For the data interface, the data upload to the database will include(1-4)</a:t>
            </a:r>
            <a:endParaRPr/>
          </a:p>
          <a:p>
            <a:pPr indent="0" lvl="0" marL="0" rtl="0" algn="l">
              <a:spcBef>
                <a:spcPts val="0"/>
              </a:spcBef>
              <a:spcAft>
                <a:spcPts val="0"/>
              </a:spcAft>
              <a:buNone/>
            </a:pPr>
            <a:r>
              <a:rPr lang="zh-HK"/>
              <a:t>And the 3S company will recevice these four data from the database.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9a5eac7b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9a5eac7b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This is the data interface layout that show the data interaction between ABC appication and 3S application.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9a5eac7b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9a5eac7b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As shown above, this is the data structure of the database that </a:t>
            </a:r>
            <a:r>
              <a:rPr lang="zh-HK"/>
              <a:t>we store </a:t>
            </a:r>
            <a:r>
              <a:rPr lang="zh-HK"/>
              <a:t>the order information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99837e50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99837e50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719dc0c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719dc0c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solidFill>
                  <a:schemeClr val="dk1"/>
                </a:solidFill>
              </a:rPr>
              <a:t>Let’s talk about how the data exchange work in actual situation</a:t>
            </a:r>
            <a:endParaRPr>
              <a:solidFill>
                <a:schemeClr val="dk1"/>
              </a:solidFill>
            </a:endParaRPr>
          </a:p>
          <a:p>
            <a:pPr indent="0" lvl="0" marL="0" rtl="0" algn="l">
              <a:spcBef>
                <a:spcPts val="0"/>
              </a:spcBef>
              <a:spcAft>
                <a:spcPts val="0"/>
              </a:spcAft>
              <a:buNone/>
            </a:pPr>
            <a:r>
              <a:rPr lang="zh-HK">
                <a:solidFill>
                  <a:schemeClr val="dk1"/>
                </a:solidFill>
              </a:rPr>
              <a:t>First, the provider of ABC company will place the order in the application which belongs to ABC company.</a:t>
            </a:r>
            <a:endParaRPr>
              <a:solidFill>
                <a:schemeClr val="dk1"/>
              </a:solidFill>
            </a:endParaRPr>
          </a:p>
          <a:p>
            <a:pPr indent="0" lvl="0" marL="0" rtl="0" algn="l">
              <a:spcBef>
                <a:spcPts val="0"/>
              </a:spcBef>
              <a:spcAft>
                <a:spcPts val="0"/>
              </a:spcAft>
              <a:buNone/>
            </a:pPr>
            <a:r>
              <a:rPr lang="zh-HK">
                <a:solidFill>
                  <a:schemeClr val="dk1"/>
                </a:solidFill>
              </a:rPr>
              <a:t>Then, there will be upload order details to the database of ABC company in SQL automatically.</a:t>
            </a:r>
            <a:endParaRPr>
              <a:solidFill>
                <a:schemeClr val="dk1"/>
              </a:solidFill>
            </a:endParaRPr>
          </a:p>
          <a:p>
            <a:pPr indent="0" lvl="0" marL="0" rtl="0" algn="l">
              <a:spcBef>
                <a:spcPts val="0"/>
              </a:spcBef>
              <a:spcAft>
                <a:spcPts val="0"/>
              </a:spcAft>
              <a:buNone/>
            </a:pPr>
            <a:r>
              <a:rPr lang="zh-HK">
                <a:solidFill>
                  <a:schemeClr val="dk1"/>
                </a:solidFill>
              </a:rPr>
              <a:t>At the same time, the PHPmyadmin also will export order details in JSON text file and send it to 3S Comapany through email.</a:t>
            </a:r>
            <a:endParaRPr>
              <a:solidFill>
                <a:schemeClr val="dk1"/>
              </a:solidFill>
            </a:endParaRPr>
          </a:p>
          <a:p>
            <a:pPr indent="0" lvl="0" marL="0" rtl="0" algn="l">
              <a:spcBef>
                <a:spcPts val="0"/>
              </a:spcBef>
              <a:spcAft>
                <a:spcPts val="0"/>
              </a:spcAft>
              <a:buNone/>
            </a:pPr>
            <a:r>
              <a:rPr lang="zh-HK">
                <a:solidFill>
                  <a:schemeClr val="dk1"/>
                </a:solidFill>
              </a:rPr>
              <a:t>So that, 3S company receives the email.</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9a5eac7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9a5eac7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solidFill>
                  <a:schemeClr val="dk1"/>
                </a:solidFill>
              </a:rPr>
              <a:t>Then, to </a:t>
            </a:r>
            <a:r>
              <a:rPr lang="zh-HK">
                <a:solidFill>
                  <a:schemeClr val="dk1"/>
                </a:solidFill>
              </a:rPr>
              <a:t>talk about how 3S receive the data.</a:t>
            </a:r>
            <a:endParaRPr>
              <a:solidFill>
                <a:schemeClr val="dk1"/>
              </a:solidFill>
            </a:endParaRPr>
          </a:p>
          <a:p>
            <a:pPr indent="0" lvl="0" marL="0" rtl="0" algn="l">
              <a:spcBef>
                <a:spcPts val="0"/>
              </a:spcBef>
              <a:spcAft>
                <a:spcPts val="0"/>
              </a:spcAft>
              <a:buNone/>
            </a:pPr>
            <a:r>
              <a:rPr lang="zh-HK">
                <a:solidFill>
                  <a:schemeClr val="dk1"/>
                </a:solidFill>
              </a:rPr>
              <a:t>After 3S company receive the email that contain the new order of JSON file,the appication of 3S will auto read the email and update to the PHPmyadmin when 3S turns on their application.</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6621cac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6621ca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The above Python code is for dumping the JSON file.</a:t>
            </a:r>
            <a:endParaRPr/>
          </a:p>
          <a:p>
            <a:pPr indent="0" lvl="0" marL="0" rtl="0" algn="l">
              <a:spcBef>
                <a:spcPts val="0"/>
              </a:spcBef>
              <a:spcAft>
                <a:spcPts val="0"/>
              </a:spcAft>
              <a:buNone/>
            </a:pPr>
            <a:r>
              <a:rPr lang="zh-HK"/>
              <a:t>The content of the email is the new order data that export from ABC company database by JSON text format.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5d317a92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5d317a92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5d317a921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5d317a921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4f56d009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4f56d009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just">
              <a:lnSpc>
                <a:spcPct val="115000"/>
              </a:lnSpc>
              <a:spcBef>
                <a:spcPts val="0"/>
              </a:spcBef>
              <a:spcAft>
                <a:spcPts val="0"/>
              </a:spcAft>
              <a:buNone/>
            </a:pPr>
            <a:r>
              <a:rPr lang="zh-HK">
                <a:solidFill>
                  <a:schemeClr val="dk1"/>
                </a:solidFill>
              </a:rPr>
              <a:t>For the background:</a:t>
            </a:r>
            <a:endParaRPr>
              <a:solidFill>
                <a:schemeClr val="dk1"/>
              </a:solidFill>
            </a:endParaRPr>
          </a:p>
          <a:p>
            <a:pPr indent="0" lvl="0" marL="914400" rtl="0" algn="just">
              <a:lnSpc>
                <a:spcPct val="115000"/>
              </a:lnSpc>
              <a:spcBef>
                <a:spcPts val="0"/>
              </a:spcBef>
              <a:spcAft>
                <a:spcPts val="0"/>
              </a:spcAft>
              <a:buNone/>
            </a:pPr>
            <a:r>
              <a:rPr lang="zh-HK">
                <a:solidFill>
                  <a:schemeClr val="dk1"/>
                </a:solidFill>
              </a:rPr>
              <a:t>-ABC company is a company provide an interior design and decoration platform to help customers find the most suitable provider to provide reliable services. Customers register and create the request of design or decoration for their requirement. Meanwhile, the provider also needs to register their account so that they can see the customers' cases and apply for the job. </a:t>
            </a:r>
            <a:endParaRPr>
              <a:solidFill>
                <a:schemeClr val="dk1"/>
              </a:solidFill>
            </a:endParaRPr>
          </a:p>
          <a:p>
            <a:pPr indent="0" lvl="0" marL="914400" rtl="0" algn="just">
              <a:lnSpc>
                <a:spcPct val="115000"/>
              </a:lnSpc>
              <a:spcBef>
                <a:spcPts val="0"/>
              </a:spcBef>
              <a:spcAft>
                <a:spcPts val="0"/>
              </a:spcAft>
              <a:buClr>
                <a:schemeClr val="dk1"/>
              </a:buClr>
              <a:buSzPts val="1100"/>
              <a:buFont typeface="Arial"/>
              <a:buNone/>
            </a:pPr>
            <a:r>
              <a:rPr lang="zh-HK">
                <a:solidFill>
                  <a:schemeClr val="dk1"/>
                </a:solidFill>
              </a:rPr>
              <a:t>-3S Company is a third party material company. It will supply material to ABC company provider.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4f56d00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4f56d00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This is the service blueprint of the Design &amp; decoration intermediary company service blueprint.</a:t>
            </a:r>
            <a:endParaRPr/>
          </a:p>
          <a:p>
            <a:pPr indent="0" lvl="0" marL="0" rtl="0" algn="l">
              <a:spcBef>
                <a:spcPts val="0"/>
              </a:spcBef>
              <a:spcAft>
                <a:spcPts val="0"/>
              </a:spcAft>
              <a:buNone/>
            </a:pPr>
            <a:r>
              <a:rPr lang="zh-HK">
                <a:solidFill>
                  <a:schemeClr val="dk1"/>
                </a:solidFill>
              </a:rPr>
              <a:t>To show the process flow in the system, customers can filter based on conditions, and compare multiple interior design companies in the application immediately.</a:t>
            </a:r>
            <a:endParaRPr>
              <a:solidFill>
                <a:schemeClr val="dk1"/>
              </a:solidFill>
            </a:endParaRPr>
          </a:p>
          <a:p>
            <a:pPr indent="0" lvl="0" marL="0" rtl="0" algn="just">
              <a:lnSpc>
                <a:spcPct val="115000"/>
              </a:lnSpc>
              <a:spcBef>
                <a:spcPts val="1200"/>
              </a:spcBef>
              <a:spcAft>
                <a:spcPts val="0"/>
              </a:spcAft>
              <a:buNone/>
            </a:pPr>
            <a:r>
              <a:rPr lang="zh-HK">
                <a:solidFill>
                  <a:schemeClr val="dk1"/>
                </a:solidFill>
              </a:rPr>
              <a:t>It helps customers find the most suitable provider to provide reliable services. Customers register and create the request of design or decoration for their requirement. Meanwhile, the provider also needs to register their account so that they can see the customers' cases and apply for the job. Both customers and providers are more reliable and safer through using the platform because all registration of each customer and provider are verified by the administrator. In addition, our application has the rating and review function for reference. At the same time, providers can also apply for different types of jobs because our platform will concentrate the customers who need interior design and decoration service.</a:t>
            </a:r>
            <a:endParaRPr>
              <a:solidFill>
                <a:schemeClr val="dk1"/>
              </a:solidFill>
            </a:endParaRPr>
          </a:p>
          <a:p>
            <a:pPr indent="-12700" lvl="0" marL="495300" rtl="0" algn="just">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4f56d00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4f56d00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HK">
                <a:solidFill>
                  <a:schemeClr val="dk1"/>
                </a:solidFill>
              </a:rPr>
              <a:t>Our project are going to add the function to interchange the order data for the ACB provider, to buy building material though the system.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HK">
                <a:solidFill>
                  <a:schemeClr val="dk1"/>
                </a:solidFill>
              </a:rPr>
              <a:t>This</a:t>
            </a:r>
            <a:r>
              <a:rPr lang="zh-HK">
                <a:solidFill>
                  <a:schemeClr val="dk1"/>
                </a:solidFill>
              </a:rPr>
              <a:t> is the service blueprint of material supply company named 3S.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HK">
                <a:solidFill>
                  <a:schemeClr val="dk1"/>
                </a:solidFill>
              </a:rPr>
              <a:t>The 3S company customer is as known as ABC provider ; and the Admin is 3S Company Admin.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859f25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859f25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those are our user stories which are divided according to different roles: customer, provider, admin.</a:t>
            </a:r>
            <a:endParaRPr/>
          </a:p>
          <a:p>
            <a:pPr indent="0" lvl="0" marL="0" rtl="0" algn="l">
              <a:spcBef>
                <a:spcPts val="0"/>
              </a:spcBef>
              <a:spcAft>
                <a:spcPts val="0"/>
              </a:spcAft>
              <a:buNone/>
            </a:pPr>
            <a:r>
              <a:rPr lang="zh-HK"/>
              <a:t>for example, both customers and Provider can create an account to login to our system while admin can access to the system by inputing username and password.</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9a5eac7b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9a5eac7b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show excel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99837e50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99837e50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This is our agile project plan. And here are total eight features and we will spend about one month to complete our project.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99837e50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99837e5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This is our test plan. There are 22 test plan and all cases passed the test.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99837e50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99837e50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302CEM</a:t>
            </a:r>
            <a:endParaRPr/>
          </a:p>
        </p:txBody>
      </p:sp>
      <p:sp>
        <p:nvSpPr>
          <p:cNvPr id="63" name="Google Shape;63;p13"/>
          <p:cNvSpPr txBox="1"/>
          <p:nvPr>
            <p:ph idx="1" type="subTitle"/>
          </p:nvPr>
        </p:nvSpPr>
        <p:spPr>
          <a:xfrm>
            <a:off x="311700" y="3430850"/>
            <a:ext cx="8520600" cy="1148400"/>
          </a:xfrm>
          <a:prstGeom prst="rect">
            <a:avLst/>
          </a:prstGeom>
        </p:spPr>
        <p:txBody>
          <a:bodyPr anchorCtr="0" anchor="ctr" bIns="91425" lIns="91425" spcFirstLastPara="1" rIns="91425" wrap="square" tIns="91425">
            <a:normAutofit fontScale="47500" lnSpcReduction="10000"/>
          </a:bodyPr>
          <a:lstStyle/>
          <a:p>
            <a:pPr indent="0" lvl="0" marL="0" rtl="0" algn="ctr">
              <a:spcBef>
                <a:spcPts val="0"/>
              </a:spcBef>
              <a:spcAft>
                <a:spcPts val="0"/>
              </a:spcAft>
              <a:buNone/>
            </a:pPr>
            <a:r>
              <a:rPr lang="zh-HK"/>
              <a:t>Choi Hei Man ,Serena 56237944</a:t>
            </a:r>
            <a:endParaRPr/>
          </a:p>
          <a:p>
            <a:pPr indent="0" lvl="0" marL="0" rtl="0" algn="ctr">
              <a:spcBef>
                <a:spcPts val="0"/>
              </a:spcBef>
              <a:spcAft>
                <a:spcPts val="0"/>
              </a:spcAft>
              <a:buNone/>
            </a:pPr>
            <a:r>
              <a:rPr lang="zh-HK"/>
              <a:t>Lau Chi Man,Choco 56237747</a:t>
            </a:r>
            <a:endParaRPr/>
          </a:p>
          <a:p>
            <a:pPr indent="0" lvl="0" marL="0" rtl="0" algn="ctr">
              <a:spcBef>
                <a:spcPts val="0"/>
              </a:spcBef>
              <a:spcAft>
                <a:spcPts val="0"/>
              </a:spcAft>
              <a:buNone/>
            </a:pPr>
            <a:r>
              <a:rPr lang="zh-HK"/>
              <a:t>Kwok Ka Hei,Kelly 56237981</a:t>
            </a:r>
            <a:endParaRPr/>
          </a:p>
          <a:p>
            <a:pPr indent="0" lvl="0" marL="0" rtl="0" algn="ctr">
              <a:spcBef>
                <a:spcPts val="0"/>
              </a:spcBef>
              <a:spcAft>
                <a:spcPts val="0"/>
              </a:spcAft>
              <a:buNone/>
            </a:pPr>
            <a:r>
              <a:rPr lang="zh-HK"/>
              <a:t>Lin Ka Ching,Wendy 56235662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Data Interface</a:t>
            </a:r>
            <a:endParaRPr/>
          </a:p>
        </p:txBody>
      </p:sp>
      <p:sp>
        <p:nvSpPr>
          <p:cNvPr id="117" name="Google Shape;117;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HK"/>
              <a:t>ABC company</a:t>
            </a:r>
            <a:r>
              <a:rPr lang="zh-HK"/>
              <a:t>:	1. </a:t>
            </a:r>
            <a:r>
              <a:rPr lang="zh-HK"/>
              <a:t>customers upload cases</a:t>
            </a:r>
            <a:endParaRPr/>
          </a:p>
          <a:p>
            <a:pPr indent="457200" lvl="0" marL="1371600" rtl="0" algn="l">
              <a:spcBef>
                <a:spcPts val="1200"/>
              </a:spcBef>
              <a:spcAft>
                <a:spcPts val="0"/>
              </a:spcAft>
              <a:buNone/>
            </a:pPr>
            <a:r>
              <a:rPr lang="zh-HK"/>
              <a:t>2. providers apply cases</a:t>
            </a:r>
            <a:endParaRPr/>
          </a:p>
          <a:p>
            <a:pPr indent="457200" lvl="0" marL="1371600" rtl="0" algn="l">
              <a:spcBef>
                <a:spcPts val="1200"/>
              </a:spcBef>
              <a:spcAft>
                <a:spcPts val="0"/>
              </a:spcAft>
              <a:buNone/>
            </a:pPr>
            <a:r>
              <a:rPr lang="zh-HK"/>
              <a:t>3. customers accept one application</a:t>
            </a:r>
            <a:endParaRPr/>
          </a:p>
          <a:p>
            <a:pPr indent="457200" lvl="0" marL="1371600" rtl="0" algn="l">
              <a:spcBef>
                <a:spcPts val="1200"/>
              </a:spcBef>
              <a:spcAft>
                <a:spcPts val="0"/>
              </a:spcAft>
              <a:buNone/>
            </a:pPr>
            <a:r>
              <a:rPr lang="zh-HK"/>
              <a:t>4. providers order materials</a:t>
            </a:r>
            <a:endParaRPr/>
          </a:p>
          <a:p>
            <a:pPr indent="457200" lvl="0" marL="1371600" rtl="0" algn="l">
              <a:spcBef>
                <a:spcPts val="1200"/>
              </a:spcBef>
              <a:spcAft>
                <a:spcPts val="0"/>
              </a:spcAft>
              <a:buNone/>
            </a:pPr>
            <a:r>
              <a:t/>
            </a:r>
            <a:endParaRPr/>
          </a:p>
          <a:p>
            <a:pPr indent="0" lvl="0" marL="0" rtl="0" algn="l">
              <a:spcBef>
                <a:spcPts val="1200"/>
              </a:spcBef>
              <a:spcAft>
                <a:spcPts val="1200"/>
              </a:spcAft>
              <a:buNone/>
            </a:pPr>
            <a:r>
              <a:rPr b="1" lang="zh-HK"/>
              <a:t>3S Co.,Ltd</a:t>
            </a:r>
            <a:r>
              <a:rPr lang="zh-HK"/>
              <a:t>:	receive &amp; complete</a:t>
            </a:r>
            <a:r>
              <a:rPr lang="zh-HK"/>
              <a:t> orders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p:nvPr/>
        </p:nvSpPr>
        <p:spPr>
          <a:xfrm>
            <a:off x="524500" y="1939475"/>
            <a:ext cx="901850" cy="1264550"/>
          </a:xfrm>
          <a:prstGeom prst="flowChartMagneticDisk">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HK" sz="900"/>
              <a:t>ABC phpmyadmin DB</a:t>
            </a:r>
            <a:endParaRPr sz="900"/>
          </a:p>
        </p:txBody>
      </p:sp>
      <p:sp>
        <p:nvSpPr>
          <p:cNvPr id="123" name="Google Shape;123;p23"/>
          <p:cNvSpPr/>
          <p:nvPr/>
        </p:nvSpPr>
        <p:spPr>
          <a:xfrm>
            <a:off x="1563150" y="642938"/>
            <a:ext cx="1274350" cy="784225"/>
          </a:xfrm>
          <a:prstGeom prst="flowChartProcess">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HK"/>
              <a:t>ABC APP</a:t>
            </a:r>
            <a:endParaRPr/>
          </a:p>
        </p:txBody>
      </p:sp>
      <p:sp>
        <p:nvSpPr>
          <p:cNvPr id="124" name="Google Shape;124;p23"/>
          <p:cNvSpPr txBox="1"/>
          <p:nvPr/>
        </p:nvSpPr>
        <p:spPr>
          <a:xfrm>
            <a:off x="1048900" y="2529100"/>
            <a:ext cx="12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5" name="Google Shape;125;p23"/>
          <p:cNvSpPr/>
          <p:nvPr/>
        </p:nvSpPr>
        <p:spPr>
          <a:xfrm>
            <a:off x="5757900" y="3819200"/>
            <a:ext cx="1343100" cy="9606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HK"/>
              <a:t>3S Co.</a:t>
            </a:r>
            <a:endParaRPr/>
          </a:p>
        </p:txBody>
      </p:sp>
      <p:sp>
        <p:nvSpPr>
          <p:cNvPr id="126" name="Google Shape;126;p23"/>
          <p:cNvSpPr/>
          <p:nvPr/>
        </p:nvSpPr>
        <p:spPr>
          <a:xfrm>
            <a:off x="2285250" y="3819188"/>
            <a:ext cx="1343100" cy="9606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HK"/>
              <a:t>ABC Co.</a:t>
            </a:r>
            <a:endParaRPr/>
          </a:p>
        </p:txBody>
      </p:sp>
      <p:sp>
        <p:nvSpPr>
          <p:cNvPr id="127" name="Google Shape;127;p23"/>
          <p:cNvSpPr/>
          <p:nvPr/>
        </p:nvSpPr>
        <p:spPr>
          <a:xfrm>
            <a:off x="7480050" y="1939575"/>
            <a:ext cx="901850" cy="1264550"/>
          </a:xfrm>
          <a:prstGeom prst="flowChartMagneticDisk">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HK"/>
              <a:t>3S DB</a:t>
            </a:r>
            <a:endParaRPr/>
          </a:p>
        </p:txBody>
      </p:sp>
      <p:sp>
        <p:nvSpPr>
          <p:cNvPr id="128" name="Google Shape;128;p23"/>
          <p:cNvSpPr txBox="1"/>
          <p:nvPr/>
        </p:nvSpPr>
        <p:spPr>
          <a:xfrm>
            <a:off x="1492575" y="1657163"/>
            <a:ext cx="16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t>Order data import</a:t>
            </a:r>
            <a:endParaRPr/>
          </a:p>
        </p:txBody>
      </p:sp>
      <p:sp>
        <p:nvSpPr>
          <p:cNvPr id="129" name="Google Shape;129;p23"/>
          <p:cNvSpPr txBox="1"/>
          <p:nvPr/>
        </p:nvSpPr>
        <p:spPr>
          <a:xfrm>
            <a:off x="2923225" y="1035038"/>
            <a:ext cx="19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t>Order generate</a:t>
            </a:r>
            <a:endParaRPr/>
          </a:p>
        </p:txBody>
      </p:sp>
      <p:sp>
        <p:nvSpPr>
          <p:cNvPr id="130" name="Google Shape;130;p23"/>
          <p:cNvSpPr/>
          <p:nvPr/>
        </p:nvSpPr>
        <p:spPr>
          <a:xfrm>
            <a:off x="4333475" y="878213"/>
            <a:ext cx="941058" cy="313686"/>
          </a:xfrm>
          <a:prstGeom prst="flowChartTerminator">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HK"/>
              <a:t>Provider</a:t>
            </a:r>
            <a:endParaRPr/>
          </a:p>
        </p:txBody>
      </p:sp>
      <p:cxnSp>
        <p:nvCxnSpPr>
          <p:cNvPr id="131" name="Google Shape;131;p23"/>
          <p:cNvCxnSpPr>
            <a:stCxn id="130" idx="1"/>
            <a:endCxn id="123" idx="3"/>
          </p:cNvCxnSpPr>
          <p:nvPr/>
        </p:nvCxnSpPr>
        <p:spPr>
          <a:xfrm rot="10800000">
            <a:off x="2837375" y="1035056"/>
            <a:ext cx="1496100" cy="0"/>
          </a:xfrm>
          <a:prstGeom prst="straightConnector1">
            <a:avLst/>
          </a:prstGeom>
          <a:noFill/>
          <a:ln cap="flat" cmpd="sng" w="9525">
            <a:solidFill>
              <a:srgbClr val="000000"/>
            </a:solidFill>
            <a:prstDash val="solid"/>
            <a:round/>
            <a:headEnd len="med" w="med" type="none"/>
            <a:tailEnd len="med" w="med" type="triangle"/>
          </a:ln>
        </p:spPr>
      </p:cxnSp>
      <p:cxnSp>
        <p:nvCxnSpPr>
          <p:cNvPr id="132" name="Google Shape;132;p23"/>
          <p:cNvCxnSpPr>
            <a:stCxn id="123" idx="2"/>
            <a:endCxn id="122" idx="1"/>
          </p:cNvCxnSpPr>
          <p:nvPr/>
        </p:nvCxnSpPr>
        <p:spPr>
          <a:xfrm flipH="1">
            <a:off x="975425" y="1427163"/>
            <a:ext cx="1224900" cy="512400"/>
          </a:xfrm>
          <a:prstGeom prst="straightConnector1">
            <a:avLst/>
          </a:prstGeom>
          <a:noFill/>
          <a:ln cap="flat" cmpd="sng" w="9525">
            <a:solidFill>
              <a:srgbClr val="000000"/>
            </a:solidFill>
            <a:prstDash val="solid"/>
            <a:round/>
            <a:headEnd len="med" w="med" type="none"/>
            <a:tailEnd len="med" w="med" type="triangle"/>
          </a:ln>
        </p:spPr>
      </p:cxnSp>
      <p:cxnSp>
        <p:nvCxnSpPr>
          <p:cNvPr id="133" name="Google Shape;133;p23"/>
          <p:cNvCxnSpPr>
            <a:stCxn id="122" idx="3"/>
            <a:endCxn id="126" idx="2"/>
          </p:cNvCxnSpPr>
          <p:nvPr/>
        </p:nvCxnSpPr>
        <p:spPr>
          <a:xfrm>
            <a:off x="975425" y="3204025"/>
            <a:ext cx="1309800" cy="1095600"/>
          </a:xfrm>
          <a:prstGeom prst="straightConnector1">
            <a:avLst/>
          </a:prstGeom>
          <a:noFill/>
          <a:ln cap="flat" cmpd="sng" w="9525">
            <a:solidFill>
              <a:srgbClr val="000000"/>
            </a:solidFill>
            <a:prstDash val="solid"/>
            <a:round/>
            <a:headEnd len="med" w="med" type="none"/>
            <a:tailEnd len="med" w="med" type="triangle"/>
          </a:ln>
        </p:spPr>
      </p:cxnSp>
      <p:sp>
        <p:nvSpPr>
          <p:cNvPr id="134" name="Google Shape;134;p23"/>
          <p:cNvSpPr txBox="1"/>
          <p:nvPr/>
        </p:nvSpPr>
        <p:spPr>
          <a:xfrm>
            <a:off x="1428750" y="3341000"/>
            <a:ext cx="20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t>JSON file export</a:t>
            </a:r>
            <a:endParaRPr/>
          </a:p>
        </p:txBody>
      </p:sp>
      <p:cxnSp>
        <p:nvCxnSpPr>
          <p:cNvPr id="135" name="Google Shape;135;p23"/>
          <p:cNvCxnSpPr>
            <a:stCxn id="126" idx="6"/>
            <a:endCxn id="125" idx="2"/>
          </p:cNvCxnSpPr>
          <p:nvPr/>
        </p:nvCxnSpPr>
        <p:spPr>
          <a:xfrm>
            <a:off x="3628350" y="4299488"/>
            <a:ext cx="2129700" cy="0"/>
          </a:xfrm>
          <a:prstGeom prst="straightConnector1">
            <a:avLst/>
          </a:prstGeom>
          <a:noFill/>
          <a:ln cap="flat" cmpd="sng" w="9525">
            <a:solidFill>
              <a:srgbClr val="000000"/>
            </a:solidFill>
            <a:prstDash val="solid"/>
            <a:round/>
            <a:headEnd len="med" w="med" type="none"/>
            <a:tailEnd len="med" w="med" type="triangle"/>
          </a:ln>
        </p:spPr>
      </p:cxnSp>
      <p:sp>
        <p:nvSpPr>
          <p:cNvPr id="136" name="Google Shape;136;p23"/>
          <p:cNvSpPr txBox="1"/>
          <p:nvPr/>
        </p:nvSpPr>
        <p:spPr>
          <a:xfrm>
            <a:off x="4000113" y="3683900"/>
            <a:ext cx="127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t>send JSON file via email</a:t>
            </a:r>
            <a:endParaRPr/>
          </a:p>
        </p:txBody>
      </p:sp>
      <p:cxnSp>
        <p:nvCxnSpPr>
          <p:cNvPr id="137" name="Google Shape;137;p23"/>
          <p:cNvCxnSpPr>
            <a:stCxn id="125" idx="7"/>
            <a:endCxn id="127" idx="3"/>
          </p:cNvCxnSpPr>
          <p:nvPr/>
        </p:nvCxnSpPr>
        <p:spPr>
          <a:xfrm flipH="1" rot="10800000">
            <a:off x="6904308" y="3204177"/>
            <a:ext cx="1026600" cy="755700"/>
          </a:xfrm>
          <a:prstGeom prst="straightConnector1">
            <a:avLst/>
          </a:prstGeom>
          <a:noFill/>
          <a:ln cap="flat" cmpd="sng" w="9525">
            <a:solidFill>
              <a:srgbClr val="000000"/>
            </a:solidFill>
            <a:prstDash val="solid"/>
            <a:round/>
            <a:headEnd len="med" w="med" type="none"/>
            <a:tailEnd len="med" w="med" type="triangle"/>
          </a:ln>
        </p:spPr>
      </p:cxnSp>
      <p:sp>
        <p:nvSpPr>
          <p:cNvPr id="138" name="Google Shape;138;p23"/>
          <p:cNvSpPr txBox="1"/>
          <p:nvPr/>
        </p:nvSpPr>
        <p:spPr>
          <a:xfrm>
            <a:off x="5931150" y="3204025"/>
            <a:ext cx="15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t>import to 3S DB</a:t>
            </a:r>
            <a:endParaRPr/>
          </a:p>
        </p:txBody>
      </p:sp>
      <p:sp>
        <p:nvSpPr>
          <p:cNvPr id="139" name="Google Shape;139;p23"/>
          <p:cNvSpPr/>
          <p:nvPr/>
        </p:nvSpPr>
        <p:spPr>
          <a:xfrm>
            <a:off x="6068413" y="642950"/>
            <a:ext cx="1274350" cy="784225"/>
          </a:xfrm>
          <a:prstGeom prst="flowChartProcess">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HK"/>
              <a:t>3S</a:t>
            </a:r>
            <a:r>
              <a:rPr lang="zh-HK"/>
              <a:t> APP</a:t>
            </a:r>
            <a:endParaRPr/>
          </a:p>
        </p:txBody>
      </p:sp>
      <p:cxnSp>
        <p:nvCxnSpPr>
          <p:cNvPr id="140" name="Google Shape;140;p23"/>
          <p:cNvCxnSpPr>
            <a:stCxn id="127" idx="1"/>
            <a:endCxn id="139" idx="2"/>
          </p:cNvCxnSpPr>
          <p:nvPr/>
        </p:nvCxnSpPr>
        <p:spPr>
          <a:xfrm rot="10800000">
            <a:off x="6705475" y="1427175"/>
            <a:ext cx="1225500" cy="5124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23"/>
          <p:cNvSpPr txBox="1"/>
          <p:nvPr/>
        </p:nvSpPr>
        <p:spPr>
          <a:xfrm>
            <a:off x="6207175" y="1657175"/>
            <a:ext cx="119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a:t>Display data</a:t>
            </a:r>
            <a:endParaRPr/>
          </a:p>
        </p:txBody>
      </p:sp>
      <p:sp>
        <p:nvSpPr>
          <p:cNvPr id="142" name="Google Shape;142;p23"/>
          <p:cNvSpPr txBox="1"/>
          <p:nvPr/>
        </p:nvSpPr>
        <p:spPr>
          <a:xfrm>
            <a:off x="2875863" y="45600"/>
            <a:ext cx="3154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HK" sz="3000">
                <a:solidFill>
                  <a:schemeClr val="dk2"/>
                </a:solidFill>
                <a:latin typeface="Oswald"/>
                <a:ea typeface="Oswald"/>
                <a:cs typeface="Oswald"/>
                <a:sym typeface="Oswald"/>
              </a:rPr>
              <a:t>Data Interface layout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Data Interface layout_Data structure</a:t>
            </a:r>
            <a:endParaRPr/>
          </a:p>
        </p:txBody>
      </p:sp>
      <p:pic>
        <p:nvPicPr>
          <p:cNvPr id="148" name="Google Shape;148;p24"/>
          <p:cNvPicPr preferRelativeResize="0"/>
          <p:nvPr/>
        </p:nvPicPr>
        <p:blipFill>
          <a:blip r:embed="rId3">
            <a:alphaModFix/>
          </a:blip>
          <a:stretch>
            <a:fillRect/>
          </a:stretch>
        </p:blipFill>
        <p:spPr>
          <a:xfrm>
            <a:off x="152400" y="2383761"/>
            <a:ext cx="8839200" cy="2107408"/>
          </a:xfrm>
          <a:prstGeom prst="rect">
            <a:avLst/>
          </a:prstGeom>
          <a:noFill/>
          <a:ln>
            <a:noFill/>
          </a:ln>
        </p:spPr>
      </p:pic>
      <p:pic>
        <p:nvPicPr>
          <p:cNvPr id="149" name="Google Shape;149;p24"/>
          <p:cNvPicPr preferRelativeResize="0"/>
          <p:nvPr/>
        </p:nvPicPr>
        <p:blipFill>
          <a:blip r:embed="rId4">
            <a:alphaModFix/>
          </a:blip>
          <a:stretch>
            <a:fillRect/>
          </a:stretch>
        </p:blipFill>
        <p:spPr>
          <a:xfrm>
            <a:off x="219075" y="1598000"/>
            <a:ext cx="870585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t>Data Exchange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zh-HK" sz="2900"/>
              <a:t>Data Exchange - Orders generate and ABC CO. export the file</a:t>
            </a:r>
            <a:endParaRPr sz="2900"/>
          </a:p>
        </p:txBody>
      </p:sp>
      <p:sp>
        <p:nvSpPr>
          <p:cNvPr id="160" name="Google Shape;160;p2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zh-HK" sz="2120"/>
              <a:t>-Provider places orders in the ABC Company application</a:t>
            </a:r>
            <a:endParaRPr b="1" sz="2120"/>
          </a:p>
          <a:p>
            <a:pPr indent="0" lvl="0" marL="0" rtl="0" algn="l">
              <a:spcBef>
                <a:spcPts val="1200"/>
              </a:spcBef>
              <a:spcAft>
                <a:spcPts val="0"/>
              </a:spcAft>
              <a:buNone/>
            </a:pPr>
            <a:r>
              <a:rPr b="1" lang="zh-HK" sz="2120"/>
              <a:t>-Auto upload order details to PHPmyadmin(ABC) in SQL</a:t>
            </a:r>
            <a:endParaRPr b="1" sz="2120"/>
          </a:p>
          <a:p>
            <a:pPr indent="0" lvl="0" marL="0" rtl="0" algn="l">
              <a:spcBef>
                <a:spcPts val="1200"/>
              </a:spcBef>
              <a:spcAft>
                <a:spcPts val="0"/>
              </a:spcAft>
              <a:buNone/>
            </a:pPr>
            <a:r>
              <a:rPr b="1" lang="zh-HK" sz="2120"/>
              <a:t>-PHPmyadmin(ABC) exports new order details in JSON text format</a:t>
            </a:r>
            <a:endParaRPr b="1" sz="2120"/>
          </a:p>
          <a:p>
            <a:pPr indent="0" lvl="0" marL="0" rtl="0" algn="l">
              <a:spcBef>
                <a:spcPts val="1200"/>
              </a:spcBef>
              <a:spcAft>
                <a:spcPts val="0"/>
              </a:spcAft>
              <a:buNone/>
            </a:pPr>
            <a:r>
              <a:rPr b="1" lang="zh-HK" sz="2120"/>
              <a:t>-Auto send email to 3S Co., Ltd in real-time</a:t>
            </a:r>
            <a:endParaRPr/>
          </a:p>
          <a:p>
            <a:pPr indent="0" lvl="0" marL="0" rtl="0" algn="l">
              <a:spcBef>
                <a:spcPts val="1200"/>
              </a:spcBef>
              <a:spcAft>
                <a:spcPts val="1200"/>
              </a:spcAft>
              <a:buNone/>
            </a:pPr>
            <a:r>
              <a:rPr b="1" lang="zh-HK" sz="2120"/>
              <a:t>-3S Co., Ltd. receives email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Data Exchange - </a:t>
            </a:r>
            <a:r>
              <a:rPr lang="zh-HK"/>
              <a:t>3S Co. receive the data and import to DB</a:t>
            </a:r>
            <a:endParaRPr/>
          </a:p>
        </p:txBody>
      </p:sp>
      <p:sp>
        <p:nvSpPr>
          <p:cNvPr id="166" name="Google Shape;166;p2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HK" sz="2120"/>
              <a:t>-When </a:t>
            </a:r>
            <a:r>
              <a:rPr b="1" lang="zh-HK" sz="2120"/>
              <a:t>3S Co., Ltd. turns on their application</a:t>
            </a:r>
            <a:endParaRPr b="1" sz="2120"/>
          </a:p>
          <a:p>
            <a:pPr indent="0" lvl="0" marL="0" rtl="0" algn="l">
              <a:spcBef>
                <a:spcPts val="1200"/>
              </a:spcBef>
              <a:spcAft>
                <a:spcPts val="1200"/>
              </a:spcAft>
              <a:buNone/>
            </a:pPr>
            <a:r>
              <a:rPr b="1" lang="zh-HK" sz="2120"/>
              <a:t>-Auto read email &amp; update PHPmyadmin(3S)</a:t>
            </a:r>
            <a:endParaRPr b="1" sz="212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Data Exchange</a:t>
            </a:r>
            <a:endParaRPr/>
          </a:p>
        </p:txBody>
      </p:sp>
      <p:sp>
        <p:nvSpPr>
          <p:cNvPr id="172" name="Google Shape;172;p28"/>
          <p:cNvSpPr txBox="1"/>
          <p:nvPr>
            <p:ph idx="1" type="body"/>
          </p:nvPr>
        </p:nvSpPr>
        <p:spPr>
          <a:xfrm>
            <a:off x="311700" y="1468825"/>
            <a:ext cx="3195300" cy="92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zh-HK" sz="1620"/>
              <a:t>-This is the email example received by </a:t>
            </a:r>
            <a:r>
              <a:rPr b="1" lang="zh-HK" sz="1620"/>
              <a:t>3S Co., Ltd. automatically</a:t>
            </a:r>
            <a:endParaRPr sz="1300"/>
          </a:p>
        </p:txBody>
      </p:sp>
      <p:pic>
        <p:nvPicPr>
          <p:cNvPr id="173" name="Google Shape;173;p28"/>
          <p:cNvPicPr preferRelativeResize="0"/>
          <p:nvPr/>
        </p:nvPicPr>
        <p:blipFill>
          <a:blip r:embed="rId3">
            <a:alphaModFix/>
          </a:blip>
          <a:stretch>
            <a:fillRect/>
          </a:stretch>
        </p:blipFill>
        <p:spPr>
          <a:xfrm>
            <a:off x="4048838" y="1004550"/>
            <a:ext cx="4518009" cy="4037500"/>
          </a:xfrm>
          <a:prstGeom prst="rect">
            <a:avLst/>
          </a:prstGeom>
          <a:noFill/>
          <a:ln>
            <a:noFill/>
          </a:ln>
        </p:spPr>
      </p:pic>
      <p:pic>
        <p:nvPicPr>
          <p:cNvPr id="174" name="Google Shape;174;p28"/>
          <p:cNvPicPr preferRelativeResize="0"/>
          <p:nvPr/>
        </p:nvPicPr>
        <p:blipFill>
          <a:blip r:embed="rId4">
            <a:alphaModFix/>
          </a:blip>
          <a:stretch>
            <a:fillRect/>
          </a:stretch>
        </p:blipFill>
        <p:spPr>
          <a:xfrm>
            <a:off x="2677950" y="576850"/>
            <a:ext cx="6257925" cy="228600"/>
          </a:xfrm>
          <a:prstGeom prst="rect">
            <a:avLst/>
          </a:prstGeom>
          <a:noFill/>
          <a:ln cap="flat" cmpd="sng" w="19050">
            <a:solidFill>
              <a:srgbClr val="FFFF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t>Demostration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HK"/>
              <a:t>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1" lang="zh-HK" sz="2200">
                <a:solidFill>
                  <a:srgbClr val="575757"/>
                </a:solidFill>
                <a:highlight>
                  <a:schemeClr val="lt1"/>
                </a:highlight>
              </a:rPr>
              <a:t>Company overview</a:t>
            </a:r>
            <a:endParaRPr sz="3700">
              <a:solidFill>
                <a:srgbClr val="575757"/>
              </a:solidFill>
              <a:highlight>
                <a:schemeClr val="lt1"/>
              </a:highlight>
            </a:endParaRPr>
          </a:p>
        </p:txBody>
      </p:sp>
      <p:sp>
        <p:nvSpPr>
          <p:cNvPr id="69" name="Google Shape;69;p14"/>
          <p:cNvSpPr txBox="1"/>
          <p:nvPr>
            <p:ph idx="1" type="body"/>
          </p:nvPr>
        </p:nvSpPr>
        <p:spPr>
          <a:xfrm>
            <a:off x="311700" y="14856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HK"/>
              <a:t>ABC company(Interior design and decoration platform)</a:t>
            </a:r>
            <a:endParaRPr/>
          </a:p>
          <a:p>
            <a:pPr indent="0" lvl="0" marL="457200" rtl="0" algn="l">
              <a:spcBef>
                <a:spcPts val="1200"/>
              </a:spcBef>
              <a:spcAft>
                <a:spcPts val="0"/>
              </a:spcAft>
              <a:buNone/>
            </a:pPr>
            <a:r>
              <a:rPr lang="zh-HK"/>
              <a:t>Role: Admin(us), custumer, provider</a:t>
            </a:r>
            <a:endParaRPr/>
          </a:p>
          <a:p>
            <a:pPr indent="-342900" lvl="0" marL="457200" rtl="0" algn="l">
              <a:spcBef>
                <a:spcPts val="1200"/>
              </a:spcBef>
              <a:spcAft>
                <a:spcPts val="0"/>
              </a:spcAft>
              <a:buSzPts val="1800"/>
              <a:buChar char="●"/>
            </a:pPr>
            <a:r>
              <a:rPr lang="zh-HK"/>
              <a:t>3S Co.,Ltd (</a:t>
            </a:r>
            <a:r>
              <a:rPr lang="zh-HK"/>
              <a:t>3rd material supply company)</a:t>
            </a:r>
            <a:endParaRPr/>
          </a:p>
          <a:p>
            <a:pPr indent="0" lvl="0" marL="457200" rtl="0" algn="l">
              <a:spcBef>
                <a:spcPts val="1200"/>
              </a:spcBef>
              <a:spcAft>
                <a:spcPts val="1200"/>
              </a:spcAft>
              <a:buNone/>
            </a:pPr>
            <a:r>
              <a:rPr lang="zh-HK"/>
              <a:t>Role: Admin(3S), custumer(ABC Co. provider)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b="5042" l="4739" r="3061" t="11610"/>
          <a:stretch/>
        </p:blipFill>
        <p:spPr>
          <a:xfrm>
            <a:off x="2386850" y="0"/>
            <a:ext cx="6698325" cy="5101651"/>
          </a:xfrm>
          <a:prstGeom prst="rect">
            <a:avLst/>
          </a:prstGeom>
          <a:noFill/>
          <a:ln>
            <a:noFill/>
          </a:ln>
        </p:spPr>
      </p:pic>
      <p:sp>
        <p:nvSpPr>
          <p:cNvPr id="75" name="Google Shape;75;p15"/>
          <p:cNvSpPr txBox="1"/>
          <p:nvPr>
            <p:ph type="title"/>
          </p:nvPr>
        </p:nvSpPr>
        <p:spPr>
          <a:xfrm>
            <a:off x="420225" y="705975"/>
            <a:ext cx="1546500" cy="3059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SzPts val="990"/>
              <a:buNone/>
            </a:pPr>
            <a:r>
              <a:rPr lang="zh-HK" sz="2000"/>
              <a:t>Design &amp; decoration intermediary company service blueprint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13425" y="227825"/>
            <a:ext cx="8520600" cy="1106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The </a:t>
            </a:r>
            <a:r>
              <a:rPr lang="zh-HK"/>
              <a:t>Service Blueprint of </a:t>
            </a:r>
            <a:r>
              <a:rPr lang="zh-HK"/>
              <a:t>M</a:t>
            </a:r>
            <a:r>
              <a:rPr lang="zh-HK"/>
              <a:t>aterial Supply Company </a:t>
            </a:r>
            <a:endParaRPr/>
          </a:p>
          <a:p>
            <a:pPr indent="0" lvl="0" marL="0" rtl="0" algn="l">
              <a:spcBef>
                <a:spcPts val="0"/>
              </a:spcBef>
              <a:spcAft>
                <a:spcPts val="0"/>
              </a:spcAft>
              <a:buNone/>
            </a:pPr>
            <a:r>
              <a:rPr lang="zh-HK" sz="2400"/>
              <a:t>(3S custumer = ABC provider)</a:t>
            </a:r>
            <a:endParaRPr sz="2400"/>
          </a:p>
        </p:txBody>
      </p:sp>
      <p:pic>
        <p:nvPicPr>
          <p:cNvPr id="81" name="Google Shape;81;p16"/>
          <p:cNvPicPr preferRelativeResize="0"/>
          <p:nvPr/>
        </p:nvPicPr>
        <p:blipFill rotWithShape="1">
          <a:blip r:embed="rId3">
            <a:alphaModFix/>
          </a:blip>
          <a:srcRect b="13957" l="3311" r="7443" t="8239"/>
          <a:stretch/>
        </p:blipFill>
        <p:spPr>
          <a:xfrm>
            <a:off x="69300" y="1479175"/>
            <a:ext cx="8720975" cy="324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HK"/>
              <a:t>User stories</a:t>
            </a:r>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rotWithShape="1">
          <a:blip r:embed="rId3">
            <a:alphaModFix/>
          </a:blip>
          <a:srcRect b="0" l="0" r="0" t="0"/>
          <a:stretch/>
        </p:blipFill>
        <p:spPr>
          <a:xfrm>
            <a:off x="2058300" y="-33900"/>
            <a:ext cx="6774000" cy="521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490250" y="528900"/>
            <a:ext cx="6227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t>Agile project template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 name="Google Shape;99;p19"/>
          <p:cNvPicPr preferRelativeResize="0"/>
          <p:nvPr/>
        </p:nvPicPr>
        <p:blipFill rotWithShape="1">
          <a:blip r:embed="rId3">
            <a:alphaModFix/>
          </a:blip>
          <a:srcRect b="0" l="-704" r="0" t="0"/>
          <a:stretch/>
        </p:blipFill>
        <p:spPr>
          <a:xfrm>
            <a:off x="-32400" y="356300"/>
            <a:ext cx="9208802" cy="4430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05" name="Google Shape;105;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32355" y="0"/>
            <a:ext cx="907928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HK"/>
              <a:t>Data Interface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