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4" r:id="rId2"/>
    <p:sldId id="285" r:id="rId3"/>
    <p:sldId id="319" r:id="rId4"/>
    <p:sldId id="320" r:id="rId5"/>
    <p:sldId id="286" r:id="rId6"/>
    <p:sldId id="298" r:id="rId7"/>
    <p:sldId id="313" r:id="rId8"/>
    <p:sldId id="314" r:id="rId9"/>
    <p:sldId id="315" r:id="rId10"/>
    <p:sldId id="321" r:id="rId11"/>
    <p:sldId id="322" r:id="rId12"/>
    <p:sldId id="317" r:id="rId13"/>
    <p:sldId id="318" r:id="rId14"/>
    <p:sldId id="301" r:id="rId15"/>
    <p:sldId id="302" r:id="rId16"/>
    <p:sldId id="303" r:id="rId17"/>
    <p:sldId id="304" r:id="rId18"/>
    <p:sldId id="326" r:id="rId19"/>
    <p:sldId id="325" r:id="rId20"/>
    <p:sldId id="261" r:id="rId21"/>
    <p:sldId id="323" r:id="rId22"/>
    <p:sldId id="290" r:id="rId23"/>
    <p:sldId id="324" r:id="rId24"/>
    <p:sldId id="328" r:id="rId25"/>
    <p:sldId id="262" r:id="rId26"/>
    <p:sldId id="308" r:id="rId27"/>
    <p:sldId id="309" r:id="rId28"/>
    <p:sldId id="265" r:id="rId29"/>
    <p:sldId id="310" r:id="rId30"/>
    <p:sldId id="289" r:id="rId31"/>
    <p:sldId id="312" r:id="rId32"/>
    <p:sldId id="311" r:id="rId33"/>
    <p:sldId id="32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77074" autoAdjust="0"/>
  </p:normalViewPr>
  <p:slideViewPr>
    <p:cSldViewPr snapToGrid="0">
      <p:cViewPr varScale="1">
        <p:scale>
          <a:sx n="113" d="100"/>
          <a:sy n="113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ypl.github.io/PYPL.html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8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8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8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8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72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78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5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 타입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변수에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저장될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(type)’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저장하고자 하는 값의 종류에 맞게 변수의 타입을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tx1"/>
                </a:solidFill>
              </a:rPr>
              <a:t>변수명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변수에 붙인 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지정한 이름으로 값을 읽어올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다른 변수와 구별이 되도록 이름을 다르게 </a:t>
            </a:r>
            <a:r>
              <a:rPr lang="ko-KR" altLang="en-US" smtClean="0">
                <a:solidFill>
                  <a:schemeClr val="tx1"/>
                </a:solidFill>
              </a:rPr>
              <a:t>해야함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51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 타입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변수에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저장될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(type)’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저장하고자 하는 값의 종류에 맞게 변수의 타입을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tx1"/>
                </a:solidFill>
              </a:rPr>
              <a:t>변수명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변수에 붙인 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지정한 이름으로 값을 읽어올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다른 변수와 구별이 되도록 이름을 다르게 </a:t>
            </a:r>
            <a:r>
              <a:rPr lang="ko-KR" altLang="en-US" smtClean="0">
                <a:solidFill>
                  <a:schemeClr val="tx1"/>
                </a:solidFill>
              </a:rPr>
              <a:t>해야함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30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 타입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변수에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저장될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(type)’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저장하고자 하는 값의 종류에 맞게 변수의 타입을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tx1"/>
                </a:solidFill>
              </a:rPr>
              <a:t>변수명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변수에 붙인 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지정한 이름으로 값을 읽어올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다른 변수와 구별이 되도록 이름을 다르게 </a:t>
            </a:r>
            <a:r>
              <a:rPr lang="ko-KR" altLang="en-US" smtClean="0">
                <a:solidFill>
                  <a:schemeClr val="tx1"/>
                </a:solidFill>
              </a:rPr>
              <a:t>해야함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97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8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Tiobe</a:t>
            </a:r>
            <a:r>
              <a:rPr lang="en-US" altLang="ko-KR" dirty="0" smtClean="0"/>
              <a:t> index : </a:t>
            </a:r>
            <a:r>
              <a:rPr lang="ko-KR" altLang="en-US" dirty="0" smtClean="0"/>
              <a:t>프로그래밍 언어를 이용하는 엔지니어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업체의 수 </a:t>
            </a:r>
            <a:endParaRPr lang="en-US" altLang="ko-KR" dirty="0" smtClean="0"/>
          </a:p>
          <a:p>
            <a:r>
              <a:rPr lang="en-US" altLang="ko-KR" baseline="0" dirty="0" smtClean="0"/>
              <a:t>                 </a:t>
            </a:r>
            <a:r>
              <a:rPr lang="en-US" altLang="ko-KR" dirty="0" smtClean="0"/>
              <a:t>+ Google,</a:t>
            </a:r>
            <a:r>
              <a:rPr lang="en-US" altLang="ko-KR" baseline="0" dirty="0" smtClean="0"/>
              <a:t> Yahoo, </a:t>
            </a:r>
            <a:r>
              <a:rPr lang="en-US" altLang="ko-KR" baseline="0" dirty="0" err="1" smtClean="0"/>
              <a:t>Youtube</a:t>
            </a:r>
            <a:r>
              <a:rPr lang="en-US" altLang="ko-KR" baseline="0" dirty="0" smtClean="0"/>
              <a:t>, Wikipedia </a:t>
            </a:r>
            <a:r>
              <a:rPr lang="ko-KR" altLang="en-US" baseline="0" dirty="0" smtClean="0"/>
              <a:t>등의 검색엔진을 통해 검색되어지는 결과 수로 순위를 매김</a:t>
            </a:r>
            <a:endParaRPr lang="en-US" altLang="ko-KR" baseline="0" dirty="0" smtClean="0"/>
          </a:p>
          <a:p>
            <a:r>
              <a:rPr lang="en-US" altLang="ko-KR" dirty="0" smtClean="0">
                <a:hlinkClick r:id="rId3"/>
              </a:rPr>
              <a:t>https://www.tiobe.com/tiobe-index/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PYPL(</a:t>
            </a:r>
            <a:r>
              <a:rPr lang="en-US" altLang="ko-KR" dirty="0" err="1" smtClean="0"/>
              <a:t>PopularitY</a:t>
            </a:r>
            <a:r>
              <a:rPr lang="en-US" altLang="ko-KR" baseline="0" dirty="0" smtClean="0"/>
              <a:t> of Programming Language) index : Google trends </a:t>
            </a:r>
            <a:r>
              <a:rPr lang="ko-KR" altLang="en-US" baseline="0" dirty="0" smtClean="0"/>
              <a:t>통계 데이터를 기반으로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특정 프로그래밍 언어 </a:t>
            </a:r>
            <a:r>
              <a:rPr lang="ko-KR" altLang="en-US" baseline="0" dirty="0" err="1" smtClean="0"/>
              <a:t>튜토리얼이</a:t>
            </a:r>
            <a:r>
              <a:rPr lang="ko-KR" altLang="en-US" baseline="0" dirty="0" smtClean="0"/>
              <a:t> 얼마나 검색되어 지는지에 대한 순위를 매김</a:t>
            </a:r>
            <a:endParaRPr lang="en-US" altLang="ko-KR" baseline="0" dirty="0" smtClean="0"/>
          </a:p>
          <a:p>
            <a:r>
              <a:rPr lang="en-US" altLang="ko-KR" dirty="0" smtClean="0">
                <a:hlinkClick r:id="rId4"/>
              </a:rPr>
              <a:t>http://pypl.github.io/PYPL.html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78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7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84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15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74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개발의 단위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94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4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운영체제에 독립적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이식성이</a:t>
            </a:r>
            <a:r>
              <a:rPr lang="ko-KR" altLang="en-US" baseline="0" dirty="0" smtClean="0">
                <a:solidFill>
                  <a:schemeClr val="tx1"/>
                </a:solidFill>
                <a:latin typeface="+mn-ea"/>
              </a:rPr>
              <a:t> 높음</a:t>
            </a:r>
            <a:r>
              <a:rPr lang="en-US" altLang="ko-KR" baseline="0" dirty="0" smtClean="0">
                <a:solidFill>
                  <a:schemeClr val="tx1"/>
                </a:solidFill>
                <a:latin typeface="+mn-ea"/>
              </a:rPr>
              <a:t>)	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baseline="0" dirty="0" smtClean="0">
                <a:solidFill>
                  <a:schemeClr val="tx1"/>
                </a:solidFill>
                <a:latin typeface="+mn-ea"/>
              </a:rPr>
              <a:t>	 : </a:t>
            </a:r>
            <a:r>
              <a:rPr lang="ko-KR" altLang="en-US" baseline="0" dirty="0" smtClean="0">
                <a:solidFill>
                  <a:schemeClr val="tx1"/>
                </a:solidFill>
                <a:latin typeface="+mn-ea"/>
              </a:rPr>
              <a:t>모든 운영체제에서 동일한 코드를 사용 가능</a:t>
            </a:r>
            <a:r>
              <a:rPr lang="en-US" altLang="ko-KR" baseline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aseline="0" dirty="0" smtClean="0">
                <a:solidFill>
                  <a:schemeClr val="tx1"/>
                </a:solidFill>
                <a:latin typeface="+mn-ea"/>
              </a:rPr>
              <a:t>다음 슬라이드 추가 설명</a:t>
            </a:r>
            <a:r>
              <a:rPr lang="en-US" altLang="ko-KR" baseline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사용하기 쉬운 언어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다른 언어의 단점 보완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포인터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메모리 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 지향 언어 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능률적이고 명확한 코드 작성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aseline="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ko-KR" altLang="en-US" baseline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aseline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baseline="0" dirty="0" smtClean="0">
                <a:solidFill>
                  <a:schemeClr val="tx1"/>
                </a:solidFill>
                <a:latin typeface="+mn-ea"/>
              </a:rPr>
              <a:t>간결하고</a:t>
            </a:r>
            <a:r>
              <a:rPr lang="en-US" altLang="ko-KR" baseline="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aseline="0" dirty="0" smtClean="0">
                <a:solidFill>
                  <a:schemeClr val="tx1"/>
                </a:solidFill>
                <a:latin typeface="+mn-ea"/>
              </a:rPr>
              <a:t>타 프로그래밍 언어에 비해 이해하기 쉬운 코드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자동 메모리 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(Garbage Collection)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aseline="0" dirty="0" smtClean="0">
                <a:solidFill>
                  <a:schemeClr val="tx1"/>
                </a:solidFill>
                <a:latin typeface="+mn-ea"/>
              </a:rPr>
              <a:t>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프로그래머가 개발에 집중할 수 있도록 메모리 관리를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GC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해줌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네트워크와 분산환경 지원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네트워크 관련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API(Application Programing Interface)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제공하여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API(Application Programing Interface)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프로그래밍 언어가 제공하는 기능을 제어할 수 있게 만든 인터페이스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멀티쓰래드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지원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쓰레드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생성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제어와 관련된 라이브러리</a:t>
            </a:r>
            <a:r>
              <a:rPr lang="en-US" altLang="ko-KR" baseline="0" dirty="0" smtClean="0">
                <a:solidFill>
                  <a:schemeClr val="tx1"/>
                </a:solidFill>
                <a:latin typeface="+mn-ea"/>
              </a:rPr>
              <a:t> API</a:t>
            </a:r>
            <a:r>
              <a:rPr lang="ko-KR" altLang="en-US" baseline="0" dirty="0" smtClean="0">
                <a:solidFill>
                  <a:schemeClr val="tx1"/>
                </a:solidFill>
                <a:latin typeface="+mn-ea"/>
              </a:rPr>
              <a:t>를 제공 </a:t>
            </a:r>
            <a:r>
              <a:rPr lang="en-US" altLang="ko-KR" baseline="0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baseline="0" dirty="0" smtClean="0">
                <a:solidFill>
                  <a:schemeClr val="tx1"/>
                </a:solidFill>
                <a:latin typeface="+mn-ea"/>
              </a:rPr>
              <a:t>운영체제 관계 없이 멀티 </a:t>
            </a:r>
            <a:r>
              <a:rPr lang="ko-KR" altLang="en-US" baseline="0" dirty="0" err="1" smtClean="0">
                <a:solidFill>
                  <a:schemeClr val="tx1"/>
                </a:solidFill>
                <a:latin typeface="+mn-ea"/>
              </a:rPr>
              <a:t>스레드를</a:t>
            </a:r>
            <a:r>
              <a:rPr lang="ko-KR" altLang="en-US" baseline="0" dirty="0" smtClean="0">
                <a:solidFill>
                  <a:schemeClr val="tx1"/>
                </a:solidFill>
                <a:latin typeface="+mn-ea"/>
              </a:rPr>
              <a:t> 쉽게 구현 가능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6.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동적 로딩 지원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애플리케이션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 실행 시 관련된 모든 파일을 메모리에 올리지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로딩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않고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필요한 시점에 알맞은</a:t>
            </a:r>
            <a:r>
              <a:rPr lang="ko-KR" altLang="en-US" baseline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aseline="0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baseline="0" dirty="0" smtClean="0">
                <a:solidFill>
                  <a:schemeClr val="tx1"/>
                </a:solidFill>
                <a:latin typeface="+mn-ea"/>
              </a:rPr>
              <a:t>파일을 로딩함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6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JVM</a:t>
            </a:r>
            <a:r>
              <a:rPr lang="ko-KR" altLang="en-US" dirty="0" smtClean="0"/>
              <a:t>은 자바코드로 작성된 프로그램이 실행되는 가상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가상 컴퓨터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C</a:t>
            </a:r>
            <a:r>
              <a:rPr lang="ko-KR" altLang="en-US" dirty="0" smtClean="0"/>
              <a:t>언어 같은 기존 프로그래밍 언어들은 각각의 플랫폼</a:t>
            </a:r>
            <a:r>
              <a:rPr lang="en-US" altLang="ko-KR" dirty="0" smtClean="0"/>
              <a:t>(OS)</a:t>
            </a:r>
            <a:r>
              <a:rPr lang="ko-KR" altLang="en-US" dirty="0" smtClean="0"/>
              <a:t>마다 가지고</a:t>
            </a:r>
            <a:r>
              <a:rPr lang="ko-KR" altLang="en-US" baseline="0" dirty="0" smtClean="0"/>
              <a:t> 연산방법 또는 해석순서 등의 차이로 인해</a:t>
            </a:r>
            <a:endParaRPr lang="en-US" altLang="ko-KR" baseline="0" dirty="0" smtClean="0"/>
          </a:p>
          <a:p>
            <a:r>
              <a:rPr lang="ko-KR" altLang="en-US" dirty="0" smtClean="0"/>
              <a:t>플랫폼마다 </a:t>
            </a:r>
            <a:r>
              <a:rPr lang="ko-KR" altLang="en-US" baseline="0" dirty="0" smtClean="0"/>
              <a:t>코딩방식의 차이가 있음 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자바는 이러한 단점을 보완하기 위해 각 플랫폼에서 동작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의존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 플랫폼 별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을 미리 만들어 배포하여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동일한 자바 코드를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플랫폼이 해석할 수 있는 기계어로 번역을 해줌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설치된 환경에서 자바 프로그램</a:t>
            </a:r>
            <a:r>
              <a:rPr lang="ko-KR" altLang="en-US" baseline="0" dirty="0" smtClean="0"/>
              <a:t>을 실행 시 모든 플랫폼에서 같은 코드 사용 가능함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    (</a:t>
            </a:r>
            <a:r>
              <a:rPr lang="ko-KR" altLang="en-US" baseline="0" dirty="0" smtClean="0"/>
              <a:t>한번 작성해 어디서든 실행한다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자바 원칙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유명함</a:t>
            </a:r>
            <a:r>
              <a:rPr lang="en-US" altLang="ko-KR" baseline="0" dirty="0" smtClean="0"/>
              <a:t>))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JVM</a:t>
            </a:r>
            <a:r>
              <a:rPr lang="ko-KR" altLang="en-US" baseline="0" dirty="0" smtClean="0"/>
              <a:t>이 각 플랫폼에 맞는 기계어로 코드를 번역하기 위해선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작성한 자바코드를 </a:t>
            </a:r>
            <a:r>
              <a:rPr lang="en-US" altLang="ko-KR" baseline="0" dirty="0" smtClean="0"/>
              <a:t>byte code(.class)</a:t>
            </a:r>
            <a:r>
              <a:rPr lang="ko-KR" altLang="en-US" baseline="0" dirty="0" smtClean="0"/>
              <a:t>로 변경하여 메모리에 적재해야 하는데 이를 컴파일이라고 함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컴파일 해주는 </a:t>
            </a:r>
            <a:r>
              <a:rPr lang="en-US" altLang="ko-KR" baseline="0" dirty="0" smtClean="0"/>
              <a:t>s/w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컴파일러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JVM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byte code </a:t>
            </a:r>
            <a:r>
              <a:rPr lang="ko-KR" altLang="en-US" baseline="0" dirty="0" smtClean="0"/>
              <a:t>메모리 적재 시 프로그램의 모든 </a:t>
            </a:r>
            <a:r>
              <a:rPr lang="en-US" altLang="ko-KR" baseline="0" dirty="0" smtClean="0"/>
              <a:t>byte code</a:t>
            </a:r>
            <a:r>
              <a:rPr lang="ko-KR" altLang="en-US" baseline="0" dirty="0" smtClean="0"/>
              <a:t>를 한번에 메모리에 적재하면 비효율적이므로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인터프리터라는 방식으로 현재 실행에 필요한 </a:t>
            </a:r>
            <a:r>
              <a:rPr lang="en-US" altLang="ko-KR" baseline="0" dirty="0" smtClean="0"/>
              <a:t>byte code</a:t>
            </a:r>
            <a:r>
              <a:rPr lang="ko-KR" altLang="en-US" baseline="0" dirty="0" smtClean="0"/>
              <a:t>만을 메모리에 적재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해석하는 방식을 사용함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1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8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02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2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91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9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eclipse.org/download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프로그래밍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기초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5" y="1941987"/>
            <a:ext cx="11552348" cy="377613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70473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SE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탭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– Java SE 8 (8u202 and earlier)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5740" y="4689800"/>
            <a:ext cx="1755860" cy="25733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5740" y="2366054"/>
            <a:ext cx="974322" cy="27107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73" y="1728532"/>
            <a:ext cx="9573854" cy="24350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63" y="4793632"/>
            <a:ext cx="9426660" cy="12568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101250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SE Development Kit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8u202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운영체제에 맞는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 다운로드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44801" y="4210055"/>
            <a:ext cx="110067" cy="487278"/>
            <a:chOff x="6214535" y="4197652"/>
            <a:chExt cx="110067" cy="487278"/>
          </a:xfrm>
        </p:grpSpPr>
        <p:sp>
          <p:nvSpPr>
            <p:cNvPr id="6" name="타원 5"/>
            <p:cNvSpPr/>
            <p:nvPr/>
          </p:nvSpPr>
          <p:spPr>
            <a:xfrm>
              <a:off x="6214535" y="4197652"/>
              <a:ext cx="110067" cy="1100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214535" y="4386711"/>
              <a:ext cx="110067" cy="1100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214535" y="4574863"/>
              <a:ext cx="110067" cy="1100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309073" y="5422075"/>
            <a:ext cx="9553660" cy="5041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 flipH="1">
            <a:off x="1992313" y="981075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모두 </a:t>
            </a:r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로 놓고 </a:t>
            </a:r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next, 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다음 버튼 클릭</a:t>
            </a:r>
            <a:endParaRPr lang="ko-KR" altLang="en-US" sz="1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1461358"/>
            <a:ext cx="3600450" cy="21764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3" y="1484313"/>
            <a:ext cx="3600450" cy="21534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0" y="3944510"/>
            <a:ext cx="3562349" cy="215902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3" y="3944510"/>
            <a:ext cx="3600450" cy="215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 flipH="1">
            <a:off x="1992313" y="981075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모두 </a:t>
            </a:r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Default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로 놓고 </a:t>
            </a:r>
            <a:r>
              <a:rPr lang="en-US" altLang="ko-KR" sz="2000" b="1">
                <a:latin typeface="Tahoma" panose="020B0604030504040204" pitchFamily="34" charset="0"/>
                <a:cs typeface="Tahoma" panose="020B0604030504040204" pitchFamily="34" charset="0"/>
              </a:rPr>
              <a:t>next, </a:t>
            </a:r>
            <a:r>
              <a:rPr lang="ko-KR" altLang="en-US" sz="2000" b="1">
                <a:latin typeface="Tahoma" panose="020B0604030504040204" pitchFamily="34" charset="0"/>
                <a:cs typeface="Tahoma" panose="020B0604030504040204" pitchFamily="34" charset="0"/>
              </a:rPr>
              <a:t>다음 버튼 클릭</a:t>
            </a:r>
            <a:endParaRPr lang="ko-KR" altLang="en-US" sz="1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73" y="1557338"/>
            <a:ext cx="3585527" cy="2159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3" y="1557338"/>
            <a:ext cx="3600450" cy="2159000"/>
          </a:xfrm>
          <a:prstGeom prst="rect">
            <a:avLst/>
          </a:prstGeom>
        </p:spPr>
      </p:pic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165350" y="3892551"/>
            <a:ext cx="3786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600" dirty="0"/>
              <a:t>폴더 변경 시 폴더 위치 기억할 것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5" y="3940699"/>
            <a:ext cx="3600448" cy="21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7000" y="1666875"/>
            <a:ext cx="3687763" cy="3460750"/>
            <a:chOff x="127000" y="1670050"/>
            <a:chExt cx="3687763" cy="3460750"/>
          </a:xfrm>
        </p:grpSpPr>
        <p:pic>
          <p:nvPicPr>
            <p:cNvPr id="6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31" y="2463800"/>
              <a:ext cx="3162300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 flipH="1">
              <a:off x="127000" y="1670050"/>
              <a:ext cx="36877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‘</a:t>
              </a: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내 컴퓨터</a:t>
              </a:r>
              <a:r>
                <a:rPr lang="en-US" altLang="ko-KR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’ </a:t>
              </a: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오른쪽 클릭 </a:t>
              </a:r>
              <a:r>
                <a:rPr lang="en-US" altLang="ko-KR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속성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57663" y="1666875"/>
            <a:ext cx="4168775" cy="3463925"/>
            <a:chOff x="3943350" y="1666875"/>
            <a:chExt cx="4168775" cy="3463925"/>
          </a:xfrm>
        </p:grpSpPr>
        <p:pic>
          <p:nvPicPr>
            <p:cNvPr id="8" name="그림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50" y="2463800"/>
              <a:ext cx="4168775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 flipH="1">
              <a:off x="4918075" y="1666875"/>
              <a:ext cx="2219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고급시스템 설정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669338" y="1666875"/>
            <a:ext cx="3355975" cy="3592512"/>
            <a:chOff x="8669338" y="1668463"/>
            <a:chExt cx="3355975" cy="3592512"/>
          </a:xfrm>
        </p:grpSpPr>
        <p:pic>
          <p:nvPicPr>
            <p:cNvPr id="10" name="그림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9338" y="2255838"/>
              <a:ext cx="3355975" cy="300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9632950" y="2436813"/>
              <a:ext cx="436563" cy="2238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731500" y="4711700"/>
              <a:ext cx="1100138" cy="22383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"/>
            <p:cNvSpPr txBox="1">
              <a:spLocks noChangeArrowheads="1"/>
            </p:cNvSpPr>
            <p:nvPr/>
          </p:nvSpPr>
          <p:spPr bwMode="auto">
            <a:xfrm flipH="1">
              <a:off x="9358313" y="1668463"/>
              <a:ext cx="1978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고급 </a:t>
              </a:r>
              <a:r>
                <a:rPr lang="en-US" altLang="ko-KR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ko-KR" altLang="en-US" sz="2000" b="1" dirty="0">
                  <a:latin typeface="Tahoma" panose="020B0604030504040204" pitchFamily="34" charset="0"/>
                  <a:cs typeface="Tahoma" panose="020B0604030504040204" pitchFamily="34" charset="0"/>
                </a:rPr>
                <a:t>환경변수</a:t>
              </a:r>
              <a:endPara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3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0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196975"/>
            <a:ext cx="43053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977900" y="3678238"/>
            <a:ext cx="37084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99225" y="5257800"/>
            <a:ext cx="4957763" cy="9794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60000"/>
              </a:lnSpc>
              <a:defRPr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값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JDK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설치된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경로 추가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(C:\Program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Files\Java\jdk1.8.0_202\bin</a:t>
            </a:r>
            <a:r>
              <a:rPr lang="en-US" altLang="ko-KR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196975"/>
            <a:ext cx="4295775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36572" y="2450891"/>
            <a:ext cx="6061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 err="1"/>
              <a:t>윈도우키</a:t>
            </a:r>
            <a:r>
              <a:rPr lang="ko-KR" altLang="en-US" sz="1800" dirty="0"/>
              <a:t> </a:t>
            </a:r>
            <a:r>
              <a:rPr lang="en-US" altLang="ko-KR" sz="1800" dirty="0"/>
              <a:t>+ R </a:t>
            </a:r>
            <a:r>
              <a:rPr lang="ko-KR" altLang="en-US" sz="1800" dirty="0"/>
              <a:t>버튼 누르고 실행창에서 </a:t>
            </a:r>
            <a:r>
              <a:rPr lang="en-US" altLang="ko-KR" sz="1800" dirty="0" err="1" smtClean="0"/>
              <a:t>cmd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입력 후 확인</a:t>
            </a:r>
            <a:endParaRPr lang="ko-KR" altLang="en-US" sz="1800" dirty="0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7132638" y="4630209"/>
            <a:ext cx="45175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java –version 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/ </a:t>
            </a:r>
            <a:r>
              <a:rPr lang="en-US" altLang="ko-KR" sz="1800" dirty="0" err="1" smtClean="0"/>
              <a:t>javac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–version </a:t>
            </a:r>
            <a:r>
              <a:rPr lang="ko-KR" altLang="en-US" sz="1800" dirty="0" smtClean="0"/>
              <a:t>입력 시</a:t>
            </a: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 smtClean="0"/>
              <a:t>이미지와 같은 </a:t>
            </a:r>
            <a:r>
              <a:rPr lang="ko-KR" altLang="en-US" sz="1800" dirty="0"/>
              <a:t>버전 정보 나오면 설정완료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538" y="1009650"/>
            <a:ext cx="29033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환경변수 테스트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b="26911"/>
          <a:stretch/>
        </p:blipFill>
        <p:spPr>
          <a:xfrm>
            <a:off x="406400" y="4026247"/>
            <a:ext cx="6276975" cy="21650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1767706"/>
            <a:ext cx="38004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개발 환경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2533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Compile Test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3307" y="1638002"/>
            <a:ext cx="4017446" cy="4616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</a:rPr>
              <a:t>1. workspace </a:t>
            </a:r>
            <a:r>
              <a:rPr lang="ko-KR" altLang="en-US" sz="2000" b="1" dirty="0" smtClean="0">
                <a:latin typeface="+mn-ea"/>
              </a:rPr>
              <a:t>폴더 만들기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C:\workspace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폴더 생성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</a:rPr>
              <a:t>2. </a:t>
            </a:r>
            <a:r>
              <a:rPr lang="ko-KR" altLang="en-US" sz="2000" b="1" dirty="0" smtClean="0">
                <a:latin typeface="+mn-ea"/>
              </a:rPr>
              <a:t>메모장 실행 후 다음 내용 작성</a:t>
            </a:r>
            <a:r>
              <a:rPr lang="en-US" altLang="ko-KR" sz="2000" b="1" dirty="0" smtClean="0">
                <a:latin typeface="+mn-ea"/>
              </a:rPr>
              <a:t/>
            </a:r>
            <a:br>
              <a:rPr lang="en-US" altLang="ko-KR" sz="2000" b="1" dirty="0" smtClean="0">
                <a:latin typeface="+mn-ea"/>
              </a:rPr>
            </a:b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39779" y="3752517"/>
            <a:ext cx="6739480" cy="2185214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class HelloWorld{</a:t>
            </a: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public static void main(String[]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args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){</a:t>
            </a: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System.out.println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("Hello World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!!");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4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개발 환경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2533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Compile Test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3403" y="1638002"/>
            <a:ext cx="785354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latin typeface="+mn-ea"/>
              </a:rPr>
              <a:t>3</a:t>
            </a:r>
            <a:r>
              <a:rPr lang="en-US" altLang="ko-KR" b="1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내용 작성 후 파일 </a:t>
            </a:r>
            <a:r>
              <a:rPr lang="ko-KR" altLang="en-US" b="1" dirty="0" smtClean="0">
                <a:latin typeface="+mn-ea"/>
              </a:rPr>
              <a:t>저장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파일 저장 경로 </a:t>
            </a:r>
            <a:r>
              <a:rPr lang="en-US" altLang="ko-KR" sz="1400" dirty="0" smtClean="0">
                <a:latin typeface="+mn-ea"/>
              </a:rPr>
              <a:t>: 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C:\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workspace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폴더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파일명 </a:t>
            </a:r>
            <a:r>
              <a:rPr lang="en-US" altLang="ko-KR" sz="1400" dirty="0" smtClean="0">
                <a:latin typeface="+mn-ea"/>
              </a:rPr>
              <a:t>: HelloWorld.java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파일 형식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err="1" smtClean="0">
                <a:latin typeface="+mn-ea"/>
              </a:rPr>
              <a:t>모든파일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 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latin typeface="+mn-ea"/>
              </a:rPr>
              <a:t>4. </a:t>
            </a:r>
            <a:r>
              <a:rPr lang="en-US" altLang="ko-KR" b="1" dirty="0" err="1">
                <a:latin typeface="+mn-ea"/>
              </a:rPr>
              <a:t>cmd</a:t>
            </a:r>
            <a:r>
              <a:rPr lang="ko-KR" altLang="en-US" b="1" dirty="0">
                <a:latin typeface="+mn-ea"/>
              </a:rPr>
              <a:t>창 열기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b="1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시작 </a:t>
            </a:r>
            <a:r>
              <a:rPr lang="en-US" altLang="ko-KR" sz="1400" dirty="0">
                <a:latin typeface="+mn-ea"/>
              </a:rPr>
              <a:t>– </a:t>
            </a:r>
            <a:r>
              <a:rPr lang="ko-KR" altLang="en-US" sz="1400" dirty="0">
                <a:latin typeface="+mn-ea"/>
              </a:rPr>
              <a:t>실행 </a:t>
            </a:r>
            <a:r>
              <a:rPr lang="en-US" altLang="ko-KR" sz="1400" dirty="0">
                <a:latin typeface="+mn-ea"/>
              </a:rPr>
              <a:t>– </a:t>
            </a:r>
            <a:r>
              <a:rPr lang="en-US" altLang="ko-KR" sz="1400" dirty="0" err="1">
                <a:latin typeface="+mn-ea"/>
              </a:rPr>
              <a:t>cmd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입력</a:t>
            </a:r>
            <a:r>
              <a:rPr lang="en-US" altLang="ko-KR" sz="1400" dirty="0" smtClean="0">
                <a:latin typeface="+mn-ea"/>
              </a:rPr>
              <a:t>( </a:t>
            </a:r>
            <a:r>
              <a:rPr lang="ko-KR" altLang="en-US" sz="1400" dirty="0" smtClean="0">
                <a:latin typeface="+mn-ea"/>
              </a:rPr>
              <a:t>또는 윈도우 </a:t>
            </a:r>
            <a:r>
              <a:rPr lang="ko-KR" altLang="en-US" sz="1400" dirty="0">
                <a:latin typeface="+mn-ea"/>
              </a:rPr>
              <a:t>키 </a:t>
            </a:r>
            <a:r>
              <a:rPr lang="en-US" altLang="ko-KR" sz="1400" dirty="0">
                <a:latin typeface="+mn-ea"/>
              </a:rPr>
              <a:t>+ r)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latin typeface="+mn-ea"/>
              </a:rPr>
              <a:t>5. </a:t>
            </a:r>
            <a:r>
              <a:rPr lang="en-US" altLang="ko-KR" b="1" dirty="0" err="1" smtClean="0">
                <a:latin typeface="+mn-ea"/>
              </a:rPr>
              <a:t>cmd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창에서 </a:t>
            </a:r>
            <a:r>
              <a:rPr lang="en-US" altLang="ko-KR" b="1" dirty="0" smtClean="0">
                <a:latin typeface="+mn-ea"/>
              </a:rPr>
              <a:t>workspace </a:t>
            </a:r>
            <a:r>
              <a:rPr lang="ko-KR" altLang="en-US" b="1" dirty="0">
                <a:latin typeface="+mn-ea"/>
              </a:rPr>
              <a:t>경로 찾아가기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</a:rPr>
              <a:t>     C:\&gt; cd c:\workspace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77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개발 환경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25331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Compile Test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3403" y="1638002"/>
            <a:ext cx="86875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latin typeface="+mn-ea"/>
              </a:rPr>
              <a:t>6</a:t>
            </a:r>
            <a:r>
              <a:rPr lang="en-US" altLang="ko-KR" b="1" dirty="0" smtClean="0">
                <a:latin typeface="+mn-ea"/>
              </a:rPr>
              <a:t>. Compile </a:t>
            </a:r>
            <a:r>
              <a:rPr lang="ko-KR" altLang="en-US" b="1" dirty="0" smtClean="0">
                <a:latin typeface="+mn-ea"/>
              </a:rPr>
              <a:t>하기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latin typeface="+mn-ea"/>
              </a:rPr>
              <a:t>     	C:\workspace&gt; </a:t>
            </a:r>
            <a:r>
              <a:rPr lang="en-US" altLang="ko-KR" sz="1400" dirty="0" err="1" smtClean="0">
                <a:latin typeface="+mn-ea"/>
              </a:rPr>
              <a:t>javac</a:t>
            </a:r>
            <a:r>
              <a:rPr lang="en-US" altLang="ko-KR" sz="1400" dirty="0" smtClean="0">
                <a:latin typeface="+mn-ea"/>
              </a:rPr>
              <a:t> HelloWorld.java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컴파일 완료 시 </a:t>
            </a:r>
            <a:r>
              <a:rPr lang="en-US" altLang="ko-KR" dirty="0" smtClean="0">
                <a:latin typeface="+mn-ea"/>
              </a:rPr>
              <a:t>workspace </a:t>
            </a:r>
            <a:r>
              <a:rPr lang="ko-KR" altLang="en-US" dirty="0" smtClean="0">
                <a:latin typeface="+mn-ea"/>
              </a:rPr>
              <a:t>폴더 내부에 </a:t>
            </a:r>
            <a:r>
              <a:rPr lang="en-US" altLang="ko-KR" dirty="0" err="1" smtClean="0">
                <a:latin typeface="+mn-ea"/>
              </a:rPr>
              <a:t>HelloWolrd.class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파일이 생성됨</a:t>
            </a:r>
            <a:r>
              <a:rPr lang="en-US" altLang="ko-KR" dirty="0" smtClean="0">
                <a:latin typeface="+mn-ea"/>
              </a:rPr>
              <a:t>.)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latin typeface="+mn-ea"/>
              </a:rPr>
              <a:t>7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실행하기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HelloWord</a:t>
            </a:r>
            <a:r>
              <a:rPr lang="en-US" altLang="ko-KR" b="1" dirty="0" smtClean="0">
                <a:latin typeface="+mn-ea"/>
              </a:rPr>
              <a:t>!! </a:t>
            </a:r>
            <a:r>
              <a:rPr lang="ko-KR" altLang="en-US" b="1" dirty="0" smtClean="0">
                <a:latin typeface="+mn-ea"/>
              </a:rPr>
              <a:t>메시지 출력 확인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latin typeface="+mn-ea"/>
              </a:rPr>
              <a:t>     C:\workspace&gt; java HelloWorld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52" y="4209723"/>
            <a:ext cx="5850310" cy="17906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23352" y="4500842"/>
            <a:ext cx="2411822" cy="332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프로그래밍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5538" y="1009650"/>
            <a:ext cx="10010775" cy="1044575"/>
            <a:chOff x="1125538" y="1009650"/>
            <a:chExt cx="10010775" cy="1044575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174750" y="1557338"/>
              <a:ext cx="9961563" cy="496887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컴퓨터가 인식할 수 있는 명령어의 나열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집합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)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25538" y="1009650"/>
              <a:ext cx="335713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프로그램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(Program)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25538" y="4512811"/>
            <a:ext cx="10040937" cy="1038225"/>
            <a:chOff x="1125538" y="4512811"/>
            <a:chExt cx="10040937" cy="1038225"/>
          </a:xfrm>
        </p:grpSpPr>
        <p:sp>
          <p:nvSpPr>
            <p:cNvPr id="31" name="TextBox 30"/>
            <p:cNvSpPr txBox="1"/>
            <p:nvPr/>
          </p:nvSpPr>
          <p:spPr>
            <a:xfrm>
              <a:off x="1125538" y="4512811"/>
              <a:ext cx="424039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프로그래머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(Programmer)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03325" y="5022398"/>
              <a:ext cx="9963150" cy="528638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프로그램을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작성하는 사람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25538" y="2764406"/>
            <a:ext cx="10040937" cy="1038225"/>
            <a:chOff x="1125538" y="2481377"/>
            <a:chExt cx="10040937" cy="1038225"/>
          </a:xfrm>
        </p:grpSpPr>
        <p:sp>
          <p:nvSpPr>
            <p:cNvPr id="47" name="TextBox 46"/>
            <p:cNvSpPr txBox="1"/>
            <p:nvPr/>
          </p:nvSpPr>
          <p:spPr>
            <a:xfrm>
              <a:off x="1125538" y="2481377"/>
              <a:ext cx="441351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프로그래밍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(Programming)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1203325" y="2990964"/>
              <a:ext cx="9963150" cy="528638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프로그램을 작성하는 과정 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코딩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07" y="2120634"/>
            <a:ext cx="6997777" cy="43225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이클립스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25538" y="1009650"/>
            <a:ext cx="9343135" cy="9442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이클립스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다운로드 페이지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>
                <a:hlinkClick r:id="rId4"/>
              </a:rPr>
              <a:t>https://www.eclipse.org/downloads</a:t>
            </a:r>
            <a:r>
              <a:rPr lang="en-US" altLang="ko-KR" sz="2400" b="1" dirty="0" smtClean="0">
                <a:hlinkClick r:id="rId4"/>
              </a:rPr>
              <a:t>/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 Download Package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4078" y="5834124"/>
            <a:ext cx="914655" cy="251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394" y="1638002"/>
            <a:ext cx="6961212" cy="501993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이클립스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25538" y="1009650"/>
            <a:ext cx="74535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MORE DOWNLOADS – Eclipse 2019-03(4.11)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53275" y="4862814"/>
            <a:ext cx="1220386" cy="252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073408" y="5532076"/>
            <a:ext cx="1220386" cy="252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이클립스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5538" y="1009650"/>
            <a:ext cx="1001171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IDE for Enterprise Java Developers -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해당되는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운영체제 클릭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Download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4785" y="2279716"/>
            <a:ext cx="10896698" cy="4277943"/>
            <a:chOff x="744785" y="1907926"/>
            <a:chExt cx="10896698" cy="42779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24199"/>
            <a:stretch/>
          </p:blipFill>
          <p:spPr>
            <a:xfrm>
              <a:off x="744785" y="1907926"/>
              <a:ext cx="5351215" cy="427794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833796" y="1907927"/>
              <a:ext cx="2411822" cy="3328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103608" y="2751988"/>
              <a:ext cx="855065" cy="4546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08570" y="2369850"/>
              <a:ext cx="5087430" cy="10591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5011" y="1907926"/>
              <a:ext cx="5456472" cy="4276366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8485714" y="3575328"/>
            <a:ext cx="939640" cy="450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이클립스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5538" y="1009650"/>
            <a:ext cx="8334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드라이브에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dev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폴더를 생성하여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다운로드된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파일을 이동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압축 해제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eclipse.exe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03983" y="2156559"/>
            <a:ext cx="6984033" cy="4379817"/>
            <a:chOff x="1747372" y="2156559"/>
            <a:chExt cx="6984033" cy="437981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372" y="2156559"/>
              <a:ext cx="6984033" cy="4379817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777445" y="3786415"/>
              <a:ext cx="976906" cy="9751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9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이클립스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25538" y="1009650"/>
            <a:ext cx="95874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Workspace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입력란에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C:\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workspace\1_Java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작성 후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Launch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599795"/>
            <a:ext cx="58578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108" y="2234226"/>
            <a:ext cx="6667536" cy="428292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프로그래밍 순서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환경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b="1" dirty="0" smtClean="0">
                <a:cs typeface="Tahoma" panose="020B0604030504040204" pitchFamily="34" charset="0"/>
              </a:rPr>
              <a:t>1. project </a:t>
            </a:r>
            <a:r>
              <a:rPr lang="ko-KR" altLang="en-US" sz="2000" b="1" dirty="0">
                <a:cs typeface="Tahoma" panose="020B0604030504040204" pitchFamily="34" charset="0"/>
              </a:rPr>
              <a:t>만들기</a:t>
            </a:r>
            <a:endParaRPr lang="en-US" altLang="ko-KR" sz="2000" b="1" dirty="0">
              <a:cs typeface="Tahoma" panose="020B0604030504040204" pitchFamily="34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673400" y="3092745"/>
            <a:ext cx="402046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b="1" dirty="0" smtClean="0">
                <a:solidFill>
                  <a:srgbClr val="FF0000"/>
                </a:solidFill>
              </a:rPr>
              <a:t>Project Explorer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창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– Create a project… 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클릭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 dirty="0" smtClean="0">
                <a:solidFill>
                  <a:srgbClr val="FF0000"/>
                </a:solidFill>
              </a:rPr>
              <a:t>또는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b="1" dirty="0" smtClean="0">
                <a:solidFill>
                  <a:srgbClr val="FF0000"/>
                </a:solidFill>
              </a:rPr>
              <a:t>File – New – Project…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클릭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75543" y="2677490"/>
            <a:ext cx="931257" cy="226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67108" y="4262296"/>
            <a:ext cx="931257" cy="226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88" y="1297924"/>
            <a:ext cx="3639079" cy="500286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13" y="2060575"/>
            <a:ext cx="3626597" cy="349885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프로그래밍 순서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환경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b="1" dirty="0" smtClean="0">
                <a:cs typeface="Tahoma" panose="020B0604030504040204" pitchFamily="34" charset="0"/>
              </a:rPr>
              <a:t>1. project </a:t>
            </a:r>
            <a:r>
              <a:rPr lang="ko-KR" altLang="en-US" sz="2000" b="1" dirty="0">
                <a:cs typeface="Tahoma" panose="020B0604030504040204" pitchFamily="34" charset="0"/>
              </a:rPr>
              <a:t>만들기</a:t>
            </a:r>
            <a:endParaRPr lang="en-US" altLang="ko-KR" sz="2000" b="1" dirty="0">
              <a:cs typeface="Tahoma" panose="020B0604030504040204" pitchFamily="34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527081" y="5405437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7814347" y="2060575"/>
            <a:ext cx="1503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 dirty="0" err="1">
                <a:solidFill>
                  <a:srgbClr val="FF0000"/>
                </a:solidFill>
              </a:rPr>
              <a:t>프로젝트명</a:t>
            </a:r>
            <a:r>
              <a:rPr lang="ko-KR" altLang="en-US" sz="1400" b="1" dirty="0">
                <a:solidFill>
                  <a:srgbClr val="FF0000"/>
                </a:solidFill>
              </a:rPr>
              <a:t> 입력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8730861" y="6146800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5835650" y="3351213"/>
            <a:ext cx="476250" cy="5826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5" y="2140543"/>
            <a:ext cx="6881136" cy="447948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프로그래밍 순서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환경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b="1" dirty="0" smtClean="0">
                <a:cs typeface="Tahoma" panose="020B0604030504040204" pitchFamily="34" charset="0"/>
              </a:rPr>
              <a:t>2. Class </a:t>
            </a:r>
            <a:r>
              <a:rPr lang="ko-KR" altLang="en-US" sz="2000" b="1" dirty="0">
                <a:cs typeface="Tahoma" panose="020B0604030504040204" pitchFamily="34" charset="0"/>
              </a:rPr>
              <a:t>만들기</a:t>
            </a:r>
            <a:endParaRPr lang="en-US" altLang="ko-KR" sz="2000" b="1" dirty="0">
              <a:cs typeface="Tahoma" panose="020B060403050404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37213" y="2731799"/>
            <a:ext cx="5086009" cy="830997"/>
            <a:chOff x="1656213" y="2499053"/>
            <a:chExt cx="5086009" cy="830997"/>
          </a:xfrm>
        </p:grpSpPr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656213" y="2806830"/>
              <a:ext cx="10269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smtClean="0">
                  <a:solidFill>
                    <a:srgbClr val="FF0000"/>
                  </a:solidFill>
                </a:rPr>
                <a:t>① 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src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폴더</a:t>
              </a:r>
              <a:endParaRPr lang="en-US" altLang="ko-KR" sz="1400" b="1" dirty="0">
                <a:solidFill>
                  <a:srgbClr val="FF0000"/>
                </a:solidFill>
              </a:endParaRP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smtClean="0">
                  <a:solidFill>
                    <a:srgbClr val="FF0000"/>
                  </a:solidFill>
                </a:rPr>
                <a:t>   </a:t>
              </a: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우클릭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8"/>
            <p:cNvSpPr txBox="1">
              <a:spLocks noChangeArrowheads="1"/>
            </p:cNvSpPr>
            <p:nvPr/>
          </p:nvSpPr>
          <p:spPr bwMode="auto">
            <a:xfrm>
              <a:off x="3783323" y="2499053"/>
              <a:ext cx="8114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smtClean="0">
                  <a:solidFill>
                    <a:srgbClr val="FF0000"/>
                  </a:solidFill>
                </a:rPr>
                <a:t>②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New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9"/>
            <p:cNvSpPr txBox="1">
              <a:spLocks noChangeArrowheads="1"/>
            </p:cNvSpPr>
            <p:nvPr/>
          </p:nvSpPr>
          <p:spPr bwMode="auto">
            <a:xfrm>
              <a:off x="5491559" y="2888477"/>
              <a:ext cx="12506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smtClean="0">
                  <a:solidFill>
                    <a:srgbClr val="FF0000"/>
                  </a:solidFill>
                </a:rPr>
                <a:t>③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class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클릭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80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01" y="1857375"/>
            <a:ext cx="3836936" cy="4576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프로그래밍 순서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환경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b="1" dirty="0" smtClean="0">
                <a:cs typeface="Tahoma" panose="020B0604030504040204" pitchFamily="34" charset="0"/>
              </a:rPr>
              <a:t>2. Class </a:t>
            </a:r>
            <a:r>
              <a:rPr lang="ko-KR" altLang="en-US" sz="2000" b="1" dirty="0">
                <a:cs typeface="Tahoma" panose="020B0604030504040204" pitchFamily="34" charset="0"/>
              </a:rPr>
              <a:t>만들기</a:t>
            </a:r>
            <a:endParaRPr lang="en-US" altLang="ko-KR" sz="2000" b="1" dirty="0">
              <a:cs typeface="Tahoma" panose="020B0604030504040204" pitchFamily="34" charset="0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22097" y="3350336"/>
            <a:ext cx="24833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Class</a:t>
            </a:r>
            <a:r>
              <a:rPr lang="ko-KR" altLang="en-US" sz="1400" b="1" dirty="0">
                <a:solidFill>
                  <a:srgbClr val="FF0000"/>
                </a:solidFill>
              </a:rPr>
              <a:t>명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대문자로 시작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6490759" y="6263786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399093" y="2784245"/>
            <a:ext cx="2592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패키지명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입력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소문자로 시작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프로그래밍 순서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3551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Eclipse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환경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 flipH="1">
            <a:off x="2037213" y="1605874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b="1" dirty="0" smtClean="0">
                <a:cs typeface="Tahoma" panose="020B0604030504040204" pitchFamily="34" charset="0"/>
              </a:rPr>
              <a:t>3. Class </a:t>
            </a:r>
            <a:r>
              <a:rPr lang="ko-KR" altLang="en-US" sz="2000" b="1" dirty="0" smtClean="0">
                <a:cs typeface="Tahoma" panose="020B0604030504040204" pitchFamily="34" charset="0"/>
              </a:rPr>
              <a:t>작성 후 실행 </a:t>
            </a:r>
            <a:endParaRPr lang="en-US" altLang="ko-KR" sz="2000" b="1" dirty="0">
              <a:cs typeface="Tahoma" panose="020B060403050404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326" y="3176011"/>
            <a:ext cx="8968385" cy="212427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638838" y="3306394"/>
            <a:ext cx="304762" cy="312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 flipH="1">
            <a:off x="2277268" y="2456134"/>
            <a:ext cx="78573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000" dirty="0" smtClean="0">
                <a:cs typeface="Tahoma" panose="020B0604030504040204" pitchFamily="34" charset="0"/>
              </a:rPr>
              <a:t>Class </a:t>
            </a:r>
            <a:r>
              <a:rPr lang="ko-KR" altLang="en-US" sz="2000" dirty="0" smtClean="0">
                <a:cs typeface="Tahoma" panose="020B0604030504040204" pitchFamily="34" charset="0"/>
              </a:rPr>
              <a:t>작성 완료 후      클릭 또는 </a:t>
            </a:r>
            <a:r>
              <a:rPr lang="en-US" altLang="ko-KR" sz="2000" dirty="0" smtClean="0">
                <a:cs typeface="Tahoma" panose="020B0604030504040204" pitchFamily="34" charset="0"/>
              </a:rPr>
              <a:t>Ctrl + F11</a:t>
            </a:r>
            <a:r>
              <a:rPr lang="ko-KR" altLang="en-US" sz="2000" dirty="0" smtClean="0">
                <a:cs typeface="Tahoma" panose="020B0604030504040204" pitchFamily="34" charset="0"/>
              </a:rPr>
              <a:t>을 </a:t>
            </a:r>
            <a:r>
              <a:rPr lang="ko-KR" altLang="en-US" sz="2000" smtClean="0">
                <a:cs typeface="Tahoma" panose="020B0604030504040204" pitchFamily="34" charset="0"/>
              </a:rPr>
              <a:t>눌러 실행 </a:t>
            </a:r>
            <a:r>
              <a:rPr lang="en-US" altLang="ko-KR" sz="2000" dirty="0" smtClean="0">
                <a:cs typeface="Tahoma" panose="020B0604030504040204" pitchFamily="34" charset="0"/>
              </a:rPr>
              <a:t> </a:t>
            </a:r>
            <a:r>
              <a:rPr lang="ko-KR" altLang="en-US" sz="2000" dirty="0" smtClean="0">
                <a:cs typeface="Tahoma" panose="020B0604030504040204" pitchFamily="34" charset="0"/>
              </a:rPr>
              <a:t> </a:t>
            </a:r>
            <a:endParaRPr lang="en-US" altLang="ko-KR" sz="2000" dirty="0">
              <a:cs typeface="Tahoma" panose="020B060403050404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9102" t="30858" r="31946" b="25030"/>
          <a:stretch/>
        </p:blipFill>
        <p:spPr>
          <a:xfrm>
            <a:off x="4605656" y="2508145"/>
            <a:ext cx="309244" cy="2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프로그래밍 언어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3413" y="1125538"/>
            <a:ext cx="10931525" cy="6477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프로그램을 작성하기 위한 언어체계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사람이 컴퓨터와 소통하게 하는 요소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25286"/>
          <a:stretch/>
        </p:blipFill>
        <p:spPr>
          <a:xfrm>
            <a:off x="894667" y="2859683"/>
            <a:ext cx="5242773" cy="351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22639"/>
          <a:stretch/>
        </p:blipFill>
        <p:spPr>
          <a:xfrm>
            <a:off x="6755212" y="2859683"/>
            <a:ext cx="4538417" cy="3510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954" y="1844020"/>
            <a:ext cx="54264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TIOBE Index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프로그래밍 언어를 이용하는 개발자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업체의 수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55212" y="1844020"/>
            <a:ext cx="4381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PYPL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프로그래밍 언어 </a:t>
            </a:r>
            <a:r>
              <a:rPr lang="ko-KR" altLang="en-US" dirty="0" err="1" smtClean="0"/>
              <a:t>튜토리얼이</a:t>
            </a:r>
            <a:r>
              <a:rPr lang="ko-KR" altLang="en-US" dirty="0" smtClean="0"/>
              <a:t> 검색된 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7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자바 프로그래밍 기본</a:t>
            </a:r>
            <a:endParaRPr kumimoji="0"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Lato Black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74750" y="1557337"/>
            <a:ext cx="9961563" cy="1727729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객체를 만들기 위한 일종의 설계도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자바에서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모든 코드는 반드시 클래스 안에 존재해야 하며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서로 관련된 코드들을 그룹으로 나누어 별도의 클래스를 구성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클래스들이 모여 하나의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애플리케이션 구성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13276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class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56833" y="3691466"/>
            <a:ext cx="8654709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altLang="ko-K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/*</a:t>
            </a:r>
            <a:endParaRPr lang="en-US" altLang="ko-KR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* 주석을 제외한 모든 코드는 블록 </a:t>
            </a:r>
            <a:r>
              <a:rPr lang="ko-KR" alt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클래스 </a:t>
            </a:r>
            <a:r>
              <a:rPr lang="en-US" altLang="ko-KR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내에 작성</a:t>
            </a:r>
          </a:p>
          <a:p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 </a:t>
            </a:r>
            <a:r>
              <a:rPr lang="ko-KR" alt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endParaRPr lang="en-US" altLang="ko-K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261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자바 프로그래밍 기본</a:t>
            </a:r>
            <a:endParaRPr kumimoji="0"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Lato Black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74750" y="1557337"/>
            <a:ext cx="9961563" cy="265543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코드에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대한 설명이나 그 외 다른 정보를 넣을 때 사용하는 것으로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컴파일 시 컴파일러가 주석 부분은 건너 뜀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/* */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범위 주석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/*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내용은 주석으로 간주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    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한 줄 주석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//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뒤의 내용은 주석으로 간주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86168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주석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(comment)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48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자바 프로그래밍 기본</a:t>
            </a:r>
            <a:endParaRPr kumimoji="0"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Lato Black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74750" y="1557337"/>
            <a:ext cx="9961563" cy="206760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public static void main(String[]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args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고정된 형태의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메서드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선언부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 Application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을 실행하는데 필요한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메서드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 실행 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java.exe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의해 호출됨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모든 클래스가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main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메서드를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가지고 있어야 하는 것은 아니지만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하나의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애플리케이션에는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main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메서드를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포함한 클래스가 반드시 하나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는 있어야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36679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main (main method)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9772" y="3947329"/>
            <a:ext cx="9751518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altLang="ko-K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ko-K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메인 </a:t>
            </a:r>
            <a:r>
              <a:rPr lang="ko-KR" alt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메서드의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rgbClr val="3F7F5F"/>
                </a:solidFill>
                <a:latin typeface="Consolas" panose="020B0609020204030204" pitchFamily="49" charset="0"/>
              </a:rPr>
              <a:t>선언부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2000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실행될 </a:t>
            </a:r>
            <a:r>
              <a:rPr lang="ko-KR" alt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코드</a:t>
            </a:r>
            <a:r>
              <a:rPr lang="ko-KR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를</a:t>
            </a:r>
            <a:r>
              <a:rPr lang="ko-KR" alt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작성</a:t>
            </a:r>
            <a:endParaRPr lang="en-US" altLang="ko-KR" sz="20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66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자바 프로그래밍 순서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538" y="1009650"/>
            <a:ext cx="282320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Class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작성 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87425" y="1927022"/>
            <a:ext cx="6349278" cy="4467400"/>
            <a:chOff x="2510785" y="2087888"/>
            <a:chExt cx="6349278" cy="4467400"/>
          </a:xfrm>
        </p:grpSpPr>
        <p:sp>
          <p:nvSpPr>
            <p:cNvPr id="7" name="직사각형 6"/>
            <p:cNvSpPr/>
            <p:nvPr/>
          </p:nvSpPr>
          <p:spPr>
            <a:xfrm>
              <a:off x="2764063" y="2154083"/>
              <a:ext cx="6096000" cy="44012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0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package</a:t>
              </a:r>
              <a:r>
                <a:rPr lang="en-US" altLang="ko-KR" sz="1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member.model.vo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ko-KR" altLang="en-US" sz="1000" dirty="0">
                <a:latin typeface="Consolas" panose="020B0609020204030204" pitchFamily="49" charset="0"/>
              </a:endParaRPr>
            </a:p>
            <a:p>
              <a:r>
                <a:rPr lang="en-US" altLang="ko-KR" sz="10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ko-KR" sz="1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java.util.Date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ko-KR" altLang="en-US" sz="1000" dirty="0">
                <a:latin typeface="Consolas" panose="020B0609020204030204" pitchFamily="49" charset="0"/>
              </a:endParaRPr>
            </a:p>
            <a:p>
              <a:r>
                <a:rPr lang="en-US" altLang="ko-KR" sz="10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ko-KR" sz="1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ko-KR" sz="1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Member {</a:t>
              </a:r>
            </a:p>
            <a:p>
              <a:r>
                <a:rPr lang="en-US" altLang="ko-KR" sz="10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String </a:t>
              </a:r>
              <a:r>
                <a:rPr lang="en-US" altLang="ko-KR" sz="10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private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age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private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Date </a:t>
              </a:r>
              <a:r>
                <a:rPr lang="en-US" altLang="ko-KR" sz="10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enrollDate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ko-KR" altLang="en-US" sz="1000" dirty="0">
                <a:latin typeface="Consolas" panose="020B0609020204030204" pitchFamily="49" charset="0"/>
              </a:endParaRP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public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Member() {}</a:t>
              </a:r>
            </a:p>
            <a:p>
              <a:endParaRPr lang="ko-KR" altLang="en-US" sz="1000" dirty="0">
                <a:latin typeface="Consolas" panose="020B0609020204030204" pitchFamily="49" charset="0"/>
              </a:endParaRP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public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Member(String </a:t>
              </a:r>
              <a:r>
                <a:rPr lang="en-US" altLang="ko-KR" sz="10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000" b="1" dirty="0" err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age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 Date </a:t>
              </a:r>
              <a:r>
                <a:rPr lang="en-US" altLang="ko-KR" sz="1000" dirty="0" err="1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enrollDate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	super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	this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sz="10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ko-KR" sz="1000" b="1" dirty="0" err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age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sz="10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age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ko-KR" sz="1000" b="1" dirty="0" err="1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ko-KR" sz="10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err="1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enrollDate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sz="10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enrollDate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  <a:endPara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ko-KR" altLang="en-US" sz="1000" dirty="0">
                <a:latin typeface="Consolas" panose="020B0609020204030204" pitchFamily="49" charset="0"/>
              </a:endParaRP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public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String </a:t>
              </a:r>
              <a:r>
                <a:rPr lang="en-US" altLang="ko-KR" sz="1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getName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	return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ko-KR" altLang="en-US" sz="1000" dirty="0">
                <a:latin typeface="Consolas" panose="020B0609020204030204" pitchFamily="49" charset="0"/>
              </a:endParaRP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public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setName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(String </a:t>
              </a:r>
              <a:r>
                <a:rPr lang="en-US" altLang="ko-KR" sz="10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altLang="ko-KR" sz="1000" b="1" dirty="0" smtClean="0">
                  <a:solidFill>
                    <a:srgbClr val="7F0055"/>
                  </a:solidFill>
                  <a:latin typeface="Consolas" panose="020B0609020204030204" pitchFamily="49" charset="0"/>
                </a:rPr>
                <a:t>		this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000" dirty="0" smtClean="0">
                  <a:solidFill>
                    <a:srgbClr val="0000C0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ko-KR" sz="10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endPara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… </a:t>
              </a:r>
              <a:r>
                <a:rPr lang="ko-KR" altLang="en-US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이하 생략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ko-KR" altLang="en-US" sz="2400" dirty="0"/>
            </a:p>
          </p:txBody>
        </p:sp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4580142" y="2087888"/>
              <a:ext cx="22199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smtClean="0">
                  <a:solidFill>
                    <a:srgbClr val="FF0000"/>
                  </a:solidFill>
                </a:rPr>
                <a:t>① 패키지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(package)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선언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4595867" y="2395665"/>
              <a:ext cx="20977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smtClean="0">
                  <a:solidFill>
                    <a:srgbClr val="FF0000"/>
                  </a:solidFill>
                </a:rPr>
                <a:t>② </a:t>
              </a: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임포트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(import) 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선언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4385381" y="2681195"/>
              <a:ext cx="215956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smtClean="0">
                  <a:solidFill>
                    <a:srgbClr val="FF0000"/>
                  </a:solidFill>
                </a:rPr>
                <a:t>③ 클래스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(class) </a:t>
              </a: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작성부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 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6"/>
            <p:cNvSpPr txBox="1">
              <a:spLocks noChangeArrowheads="1"/>
            </p:cNvSpPr>
            <p:nvPr/>
          </p:nvSpPr>
          <p:spPr bwMode="auto">
            <a:xfrm>
              <a:off x="5872612" y="3032008"/>
              <a:ext cx="19367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smtClean="0">
                  <a:solidFill>
                    <a:srgbClr val="FF0000"/>
                  </a:solidFill>
                </a:rPr>
                <a:t>필드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또는 멤버 변수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6"/>
            <p:cNvSpPr txBox="1">
              <a:spLocks noChangeArrowheads="1"/>
            </p:cNvSpPr>
            <p:nvPr/>
          </p:nvSpPr>
          <p:spPr bwMode="auto">
            <a:xfrm>
              <a:off x="2510785" y="4018745"/>
              <a:ext cx="7857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생성자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 </a:t>
              </a:r>
              <a:endParaRPr lang="en-US" altLang="ko-K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6"/>
            <p:cNvSpPr txBox="1">
              <a:spLocks noChangeArrowheads="1"/>
            </p:cNvSpPr>
            <p:nvPr/>
          </p:nvSpPr>
          <p:spPr bwMode="auto">
            <a:xfrm>
              <a:off x="6586661" y="5327069"/>
              <a:ext cx="127310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400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멤버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)</a:t>
              </a:r>
              <a:r>
                <a:rPr lang="ko-KR" altLang="en-US" sz="1400" b="1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400" b="1" dirty="0" err="1" smtClean="0">
                  <a:solidFill>
                    <a:srgbClr val="FF0000"/>
                  </a:solidFill>
                </a:rPr>
                <a:t>메서드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3418114" y="3624943"/>
              <a:ext cx="313704" cy="1088571"/>
            </a:xfrm>
            <a:prstGeom prst="leftBrace">
              <a:avLst>
                <a:gd name="adj1" fmla="val 867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왼쪽 중괄호 21"/>
            <p:cNvSpPr/>
            <p:nvPr/>
          </p:nvSpPr>
          <p:spPr>
            <a:xfrm flipH="1">
              <a:off x="5487892" y="2982105"/>
              <a:ext cx="313704" cy="401601"/>
            </a:xfrm>
            <a:prstGeom prst="leftBrace">
              <a:avLst>
                <a:gd name="adj1" fmla="val 867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왼쪽 중괄호 22"/>
            <p:cNvSpPr/>
            <p:nvPr/>
          </p:nvSpPr>
          <p:spPr>
            <a:xfrm flipH="1">
              <a:off x="6241208" y="4974772"/>
              <a:ext cx="313704" cy="1012372"/>
            </a:xfrm>
            <a:prstGeom prst="leftBrace">
              <a:avLst>
                <a:gd name="adj1" fmla="val 867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94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언어 특징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74771" y="1125538"/>
            <a:ext cx="6590167" cy="443865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운영체제에 독립적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이식성이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높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음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객체 지향 언어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사용하기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쉬운 언어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능률적이고 명확한 코드 작성 가능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다른 언어의 단점 보완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포인터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메모리 관리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4. 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자동 메모리 관리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(Garbage Collection)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5.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동적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로딩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6. 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멀티쓰레드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지원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7. 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네트워크와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분산환경 지원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Picture 2" descr="jav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0" t="5251" r="22060" b="4797"/>
          <a:stretch>
            <a:fillRect/>
          </a:stretch>
        </p:blipFill>
        <p:spPr bwMode="auto">
          <a:xfrm>
            <a:off x="1219200" y="1125538"/>
            <a:ext cx="2821386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7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JVM(Java Virtual Machine)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3413" y="1125537"/>
            <a:ext cx="10931525" cy="102996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자바를 실행하기 위한 가상 기계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로 플랫폼에 의존적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byte code(class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파일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해석하고 실행하는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interpreter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71035" y="2806708"/>
            <a:ext cx="11263312" cy="3198813"/>
            <a:chOff x="449263" y="2599874"/>
            <a:chExt cx="11263312" cy="3198813"/>
          </a:xfrm>
        </p:grpSpPr>
        <p:pic>
          <p:nvPicPr>
            <p:cNvPr id="25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63" y="2779262"/>
              <a:ext cx="5391150" cy="284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2599874"/>
              <a:ext cx="5370512" cy="319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26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자바 개발 환경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74750" y="1557338"/>
            <a:ext cx="9961563" cy="49688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개발자 입장에 따라 설치하는 범위가 달라짐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38" y="1009650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설치 범위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46238" y="2565400"/>
            <a:ext cx="8894762" cy="3379788"/>
            <a:chOff x="1646238" y="2565400"/>
            <a:chExt cx="8894762" cy="3379788"/>
          </a:xfrm>
        </p:grpSpPr>
        <p:pic>
          <p:nvPicPr>
            <p:cNvPr id="11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238" y="2565400"/>
              <a:ext cx="5065712" cy="337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3101975"/>
              <a:ext cx="3825875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34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812831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Oracle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홈페이지 접속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3"/>
              </a:rPr>
              <a:t>www.oracle.com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–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다운로드 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6593" y="1638002"/>
            <a:ext cx="9818814" cy="4718062"/>
            <a:chOff x="1186593" y="1638002"/>
            <a:chExt cx="9818814" cy="47180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6593" y="1638002"/>
              <a:ext cx="9818814" cy="4718062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2593982" y="1638002"/>
              <a:ext cx="410475" cy="391765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26272" y="3429000"/>
              <a:ext cx="732023" cy="23864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9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60118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탭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Java(JDK) for Developers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57284" y="1828921"/>
            <a:ext cx="9307919" cy="4401057"/>
            <a:chOff x="1457284" y="1828921"/>
            <a:chExt cx="9307919" cy="440105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284" y="1828921"/>
              <a:ext cx="9307919" cy="4401057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830809" y="1966965"/>
              <a:ext cx="731521" cy="49030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85509" y="2212119"/>
              <a:ext cx="1344469" cy="32006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1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 설치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1009650"/>
            <a:ext cx="8523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페이지 제일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아해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Archive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탭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Archive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링크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1735" y="4064508"/>
            <a:ext cx="664383" cy="3266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19709" y="4064508"/>
            <a:ext cx="863790" cy="22613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9" y="2143082"/>
            <a:ext cx="10686722" cy="38428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53444" y="4064508"/>
            <a:ext cx="616057" cy="24515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875</Words>
  <Application>Microsoft Office PowerPoint</Application>
  <PresentationFormat>와이드스크린</PresentationFormat>
  <Paragraphs>290</Paragraphs>
  <Slides>33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Lato Black</vt:lpstr>
      <vt:lpstr>굴림</vt:lpstr>
      <vt:lpstr>맑은 고딕</vt:lpstr>
      <vt:lpstr>Arial</vt:lpstr>
      <vt:lpstr>Consolas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백 동현</cp:lastModifiedBy>
  <cp:revision>170</cp:revision>
  <dcterms:created xsi:type="dcterms:W3CDTF">2018-04-10T03:44:26Z</dcterms:created>
  <dcterms:modified xsi:type="dcterms:W3CDTF">2020-04-12T13:27:05Z</dcterms:modified>
</cp:coreProperties>
</file>