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9" r:id="rId15"/>
    <p:sldId id="268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9"/>
    <p:restoredTop sz="72795" autoAdjust="0"/>
  </p:normalViewPr>
  <p:slideViewPr>
    <p:cSldViewPr snapToGrid="0">
      <p:cViewPr varScale="1">
        <p:scale>
          <a:sx n="101" d="100"/>
          <a:sy n="101" d="100"/>
        </p:scale>
        <p:origin x="2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CAF17-7CF6-456E-9408-9E6B89CC53B9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B5B12-137A-48C4-A938-6B80493F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5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7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B5B12-137A-48C4-A938-6B80493F790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8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B5B12-137A-48C4-A938-6B80493F79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4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B5B12-137A-48C4-A938-6B80493F79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0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B5B12-137A-48C4-A938-6B80493F79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3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B5B12-137A-48C4-A938-6B80493F790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B5B12-137A-48C4-A938-6B80493F790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8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15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B5B12-137A-48C4-A938-6B80493F790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7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5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5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83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5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5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2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8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6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4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4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C497-85BB-48AD-8F4D-D362C8F3182D}" type="datetimeFigureOut">
              <a:rPr lang="ko-KR" altLang="en-US" smtClean="0"/>
              <a:t>2021. 8. 18.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E6E8-D764-4ED9-B54F-ED8B2BA9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6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3544491" y="1916907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변수</a:t>
              </a:r>
              <a:endParaRPr lang="en-US" altLang="ko-KR" sz="405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en-US" altLang="ko-KR" sz="4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(Variable)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58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변수 명명 규칙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0888" y="957554"/>
            <a:ext cx="6316153" cy="5293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대소문자가 구분되며 길이 제한이 없다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예약어를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사용하면 안 된다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ex) true, final, String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등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30000"/>
              </a:lnSpc>
              <a:defRPr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숫자로 시작하면 안 된다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ex) age1</a:t>
            </a:r>
            <a:r>
              <a:rPr lang="ko-KR" altLang="en-US" sz="1400" dirty="0">
                <a:latin typeface="+mn-ea"/>
              </a:rPr>
              <a:t>은 가능하지만 </a:t>
            </a:r>
            <a:r>
              <a:rPr lang="en-US" altLang="ko-KR" sz="1400" dirty="0">
                <a:latin typeface="+mn-ea"/>
              </a:rPr>
              <a:t>1age</a:t>
            </a:r>
            <a:r>
              <a:rPr lang="ko-KR" altLang="en-US" sz="1400" dirty="0">
                <a:latin typeface="+mn-ea"/>
              </a:rPr>
              <a:t>는 불가능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4.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특수문자는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‘_’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‘$’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만을 허용한다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dirty="0">
                <a:latin typeface="+mn-ea"/>
              </a:rPr>
              <a:t>    - ‘$’</a:t>
            </a:r>
            <a:r>
              <a:rPr lang="ko-KR" altLang="en-US" sz="1400" dirty="0">
                <a:latin typeface="+mn-ea"/>
              </a:rPr>
              <a:t>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내부 클래스에서 사용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400" dirty="0">
                <a:latin typeface="+mn-ea"/>
              </a:rPr>
              <a:t>    - ‘_’ </a:t>
            </a:r>
            <a:r>
              <a:rPr lang="ko-KR" altLang="en-US" sz="1400" dirty="0">
                <a:latin typeface="+mn-ea"/>
              </a:rPr>
              <a:t>사용 시 컴파일 에러는 없지만 관례상 사용하지 않는 것이 좋음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400" dirty="0">
                <a:latin typeface="+mn-ea"/>
              </a:rPr>
              <a:t>    ex) </a:t>
            </a:r>
            <a:r>
              <a:rPr lang="en-US" altLang="ko-KR" sz="1400" dirty="0" err="1">
                <a:latin typeface="+mn-ea"/>
              </a:rPr>
              <a:t>sh@rp</a:t>
            </a:r>
            <a:r>
              <a:rPr lang="ko-KR" altLang="en-US" sz="1400" dirty="0">
                <a:latin typeface="+mn-ea"/>
              </a:rPr>
              <a:t>는 불가능하지만 </a:t>
            </a:r>
            <a:r>
              <a:rPr lang="en-US" altLang="ko-KR" sz="1400" dirty="0">
                <a:latin typeface="+mn-ea"/>
              </a:rPr>
              <a:t>$harp</a:t>
            </a:r>
            <a:r>
              <a:rPr lang="ko-KR" altLang="en-US" sz="1400" dirty="0">
                <a:latin typeface="+mn-ea"/>
              </a:rPr>
              <a:t>는 가능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5.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 단어 이름은 단어의 첫 글자를 대문자로 한다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 시작 글자는 소문자로 하는 것이 관례이다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dirty="0">
                <a:latin typeface="+mn-ea"/>
              </a:rPr>
              <a:t>     ex) </a:t>
            </a:r>
            <a:r>
              <a:rPr lang="en-US" altLang="ko-KR" sz="1400" dirty="0" err="1">
                <a:latin typeface="+mn-ea"/>
              </a:rPr>
              <a:t>ageOfVampire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userName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211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주요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예약어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66" y="1052623"/>
            <a:ext cx="7697947" cy="50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81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값 대입과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리터럴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377684" y="1540629"/>
            <a:ext cx="7488000" cy="576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생성한 변수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저장 공간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값을 대입하는 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0775" y="992705"/>
            <a:ext cx="15856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56" indent="-257156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 대입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0060" y="3441320"/>
            <a:ext cx="1476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56" indent="-257156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리터럴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88399" y="3988100"/>
            <a:ext cx="7488000" cy="576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변수에 대입되는 값 자체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1"/>
          <p:cNvGrpSpPr>
            <a:grpSpLocks/>
          </p:cNvGrpSpPr>
          <p:nvPr/>
        </p:nvGrpSpPr>
        <p:grpSpPr bwMode="auto">
          <a:xfrm>
            <a:off x="2746517" y="2363979"/>
            <a:ext cx="1228455" cy="923330"/>
            <a:chOff x="1631504" y="1916832"/>
            <a:chExt cx="1637136" cy="1231290"/>
          </a:xfrm>
        </p:grpSpPr>
        <p:sp>
          <p:nvSpPr>
            <p:cNvPr id="8" name="TextBox 7"/>
            <p:cNvSpPr txBox="1"/>
            <p:nvPr/>
          </p:nvSpPr>
          <p:spPr>
            <a:xfrm>
              <a:off x="1631504" y="1916832"/>
              <a:ext cx="1637136" cy="12312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 err="1">
                  <a:latin typeface="+mn-ea"/>
                </a:rPr>
                <a:t>int</a:t>
              </a:r>
              <a:r>
                <a:rPr lang="en-US" altLang="ko-KR" b="1" dirty="0">
                  <a:latin typeface="+mn-ea"/>
                </a:rPr>
                <a:t> age;</a:t>
              </a:r>
            </a:p>
            <a:p>
              <a:pPr>
                <a:defRPr/>
              </a:pPr>
              <a:r>
                <a:rPr lang="en-US" altLang="ko-KR" b="1" dirty="0">
                  <a:latin typeface="+mn-ea"/>
                </a:rPr>
                <a:t>age = 10;</a:t>
              </a:r>
            </a:p>
            <a:p>
              <a:pPr>
                <a:defRPr/>
              </a:pPr>
              <a:r>
                <a:rPr lang="en-US" altLang="ko-KR" b="1" dirty="0">
                  <a:latin typeface="+mn-ea"/>
                </a:rPr>
                <a:t>age = 20;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314586" y="2374100"/>
              <a:ext cx="342096" cy="33501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87535" y="2635932"/>
            <a:ext cx="5226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</a:rPr>
              <a:t>* </a:t>
            </a:r>
            <a:r>
              <a:rPr lang="ko-KR" altLang="en-US" sz="1400" dirty="0">
                <a:latin typeface="+mn-ea"/>
              </a:rPr>
              <a:t>변수는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한 개의 데이터</a:t>
            </a:r>
            <a:r>
              <a:rPr lang="ko-KR" altLang="en-US" sz="1400" dirty="0">
                <a:latin typeface="+mn-ea"/>
              </a:rPr>
              <a:t>만 보관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마지막에 대입한 값만 보관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7582" y="4636331"/>
            <a:ext cx="745450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     </a:t>
            </a:r>
            <a:r>
              <a:rPr lang="en-US" altLang="ko-KR" b="1" dirty="0">
                <a:latin typeface="+mn-ea"/>
              </a:rPr>
              <a:t>short s =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32767</a:t>
            </a:r>
            <a:r>
              <a:rPr lang="en-US" altLang="ko-KR" b="1" dirty="0">
                <a:latin typeface="+mn-ea"/>
              </a:rPr>
              <a:t>;		char c = ‘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A</a:t>
            </a:r>
            <a:r>
              <a:rPr lang="en-US" altLang="ko-KR" b="1" dirty="0">
                <a:latin typeface="+mn-ea"/>
              </a:rPr>
              <a:t>’;</a:t>
            </a:r>
          </a:p>
          <a:p>
            <a:pPr>
              <a:defRPr/>
            </a:pPr>
            <a:r>
              <a:rPr lang="en-US" altLang="ko-KR" b="1" dirty="0">
                <a:latin typeface="+mn-ea"/>
              </a:rPr>
              <a:t>     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>
                <a:latin typeface="+mn-ea"/>
              </a:rPr>
              <a:t> =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100</a:t>
            </a:r>
            <a:r>
              <a:rPr lang="en-US" altLang="ko-KR" b="1" dirty="0">
                <a:latin typeface="+mn-ea"/>
              </a:rPr>
              <a:t>;			String </a:t>
            </a:r>
            <a:r>
              <a:rPr lang="en-US" altLang="ko-KR" b="1" dirty="0" err="1">
                <a:latin typeface="+mn-ea"/>
              </a:rPr>
              <a:t>str</a:t>
            </a:r>
            <a:r>
              <a:rPr lang="en-US" altLang="ko-KR" b="1" dirty="0">
                <a:latin typeface="+mn-ea"/>
              </a:rPr>
              <a:t> = “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ABC</a:t>
            </a:r>
            <a:r>
              <a:rPr lang="en-US" altLang="ko-KR" b="1" dirty="0">
                <a:latin typeface="+mn-ea"/>
              </a:rPr>
              <a:t>”;</a:t>
            </a:r>
          </a:p>
          <a:p>
            <a:pPr>
              <a:defRPr/>
            </a:pPr>
            <a:r>
              <a:rPr lang="en-US" altLang="ko-KR" b="1" dirty="0">
                <a:latin typeface="+mn-ea"/>
              </a:rPr>
              <a:t>     long l =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10000L</a:t>
            </a:r>
            <a:r>
              <a:rPr lang="en-US" altLang="ko-KR" b="1" dirty="0">
                <a:latin typeface="+mn-ea"/>
              </a:rPr>
              <a:t>;		</a:t>
            </a:r>
          </a:p>
          <a:p>
            <a:pPr>
              <a:defRPr/>
            </a:pPr>
            <a:r>
              <a:rPr lang="en-US" altLang="ko-KR" b="1" dirty="0">
                <a:latin typeface="+mn-ea"/>
              </a:rPr>
              <a:t>     float f =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0.123f</a:t>
            </a:r>
            <a:r>
              <a:rPr lang="en-US" altLang="ko-KR" b="1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b="1" dirty="0">
                <a:latin typeface="+mn-ea"/>
              </a:rPr>
              <a:t>     double d =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3.14</a:t>
            </a:r>
            <a:r>
              <a:rPr lang="en-US" altLang="ko-KR" b="1" dirty="0">
                <a:latin typeface="+mn-ea"/>
              </a:rPr>
              <a:t>;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32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변수의 초기화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999065" y="993600"/>
            <a:ext cx="8198644" cy="99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변수를 사용하기 전에 처음으로 값을 저장하는 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지역변수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안 변수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는 반드시 초기화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해야함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9344" y="2163795"/>
            <a:ext cx="261802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선언 후 초기화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8154" y="3981611"/>
            <a:ext cx="35413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선언과 동시에 초기화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7964" y="2559195"/>
            <a:ext cx="2239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 err="1">
                <a:latin typeface="+mn-ea"/>
              </a:rPr>
              <a:t>int</a:t>
            </a:r>
            <a:r>
              <a:rPr lang="en-US" altLang="ko-KR" sz="2400" b="1" dirty="0">
                <a:latin typeface="+mn-ea"/>
              </a:rPr>
              <a:t> age;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latin typeface="+mn-ea"/>
              </a:rPr>
              <a:t>age = 100;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7964" y="4438137"/>
            <a:ext cx="2678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 err="1">
                <a:latin typeface="+mn-ea"/>
              </a:rPr>
              <a:t>int</a:t>
            </a:r>
            <a:r>
              <a:rPr lang="en-US" altLang="ko-KR" sz="2400" b="1" dirty="0">
                <a:latin typeface="+mn-ea"/>
              </a:rPr>
              <a:t> age = 100;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3418788" y="3253509"/>
            <a:ext cx="1102936" cy="4321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13" name="직사각형 12"/>
          <p:cNvSpPr/>
          <p:nvPr/>
        </p:nvSpPr>
        <p:spPr bwMode="auto">
          <a:xfrm>
            <a:off x="3867665" y="4604132"/>
            <a:ext cx="1119703" cy="4321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97595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999065" y="993600"/>
            <a:ext cx="8198644" cy="99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컴퓨터에서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“, 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출력하세요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등과 같이 단어나 문장을 문자열이라고 표현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“”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묶여 있으면 문자열로 인식하며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Java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에서는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String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객체를 이용하여 저장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9344" y="2163795"/>
            <a:ext cx="25090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문자열 초기화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0871" y="4660681"/>
            <a:ext cx="390683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다른 </a:t>
            </a:r>
            <a:r>
              <a:rPr lang="ko-KR" altLang="en-US" b="1" dirty="0" err="1">
                <a:latin typeface="+mn-ea"/>
              </a:rPr>
              <a:t>자료형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+ “</a:t>
            </a:r>
            <a:r>
              <a:rPr lang="ko-KR" altLang="en-US" b="1" dirty="0">
                <a:latin typeface="+mn-ea"/>
              </a:rPr>
              <a:t>문자열</a:t>
            </a:r>
            <a:r>
              <a:rPr lang="en-US" altLang="ko-KR" b="1" dirty="0">
                <a:latin typeface="+mn-ea"/>
              </a:rPr>
              <a:t>”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문자열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 </a:t>
            </a:r>
          </a:p>
          <a:p>
            <a:pPr>
              <a:defRPr/>
            </a:pPr>
            <a:r>
              <a:rPr lang="en-US" altLang="ko-KR" b="1" dirty="0">
                <a:latin typeface="+mn-ea"/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문자열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”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+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다른 </a:t>
            </a:r>
            <a:r>
              <a:rPr lang="ko-KR" altLang="en-US" b="1" dirty="0" err="1">
                <a:latin typeface="+mn-ea"/>
                <a:sym typeface="Wingdings" panose="05000000000000000000" pitchFamily="2" charset="2"/>
              </a:rPr>
              <a:t>자료형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문자열 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75365" y="2783804"/>
            <a:ext cx="5509697" cy="1754326"/>
            <a:chOff x="711994" y="3745342"/>
            <a:chExt cx="5509697" cy="1754326"/>
          </a:xfrm>
        </p:grpSpPr>
        <p:sp>
          <p:nvSpPr>
            <p:cNvPr id="13" name="TextBox 12"/>
            <p:cNvSpPr txBox="1"/>
            <p:nvPr/>
          </p:nvSpPr>
          <p:spPr>
            <a:xfrm>
              <a:off x="1169194" y="3745342"/>
              <a:ext cx="505249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>
                  <a:latin typeface="+mn-ea"/>
                </a:rPr>
                <a:t>String </a:t>
              </a:r>
              <a:r>
                <a:rPr lang="en-US" altLang="ko-KR" dirty="0" err="1">
                  <a:latin typeface="+mn-ea"/>
                </a:rPr>
                <a:t>str</a:t>
              </a:r>
              <a:r>
                <a:rPr lang="en-US" altLang="ko-KR" dirty="0">
                  <a:latin typeface="+mn-ea"/>
                </a:rPr>
                <a:t> = “</a:t>
              </a:r>
              <a:r>
                <a:rPr lang="ko-KR" altLang="en-US" dirty="0">
                  <a:latin typeface="+mn-ea"/>
                </a:rPr>
                <a:t>기차</a:t>
              </a:r>
              <a:r>
                <a:rPr lang="en-US" altLang="ko-KR" dirty="0">
                  <a:latin typeface="+mn-ea"/>
                </a:rPr>
                <a:t>”;</a:t>
              </a:r>
            </a:p>
            <a:p>
              <a:pPr>
                <a:defRPr/>
              </a:pPr>
              <a:r>
                <a:rPr lang="en-US" altLang="ko-KR" dirty="0">
                  <a:latin typeface="+mn-ea"/>
                </a:rPr>
                <a:t>String </a:t>
              </a:r>
              <a:r>
                <a:rPr lang="en-US" altLang="ko-KR" dirty="0" err="1">
                  <a:latin typeface="+mn-ea"/>
                </a:rPr>
                <a:t>str</a:t>
              </a:r>
              <a:r>
                <a:rPr lang="en-US" altLang="ko-KR" dirty="0">
                  <a:latin typeface="+mn-ea"/>
                </a:rPr>
                <a:t> = new String(“</a:t>
              </a:r>
              <a:r>
                <a:rPr lang="ko-KR" altLang="en-US" dirty="0">
                  <a:latin typeface="+mn-ea"/>
                </a:rPr>
                <a:t>기차</a:t>
              </a:r>
              <a:r>
                <a:rPr lang="en-US" altLang="ko-KR" dirty="0">
                  <a:latin typeface="+mn-ea"/>
                </a:rPr>
                <a:t>”);</a:t>
              </a:r>
            </a:p>
            <a:p>
              <a:pPr>
                <a:defRPr/>
              </a:pPr>
              <a:r>
                <a:rPr lang="en-US" altLang="ko-KR" dirty="0">
                  <a:latin typeface="+mn-ea"/>
                </a:rPr>
                <a:t>String </a:t>
              </a:r>
              <a:r>
                <a:rPr lang="en-US" altLang="ko-KR" dirty="0" err="1">
                  <a:latin typeface="+mn-ea"/>
                </a:rPr>
                <a:t>str</a:t>
              </a:r>
              <a:r>
                <a:rPr lang="en-US" altLang="ko-KR" dirty="0">
                  <a:latin typeface="+mn-ea"/>
                </a:rPr>
                <a:t> = “</a:t>
              </a:r>
              <a:r>
                <a:rPr lang="ko-KR" altLang="en-US" dirty="0">
                  <a:latin typeface="+mn-ea"/>
                </a:rPr>
                <a:t>기차</a:t>
              </a:r>
              <a:r>
                <a:rPr lang="en-US" altLang="ko-KR" dirty="0">
                  <a:latin typeface="+mn-ea"/>
                </a:rPr>
                <a:t>” + “</a:t>
              </a:r>
              <a:r>
                <a:rPr lang="ko-KR" altLang="en-US" dirty="0">
                  <a:latin typeface="+mn-ea"/>
                </a:rPr>
                <a:t>칙칙폭폭</a:t>
              </a:r>
              <a:r>
                <a:rPr lang="en-US" altLang="ko-KR" dirty="0">
                  <a:latin typeface="+mn-ea"/>
                </a:rPr>
                <a:t>”;</a:t>
              </a:r>
            </a:p>
            <a:p>
              <a:pPr>
                <a:defRPr/>
              </a:pPr>
              <a:r>
                <a:rPr lang="en-US" altLang="ko-KR" dirty="0">
                  <a:latin typeface="+mn-ea"/>
                </a:rPr>
                <a:t>String </a:t>
              </a:r>
              <a:r>
                <a:rPr lang="en-US" altLang="ko-KR" dirty="0" err="1">
                  <a:latin typeface="+mn-ea"/>
                </a:rPr>
                <a:t>str</a:t>
              </a:r>
              <a:r>
                <a:rPr lang="en-US" altLang="ko-KR" dirty="0">
                  <a:latin typeface="+mn-ea"/>
                </a:rPr>
                <a:t> = new String(“</a:t>
              </a:r>
              <a:r>
                <a:rPr lang="ko-KR" altLang="en-US" dirty="0">
                  <a:latin typeface="+mn-ea"/>
                </a:rPr>
                <a:t>기차</a:t>
              </a:r>
              <a:r>
                <a:rPr lang="en-US" altLang="ko-KR" dirty="0">
                  <a:latin typeface="+mn-ea"/>
                </a:rPr>
                <a:t>” + “</a:t>
              </a:r>
              <a:r>
                <a:rPr lang="ko-KR" altLang="en-US" dirty="0">
                  <a:latin typeface="+mn-ea"/>
                </a:rPr>
                <a:t>칙칙폭폭</a:t>
              </a:r>
              <a:r>
                <a:rPr lang="en-US" altLang="ko-KR" dirty="0">
                  <a:latin typeface="+mn-ea"/>
                </a:rPr>
                <a:t>”);</a:t>
              </a:r>
            </a:p>
            <a:p>
              <a:pPr>
                <a:defRPr/>
              </a:pPr>
              <a:r>
                <a:rPr lang="en-US" altLang="ko-KR" dirty="0">
                  <a:latin typeface="+mn-ea"/>
                </a:rPr>
                <a:t>String </a:t>
              </a:r>
              <a:r>
                <a:rPr lang="en-US" altLang="ko-KR" dirty="0" err="1">
                  <a:latin typeface="+mn-ea"/>
                </a:rPr>
                <a:t>str</a:t>
              </a:r>
              <a:r>
                <a:rPr lang="en-US" altLang="ko-KR" dirty="0">
                  <a:latin typeface="+mn-ea"/>
                </a:rPr>
                <a:t> = “</a:t>
              </a:r>
              <a:r>
                <a:rPr lang="ko-KR" altLang="en-US" dirty="0">
                  <a:latin typeface="+mn-ea"/>
                </a:rPr>
                <a:t>기차</a:t>
              </a:r>
              <a:r>
                <a:rPr lang="en-US" altLang="ko-KR" dirty="0">
                  <a:latin typeface="+mn-ea"/>
                </a:rPr>
                <a:t>” + 123 + 45 + “</a:t>
              </a:r>
              <a:r>
                <a:rPr lang="ko-KR" altLang="en-US" dirty="0">
                  <a:latin typeface="+mn-ea"/>
                </a:rPr>
                <a:t>출발</a:t>
              </a:r>
              <a:r>
                <a:rPr lang="en-US" altLang="ko-KR" dirty="0">
                  <a:latin typeface="+mn-ea"/>
                </a:rPr>
                <a:t>”;</a:t>
              </a:r>
            </a:p>
            <a:p>
              <a:pPr>
                <a:defRPr/>
              </a:pPr>
              <a:r>
                <a:rPr lang="en-US" altLang="ko-KR" dirty="0">
                  <a:latin typeface="+mn-ea"/>
                </a:rPr>
                <a:t>String </a:t>
              </a:r>
              <a:r>
                <a:rPr lang="en-US" altLang="ko-KR" dirty="0" err="1">
                  <a:latin typeface="+mn-ea"/>
                </a:rPr>
                <a:t>str</a:t>
              </a:r>
              <a:r>
                <a:rPr lang="en-US" altLang="ko-KR" dirty="0">
                  <a:latin typeface="+mn-ea"/>
                </a:rPr>
                <a:t> = 123 + 45 + “</a:t>
              </a:r>
              <a:r>
                <a:rPr lang="ko-KR" altLang="en-US" dirty="0">
                  <a:latin typeface="+mn-ea"/>
                </a:rPr>
                <a:t>기차</a:t>
              </a:r>
              <a:r>
                <a:rPr lang="en-US" altLang="ko-KR" dirty="0">
                  <a:latin typeface="+mn-ea"/>
                </a:rPr>
                <a:t>“ + “</a:t>
              </a:r>
              <a:r>
                <a:rPr lang="ko-KR" altLang="en-US" dirty="0">
                  <a:latin typeface="+mn-ea"/>
                </a:rPr>
                <a:t>출발</a:t>
              </a:r>
              <a:r>
                <a:rPr lang="en-US" altLang="ko-KR" dirty="0">
                  <a:latin typeface="+mn-ea"/>
                </a:rPr>
                <a:t>”;</a:t>
              </a:r>
            </a:p>
          </p:txBody>
        </p:sp>
        <p:sp>
          <p:nvSpPr>
            <p:cNvPr id="17" name="왼쪽 중괄호 16"/>
            <p:cNvSpPr/>
            <p:nvPr/>
          </p:nvSpPr>
          <p:spPr>
            <a:xfrm>
              <a:off x="960835" y="5005144"/>
              <a:ext cx="216694" cy="323850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1994" y="5005145"/>
              <a:ext cx="2888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rgbClr val="C00000"/>
                  </a:solidFill>
                  <a:latin typeface="+mn-ea"/>
                </a:rPr>
                <a:t>?</a:t>
              </a:r>
              <a:endParaRPr lang="ko-KR" altLang="en-US" b="1" dirty="0">
                <a:solidFill>
                  <a:srgbClr val="C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9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상수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999065" y="993600"/>
            <a:ext cx="8198644" cy="99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수학에서는 변하지 않는 값 의미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컴퓨터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(Java)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에서는 한 번만 저장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기록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할 수 있는 메모리 의미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9345" y="2163795"/>
            <a:ext cx="18934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상수 선언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7964" y="2559195"/>
            <a:ext cx="2239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latin typeface="+mn-ea"/>
              </a:rPr>
              <a:t>final </a:t>
            </a:r>
            <a:r>
              <a:rPr lang="en-US" altLang="ko-KR" sz="2400" b="1" dirty="0" err="1">
                <a:latin typeface="+mn-ea"/>
              </a:rPr>
              <a:t>int</a:t>
            </a:r>
            <a:r>
              <a:rPr lang="en-US" altLang="ko-KR" sz="2400" b="1" dirty="0">
                <a:latin typeface="+mn-ea"/>
              </a:rPr>
              <a:t> AGE;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2782887" y="2697327"/>
            <a:ext cx="753320" cy="4321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662970" y="2163795"/>
            <a:ext cx="22012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상수 초기화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42780" y="2667858"/>
            <a:ext cx="3286477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</a:rPr>
              <a:t>1) </a:t>
            </a:r>
            <a:r>
              <a:rPr lang="ko-KR" altLang="en-US" b="1" dirty="0">
                <a:latin typeface="+mn-ea"/>
              </a:rPr>
              <a:t>선언과 동시에 초기화</a:t>
            </a:r>
            <a:endParaRPr lang="en-US" altLang="ko-KR" b="1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	final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NUM = 100;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</a:rPr>
              <a:t>2) </a:t>
            </a:r>
            <a:r>
              <a:rPr lang="ko-KR" altLang="en-US" b="1" dirty="0">
                <a:latin typeface="+mn-ea"/>
              </a:rPr>
              <a:t>선언 후 초기화</a:t>
            </a:r>
            <a:endParaRPr lang="en-US" altLang="ko-KR" b="1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	final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NUM;</a:t>
            </a:r>
          </a:p>
          <a:p>
            <a:pPr>
              <a:defRPr/>
            </a:pPr>
            <a:r>
              <a:rPr lang="en-US" altLang="ko-KR" dirty="0">
                <a:latin typeface="+mn-ea"/>
              </a:rPr>
              <a:t>	NUM = 100;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7703" y="4422184"/>
            <a:ext cx="412000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</a:rPr>
              <a:t>* </a:t>
            </a:r>
            <a:r>
              <a:rPr lang="ko-KR" altLang="en-US" sz="1400" dirty="0">
                <a:latin typeface="+mn-ea"/>
              </a:rPr>
              <a:t>초기화 이후 </a:t>
            </a:r>
            <a:r>
              <a:rPr lang="ko-KR" altLang="en-US" sz="1400" dirty="0">
                <a:solidFill>
                  <a:srgbClr val="AD0000"/>
                </a:solidFill>
                <a:latin typeface="+mn-ea"/>
              </a:rPr>
              <a:t>다른 데이터</a:t>
            </a:r>
            <a:r>
              <a:rPr lang="en-US" altLang="ko-KR" sz="1400" dirty="0">
                <a:solidFill>
                  <a:srgbClr val="AD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AD0000"/>
                </a:solidFill>
                <a:latin typeface="+mn-ea"/>
              </a:rPr>
              <a:t>값</a:t>
            </a:r>
            <a:r>
              <a:rPr lang="en-US" altLang="ko-KR" sz="1400" dirty="0">
                <a:solidFill>
                  <a:srgbClr val="AD000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AD0000"/>
                </a:solidFill>
                <a:latin typeface="+mn-ea"/>
              </a:rPr>
              <a:t>을 대입할 수 없다</a:t>
            </a:r>
            <a:r>
              <a:rPr lang="en-US" altLang="ko-KR" sz="1400" dirty="0">
                <a:solidFill>
                  <a:srgbClr val="AD000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AD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787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Scanner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99065" y="993600"/>
            <a:ext cx="8198644" cy="576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사용자로부터 입력되는 정수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문자열을 처리하는 클래스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340776" y="1671436"/>
            <a:ext cx="7524909" cy="1123925"/>
            <a:chOff x="816775" y="1671435"/>
            <a:chExt cx="7524909" cy="112392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53684" y="2219360"/>
              <a:ext cx="7488000" cy="5760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ko-KR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java.util.Scanner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775" y="1671435"/>
              <a:ext cx="227966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57156" indent="-257156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import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작성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330061" y="4239104"/>
            <a:ext cx="7546339" cy="1949593"/>
            <a:chOff x="806060" y="4239103"/>
            <a:chExt cx="7546339" cy="1949593"/>
          </a:xfrm>
        </p:grpSpPr>
        <p:sp>
          <p:nvSpPr>
            <p:cNvPr id="8" name="TextBox 7"/>
            <p:cNvSpPr txBox="1"/>
            <p:nvPr/>
          </p:nvSpPr>
          <p:spPr>
            <a:xfrm>
              <a:off x="806060" y="4239103"/>
              <a:ext cx="334258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57156" indent="-257156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키보드 입력 값 받기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64399" y="4785884"/>
              <a:ext cx="7488000" cy="1402812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정수 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sc.nextInt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실수 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sc.nextFloat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();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또는 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sc.nextDouble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문자열 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sc.next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();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또는 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sc.nextLine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(); 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30061" y="2955842"/>
            <a:ext cx="7546339" cy="1122781"/>
            <a:chOff x="806060" y="2941700"/>
            <a:chExt cx="7546339" cy="1122781"/>
          </a:xfrm>
        </p:grpSpPr>
        <p:sp>
          <p:nvSpPr>
            <p:cNvPr id="10" name="TextBox 9"/>
            <p:cNvSpPr txBox="1"/>
            <p:nvPr/>
          </p:nvSpPr>
          <p:spPr>
            <a:xfrm>
              <a:off x="806060" y="2941700"/>
              <a:ext cx="243688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57156" indent="-257156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Scanner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생성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64399" y="3488481"/>
              <a:ext cx="7488000" cy="5760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Scanner </a:t>
              </a:r>
              <a:r>
                <a:rPr lang="en-US" altLang="ko-KR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sc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Scanner(System.</a:t>
              </a:r>
              <a:r>
                <a:rPr lang="en-US" altLang="ko-KR" i="1" dirty="0">
                  <a:solidFill>
                    <a:srgbClr val="000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altLang="ko-KR" dirty="0">
                <a:latin typeface="+mn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16034" y="6236105"/>
            <a:ext cx="7542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next()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는 띄어쓰기 입력불가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띄어쓰기를 구분인자로 생각하여 각각 저장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줄 구분까지 저장하지 않음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1200" dirty="0" err="1">
                <a:latin typeface="+mn-ea"/>
              </a:rPr>
              <a:t>nextLine</a:t>
            </a:r>
            <a:r>
              <a:rPr lang="en-US" altLang="ko-KR" sz="1200" dirty="0">
                <a:latin typeface="+mn-ea"/>
              </a:rPr>
              <a:t>()</a:t>
            </a:r>
            <a:r>
              <a:rPr lang="ko-KR" altLang="en-US" sz="1200" dirty="0">
                <a:latin typeface="+mn-ea"/>
              </a:rPr>
              <a:t>은 문자열에 띄어쓰기 가능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줄 구분까지 저장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917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형변환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(Casting)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999065" y="993600"/>
            <a:ext cx="8198644" cy="576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값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(Data)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바꾸는 것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boolean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제외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9344" y="1767868"/>
            <a:ext cx="36503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컴퓨터의 값 처리 원칙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6641" y="3807342"/>
            <a:ext cx="6515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</a:rPr>
              <a:t>이러한 원칙이 지켜지지 않은 경우에 형 변환이 필요함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7684" y="2294778"/>
            <a:ext cx="7488000" cy="148218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같은 종류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자료형만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대입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같은 종류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자료형만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계산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계산의 결과도 같은 종류의 값이 나와야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887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형변환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(Casting)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9344" y="4010621"/>
            <a:ext cx="739368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형변환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하고자 하는 값과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+mn-ea"/>
              </a:rPr>
              <a:t>자료형의</a:t>
            </a:r>
            <a:r>
              <a:rPr lang="ko-KR" altLang="en-US" dirty="0">
                <a:latin typeface="+mn-ea"/>
              </a:rPr>
              <a:t> 표현 범위 차이에 따라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 err="1">
                <a:latin typeface="+mn-ea"/>
              </a:rPr>
              <a:t>형변환</a:t>
            </a:r>
            <a:r>
              <a:rPr lang="ko-KR" altLang="en-US" dirty="0">
                <a:latin typeface="+mn-ea"/>
              </a:rPr>
              <a:t> 방법이 나뉨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(</a:t>
            </a:r>
            <a:r>
              <a:rPr lang="ko-KR" altLang="en-US" dirty="0">
                <a:latin typeface="+mn-ea"/>
              </a:rPr>
              <a:t>자동 </a:t>
            </a:r>
            <a:r>
              <a:rPr lang="ko-KR" altLang="en-US" dirty="0" err="1">
                <a:latin typeface="+mn-ea"/>
              </a:rPr>
              <a:t>형변환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강제 </a:t>
            </a:r>
            <a:r>
              <a:rPr lang="ko-KR" altLang="en-US" dirty="0" err="1">
                <a:latin typeface="+mn-ea"/>
              </a:rPr>
              <a:t>형변환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9344" y="993601"/>
            <a:ext cx="22012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7684" y="1520511"/>
            <a:ext cx="7488000" cy="247645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20547"/>
              </p:ext>
            </p:extLst>
          </p:nvPr>
        </p:nvGraphicFramePr>
        <p:xfrm>
          <a:off x="2818478" y="1626876"/>
          <a:ext cx="3544222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123456789</a:t>
                      </a:r>
                      <a:endParaRPr lang="ko-KR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→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123456789.0</a:t>
                      </a:r>
                      <a:endParaRPr lang="ko-KR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int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(double)</a:t>
                      </a:r>
                      <a:endParaRPr lang="ko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‘A’</a:t>
                      </a:r>
                      <a:endParaRPr lang="ko-KR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→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65</a:t>
                      </a:r>
                      <a:endParaRPr lang="ko-KR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(char)</a:t>
                      </a:r>
                      <a:endParaRPr lang="ko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int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3.14f</a:t>
                      </a:r>
                      <a:endParaRPr lang="ko-KR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→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(float)</a:t>
                      </a:r>
                      <a:endParaRPr lang="ko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int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7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형변환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(Casting)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9344" y="993601"/>
            <a:ext cx="22012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자동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7684" y="1520511"/>
            <a:ext cx="7488000" cy="99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컴파일러가 자동으로 값의 범위가 작은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값의 범위가 큰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자료형으로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변환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47326" y="2909062"/>
            <a:ext cx="526982" cy="351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50" dirty="0">
                <a:latin typeface="+mn-ea"/>
              </a:rPr>
              <a:t>byte</a:t>
            </a:r>
            <a:endParaRPr lang="ko-KR" altLang="en-US" sz="135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42199" y="2909062"/>
            <a:ext cx="696515" cy="351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50" dirty="0">
                <a:latin typeface="+mn-ea"/>
              </a:rPr>
              <a:t>short</a:t>
            </a:r>
            <a:endParaRPr lang="ko-KR" altLang="en-US" sz="135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06605" y="2909062"/>
            <a:ext cx="696515" cy="351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50" dirty="0" err="1">
                <a:latin typeface="+mn-ea"/>
              </a:rPr>
              <a:t>int</a:t>
            </a:r>
            <a:endParaRPr lang="ko-KR" altLang="en-US" sz="135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71011" y="2909062"/>
            <a:ext cx="696515" cy="351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50" dirty="0">
                <a:latin typeface="+mn-ea"/>
              </a:rPr>
              <a:t>long</a:t>
            </a:r>
            <a:endParaRPr lang="ko-KR" altLang="en-US" sz="135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35418" y="2909062"/>
            <a:ext cx="696515" cy="351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50" dirty="0">
                <a:latin typeface="+mn-ea"/>
              </a:rPr>
              <a:t>float</a:t>
            </a:r>
            <a:endParaRPr lang="ko-KR" altLang="en-US" sz="1350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99823" y="2909062"/>
            <a:ext cx="729950" cy="351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50" dirty="0">
                <a:latin typeface="+mn-ea"/>
              </a:rPr>
              <a:t>double</a:t>
            </a:r>
            <a:endParaRPr lang="ko-KR" altLang="en-US" sz="1350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42199" y="3359118"/>
            <a:ext cx="696515" cy="351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50" dirty="0">
                <a:latin typeface="+mn-ea"/>
              </a:rPr>
              <a:t>char</a:t>
            </a:r>
            <a:endParaRPr lang="ko-KR" altLang="en-US" sz="1350" dirty="0">
              <a:latin typeface="+mn-ea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027885" y="3091228"/>
            <a:ext cx="160734" cy="11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992291" y="3088847"/>
            <a:ext cx="160734" cy="11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931820" y="3091228"/>
            <a:ext cx="160735" cy="11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956697" y="3091228"/>
            <a:ext cx="160734" cy="11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893845" y="3091228"/>
            <a:ext cx="160735" cy="11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992293" y="3362689"/>
            <a:ext cx="345281" cy="1583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90813" y="3991798"/>
            <a:ext cx="4320779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500" dirty="0">
                <a:latin typeface="+mn-ea"/>
              </a:rPr>
              <a:t>예시 </a:t>
            </a:r>
            <a:r>
              <a:rPr lang="en-US" altLang="ko-KR" sz="1500" dirty="0">
                <a:latin typeface="+mn-ea"/>
              </a:rPr>
              <a:t>) </a:t>
            </a:r>
            <a:r>
              <a:rPr lang="en-US" altLang="ko-KR" sz="1500" dirty="0" err="1">
                <a:latin typeface="+mn-ea"/>
              </a:rPr>
              <a:t>int</a:t>
            </a:r>
            <a:r>
              <a:rPr lang="en-US" altLang="ko-KR" sz="1500" dirty="0">
                <a:latin typeface="+mn-ea"/>
              </a:rPr>
              <a:t> a = 12;</a:t>
            </a:r>
          </a:p>
          <a:p>
            <a:pPr>
              <a:defRPr/>
            </a:pPr>
            <a:r>
              <a:rPr lang="en-US" altLang="ko-KR" sz="1500" dirty="0">
                <a:latin typeface="+mn-ea"/>
              </a:rPr>
              <a:t>        double d = 3.3;</a:t>
            </a:r>
          </a:p>
          <a:p>
            <a:pPr>
              <a:defRPr/>
            </a:pPr>
            <a:r>
              <a:rPr lang="en-US" altLang="ko-KR" sz="1500" dirty="0">
                <a:latin typeface="+mn-ea"/>
              </a:rPr>
              <a:t>        double result = a + d;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287317" y="4884767"/>
            <a:ext cx="946547" cy="3774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50" dirty="0">
                <a:solidFill>
                  <a:schemeClr val="tx1"/>
                </a:solidFill>
                <a:latin typeface="+mn-ea"/>
              </a:rPr>
              <a:t>a + d</a:t>
            </a:r>
            <a:endParaRPr lang="ko-KR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99411" y="4884767"/>
            <a:ext cx="946547" cy="3774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50" dirty="0">
                <a:solidFill>
                  <a:schemeClr val="tx1"/>
                </a:solidFill>
                <a:latin typeface="+mn-ea"/>
              </a:rPr>
              <a:t>12 + 3.3</a:t>
            </a:r>
            <a:endParaRPr lang="ko-KR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11504" y="4884767"/>
            <a:ext cx="1054894" cy="3774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50" dirty="0">
                <a:solidFill>
                  <a:schemeClr val="tx1"/>
                </a:solidFill>
                <a:latin typeface="+mn-ea"/>
              </a:rPr>
              <a:t>12.0 + 3.3</a:t>
            </a:r>
            <a:endParaRPr lang="ko-KR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956948" y="4884767"/>
            <a:ext cx="1054894" cy="3774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50" dirty="0">
                <a:solidFill>
                  <a:schemeClr val="tx1"/>
                </a:solidFill>
                <a:latin typeface="+mn-ea"/>
              </a:rPr>
              <a:t>15.3</a:t>
            </a:r>
            <a:endParaRPr lang="ko-KR" altLang="en-US" sz="13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306492" y="5075267"/>
            <a:ext cx="416719" cy="11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816205" y="5075267"/>
            <a:ext cx="416719" cy="11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446170" y="5072885"/>
            <a:ext cx="4476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09925" y="5500319"/>
            <a:ext cx="6444854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50" b="1" dirty="0">
                <a:latin typeface="+mn-ea"/>
                <a:sym typeface="Wingdings" panose="05000000000000000000" pitchFamily="2" charset="2"/>
              </a:rPr>
              <a:t>* </a:t>
            </a:r>
            <a:r>
              <a:rPr lang="ko-KR" altLang="en-US" sz="1350" b="1" dirty="0">
                <a:latin typeface="+mn-ea"/>
                <a:sym typeface="Wingdings" panose="05000000000000000000" pitchFamily="2" charset="2"/>
              </a:rPr>
              <a:t>단</a:t>
            </a:r>
            <a:r>
              <a:rPr lang="en-US" altLang="ko-KR" sz="1350" b="1" dirty="0">
                <a:latin typeface="+mn-ea"/>
                <a:sym typeface="Wingdings" panose="05000000000000000000" pitchFamily="2" charset="2"/>
              </a:rPr>
              <a:t>, byte</a:t>
            </a:r>
            <a:r>
              <a:rPr lang="ko-KR" altLang="en-US" sz="1350" b="1" dirty="0">
                <a:latin typeface="+mn-ea"/>
                <a:sym typeface="Wingdings" panose="05000000000000000000" pitchFamily="2" charset="2"/>
              </a:rPr>
              <a:t>와 </a:t>
            </a:r>
            <a:r>
              <a:rPr lang="en-US" altLang="ko-KR" sz="1350" b="1" dirty="0">
                <a:latin typeface="+mn-ea"/>
                <a:sym typeface="Wingdings" panose="05000000000000000000" pitchFamily="2" charset="2"/>
              </a:rPr>
              <a:t>short </a:t>
            </a:r>
            <a:r>
              <a:rPr lang="ko-KR" altLang="en-US" sz="1350" b="1" dirty="0" err="1">
                <a:latin typeface="+mn-ea"/>
                <a:sym typeface="Wingdings" panose="05000000000000000000" pitchFamily="2" charset="2"/>
              </a:rPr>
              <a:t>자료형</a:t>
            </a:r>
            <a:r>
              <a:rPr lang="ko-KR" altLang="en-US" sz="1350" b="1" dirty="0">
                <a:latin typeface="+mn-ea"/>
                <a:sym typeface="Wingdings" panose="05000000000000000000" pitchFamily="2" charset="2"/>
              </a:rPr>
              <a:t> 값의 계산 결과는 무조건 </a:t>
            </a:r>
            <a:r>
              <a:rPr lang="en-US" altLang="ko-KR" sz="1350" b="1" dirty="0" err="1">
                <a:latin typeface="+mn-ea"/>
                <a:sym typeface="Wingdings" panose="05000000000000000000" pitchFamily="2" charset="2"/>
              </a:rPr>
              <a:t>int</a:t>
            </a:r>
            <a:r>
              <a:rPr lang="ko-KR" altLang="en-US" sz="1350" b="1" dirty="0">
                <a:latin typeface="+mn-ea"/>
                <a:sym typeface="Wingdings" panose="05000000000000000000" pitchFamily="2" charset="2"/>
              </a:rPr>
              <a:t>로 처리한다</a:t>
            </a:r>
            <a:r>
              <a:rPr lang="en-US" altLang="ko-KR" sz="1350" b="1" dirty="0">
                <a:latin typeface="+mn-ea"/>
                <a:sym typeface="Wingdings" panose="05000000000000000000" pitchFamily="2" charset="2"/>
              </a:rPr>
              <a:t>.</a:t>
            </a:r>
            <a:endParaRPr lang="en-US" altLang="ko-KR" sz="1350" b="1" dirty="0">
              <a:latin typeface="+mn-ea"/>
            </a:endParaRPr>
          </a:p>
        </p:txBody>
      </p:sp>
      <p:sp>
        <p:nvSpPr>
          <p:cNvPr id="61" name="TextBox 53"/>
          <p:cNvSpPr txBox="1">
            <a:spLocks noChangeArrowheads="1"/>
          </p:cNvSpPr>
          <p:nvPr/>
        </p:nvSpPr>
        <p:spPr bwMode="auto">
          <a:xfrm>
            <a:off x="3409617" y="2623129"/>
            <a:ext cx="57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1byte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2" name="TextBox 54"/>
          <p:cNvSpPr txBox="1">
            <a:spLocks noChangeArrowheads="1"/>
          </p:cNvSpPr>
          <p:nvPr/>
        </p:nvSpPr>
        <p:spPr bwMode="auto">
          <a:xfrm>
            <a:off x="4304576" y="2623129"/>
            <a:ext cx="57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2byte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3" name="TextBox 55"/>
          <p:cNvSpPr txBox="1">
            <a:spLocks noChangeArrowheads="1"/>
          </p:cNvSpPr>
          <p:nvPr/>
        </p:nvSpPr>
        <p:spPr bwMode="auto">
          <a:xfrm>
            <a:off x="5268982" y="2623129"/>
            <a:ext cx="57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4byte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4" name="TextBox 56"/>
          <p:cNvSpPr txBox="1">
            <a:spLocks noChangeArrowheads="1"/>
          </p:cNvSpPr>
          <p:nvPr/>
        </p:nvSpPr>
        <p:spPr bwMode="auto">
          <a:xfrm>
            <a:off x="6233388" y="2623129"/>
            <a:ext cx="57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8byte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5" name="TextBox 57"/>
          <p:cNvSpPr txBox="1">
            <a:spLocks noChangeArrowheads="1"/>
          </p:cNvSpPr>
          <p:nvPr/>
        </p:nvSpPr>
        <p:spPr bwMode="auto">
          <a:xfrm>
            <a:off x="7197795" y="2623129"/>
            <a:ext cx="57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4byte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6" name="TextBox 58"/>
          <p:cNvSpPr txBox="1">
            <a:spLocks noChangeArrowheads="1"/>
          </p:cNvSpPr>
          <p:nvPr/>
        </p:nvSpPr>
        <p:spPr bwMode="auto">
          <a:xfrm>
            <a:off x="8181055" y="2623129"/>
            <a:ext cx="57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8byte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7" name="TextBox 54"/>
          <p:cNvSpPr txBox="1">
            <a:spLocks noChangeArrowheads="1"/>
          </p:cNvSpPr>
          <p:nvPr/>
        </p:nvSpPr>
        <p:spPr bwMode="auto">
          <a:xfrm>
            <a:off x="4304576" y="3684160"/>
            <a:ext cx="57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2byte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801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569175" y="2478143"/>
            <a:ext cx="5075415" cy="2952507"/>
            <a:chOff x="2952809" y="2981635"/>
            <a:chExt cx="6767220" cy="3936677"/>
          </a:xfrm>
        </p:grpSpPr>
        <p:grpSp>
          <p:nvGrpSpPr>
            <p:cNvPr id="23" name="그룹 22"/>
            <p:cNvGrpSpPr/>
            <p:nvPr/>
          </p:nvGrpSpPr>
          <p:grpSpPr>
            <a:xfrm>
              <a:off x="2952809" y="2981635"/>
              <a:ext cx="6767220" cy="3936677"/>
              <a:chOff x="3286299" y="2981635"/>
              <a:chExt cx="6767220" cy="3936677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3286299" y="4040199"/>
                <a:ext cx="3159852" cy="2444757"/>
                <a:chOff x="2757446" y="3608234"/>
                <a:chExt cx="3159852" cy="2444757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7446" y="3608234"/>
                  <a:ext cx="3159852" cy="2444757"/>
                </a:xfrm>
                <a:prstGeom prst="rect">
                  <a:avLst/>
                </a:prstGeom>
              </p:spPr>
            </p:pic>
            <p:sp>
              <p:nvSpPr>
                <p:cNvPr id="7" name="직사각형 6"/>
                <p:cNvSpPr/>
                <p:nvPr/>
              </p:nvSpPr>
              <p:spPr>
                <a:xfrm rot="20895914">
                  <a:off x="3889106" y="4989019"/>
                  <a:ext cx="1481859" cy="7797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600" b="1" dirty="0"/>
                    <a:t>변수</a:t>
                  </a:r>
                  <a:endParaRPr lang="en-US" altLang="ko-KR" sz="1600" b="1" dirty="0"/>
                </a:p>
                <a:p>
                  <a:pPr algn="ctr"/>
                  <a:r>
                    <a:rPr lang="en-US" altLang="ko-KR" sz="1600" b="1" dirty="0"/>
                    <a:t>(Variable)</a:t>
                  </a:r>
                  <a:endParaRPr lang="ko-KR" altLang="en-US" sz="1600" b="1" dirty="0"/>
                </a:p>
              </p:txBody>
            </p:sp>
          </p:grpSp>
          <p:sp>
            <p:nvSpPr>
              <p:cNvPr id="22" name="아래로 구부러진 화살표 21"/>
              <p:cNvSpPr/>
              <p:nvPr/>
            </p:nvSpPr>
            <p:spPr>
              <a:xfrm rot="21413644" flipH="1">
                <a:off x="4779685" y="2981635"/>
                <a:ext cx="4141694" cy="1602743"/>
              </a:xfrm>
              <a:prstGeom prst="curved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7843532" y="3101883"/>
                <a:ext cx="2209987" cy="3816429"/>
                <a:chOff x="7192694" y="2486761"/>
                <a:chExt cx="2209987" cy="3816429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7730856" y="2486761"/>
                  <a:ext cx="1671825" cy="3816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8000" b="1" dirty="0"/>
                    <a:t>?</a:t>
                  </a:r>
                  <a:endParaRPr lang="ko-KR" altLang="en-US" sz="18000" b="1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192694" y="3706636"/>
                  <a:ext cx="1851362" cy="1436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3200" b="1" dirty="0">
                      <a:ln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+mj-lt"/>
                    </a:rPr>
                    <a:t>값</a:t>
                  </a:r>
                  <a:endParaRPr lang="en-US" altLang="ko-KR" sz="32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+mj-lt"/>
                  </a:endParaRPr>
                </a:p>
                <a:p>
                  <a:pPr algn="ctr"/>
                  <a:r>
                    <a:rPr lang="en-US" altLang="ko-KR" sz="3200" b="1" dirty="0">
                      <a:ln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+mj-lt"/>
                    </a:rPr>
                    <a:t>(Data)</a:t>
                  </a:r>
                  <a:endParaRPr lang="ko-KR" altLang="en-US" sz="32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6168229" y="3015372"/>
              <a:ext cx="8617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기록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변수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(Variable)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99065" y="993600"/>
            <a:ext cx="8198644" cy="576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메모리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(RAM)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값을 기록하기 위한 공간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766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형변환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(Casting)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9344" y="993601"/>
            <a:ext cx="22012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강제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7684" y="1520511"/>
            <a:ext cx="7488000" cy="150549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값의 범위가 큰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값의 범위가 작은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자료형으로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변환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강제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형변환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시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데이터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손실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발생할 수 있음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→ 데이터의 변형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손실을 감수하고 강제 변환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40794" y="3040074"/>
            <a:ext cx="479583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</a:rPr>
              <a:t>double temp;</a:t>
            </a:r>
          </a:p>
          <a:p>
            <a:pPr>
              <a:defRPr/>
            </a:pP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name =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dirty="0">
                <a:latin typeface="+mn-ea"/>
              </a:rPr>
              <a:t>temp;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69344" y="3832917"/>
            <a:ext cx="22012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데이터 손실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6" name="그룹 188"/>
          <p:cNvGrpSpPr>
            <a:grpSpLocks/>
          </p:cNvGrpSpPr>
          <p:nvPr/>
        </p:nvGrpSpPr>
        <p:grpSpPr bwMode="auto">
          <a:xfrm>
            <a:off x="3719513" y="4535499"/>
            <a:ext cx="5143500" cy="503635"/>
            <a:chOff x="1142976" y="1785926"/>
            <a:chExt cx="6858048" cy="671512"/>
          </a:xfrm>
        </p:grpSpPr>
        <p:sp>
          <p:nvSpPr>
            <p:cNvPr id="37" name="TextBox 40"/>
            <p:cNvSpPr txBox="1">
              <a:spLocks noChangeArrowheads="1"/>
            </p:cNvSpPr>
            <p:nvPr/>
          </p:nvSpPr>
          <p:spPr bwMode="auto">
            <a:xfrm>
              <a:off x="1350940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38" name="TextBox 41"/>
            <p:cNvSpPr txBox="1">
              <a:spLocks noChangeArrowheads="1"/>
            </p:cNvSpPr>
            <p:nvPr/>
          </p:nvSpPr>
          <p:spPr bwMode="auto">
            <a:xfrm>
              <a:off x="1579542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68" name="TextBox 42"/>
            <p:cNvSpPr txBox="1">
              <a:spLocks noChangeArrowheads="1"/>
            </p:cNvSpPr>
            <p:nvPr/>
          </p:nvSpPr>
          <p:spPr bwMode="auto">
            <a:xfrm>
              <a:off x="1812906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69" name="TextBox 43"/>
            <p:cNvSpPr txBox="1">
              <a:spLocks noChangeArrowheads="1"/>
            </p:cNvSpPr>
            <p:nvPr/>
          </p:nvSpPr>
          <p:spPr bwMode="auto">
            <a:xfrm>
              <a:off x="2466960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70" name="TextBox 44"/>
            <p:cNvSpPr txBox="1">
              <a:spLocks noChangeArrowheads="1"/>
            </p:cNvSpPr>
            <p:nvPr/>
          </p:nvSpPr>
          <p:spPr bwMode="auto">
            <a:xfrm>
              <a:off x="2031982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71" name="TextBox 45"/>
            <p:cNvSpPr txBox="1">
              <a:spLocks noChangeArrowheads="1"/>
            </p:cNvSpPr>
            <p:nvPr/>
          </p:nvSpPr>
          <p:spPr bwMode="auto">
            <a:xfrm>
              <a:off x="2254234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72" name="TextBox 46"/>
            <p:cNvSpPr txBox="1">
              <a:spLocks noChangeArrowheads="1"/>
            </p:cNvSpPr>
            <p:nvPr/>
          </p:nvSpPr>
          <p:spPr bwMode="auto">
            <a:xfrm>
              <a:off x="2673337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grpSp>
          <p:nvGrpSpPr>
            <p:cNvPr id="73" name="그룹 28"/>
            <p:cNvGrpSpPr>
              <a:grpSpLocks/>
            </p:cNvGrpSpPr>
            <p:nvPr/>
          </p:nvGrpSpPr>
          <p:grpSpPr bwMode="auto">
            <a:xfrm>
              <a:off x="2857488" y="1785926"/>
              <a:ext cx="1714512" cy="671512"/>
              <a:chOff x="971600" y="4197281"/>
              <a:chExt cx="5832648" cy="815895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50">
                  <a:latin typeface="+mn-ea"/>
                </a:endParaRP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161967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233795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313184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392573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>
                <a:cxnSpLocks/>
              </p:cNvCxnSpPr>
              <p:nvPr/>
            </p:nvCxnSpPr>
            <p:spPr>
              <a:xfrm>
                <a:off x="464400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536229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608056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40"/>
            <p:cNvSpPr txBox="1">
              <a:spLocks noChangeArrowheads="1"/>
            </p:cNvSpPr>
            <p:nvPr/>
          </p:nvSpPr>
          <p:spPr bwMode="auto">
            <a:xfrm>
              <a:off x="3065452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75" name="TextBox 41"/>
            <p:cNvSpPr txBox="1">
              <a:spLocks noChangeArrowheads="1"/>
            </p:cNvSpPr>
            <p:nvPr/>
          </p:nvSpPr>
          <p:spPr bwMode="auto">
            <a:xfrm>
              <a:off x="3294054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76" name="TextBox 42"/>
            <p:cNvSpPr txBox="1">
              <a:spLocks noChangeArrowheads="1"/>
            </p:cNvSpPr>
            <p:nvPr/>
          </p:nvSpPr>
          <p:spPr bwMode="auto">
            <a:xfrm>
              <a:off x="3527418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77" name="TextBox 43"/>
            <p:cNvSpPr txBox="1">
              <a:spLocks noChangeArrowheads="1"/>
            </p:cNvSpPr>
            <p:nvPr/>
          </p:nvSpPr>
          <p:spPr bwMode="auto">
            <a:xfrm>
              <a:off x="4181472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78" name="TextBox 44"/>
            <p:cNvSpPr txBox="1">
              <a:spLocks noChangeArrowheads="1"/>
            </p:cNvSpPr>
            <p:nvPr/>
          </p:nvSpPr>
          <p:spPr bwMode="auto">
            <a:xfrm>
              <a:off x="3746494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79" name="TextBox 45"/>
            <p:cNvSpPr txBox="1">
              <a:spLocks noChangeArrowheads="1"/>
            </p:cNvSpPr>
            <p:nvPr/>
          </p:nvSpPr>
          <p:spPr bwMode="auto">
            <a:xfrm>
              <a:off x="3968746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80" name="TextBox 46"/>
            <p:cNvSpPr txBox="1">
              <a:spLocks noChangeArrowheads="1"/>
            </p:cNvSpPr>
            <p:nvPr/>
          </p:nvSpPr>
          <p:spPr bwMode="auto">
            <a:xfrm>
              <a:off x="4387849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grpSp>
          <p:nvGrpSpPr>
            <p:cNvPr id="81" name="그룹 28"/>
            <p:cNvGrpSpPr>
              <a:grpSpLocks/>
            </p:cNvGrpSpPr>
            <p:nvPr/>
          </p:nvGrpSpPr>
          <p:grpSpPr bwMode="auto">
            <a:xfrm>
              <a:off x="4572000" y="1785926"/>
              <a:ext cx="1714512" cy="671512"/>
              <a:chOff x="971600" y="4197281"/>
              <a:chExt cx="5832648" cy="815895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50">
                  <a:latin typeface="+mn-ea"/>
                </a:endParaRPr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>
                <a:off x="161967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233795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313184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392573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>
                <a:cxnSpLocks/>
              </p:cNvCxnSpPr>
              <p:nvPr/>
            </p:nvCxnSpPr>
            <p:spPr>
              <a:xfrm>
                <a:off x="464400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36229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08056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40"/>
            <p:cNvSpPr txBox="1">
              <a:spLocks noChangeArrowheads="1"/>
            </p:cNvSpPr>
            <p:nvPr/>
          </p:nvSpPr>
          <p:spPr bwMode="auto">
            <a:xfrm>
              <a:off x="4779964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83" name="TextBox 41"/>
            <p:cNvSpPr txBox="1">
              <a:spLocks noChangeArrowheads="1"/>
            </p:cNvSpPr>
            <p:nvPr/>
          </p:nvSpPr>
          <p:spPr bwMode="auto">
            <a:xfrm>
              <a:off x="5008566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84" name="TextBox 42"/>
            <p:cNvSpPr txBox="1">
              <a:spLocks noChangeArrowheads="1"/>
            </p:cNvSpPr>
            <p:nvPr/>
          </p:nvSpPr>
          <p:spPr bwMode="auto">
            <a:xfrm>
              <a:off x="5241930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85" name="TextBox 43"/>
            <p:cNvSpPr txBox="1">
              <a:spLocks noChangeArrowheads="1"/>
            </p:cNvSpPr>
            <p:nvPr/>
          </p:nvSpPr>
          <p:spPr bwMode="auto">
            <a:xfrm>
              <a:off x="5895984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86" name="TextBox 44"/>
            <p:cNvSpPr txBox="1">
              <a:spLocks noChangeArrowheads="1"/>
            </p:cNvSpPr>
            <p:nvPr/>
          </p:nvSpPr>
          <p:spPr bwMode="auto">
            <a:xfrm>
              <a:off x="5461006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87" name="TextBox 45"/>
            <p:cNvSpPr txBox="1">
              <a:spLocks noChangeArrowheads="1"/>
            </p:cNvSpPr>
            <p:nvPr/>
          </p:nvSpPr>
          <p:spPr bwMode="auto">
            <a:xfrm>
              <a:off x="5683258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88" name="TextBox 46"/>
            <p:cNvSpPr txBox="1">
              <a:spLocks noChangeArrowheads="1"/>
            </p:cNvSpPr>
            <p:nvPr/>
          </p:nvSpPr>
          <p:spPr bwMode="auto">
            <a:xfrm>
              <a:off x="6102361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1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grpSp>
          <p:nvGrpSpPr>
            <p:cNvPr id="89" name="그룹 28"/>
            <p:cNvGrpSpPr>
              <a:grpSpLocks/>
            </p:cNvGrpSpPr>
            <p:nvPr/>
          </p:nvGrpSpPr>
          <p:grpSpPr bwMode="auto">
            <a:xfrm>
              <a:off x="6286512" y="1785926"/>
              <a:ext cx="1714512" cy="671512"/>
              <a:chOff x="971600" y="4197281"/>
              <a:chExt cx="5832648" cy="815895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50">
                  <a:latin typeface="+mn-ea"/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161967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233795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313184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392573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>
                <a:cxnSpLocks/>
              </p:cNvCxnSpPr>
              <p:nvPr/>
            </p:nvCxnSpPr>
            <p:spPr>
              <a:xfrm>
                <a:off x="464400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36229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608056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40"/>
            <p:cNvSpPr txBox="1">
              <a:spLocks noChangeArrowheads="1"/>
            </p:cNvSpPr>
            <p:nvPr/>
          </p:nvSpPr>
          <p:spPr bwMode="auto">
            <a:xfrm>
              <a:off x="6494476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91" name="TextBox 41"/>
            <p:cNvSpPr txBox="1">
              <a:spLocks noChangeArrowheads="1"/>
            </p:cNvSpPr>
            <p:nvPr/>
          </p:nvSpPr>
          <p:spPr bwMode="auto">
            <a:xfrm>
              <a:off x="6723078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1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92" name="TextBox 42"/>
            <p:cNvSpPr txBox="1">
              <a:spLocks noChangeArrowheads="1"/>
            </p:cNvSpPr>
            <p:nvPr/>
          </p:nvSpPr>
          <p:spPr bwMode="auto">
            <a:xfrm>
              <a:off x="6956442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93" name="TextBox 43"/>
            <p:cNvSpPr txBox="1">
              <a:spLocks noChangeArrowheads="1"/>
            </p:cNvSpPr>
            <p:nvPr/>
          </p:nvSpPr>
          <p:spPr bwMode="auto">
            <a:xfrm>
              <a:off x="7610496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1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94" name="TextBox 44"/>
            <p:cNvSpPr txBox="1">
              <a:spLocks noChangeArrowheads="1"/>
            </p:cNvSpPr>
            <p:nvPr/>
          </p:nvSpPr>
          <p:spPr bwMode="auto">
            <a:xfrm>
              <a:off x="7175518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95" name="TextBox 45"/>
            <p:cNvSpPr txBox="1">
              <a:spLocks noChangeArrowheads="1"/>
            </p:cNvSpPr>
            <p:nvPr/>
          </p:nvSpPr>
          <p:spPr bwMode="auto">
            <a:xfrm>
              <a:off x="7397770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96" name="TextBox 46"/>
            <p:cNvSpPr txBox="1">
              <a:spLocks noChangeArrowheads="1"/>
            </p:cNvSpPr>
            <p:nvPr/>
          </p:nvSpPr>
          <p:spPr bwMode="auto">
            <a:xfrm>
              <a:off x="7816873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1142976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98" name="TextBox 40"/>
            <p:cNvSpPr txBox="1">
              <a:spLocks noChangeArrowheads="1"/>
            </p:cNvSpPr>
            <p:nvPr/>
          </p:nvSpPr>
          <p:spPr bwMode="auto">
            <a:xfrm>
              <a:off x="2857488" y="1889114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99" name="TextBox 40"/>
            <p:cNvSpPr txBox="1">
              <a:spLocks noChangeArrowheads="1"/>
            </p:cNvSpPr>
            <p:nvPr/>
          </p:nvSpPr>
          <p:spPr bwMode="auto">
            <a:xfrm>
              <a:off x="4600575" y="1889114"/>
              <a:ext cx="149226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100" name="TextBox 40"/>
            <p:cNvSpPr txBox="1">
              <a:spLocks noChangeArrowheads="1"/>
            </p:cNvSpPr>
            <p:nvPr/>
          </p:nvSpPr>
          <p:spPr bwMode="auto">
            <a:xfrm>
              <a:off x="6315087" y="1889114"/>
              <a:ext cx="149226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grpSp>
          <p:nvGrpSpPr>
            <p:cNvPr id="101" name="그룹 28"/>
            <p:cNvGrpSpPr>
              <a:grpSpLocks/>
            </p:cNvGrpSpPr>
            <p:nvPr/>
          </p:nvGrpSpPr>
          <p:grpSpPr bwMode="auto">
            <a:xfrm>
              <a:off x="1142976" y="1785926"/>
              <a:ext cx="1714512" cy="671512"/>
              <a:chOff x="971600" y="4197281"/>
              <a:chExt cx="5832648" cy="815895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50">
                  <a:latin typeface="+mn-ea"/>
                </a:endParaRPr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>
                <a:off x="161967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233795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313184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392573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>
                <a:cxnSpLocks/>
              </p:cNvCxnSpPr>
              <p:nvPr/>
            </p:nvCxnSpPr>
            <p:spPr>
              <a:xfrm>
                <a:off x="464400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36229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608056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그룹 187"/>
          <p:cNvGrpSpPr>
            <a:grpSpLocks/>
          </p:cNvGrpSpPr>
          <p:nvPr/>
        </p:nvGrpSpPr>
        <p:grpSpPr bwMode="auto">
          <a:xfrm>
            <a:off x="7577139" y="5210582"/>
            <a:ext cx="1285875" cy="503634"/>
            <a:chOff x="6286512" y="2543174"/>
            <a:chExt cx="1714512" cy="671512"/>
          </a:xfrm>
        </p:grpSpPr>
        <p:grpSp>
          <p:nvGrpSpPr>
            <p:cNvPr id="135" name="그룹 28"/>
            <p:cNvGrpSpPr>
              <a:grpSpLocks/>
            </p:cNvGrpSpPr>
            <p:nvPr/>
          </p:nvGrpSpPr>
          <p:grpSpPr bwMode="auto">
            <a:xfrm>
              <a:off x="6286512" y="2543174"/>
              <a:ext cx="1714512" cy="671512"/>
              <a:chOff x="971600" y="4197281"/>
              <a:chExt cx="5832648" cy="815895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50">
                  <a:latin typeface="+mn-ea"/>
                </a:endParaRPr>
              </a:p>
            </p:txBody>
          </p:sp>
          <p:cxnSp>
            <p:nvCxnSpPr>
              <p:cNvPr id="145" name="직선 연결선 144"/>
              <p:cNvCxnSpPr/>
              <p:nvPr/>
            </p:nvCxnSpPr>
            <p:spPr>
              <a:xfrm>
                <a:off x="161967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233795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313184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392573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cxnSpLocks/>
              </p:cNvCxnSpPr>
              <p:nvPr/>
            </p:nvCxnSpPr>
            <p:spPr>
              <a:xfrm>
                <a:off x="464400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536229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608056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40"/>
            <p:cNvSpPr txBox="1">
              <a:spLocks noChangeArrowheads="1"/>
            </p:cNvSpPr>
            <p:nvPr/>
          </p:nvSpPr>
          <p:spPr bwMode="auto">
            <a:xfrm>
              <a:off x="6494476" y="2646361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137" name="TextBox 41"/>
            <p:cNvSpPr txBox="1">
              <a:spLocks noChangeArrowheads="1"/>
            </p:cNvSpPr>
            <p:nvPr/>
          </p:nvSpPr>
          <p:spPr bwMode="auto">
            <a:xfrm>
              <a:off x="6723078" y="2646361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1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138" name="TextBox 42"/>
            <p:cNvSpPr txBox="1">
              <a:spLocks noChangeArrowheads="1"/>
            </p:cNvSpPr>
            <p:nvPr/>
          </p:nvSpPr>
          <p:spPr bwMode="auto">
            <a:xfrm>
              <a:off x="6956442" y="2646361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139" name="TextBox 43"/>
            <p:cNvSpPr txBox="1">
              <a:spLocks noChangeArrowheads="1"/>
            </p:cNvSpPr>
            <p:nvPr/>
          </p:nvSpPr>
          <p:spPr bwMode="auto">
            <a:xfrm>
              <a:off x="7610496" y="2646361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1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140" name="TextBox 44"/>
            <p:cNvSpPr txBox="1">
              <a:spLocks noChangeArrowheads="1"/>
            </p:cNvSpPr>
            <p:nvPr/>
          </p:nvSpPr>
          <p:spPr bwMode="auto">
            <a:xfrm>
              <a:off x="7175518" y="2646361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141" name="TextBox 45"/>
            <p:cNvSpPr txBox="1">
              <a:spLocks noChangeArrowheads="1"/>
            </p:cNvSpPr>
            <p:nvPr/>
          </p:nvSpPr>
          <p:spPr bwMode="auto">
            <a:xfrm>
              <a:off x="7397770" y="2646361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142" name="TextBox 46"/>
            <p:cNvSpPr txBox="1">
              <a:spLocks noChangeArrowheads="1"/>
            </p:cNvSpPr>
            <p:nvPr/>
          </p:nvSpPr>
          <p:spPr bwMode="auto">
            <a:xfrm>
              <a:off x="7816873" y="2646361"/>
              <a:ext cx="14763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  <p:sp>
          <p:nvSpPr>
            <p:cNvPr id="143" name="TextBox 40"/>
            <p:cNvSpPr txBox="1">
              <a:spLocks noChangeArrowheads="1"/>
            </p:cNvSpPr>
            <p:nvPr/>
          </p:nvSpPr>
          <p:spPr bwMode="auto">
            <a:xfrm>
              <a:off x="6315087" y="2646361"/>
              <a:ext cx="149226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350">
                  <a:latin typeface="+mn-ea"/>
                  <a:ea typeface="+mn-ea"/>
                </a:rPr>
                <a:t>0</a:t>
              </a:r>
              <a:endParaRPr lang="ko-KR" altLang="en-US" sz="1350">
                <a:latin typeface="+mn-ea"/>
                <a:ea typeface="+mn-ea"/>
              </a:endParaRPr>
            </a:p>
          </p:txBody>
        </p:sp>
      </p:grpSp>
      <p:sp>
        <p:nvSpPr>
          <p:cNvPr id="152" name="TextBox 1"/>
          <p:cNvSpPr txBox="1">
            <a:spLocks noChangeArrowheads="1"/>
          </p:cNvSpPr>
          <p:nvPr/>
        </p:nvSpPr>
        <p:spPr bwMode="auto">
          <a:xfrm flipH="1">
            <a:off x="3076575" y="4568835"/>
            <a:ext cx="5322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 dirty="0" err="1">
                <a:latin typeface="+mn-ea"/>
                <a:ea typeface="+mn-ea"/>
                <a:cs typeface="Arial" panose="020B0604020202020204" pitchFamily="34" charset="0"/>
              </a:rPr>
              <a:t>int</a:t>
            </a:r>
            <a:endParaRPr lang="ko-KR" altLang="en-US" sz="18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53" name="TextBox 1"/>
          <p:cNvSpPr txBox="1">
            <a:spLocks noChangeArrowheads="1"/>
          </p:cNvSpPr>
          <p:nvPr/>
        </p:nvSpPr>
        <p:spPr bwMode="auto">
          <a:xfrm flipH="1">
            <a:off x="2969419" y="5318929"/>
            <a:ext cx="7500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 dirty="0">
                <a:latin typeface="+mn-ea"/>
                <a:ea typeface="+mn-ea"/>
                <a:cs typeface="Arial" panose="020B0604020202020204" pitchFamily="34" charset="0"/>
              </a:rPr>
              <a:t>byte</a:t>
            </a:r>
            <a:endParaRPr lang="ko-KR" altLang="en-US" sz="18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4" name="직선 화살표 연결선 153"/>
          <p:cNvCxnSpPr/>
          <p:nvPr/>
        </p:nvCxnSpPr>
        <p:spPr>
          <a:xfrm rot="5400000">
            <a:off x="3102770" y="5151051"/>
            <a:ext cx="375047" cy="119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"/>
          <p:cNvSpPr txBox="1">
            <a:spLocks noChangeArrowheads="1"/>
          </p:cNvSpPr>
          <p:nvPr/>
        </p:nvSpPr>
        <p:spPr bwMode="auto">
          <a:xfrm flipH="1">
            <a:off x="8863013" y="4604554"/>
            <a:ext cx="964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 dirty="0">
                <a:latin typeface="+mn-ea"/>
                <a:ea typeface="+mn-ea"/>
                <a:cs typeface="Arial" panose="020B0604020202020204" pitchFamily="34" charset="0"/>
              </a:rPr>
              <a:t>290</a:t>
            </a:r>
            <a:endParaRPr lang="ko-KR" altLang="en-US" sz="18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56" name="TextBox 1"/>
          <p:cNvSpPr txBox="1">
            <a:spLocks noChangeArrowheads="1"/>
          </p:cNvSpPr>
          <p:nvPr/>
        </p:nvSpPr>
        <p:spPr bwMode="auto">
          <a:xfrm flipH="1">
            <a:off x="8970169" y="5301070"/>
            <a:ext cx="964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 dirty="0">
                <a:latin typeface="+mn-ea"/>
                <a:ea typeface="+mn-ea"/>
                <a:cs typeface="Arial" panose="020B0604020202020204" pitchFamily="34" charset="0"/>
              </a:rPr>
              <a:t>34</a:t>
            </a:r>
            <a:endParaRPr lang="ko-KR" altLang="en-US" sz="18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704036" y="4535498"/>
            <a:ext cx="3869531" cy="11846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>
              <a:latin typeface="+mn-ea"/>
            </a:endParaRPr>
          </a:p>
        </p:txBody>
      </p:sp>
      <p:sp>
        <p:nvSpPr>
          <p:cNvPr id="158" name="TextBox 197"/>
          <p:cNvSpPr txBox="1">
            <a:spLocks noChangeArrowheads="1"/>
          </p:cNvSpPr>
          <p:nvPr/>
        </p:nvSpPr>
        <p:spPr bwMode="auto">
          <a:xfrm>
            <a:off x="3960019" y="5287972"/>
            <a:ext cx="33218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ko-KR" altLang="en-US" sz="1350" b="1" dirty="0">
                <a:latin typeface="+mn-ea"/>
                <a:ea typeface="+mn-ea"/>
              </a:rPr>
              <a:t>앞의 자료 손실</a:t>
            </a:r>
          </a:p>
        </p:txBody>
      </p:sp>
    </p:spTree>
    <p:extLst>
      <p:ext uri="{BB962C8B-B14F-4D97-AF65-F5344CB8AC3E}">
        <p14:creationId xmlns:p14="http://schemas.microsoft.com/office/powerpoint/2010/main" val="4041665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변수와 메모리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6" name="TextBox 10"/>
          <p:cNvSpPr txBox="1">
            <a:spLocks noChangeArrowheads="1"/>
          </p:cNvSpPr>
          <p:nvPr/>
        </p:nvSpPr>
        <p:spPr bwMode="auto">
          <a:xfrm>
            <a:off x="7892821" y="117031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latin typeface="+mn-ea"/>
                <a:ea typeface="+mn-ea"/>
              </a:rPr>
              <a:t>RAM </a:t>
            </a:r>
            <a:r>
              <a:rPr lang="ko-KR" altLang="en-US" sz="2000" b="1" dirty="0">
                <a:latin typeface="+mn-ea"/>
                <a:ea typeface="+mn-ea"/>
              </a:rPr>
              <a:t>구조</a:t>
            </a:r>
          </a:p>
        </p:txBody>
      </p:sp>
      <p:sp>
        <p:nvSpPr>
          <p:cNvPr id="167" name="설명선 2 166"/>
          <p:cNvSpPr/>
          <p:nvPr/>
        </p:nvSpPr>
        <p:spPr>
          <a:xfrm>
            <a:off x="2259293" y="1508289"/>
            <a:ext cx="3602967" cy="1406165"/>
          </a:xfrm>
          <a:prstGeom prst="borderCallout2">
            <a:avLst>
              <a:gd name="adj1" fmla="val 53146"/>
              <a:gd name="adj2" fmla="val 100506"/>
              <a:gd name="adj3" fmla="val 54615"/>
              <a:gd name="adj4" fmla="val 124951"/>
              <a:gd name="adj5" fmla="val 58393"/>
              <a:gd name="adj6" fmla="val 13685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altLang="ko-KR" spc="-113" dirty="0">
                <a:latin typeface="+mn-ea"/>
              </a:rPr>
              <a:t>static</a:t>
            </a:r>
            <a:r>
              <a:rPr lang="ko-KR" altLang="en-US" spc="-113" dirty="0">
                <a:latin typeface="+mn-ea"/>
              </a:rPr>
              <a:t>예약어로 선정된 필드</a:t>
            </a:r>
            <a:r>
              <a:rPr lang="en-US" altLang="ko-KR" spc="-113" dirty="0">
                <a:latin typeface="+mn-ea"/>
              </a:rPr>
              <a:t>, </a:t>
            </a:r>
          </a:p>
          <a:p>
            <a:pPr algn="just">
              <a:defRPr/>
            </a:pPr>
            <a:r>
              <a:rPr lang="ko-KR" altLang="en-US" spc="-113" dirty="0" err="1">
                <a:latin typeface="+mn-ea"/>
              </a:rPr>
              <a:t>메소드가</a:t>
            </a:r>
            <a:r>
              <a:rPr lang="en-US" altLang="ko-KR" spc="-113" dirty="0">
                <a:latin typeface="+mn-ea"/>
              </a:rPr>
              <a:t> </a:t>
            </a:r>
            <a:r>
              <a:rPr lang="ko-KR" altLang="en-US" spc="-113" dirty="0">
                <a:latin typeface="+mn-ea"/>
              </a:rPr>
              <a:t>저장되는 공간</a:t>
            </a:r>
            <a:endParaRPr lang="en-US" altLang="ko-KR" spc="-113" dirty="0">
              <a:latin typeface="+mn-ea"/>
            </a:endParaRPr>
          </a:p>
          <a:p>
            <a:pPr algn="just">
              <a:defRPr/>
            </a:pPr>
            <a:r>
              <a:rPr lang="ko-KR" altLang="en-US" spc="-113" dirty="0">
                <a:latin typeface="+mn-ea"/>
              </a:rPr>
              <a:t>클래스 변수 등</a:t>
            </a:r>
          </a:p>
        </p:txBody>
      </p:sp>
      <p:sp>
        <p:nvSpPr>
          <p:cNvPr id="168" name="설명선 2 167"/>
          <p:cNvSpPr/>
          <p:nvPr/>
        </p:nvSpPr>
        <p:spPr>
          <a:xfrm>
            <a:off x="2259293" y="3083173"/>
            <a:ext cx="3602967" cy="1406165"/>
          </a:xfrm>
          <a:prstGeom prst="borderCallout2">
            <a:avLst>
              <a:gd name="adj1" fmla="val 53146"/>
              <a:gd name="adj2" fmla="val 100506"/>
              <a:gd name="adj3" fmla="val 54615"/>
              <a:gd name="adj4" fmla="val 124951"/>
              <a:gd name="adj5" fmla="val 58393"/>
              <a:gd name="adj6" fmla="val 13685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altLang="ko-KR" spc="-113" dirty="0">
                <a:latin typeface="+mn-ea"/>
              </a:rPr>
              <a:t>new</a:t>
            </a:r>
            <a:r>
              <a:rPr lang="ko-KR" altLang="en-US" spc="-113" dirty="0">
                <a:latin typeface="+mn-ea"/>
              </a:rPr>
              <a:t>연산자에 의해 </a:t>
            </a:r>
            <a:endParaRPr lang="en-US" altLang="ko-KR" spc="-113" dirty="0">
              <a:latin typeface="+mn-ea"/>
            </a:endParaRPr>
          </a:p>
          <a:p>
            <a:pPr algn="just">
              <a:defRPr/>
            </a:pPr>
            <a:r>
              <a:rPr lang="ko-KR" altLang="en-US" spc="-113" dirty="0">
                <a:latin typeface="+mn-ea"/>
              </a:rPr>
              <a:t>동적으로 할당하고 저장되는 공간</a:t>
            </a:r>
            <a:r>
              <a:rPr lang="en-US" altLang="ko-KR" spc="-113" dirty="0">
                <a:latin typeface="+mn-ea"/>
              </a:rPr>
              <a:t>, </a:t>
            </a:r>
          </a:p>
          <a:p>
            <a:pPr algn="just">
              <a:defRPr/>
            </a:pPr>
            <a:r>
              <a:rPr lang="ko-KR" altLang="en-US" spc="-113" dirty="0">
                <a:latin typeface="+mn-ea"/>
              </a:rPr>
              <a:t>객체 </a:t>
            </a:r>
            <a:r>
              <a:rPr lang="en-US" altLang="ko-KR" spc="-113" dirty="0">
                <a:latin typeface="+mn-ea"/>
              </a:rPr>
              <a:t>, </a:t>
            </a:r>
            <a:r>
              <a:rPr lang="ko-KR" altLang="en-US" spc="-113" dirty="0">
                <a:latin typeface="+mn-ea"/>
              </a:rPr>
              <a:t>배열 등</a:t>
            </a:r>
          </a:p>
        </p:txBody>
      </p:sp>
      <p:sp>
        <p:nvSpPr>
          <p:cNvPr id="169" name="설명선 2 168"/>
          <p:cNvSpPr/>
          <p:nvPr/>
        </p:nvSpPr>
        <p:spPr>
          <a:xfrm>
            <a:off x="2259293" y="4658057"/>
            <a:ext cx="3602967" cy="1406165"/>
          </a:xfrm>
          <a:prstGeom prst="borderCallout2">
            <a:avLst>
              <a:gd name="adj1" fmla="val 53146"/>
              <a:gd name="adj2" fmla="val 100506"/>
              <a:gd name="adj3" fmla="val 54615"/>
              <a:gd name="adj4" fmla="val 124951"/>
              <a:gd name="adj5" fmla="val 58393"/>
              <a:gd name="adj6" fmla="val 13685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spc="-113" dirty="0" err="1">
                <a:latin typeface="+mn-ea"/>
              </a:rPr>
              <a:t>메소드를</a:t>
            </a:r>
            <a:r>
              <a:rPr lang="ko-KR" altLang="en-US" spc="-113" dirty="0">
                <a:latin typeface="+mn-ea"/>
              </a:rPr>
              <a:t> 호출하면 자동생성 </a:t>
            </a:r>
            <a:endParaRPr lang="en-US" altLang="ko-KR" spc="-113" dirty="0">
              <a:latin typeface="+mn-ea"/>
            </a:endParaRPr>
          </a:p>
          <a:p>
            <a:pPr algn="just">
              <a:defRPr/>
            </a:pPr>
            <a:r>
              <a:rPr lang="ko-KR" altLang="en-US" spc="-113" dirty="0" err="1">
                <a:latin typeface="+mn-ea"/>
              </a:rPr>
              <a:t>메소드가</a:t>
            </a:r>
            <a:r>
              <a:rPr lang="ko-KR" altLang="en-US" spc="-113" dirty="0">
                <a:latin typeface="+mn-ea"/>
              </a:rPr>
              <a:t> 끝나면  자동소멸</a:t>
            </a:r>
            <a:endParaRPr lang="en-US" altLang="ko-KR" spc="-113" dirty="0">
              <a:latin typeface="+mn-ea"/>
            </a:endParaRPr>
          </a:p>
          <a:p>
            <a:pPr algn="just">
              <a:defRPr/>
            </a:pPr>
            <a:r>
              <a:rPr lang="ko-KR" altLang="en-US" spc="-113" dirty="0">
                <a:latin typeface="+mn-ea"/>
              </a:rPr>
              <a:t>지역변수</a:t>
            </a:r>
            <a:r>
              <a:rPr lang="en-US" altLang="ko-KR" spc="-113" dirty="0">
                <a:latin typeface="+mn-ea"/>
              </a:rPr>
              <a:t>, </a:t>
            </a:r>
            <a:r>
              <a:rPr lang="ko-KR" altLang="en-US" spc="-113" dirty="0">
                <a:latin typeface="+mn-ea"/>
              </a:rPr>
              <a:t>매개변수</a:t>
            </a:r>
            <a:r>
              <a:rPr lang="en-US" altLang="ko-KR" spc="-113" dirty="0">
                <a:latin typeface="+mn-ea"/>
              </a:rPr>
              <a:t>, </a:t>
            </a:r>
          </a:p>
          <a:p>
            <a:pPr algn="just">
              <a:defRPr/>
            </a:pPr>
            <a:r>
              <a:rPr lang="ko-KR" altLang="en-US" spc="-113" dirty="0" err="1">
                <a:latin typeface="+mn-ea"/>
              </a:rPr>
              <a:t>메소드</a:t>
            </a:r>
            <a:r>
              <a:rPr lang="ko-KR" altLang="en-US" spc="-113" dirty="0">
                <a:latin typeface="+mn-ea"/>
              </a:rPr>
              <a:t> 호출 </a:t>
            </a:r>
            <a:r>
              <a:rPr lang="ko-KR" altLang="en-US" spc="-113" dirty="0" err="1">
                <a:latin typeface="+mn-ea"/>
              </a:rPr>
              <a:t>스택</a:t>
            </a:r>
            <a:r>
              <a:rPr lang="en-US" altLang="ko-KR" spc="-113" dirty="0">
                <a:latin typeface="+mn-ea"/>
              </a:rPr>
              <a:t> </a:t>
            </a:r>
            <a:r>
              <a:rPr lang="ko-KR" altLang="en-US" spc="-113" dirty="0">
                <a:latin typeface="+mn-ea"/>
              </a:rPr>
              <a:t>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200685" y="1640266"/>
          <a:ext cx="2677213" cy="4270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 sz="4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latin typeface="+mn-ea"/>
                          <a:ea typeface="+mn-ea"/>
                        </a:rPr>
                        <a:t>Heap</a:t>
                      </a:r>
                      <a:endParaRPr lang="ko-KR" altLang="en-US" sz="4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latin typeface="+mn-ea"/>
                          <a:ea typeface="+mn-ea"/>
                        </a:rPr>
                        <a:t>Stack</a:t>
                      </a:r>
                      <a:endParaRPr lang="ko-KR" altLang="en-US" sz="4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7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출력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메소드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77684" y="1540629"/>
            <a:ext cx="7488000" cy="576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안의 변수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숫자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논리 값을 모니터에 출력해주는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0776" y="992705"/>
            <a:ext cx="31833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56" indent="-257156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System.out.print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0060" y="3328199"/>
            <a:ext cx="34558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56" indent="-257156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System.out.println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88399" y="3874979"/>
            <a:ext cx="7488000" cy="99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print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문과 동일하게 출력은 해주지만 출력 후 자동으로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출력창에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줄바꿈을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해주는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5507" y="2180476"/>
            <a:ext cx="7373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  <a:sym typeface="Wingdings" panose="05000000000000000000" pitchFamily="2" charset="2"/>
              </a:rPr>
              <a:t>예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(123);	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변수명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dirty="0">
                <a:latin typeface="+mn-ea"/>
              </a:rPr>
              <a:t>	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5507" y="4933105"/>
            <a:ext cx="7373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  <a:sym typeface="Wingdings" panose="05000000000000000000" pitchFamily="2" charset="2"/>
              </a:rPr>
              <a:t>예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(123);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변수명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131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출력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메소드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77684" y="1540629"/>
            <a:ext cx="7488000" cy="99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정해져 있는 형식에 맞춰서 그 형식에 맞는 값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변수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줄바꿈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하지 않고 출력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0775" y="992705"/>
            <a:ext cx="329872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56" indent="-257156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System.out.printf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77684" y="4233930"/>
            <a:ext cx="512291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정렬방법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1000" b="1" dirty="0">
              <a:latin typeface="+mn-ea"/>
              <a:sym typeface="Wingdings" panose="05000000000000000000" pitchFamily="2" charset="2"/>
            </a:endParaRPr>
          </a:p>
          <a:p>
            <a:pPr marL="214313" indent="-214313">
              <a:buFontTx/>
              <a:buChar char="-"/>
              <a:defRPr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%5d : 5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칸을 확보하고 오른쪽 정렬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14313" indent="-214313">
              <a:buFontTx/>
              <a:buChar char="-"/>
              <a:defRPr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%-5d : 5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칸을 확보하고 왼쪽 정렬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14313" indent="-214313">
              <a:buFontTx/>
              <a:buChar char="-"/>
              <a:defRPr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%.2f :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소수점 아래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자리까지만 표시</a:t>
            </a:r>
            <a:endParaRPr lang="en-US" altLang="ko-KR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7685" y="2628361"/>
            <a:ext cx="7580921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</a:rPr>
              <a:t>%d : </a:t>
            </a:r>
            <a:r>
              <a:rPr lang="ko-KR" altLang="en-US" b="1" dirty="0">
                <a:latin typeface="+mn-ea"/>
              </a:rPr>
              <a:t>정수형</a:t>
            </a:r>
            <a:r>
              <a:rPr lang="en-US" altLang="ko-KR" b="1" dirty="0">
                <a:latin typeface="+mn-ea"/>
              </a:rPr>
              <a:t>, %o : 8</a:t>
            </a:r>
            <a:r>
              <a:rPr lang="ko-KR" altLang="en-US" b="1" dirty="0">
                <a:latin typeface="+mn-ea"/>
              </a:rPr>
              <a:t>진수</a:t>
            </a:r>
            <a:r>
              <a:rPr lang="en-US" altLang="ko-KR" b="1" dirty="0">
                <a:latin typeface="+mn-ea"/>
              </a:rPr>
              <a:t>, %x : 16</a:t>
            </a:r>
            <a:r>
              <a:rPr lang="ko-KR" altLang="en-US" b="1" dirty="0">
                <a:latin typeface="+mn-ea"/>
              </a:rPr>
              <a:t>진수</a:t>
            </a:r>
            <a:endParaRPr lang="en-US" altLang="ko-KR" b="1" dirty="0">
              <a:latin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</a:rPr>
              <a:t>%c : </a:t>
            </a:r>
            <a:r>
              <a:rPr lang="ko-KR" altLang="en-US" b="1" dirty="0">
                <a:latin typeface="+mn-ea"/>
              </a:rPr>
              <a:t>문자</a:t>
            </a:r>
            <a:r>
              <a:rPr lang="en-US" altLang="ko-KR" b="1" dirty="0">
                <a:latin typeface="+mn-ea"/>
              </a:rPr>
              <a:t>, %s : </a:t>
            </a:r>
            <a:r>
              <a:rPr lang="ko-KR" altLang="en-US" b="1" dirty="0">
                <a:latin typeface="+mn-ea"/>
              </a:rPr>
              <a:t>문자열</a:t>
            </a:r>
            <a:endParaRPr lang="en-US" altLang="ko-KR" b="1" dirty="0">
              <a:latin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</a:rPr>
              <a:t>%f : </a:t>
            </a:r>
            <a:r>
              <a:rPr lang="ko-KR" altLang="en-US" b="1" dirty="0">
                <a:latin typeface="+mn-ea"/>
              </a:rPr>
              <a:t>실수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소수점 아래 </a:t>
            </a:r>
            <a:r>
              <a:rPr lang="en-US" altLang="ko-KR" b="1" dirty="0">
                <a:latin typeface="+mn-ea"/>
              </a:rPr>
              <a:t>6</a:t>
            </a:r>
            <a:r>
              <a:rPr lang="ko-KR" altLang="en-US" b="1" dirty="0">
                <a:latin typeface="+mn-ea"/>
              </a:rPr>
              <a:t>자리</a:t>
            </a:r>
            <a:r>
              <a:rPr lang="en-US" altLang="ko-KR" b="1" dirty="0">
                <a:latin typeface="+mn-ea"/>
              </a:rPr>
              <a:t>), %e : </a:t>
            </a:r>
            <a:r>
              <a:rPr lang="ko-KR" altLang="en-US" b="1" dirty="0">
                <a:latin typeface="+mn-ea"/>
              </a:rPr>
              <a:t>지수형태표현</a:t>
            </a:r>
            <a:r>
              <a:rPr lang="en-US" altLang="ko-KR" b="1" dirty="0">
                <a:latin typeface="+mn-ea"/>
              </a:rPr>
              <a:t>, %g : </a:t>
            </a:r>
            <a:r>
              <a:rPr lang="ko-KR" altLang="en-US" b="1" dirty="0">
                <a:latin typeface="+mn-ea"/>
              </a:rPr>
              <a:t>대입 값 그대로</a:t>
            </a:r>
            <a:endParaRPr lang="en-US" altLang="ko-KR" b="1" dirty="0">
              <a:latin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</a:rPr>
              <a:t>%A : 16</a:t>
            </a:r>
            <a:r>
              <a:rPr lang="ko-KR" altLang="en-US" b="1" dirty="0">
                <a:latin typeface="+mn-ea"/>
              </a:rPr>
              <a:t>진수 실수</a:t>
            </a:r>
            <a:endParaRPr lang="en-US" altLang="ko-KR" b="1" dirty="0">
              <a:latin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</a:rPr>
              <a:t>%b : </a:t>
            </a:r>
            <a:r>
              <a:rPr lang="ko-KR" altLang="en-US" b="1" dirty="0">
                <a:latin typeface="+mn-ea"/>
              </a:rPr>
              <a:t>논리형</a:t>
            </a:r>
            <a:r>
              <a:rPr lang="en-US" altLang="ko-KR" b="1" dirty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994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escape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449465" y="986415"/>
          <a:ext cx="7332418" cy="416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2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특수문자</a:t>
                      </a: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문자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리터럴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\t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정해진 공간만큼 띄어쓰기</a:t>
                      </a: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new line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출력하고 다음라인으로 옮김</a:t>
                      </a: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역슬래시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\\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특수문자 사용시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백슬러시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(\)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를 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넣고 특수문자를 넣어야 함</a:t>
                      </a: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작은 따옴표</a:t>
                      </a: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\’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큰 따옴표</a:t>
                      </a: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\”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9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유니코드</a:t>
                      </a: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\u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유니코드 표시할 때 사용</a:t>
                      </a:r>
                    </a:p>
                  </a:txBody>
                  <a:tcPr marL="68577" marR="68577" marT="34283" marB="34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80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변수에 값을 기록하는 이유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999065" y="993600"/>
            <a:ext cx="8198644" cy="99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 실행 시 사용할 값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(Data)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있다면 그 값은 먼저 메모리에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기록 되어야 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838" y="3257806"/>
            <a:ext cx="80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값</a:t>
            </a:r>
            <a:r>
              <a:rPr lang="en-US" altLang="ko-KR" sz="1200" dirty="0"/>
              <a:t>(Data) </a:t>
            </a:r>
          </a:p>
          <a:p>
            <a:pPr algn="ctr"/>
            <a:r>
              <a:rPr lang="ko-KR" altLang="en-US" sz="1200" dirty="0"/>
              <a:t>입력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8604354" y="3703548"/>
            <a:ext cx="1227024" cy="10116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메모리에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기록된 값을 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CPU</a:t>
            </a:r>
            <a:r>
              <a:rPr lang="ko-KR" altLang="en-US" sz="1200" b="1" dirty="0">
                <a:solidFill>
                  <a:schemeClr val="tx1"/>
                </a:solidFill>
              </a:rPr>
              <a:t>가 읽어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연산 처리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12" idx="3"/>
          </p:cNvCxnSpPr>
          <p:nvPr/>
        </p:nvCxnSpPr>
        <p:spPr>
          <a:xfrm>
            <a:off x="7751167" y="3701639"/>
            <a:ext cx="853189" cy="393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14" idx="3"/>
          </p:cNvCxnSpPr>
          <p:nvPr/>
        </p:nvCxnSpPr>
        <p:spPr>
          <a:xfrm flipH="1">
            <a:off x="7751167" y="4451742"/>
            <a:ext cx="853189" cy="47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6989" y="2630582"/>
            <a:ext cx="22717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dirty="0">
                <a:solidFill>
                  <a:srgbClr val="FF0000"/>
                </a:solidFill>
              </a:rPr>
              <a:t>메모리에 값을 기록하려면 </a:t>
            </a:r>
            <a:endParaRPr lang="en-US" altLang="ko-KR" sz="1350" dirty="0">
              <a:solidFill>
                <a:srgbClr val="FF0000"/>
              </a:solidFill>
            </a:endParaRPr>
          </a:p>
          <a:p>
            <a:pPr algn="ctr"/>
            <a:r>
              <a:rPr lang="ko-KR" altLang="en-US" sz="1350" dirty="0">
                <a:solidFill>
                  <a:srgbClr val="FF0000"/>
                </a:solidFill>
              </a:rPr>
              <a:t>변수부터 만들어야 한다</a:t>
            </a:r>
            <a:r>
              <a:rPr lang="en-US" altLang="ko-KR" sz="1350" dirty="0">
                <a:solidFill>
                  <a:srgbClr val="FF0000"/>
                </a:solidFill>
              </a:rPr>
              <a:t>!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3929" y="3326586"/>
            <a:ext cx="1227024" cy="75010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입력 버퍼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63716" y="3327655"/>
            <a:ext cx="1227024" cy="74796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키보드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마우스파일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네트워크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r>
              <a:rPr lang="ko-KR" altLang="en-US" sz="1200" b="1" dirty="0">
                <a:solidFill>
                  <a:schemeClr val="tx1"/>
                </a:solidFill>
              </a:rPr>
              <a:t>서버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등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590741" y="3701638"/>
            <a:ext cx="8531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524141" y="3326586"/>
            <a:ext cx="1227024" cy="75010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메모리에 기록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입력 값 기록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670954" y="3701638"/>
            <a:ext cx="8531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24141" y="4553278"/>
            <a:ext cx="1227024" cy="75010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메모리에 기록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계산 결과 값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670954" y="4927285"/>
            <a:ext cx="853189" cy="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</p:cNvCxnSpPr>
          <p:nvPr/>
        </p:nvCxnSpPr>
        <p:spPr>
          <a:xfrm>
            <a:off x="6072878" y="3138412"/>
            <a:ext cx="1" cy="58559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443929" y="4553278"/>
            <a:ext cx="1227024" cy="75010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출력 버퍼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63716" y="4554347"/>
            <a:ext cx="1227024" cy="74796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출력 장치에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590741" y="4928330"/>
            <a:ext cx="8531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78318" y="5512512"/>
            <a:ext cx="16914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프로그램 자동 원리</a:t>
            </a:r>
          </a:p>
        </p:txBody>
      </p:sp>
    </p:spTree>
    <p:extLst>
      <p:ext uri="{BB962C8B-B14F-4D97-AF65-F5344CB8AC3E}">
        <p14:creationId xmlns:p14="http://schemas.microsoft.com/office/powerpoint/2010/main" val="235123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변수 사용 목적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0776" y="992705"/>
            <a:ext cx="38491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56" indent="-257156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변수를 사용하지 않으면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7348" y="1530997"/>
            <a:ext cx="6927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 * 3.141592653589793 * 10);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(3.141592653589793 * 10 * 10);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(3.141592653589793 * 10 * 10 * 20);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(4 * 3.141592653589793 * 10 * 10);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0061" y="3167941"/>
            <a:ext cx="28167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56" indent="-257156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변수를 사용하면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3910" y="3671942"/>
            <a:ext cx="47684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3.141592653589793;</a:t>
            </a:r>
          </a:p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(4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8692" y="3688440"/>
            <a:ext cx="3735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 err="1">
                <a:latin typeface="+mn-ea"/>
              </a:rPr>
              <a:t>가독성</a:t>
            </a:r>
            <a:r>
              <a:rPr lang="ko-KR" altLang="en-US" dirty="0" err="1">
                <a:latin typeface="+mn-ea"/>
              </a:rPr>
              <a:t>이</a:t>
            </a:r>
            <a:r>
              <a:rPr lang="ko-KR" altLang="en-US" dirty="0">
                <a:latin typeface="+mn-ea"/>
              </a:rPr>
              <a:t> 좋아짐</a:t>
            </a: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ko-KR" altLang="en-US" b="1" dirty="0" err="1">
                <a:latin typeface="+mn-ea"/>
              </a:rPr>
              <a:t>재사용성</a:t>
            </a:r>
            <a:r>
              <a:rPr lang="ko-KR" altLang="en-US" dirty="0">
                <a:latin typeface="+mn-ea"/>
              </a:rPr>
              <a:t> 증가로 인한</a:t>
            </a:r>
            <a:r>
              <a:rPr lang="en-US" altLang="ko-KR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dirty="0">
                <a:latin typeface="+mn-ea"/>
              </a:rPr>
              <a:t>		</a:t>
            </a:r>
            <a:r>
              <a:rPr lang="ko-KR" altLang="en-US" b="1" dirty="0" err="1">
                <a:latin typeface="+mn-ea"/>
              </a:rPr>
              <a:t>코드량</a:t>
            </a:r>
            <a:r>
              <a:rPr lang="ko-KR" altLang="en-US" b="1" dirty="0">
                <a:latin typeface="+mn-ea"/>
              </a:rPr>
              <a:t> 감소</a:t>
            </a:r>
            <a:endParaRPr lang="en-US" altLang="ko-KR" b="1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		</a:t>
            </a:r>
            <a:r>
              <a:rPr lang="ko-KR" altLang="en-US" b="1" dirty="0">
                <a:latin typeface="+mn-ea"/>
              </a:rPr>
              <a:t>유지보수 용이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854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변수의 선언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999065" y="993600"/>
            <a:ext cx="8198644" cy="576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메모리 공간에 데이터를 저장할 수 있는 공간을 할당하는 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189453" y="1757420"/>
            <a:ext cx="4669868" cy="1046440"/>
            <a:chOff x="665453" y="1804555"/>
            <a:chExt cx="4669868" cy="1046440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665453" y="1804555"/>
              <a:ext cx="4669868" cy="10464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3600" dirty="0">
                  <a:latin typeface="+mn-ea"/>
                </a:rPr>
                <a:t> </a:t>
              </a:r>
              <a:r>
                <a:rPr lang="ko-KR" altLang="en-US" sz="3600" b="1" dirty="0" err="1">
                  <a:latin typeface="+mn-ea"/>
                </a:rPr>
                <a:t>자료형</a:t>
              </a:r>
              <a:r>
                <a:rPr lang="ko-KR" altLang="en-US" sz="3600" b="1" dirty="0">
                  <a:latin typeface="+mn-ea"/>
                </a:rPr>
                <a:t>    </a:t>
              </a:r>
              <a:r>
                <a:rPr lang="ko-KR" altLang="en-US" sz="3600" b="1" dirty="0" err="1">
                  <a:latin typeface="+mn-ea"/>
                </a:rPr>
                <a:t>변수명</a:t>
              </a:r>
              <a:r>
                <a:rPr lang="ko-KR" altLang="en-US" sz="3600" b="1" dirty="0">
                  <a:latin typeface="+mn-ea"/>
                </a:rPr>
                <a:t> </a:t>
              </a:r>
              <a:r>
                <a:rPr lang="en-US" altLang="ko-KR" sz="3600" b="1" dirty="0">
                  <a:latin typeface="+mn-ea"/>
                </a:rPr>
                <a:t>; </a:t>
              </a:r>
              <a:r>
                <a:rPr lang="ko-KR" altLang="en-US" dirty="0">
                  <a:latin typeface="+mn-ea"/>
                </a:rPr>
                <a:t>마침</a:t>
              </a:r>
              <a:endParaRPr lang="en-US" altLang="ko-KR" dirty="0">
                <a:latin typeface="+mn-ea"/>
              </a:endParaRPr>
            </a:p>
            <a:p>
              <a:pPr>
                <a:defRPr/>
              </a:pPr>
              <a:endParaRPr lang="en-US" altLang="ko-KR" sz="800" dirty="0">
                <a:latin typeface="+mn-ea"/>
              </a:endParaRPr>
            </a:p>
            <a:p>
              <a:pPr>
                <a:defRPr/>
              </a:pPr>
              <a:r>
                <a:rPr lang="ko-KR" altLang="en-US" dirty="0">
                  <a:latin typeface="+mn-ea"/>
                </a:rPr>
                <a:t>  변수타입지정           </a:t>
              </a:r>
              <a:r>
                <a:rPr lang="ko-KR" altLang="en-US" dirty="0" err="1">
                  <a:latin typeface="+mn-ea"/>
                </a:rPr>
                <a:t>변수명지정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885576" y="1842263"/>
              <a:ext cx="1415770" cy="52386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2926031" y="1842262"/>
              <a:ext cx="1368824" cy="525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432991" y="1842262"/>
              <a:ext cx="168949" cy="525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375296" y="3441245"/>
            <a:ext cx="5474090" cy="285586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44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84368"/>
              </p:ext>
            </p:extLst>
          </p:nvPr>
        </p:nvGraphicFramePr>
        <p:xfrm>
          <a:off x="8836341" y="3851631"/>
          <a:ext cx="1404257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32905" y="3835415"/>
            <a:ext cx="80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inum</a:t>
            </a:r>
            <a:endParaRPr lang="ko-KR" altLang="en-US" sz="1400" b="1" dirty="0"/>
          </a:p>
        </p:txBody>
      </p:sp>
      <p:sp>
        <p:nvSpPr>
          <p:cNvPr id="13" name="왼쪽 중괄호 12"/>
          <p:cNvSpPr/>
          <p:nvPr/>
        </p:nvSpPr>
        <p:spPr>
          <a:xfrm>
            <a:off x="8534434" y="4152757"/>
            <a:ext cx="263246" cy="1031429"/>
          </a:xfrm>
          <a:prstGeom prst="leftBrace">
            <a:avLst>
              <a:gd name="adj1" fmla="val 91825"/>
              <a:gd name="adj2" fmla="val 4687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8932610" y="4212578"/>
            <a:ext cx="120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자료형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크기만큼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메모리 공간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할당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6197" y="3950244"/>
            <a:ext cx="66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0x100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36197" y="5102248"/>
            <a:ext cx="66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0x104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473616" y="3576515"/>
            <a:ext cx="52774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논리형 변수 선언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정수형 변수 선언</a:t>
            </a:r>
          </a:p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isTrue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		short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문자형 변수 선언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730057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53D3D"/>
                </a:solidFill>
                <a:latin typeface="Consolas" panose="020B0609020204030204" pitchFamily="49" charset="0"/>
              </a:rPr>
              <a:t>inum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문자열 변수 선언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실수형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변수 선언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40776" y="2953483"/>
            <a:ext cx="18934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56" indent="-257156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선언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762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자료형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(Type)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485532" y="1458516"/>
            <a:ext cx="7209928" cy="4238626"/>
            <a:chOff x="1168924" y="1458516"/>
            <a:chExt cx="7209928" cy="4238626"/>
          </a:xfrm>
        </p:grpSpPr>
        <p:sp>
          <p:nvSpPr>
            <p:cNvPr id="3" name="직사각형 2"/>
            <p:cNvSpPr/>
            <p:nvPr/>
          </p:nvSpPr>
          <p:spPr>
            <a:xfrm>
              <a:off x="1168924" y="1846660"/>
              <a:ext cx="973011" cy="4430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 err="1">
                  <a:solidFill>
                    <a:schemeClr val="tx1"/>
                  </a:solidFill>
                  <a:latin typeface="+mn-ea"/>
                </a:rPr>
                <a:t>자료형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25138" y="1846660"/>
              <a:ext cx="982470" cy="4430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논리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25138" y="2411015"/>
              <a:ext cx="982470" cy="44168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문자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19185" y="3384948"/>
              <a:ext cx="982470" cy="4430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숫자</a:t>
              </a: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6146806" y="1863329"/>
              <a:ext cx="1186956" cy="296465"/>
            </a:xfrm>
            <a:prstGeom prst="flowChartTerminator">
              <a:avLst/>
            </a:prstGeom>
            <a:solidFill>
              <a:srgbClr val="F7C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>
                  <a:latin typeface="+mn-ea"/>
                </a:rPr>
                <a:t>boolean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6161093" y="2386184"/>
              <a:ext cx="1188594" cy="296466"/>
            </a:xfrm>
            <a:prstGeom prst="flowChartTerminator">
              <a:avLst/>
            </a:prstGeom>
            <a:solidFill>
              <a:srgbClr val="F7C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+mn-ea"/>
                </a:rPr>
                <a:t>char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61044" y="2309442"/>
              <a:ext cx="982470" cy="44168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문자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61044" y="2831601"/>
              <a:ext cx="982470" cy="4430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문자열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75332" y="3387328"/>
              <a:ext cx="982470" cy="44168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정수형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61044" y="4924425"/>
              <a:ext cx="982470" cy="4026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 err="1">
                  <a:solidFill>
                    <a:schemeClr val="tx1"/>
                  </a:solidFill>
                  <a:latin typeface="+mn-ea"/>
                </a:rPr>
                <a:t>실수형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6161093" y="2905126"/>
              <a:ext cx="1188594" cy="297656"/>
            </a:xfrm>
            <a:prstGeom prst="flowChartTerminator">
              <a:avLst/>
            </a:prstGeom>
            <a:solidFill>
              <a:srgbClr val="F7C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+mn-ea"/>
                </a:rPr>
                <a:t>String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6161093" y="3412332"/>
              <a:ext cx="1188594" cy="297656"/>
            </a:xfrm>
            <a:prstGeom prst="flowChartTerminator">
              <a:avLst/>
            </a:prstGeom>
            <a:solidFill>
              <a:srgbClr val="F7C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+mn-ea"/>
                </a:rPr>
                <a:t>byte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6161093" y="3790950"/>
              <a:ext cx="1188594" cy="296466"/>
            </a:xfrm>
            <a:prstGeom prst="flowChartTerminator">
              <a:avLst/>
            </a:prstGeom>
            <a:solidFill>
              <a:srgbClr val="F7C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+mn-ea"/>
                </a:rPr>
                <a:t>short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6161093" y="4168379"/>
              <a:ext cx="1188594" cy="297656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>
                  <a:latin typeface="+mn-ea"/>
                </a:rPr>
                <a:t>int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6161093" y="4546998"/>
              <a:ext cx="1188594" cy="296465"/>
            </a:xfrm>
            <a:prstGeom prst="flowChartTerminator">
              <a:avLst/>
            </a:prstGeom>
            <a:solidFill>
              <a:srgbClr val="F7C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+mn-ea"/>
                </a:rPr>
                <a:t>long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>
            <a:xfrm>
              <a:off x="6161093" y="4945857"/>
              <a:ext cx="1188594" cy="297656"/>
            </a:xfrm>
            <a:prstGeom prst="flowChartTerminator">
              <a:avLst/>
            </a:prstGeom>
            <a:solidFill>
              <a:srgbClr val="F7C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+mn-ea"/>
                </a:rPr>
                <a:t>float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9" name="순서도: 수행의 시작/종료 18"/>
            <p:cNvSpPr/>
            <p:nvPr/>
          </p:nvSpPr>
          <p:spPr>
            <a:xfrm>
              <a:off x="6161093" y="5293519"/>
              <a:ext cx="1188594" cy="297656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+mn-ea"/>
                </a:rPr>
                <a:t>double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20" name="직선 연결선 19"/>
            <p:cNvCxnSpPr>
              <a:stCxn id="3" idx="3"/>
              <a:endCxn id="4" idx="1"/>
            </p:cNvCxnSpPr>
            <p:nvPr/>
          </p:nvCxnSpPr>
          <p:spPr>
            <a:xfrm>
              <a:off x="2141935" y="2068198"/>
              <a:ext cx="583203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713560" y="2025254"/>
              <a:ext cx="2409825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3" idx="3"/>
              <a:endCxn id="5" idx="1"/>
            </p:cNvCxnSpPr>
            <p:nvPr/>
          </p:nvCxnSpPr>
          <p:spPr>
            <a:xfrm>
              <a:off x="2141935" y="2068198"/>
              <a:ext cx="583203" cy="563658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3" idx="3"/>
              <a:endCxn id="6" idx="1"/>
            </p:cNvCxnSpPr>
            <p:nvPr/>
          </p:nvCxnSpPr>
          <p:spPr>
            <a:xfrm>
              <a:off x="2141935" y="2068198"/>
              <a:ext cx="577250" cy="1538288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5" idx="3"/>
              <a:endCxn id="9" idx="1"/>
            </p:cNvCxnSpPr>
            <p:nvPr/>
          </p:nvCxnSpPr>
          <p:spPr>
            <a:xfrm flipV="1">
              <a:off x="3707608" y="2530283"/>
              <a:ext cx="553436" cy="10157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5" idx="3"/>
              <a:endCxn id="10" idx="1"/>
            </p:cNvCxnSpPr>
            <p:nvPr/>
          </p:nvCxnSpPr>
          <p:spPr>
            <a:xfrm>
              <a:off x="3707608" y="2631856"/>
              <a:ext cx="553436" cy="42128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6" idx="3"/>
              <a:endCxn id="11" idx="1"/>
            </p:cNvCxnSpPr>
            <p:nvPr/>
          </p:nvCxnSpPr>
          <p:spPr>
            <a:xfrm>
              <a:off x="3701655" y="3606486"/>
              <a:ext cx="573677" cy="168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6" idx="3"/>
              <a:endCxn id="12" idx="1"/>
            </p:cNvCxnSpPr>
            <p:nvPr/>
          </p:nvCxnSpPr>
          <p:spPr>
            <a:xfrm>
              <a:off x="3701655" y="3606486"/>
              <a:ext cx="559389" cy="1519274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9" idx="3"/>
              <a:endCxn id="8" idx="1"/>
            </p:cNvCxnSpPr>
            <p:nvPr/>
          </p:nvCxnSpPr>
          <p:spPr>
            <a:xfrm>
              <a:off x="5243514" y="2530283"/>
              <a:ext cx="917579" cy="4134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0" idx="3"/>
              <a:endCxn id="13" idx="1"/>
            </p:cNvCxnSpPr>
            <p:nvPr/>
          </p:nvCxnSpPr>
          <p:spPr>
            <a:xfrm>
              <a:off x="5243514" y="3053139"/>
              <a:ext cx="917579" cy="81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1" idx="3"/>
              <a:endCxn id="14" idx="1"/>
            </p:cNvCxnSpPr>
            <p:nvPr/>
          </p:nvCxnSpPr>
          <p:spPr>
            <a:xfrm flipV="1">
              <a:off x="5257802" y="3561160"/>
              <a:ext cx="903291" cy="47009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3"/>
              <a:endCxn id="15" idx="1"/>
            </p:cNvCxnSpPr>
            <p:nvPr/>
          </p:nvCxnSpPr>
          <p:spPr>
            <a:xfrm>
              <a:off x="5257802" y="3608169"/>
              <a:ext cx="903291" cy="331014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1" idx="3"/>
              <a:endCxn id="16" idx="1"/>
            </p:cNvCxnSpPr>
            <p:nvPr/>
          </p:nvCxnSpPr>
          <p:spPr>
            <a:xfrm>
              <a:off x="5257802" y="3608169"/>
              <a:ext cx="903291" cy="709038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11" idx="3"/>
              <a:endCxn id="17" idx="1"/>
            </p:cNvCxnSpPr>
            <p:nvPr/>
          </p:nvCxnSpPr>
          <p:spPr>
            <a:xfrm>
              <a:off x="5257802" y="3608169"/>
              <a:ext cx="903291" cy="108706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endCxn id="18" idx="1"/>
            </p:cNvCxnSpPr>
            <p:nvPr/>
          </p:nvCxnSpPr>
          <p:spPr>
            <a:xfrm>
              <a:off x="5281221" y="5093494"/>
              <a:ext cx="879872" cy="1191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2" idx="3"/>
              <a:endCxn id="19" idx="1"/>
            </p:cNvCxnSpPr>
            <p:nvPr/>
          </p:nvCxnSpPr>
          <p:spPr>
            <a:xfrm>
              <a:off x="5243514" y="5125760"/>
              <a:ext cx="917579" cy="31658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47"/>
            <p:cNvSpPr txBox="1">
              <a:spLocks noChangeArrowheads="1"/>
            </p:cNvSpPr>
            <p:nvPr/>
          </p:nvSpPr>
          <p:spPr bwMode="auto">
            <a:xfrm>
              <a:off x="7501688" y="1885950"/>
              <a:ext cx="765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>
                  <a:latin typeface="+mn-ea"/>
                  <a:ea typeface="+mn-ea"/>
                </a:rPr>
                <a:t>1byte</a:t>
              </a:r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7" name="TextBox 52"/>
            <p:cNvSpPr txBox="1">
              <a:spLocks noChangeArrowheads="1"/>
            </p:cNvSpPr>
            <p:nvPr/>
          </p:nvSpPr>
          <p:spPr bwMode="auto">
            <a:xfrm>
              <a:off x="7513595" y="2374792"/>
              <a:ext cx="765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>
                  <a:latin typeface="+mn-ea"/>
                  <a:ea typeface="+mn-ea"/>
                </a:rPr>
                <a:t>2byte</a:t>
              </a:r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8" name="TextBox 53"/>
            <p:cNvSpPr txBox="1">
              <a:spLocks noChangeArrowheads="1"/>
            </p:cNvSpPr>
            <p:nvPr/>
          </p:nvSpPr>
          <p:spPr bwMode="auto">
            <a:xfrm>
              <a:off x="7501688" y="3420666"/>
              <a:ext cx="765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>
                  <a:latin typeface="+mn-ea"/>
                  <a:ea typeface="+mn-ea"/>
                </a:rPr>
                <a:t>1byte</a:t>
              </a: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39" name="TextBox 54"/>
            <p:cNvSpPr txBox="1">
              <a:spLocks noChangeArrowheads="1"/>
            </p:cNvSpPr>
            <p:nvPr/>
          </p:nvSpPr>
          <p:spPr bwMode="auto">
            <a:xfrm>
              <a:off x="7489782" y="3790950"/>
              <a:ext cx="765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>
                  <a:latin typeface="+mn-ea"/>
                  <a:ea typeface="+mn-ea"/>
                </a:rPr>
                <a:t>2byte</a:t>
              </a: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0" name="TextBox 55"/>
            <p:cNvSpPr txBox="1">
              <a:spLocks noChangeArrowheads="1"/>
            </p:cNvSpPr>
            <p:nvPr/>
          </p:nvSpPr>
          <p:spPr bwMode="auto">
            <a:xfrm>
              <a:off x="7493354" y="4189810"/>
              <a:ext cx="765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>
                  <a:latin typeface="+mn-ea"/>
                  <a:ea typeface="+mn-ea"/>
                </a:rPr>
                <a:t>4byte</a:t>
              </a: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1" name="TextBox 56"/>
            <p:cNvSpPr txBox="1">
              <a:spLocks noChangeArrowheads="1"/>
            </p:cNvSpPr>
            <p:nvPr/>
          </p:nvSpPr>
          <p:spPr bwMode="auto">
            <a:xfrm>
              <a:off x="7496926" y="4568428"/>
              <a:ext cx="765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>
                  <a:latin typeface="+mn-ea"/>
                  <a:ea typeface="+mn-ea"/>
                </a:rPr>
                <a:t>8byte</a:t>
              </a: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2" name="TextBox 57"/>
            <p:cNvSpPr txBox="1">
              <a:spLocks noChangeArrowheads="1"/>
            </p:cNvSpPr>
            <p:nvPr/>
          </p:nvSpPr>
          <p:spPr bwMode="auto">
            <a:xfrm>
              <a:off x="7501688" y="4957762"/>
              <a:ext cx="765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>
                  <a:latin typeface="+mn-ea"/>
                  <a:ea typeface="+mn-ea"/>
                </a:rPr>
                <a:t>4byte</a:t>
              </a: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3" name="TextBox 58"/>
            <p:cNvSpPr txBox="1">
              <a:spLocks noChangeArrowheads="1"/>
            </p:cNvSpPr>
            <p:nvPr/>
          </p:nvSpPr>
          <p:spPr bwMode="auto">
            <a:xfrm>
              <a:off x="7505260" y="5304235"/>
              <a:ext cx="765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>
                  <a:latin typeface="+mn-ea"/>
                  <a:ea typeface="+mn-ea"/>
                </a:rPr>
                <a:t>8byte</a:t>
              </a: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55519" y="1754982"/>
              <a:ext cx="1353949" cy="39421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6969" y="1458516"/>
              <a:ext cx="8771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표현식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95996" y="2795906"/>
              <a:ext cx="3434001" cy="51470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01689" y="2887266"/>
              <a:ext cx="8771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err="1">
                  <a:latin typeface="+mn-ea"/>
                </a:rPr>
                <a:t>참조형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24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데이터 저장 단위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999065" y="993600"/>
            <a:ext cx="8198644" cy="99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저장 공간이 제한적이기 때문에 저장 크기에 대한 기준과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CPU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데이터를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처리할 때 일정한 기준 필요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0775" y="2133353"/>
            <a:ext cx="17860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56" indent="-257156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비트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(bit)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0060" y="3808968"/>
            <a:ext cx="234314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57156" indent="-257156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바이트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(byte)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77684" y="2643569"/>
            <a:ext cx="7488000" cy="99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컴퓨터가 나타내는 </a:t>
            </a: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</a:rPr>
              <a:t>데이터의 저장 최소 단위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로서 </a:t>
            </a:r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</a:rPr>
              <a:t>진수 값 하나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를 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저장할 수 있는 메모리공간을 의미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88399" y="4333398"/>
            <a:ext cx="7488000" cy="99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</a:rPr>
              <a:t>데이터 처리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 또는 </a:t>
            </a: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</a:rPr>
              <a:t>문자의 최소 단위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로서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8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개의 비트가 모여 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하나의 바이트가 구성됨</a:t>
            </a:r>
          </a:p>
        </p:txBody>
      </p:sp>
      <p:grpSp>
        <p:nvGrpSpPr>
          <p:cNvPr id="9" name="그룹 5"/>
          <p:cNvGrpSpPr>
            <a:grpSpLocks/>
          </p:cNvGrpSpPr>
          <p:nvPr/>
        </p:nvGrpSpPr>
        <p:grpSpPr bwMode="auto">
          <a:xfrm>
            <a:off x="4485085" y="5479591"/>
            <a:ext cx="3221831" cy="1143000"/>
            <a:chOff x="3791744" y="4861637"/>
            <a:chExt cx="4295775" cy="1524000"/>
          </a:xfrm>
        </p:grpSpPr>
        <p:pic>
          <p:nvPicPr>
            <p:cNvPr id="10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744" y="4861637"/>
              <a:ext cx="4295775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3863181" y="4956887"/>
              <a:ext cx="468313" cy="482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4969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변수 저장 가능 범위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83558" y="1065227"/>
          <a:ext cx="8640365" cy="446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범   위</a:t>
                      </a: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크기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(bit)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기본 값</a:t>
                      </a: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true, false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0~65,535(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유니코드문자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‘\u0000’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-128 ~ 127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-32,768 ~ 32,767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-2,147,483,648 ~ 2,147,483,647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-9,223,372,036,854,775,808 ~ 9,223,372,036,854,775,807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±1.4E-45 ~ 3.4E38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±4.9E-324 ~ 1.8E308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또는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0.0d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287" marB="34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83557" y="5513713"/>
            <a:ext cx="5482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컴퓨터는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 인지하기 때문에 </a:t>
            </a:r>
            <a:r>
              <a:rPr lang="en-US" altLang="ko-KR" sz="1400" dirty="0"/>
              <a:t>2</a:t>
            </a:r>
            <a:r>
              <a:rPr lang="en-US" altLang="ko-KR" sz="1400" baseline="30000" dirty="0"/>
              <a:t>n</a:t>
            </a:r>
            <a:r>
              <a:rPr lang="en-US" altLang="ko-KR" sz="1400" dirty="0"/>
              <a:t>(n = </a:t>
            </a:r>
            <a:r>
              <a:rPr lang="ko-KR" altLang="en-US" sz="1400" dirty="0"/>
              <a:t>비트 크기</a:t>
            </a:r>
            <a:r>
              <a:rPr lang="en-US" altLang="ko-KR" sz="1400" dirty="0"/>
              <a:t>)</a:t>
            </a:r>
            <a:r>
              <a:rPr lang="ko-KR" altLang="en-US" sz="1400" dirty="0"/>
              <a:t>로 범위 할당</a:t>
            </a:r>
          </a:p>
        </p:txBody>
      </p:sp>
    </p:spTree>
    <p:extLst>
      <p:ext uri="{BB962C8B-B14F-4D97-AF65-F5344CB8AC3E}">
        <p14:creationId xmlns:p14="http://schemas.microsoft.com/office/powerpoint/2010/main" val="379004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오버플로우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82493" y="1082698"/>
            <a:ext cx="2079823" cy="4871978"/>
            <a:chOff x="1258492" y="1082698"/>
            <a:chExt cx="2079823" cy="4871978"/>
          </a:xfrm>
        </p:grpSpPr>
        <p:grpSp>
          <p:nvGrpSpPr>
            <p:cNvPr id="4" name="그룹 3"/>
            <p:cNvGrpSpPr/>
            <p:nvPr/>
          </p:nvGrpSpPr>
          <p:grpSpPr>
            <a:xfrm>
              <a:off x="1258492" y="1082698"/>
              <a:ext cx="926306" cy="4871978"/>
              <a:chOff x="1258492" y="931868"/>
              <a:chExt cx="926306" cy="4871978"/>
            </a:xfrm>
          </p:grpSpPr>
          <p:sp>
            <p:nvSpPr>
              <p:cNvPr id="11" name="원통 10"/>
              <p:cNvSpPr/>
              <p:nvPr/>
            </p:nvSpPr>
            <p:spPr bwMode="auto">
              <a:xfrm rot="5400000">
                <a:off x="-714344" y="2904704"/>
                <a:ext cx="4871978" cy="926306"/>
              </a:xfrm>
              <a:prstGeom prst="can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>
                  <a:latin typeface="+mn-ea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1258492" y="1105700"/>
                <a:ext cx="696515" cy="4524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1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2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3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4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5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.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.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127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-128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-127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-126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.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.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.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800" dirty="0">
                    <a:latin typeface="+mn-ea"/>
                    <a:ea typeface="+mn-ea"/>
                  </a:rPr>
                  <a:t>-1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  <a:defRPr/>
                </a:pPr>
                <a:endParaRPr lang="ko-KR" altLang="en-US" sz="18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91966" y="3318632"/>
              <a:ext cx="94634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dirty="0">
                  <a:latin typeface="+mn-ea"/>
                </a:rPr>
                <a:t>byte</a:t>
              </a:r>
              <a:r>
                <a:rPr lang="ko-KR" altLang="en-US" sz="2000" dirty="0">
                  <a:latin typeface="+mn-ea"/>
                </a:rPr>
                <a:t>형</a:t>
              </a:r>
            </a:p>
          </p:txBody>
        </p:sp>
      </p:grpSp>
      <p:grpSp>
        <p:nvGrpSpPr>
          <p:cNvPr id="15" name="그룹 45"/>
          <p:cNvGrpSpPr>
            <a:grpSpLocks/>
          </p:cNvGrpSpPr>
          <p:nvPr/>
        </p:nvGrpSpPr>
        <p:grpSpPr bwMode="auto">
          <a:xfrm>
            <a:off x="5448300" y="1417640"/>
            <a:ext cx="3896916" cy="503634"/>
            <a:chOff x="3662402" y="1989138"/>
            <a:chExt cx="5832475" cy="671512"/>
          </a:xfrm>
        </p:grpSpPr>
        <p:grpSp>
          <p:nvGrpSpPr>
            <p:cNvPr id="19" name="그룹 28"/>
            <p:cNvGrpSpPr>
              <a:grpSpLocks/>
            </p:cNvGrpSpPr>
            <p:nvPr/>
          </p:nvGrpSpPr>
          <p:grpSpPr bwMode="auto">
            <a:xfrm>
              <a:off x="3662402" y="1989138"/>
              <a:ext cx="5832475" cy="671512"/>
              <a:chOff x="971600" y="4197281"/>
              <a:chExt cx="5832648" cy="815895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>
                  <a:latin typeface="+mn-ea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161848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34021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13144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924456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cxnSpLocks/>
              </p:cNvCxnSpPr>
              <p:nvPr/>
            </p:nvCxnSpPr>
            <p:spPr>
              <a:xfrm>
                <a:off x="464440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536435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608430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/>
            <p:cNvSpPr/>
            <p:nvPr/>
          </p:nvSpPr>
          <p:spPr>
            <a:xfrm>
              <a:off x="3662402" y="1989138"/>
              <a:ext cx="646865" cy="67151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4368073" y="2119313"/>
              <a:ext cx="506088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1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5148587" y="2119313"/>
              <a:ext cx="50252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1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5939792" y="2124075"/>
              <a:ext cx="504307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1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8163725" y="2114550"/>
              <a:ext cx="504307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1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6686451" y="2119313"/>
              <a:ext cx="504304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1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6" name="TextBox 45"/>
            <p:cNvSpPr txBox="1">
              <a:spLocks noChangeArrowheads="1"/>
            </p:cNvSpPr>
            <p:nvPr/>
          </p:nvSpPr>
          <p:spPr bwMode="auto">
            <a:xfrm>
              <a:off x="7443800" y="2114550"/>
              <a:ext cx="50252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1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7" name="TextBox 46"/>
            <p:cNvSpPr txBox="1">
              <a:spLocks noChangeArrowheads="1"/>
            </p:cNvSpPr>
            <p:nvPr/>
          </p:nvSpPr>
          <p:spPr bwMode="auto">
            <a:xfrm>
              <a:off x="8865832" y="2092325"/>
              <a:ext cx="504307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1</a:t>
              </a:r>
              <a:endParaRPr lang="ko-KR" altLang="en-US" sz="2000">
                <a:latin typeface="+mn-ea"/>
                <a:ea typeface="+mn-ea"/>
              </a:endParaRPr>
            </a:p>
          </p:txBody>
        </p:sp>
      </p:grpSp>
      <p:sp>
        <p:nvSpPr>
          <p:cNvPr id="36" name="TextBox 66"/>
          <p:cNvSpPr txBox="1">
            <a:spLocks noChangeArrowheads="1"/>
          </p:cNvSpPr>
          <p:nvPr/>
        </p:nvSpPr>
        <p:spPr bwMode="auto">
          <a:xfrm>
            <a:off x="5448300" y="2073675"/>
            <a:ext cx="38969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dirty="0">
                <a:latin typeface="+mn-ea"/>
                <a:ea typeface="+mn-ea"/>
              </a:rPr>
              <a:t>127+1</a:t>
            </a:r>
            <a:r>
              <a:rPr lang="ko-KR" altLang="en-US" sz="1800" dirty="0">
                <a:latin typeface="+mn-ea"/>
                <a:ea typeface="+mn-ea"/>
              </a:rPr>
              <a:t>을 하면 범위를 초과한 </a:t>
            </a:r>
            <a:r>
              <a:rPr lang="en-US" altLang="ko-KR" sz="1800" dirty="0">
                <a:latin typeface="+mn-ea"/>
                <a:ea typeface="+mn-ea"/>
              </a:rPr>
              <a:t>128</a:t>
            </a:r>
            <a:r>
              <a:rPr lang="ko-KR" altLang="en-US" sz="1800" dirty="0">
                <a:latin typeface="+mn-ea"/>
                <a:ea typeface="+mn-ea"/>
              </a:rPr>
              <a:t>이 되고 허용된 범위 이상의 </a:t>
            </a:r>
            <a:r>
              <a:rPr lang="ko-KR" altLang="en-US" sz="1800" dirty="0" err="1">
                <a:latin typeface="+mn-ea"/>
                <a:ea typeface="+mn-ea"/>
              </a:rPr>
              <a:t>비트를</a:t>
            </a:r>
            <a:r>
              <a:rPr lang="ko-KR" altLang="en-US" sz="1800" dirty="0">
                <a:latin typeface="+mn-ea"/>
                <a:ea typeface="+mn-ea"/>
              </a:rPr>
              <a:t> 침범하게 되는데 이를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  <a:ea typeface="+mn-ea"/>
              </a:rPr>
              <a:t>오버플로우</a:t>
            </a:r>
            <a:r>
              <a:rPr lang="ko-KR" altLang="en-US" sz="1800" dirty="0" err="1">
                <a:latin typeface="+mn-ea"/>
                <a:ea typeface="+mn-ea"/>
              </a:rPr>
              <a:t>라고</a:t>
            </a:r>
            <a:r>
              <a:rPr lang="ko-KR" altLang="en-US" sz="1800" dirty="0">
                <a:latin typeface="+mn-ea"/>
                <a:ea typeface="+mn-ea"/>
              </a:rPr>
              <a:t> 한다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  <p:grpSp>
        <p:nvGrpSpPr>
          <p:cNvPr id="37" name="그룹 46"/>
          <p:cNvGrpSpPr>
            <a:grpSpLocks/>
          </p:cNvGrpSpPr>
          <p:nvPr/>
        </p:nvGrpSpPr>
        <p:grpSpPr bwMode="auto">
          <a:xfrm>
            <a:off x="5512594" y="4392437"/>
            <a:ext cx="3832622" cy="503634"/>
            <a:chOff x="3748127" y="4360863"/>
            <a:chExt cx="5832475" cy="671512"/>
          </a:xfrm>
        </p:grpSpPr>
        <p:grpSp>
          <p:nvGrpSpPr>
            <p:cNvPr id="38" name="그룹 28"/>
            <p:cNvGrpSpPr>
              <a:grpSpLocks/>
            </p:cNvGrpSpPr>
            <p:nvPr/>
          </p:nvGrpSpPr>
          <p:grpSpPr bwMode="auto">
            <a:xfrm>
              <a:off x="3748127" y="4360863"/>
              <a:ext cx="5832475" cy="671512"/>
              <a:chOff x="971600" y="4197281"/>
              <a:chExt cx="5832648" cy="815895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>
                  <a:latin typeface="+mn-ea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1618465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233961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131437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3925069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cxnSpLocks/>
              </p:cNvCxnSpPr>
              <p:nvPr/>
            </p:nvCxnSpPr>
            <p:spPr>
              <a:xfrm>
                <a:off x="4644411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36375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608309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직사각형 38"/>
            <p:cNvSpPr/>
            <p:nvPr/>
          </p:nvSpPr>
          <p:spPr>
            <a:xfrm>
              <a:off x="3748127" y="4360863"/>
              <a:ext cx="646845" cy="67151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Box 40"/>
            <p:cNvSpPr txBox="1">
              <a:spLocks noChangeArrowheads="1"/>
            </p:cNvSpPr>
            <p:nvPr/>
          </p:nvSpPr>
          <p:spPr bwMode="auto">
            <a:xfrm>
              <a:off x="4454765" y="4491038"/>
              <a:ext cx="505518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0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41" name="TextBox 41"/>
            <p:cNvSpPr txBox="1">
              <a:spLocks noChangeArrowheads="1"/>
            </p:cNvSpPr>
            <p:nvPr/>
          </p:nvSpPr>
          <p:spPr bwMode="auto">
            <a:xfrm>
              <a:off x="5233876" y="4491038"/>
              <a:ext cx="503704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0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42" name="TextBox 42"/>
            <p:cNvSpPr txBox="1">
              <a:spLocks noChangeArrowheads="1"/>
            </p:cNvSpPr>
            <p:nvPr/>
          </p:nvSpPr>
          <p:spPr bwMode="auto">
            <a:xfrm>
              <a:off x="6025674" y="4495800"/>
              <a:ext cx="503704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0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43" name="TextBox 43"/>
            <p:cNvSpPr txBox="1">
              <a:spLocks noChangeArrowheads="1"/>
            </p:cNvSpPr>
            <p:nvPr/>
          </p:nvSpPr>
          <p:spPr bwMode="auto">
            <a:xfrm>
              <a:off x="8250676" y="4486275"/>
              <a:ext cx="503704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0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44" name="TextBox 44"/>
            <p:cNvSpPr txBox="1">
              <a:spLocks noChangeArrowheads="1"/>
            </p:cNvSpPr>
            <p:nvPr/>
          </p:nvSpPr>
          <p:spPr bwMode="auto">
            <a:xfrm>
              <a:off x="6772172" y="4491038"/>
              <a:ext cx="505517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0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45" name="TextBox 45"/>
            <p:cNvSpPr txBox="1">
              <a:spLocks noChangeArrowheads="1"/>
            </p:cNvSpPr>
            <p:nvPr/>
          </p:nvSpPr>
          <p:spPr bwMode="auto">
            <a:xfrm>
              <a:off x="7529541" y="4486275"/>
              <a:ext cx="503704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0</a:t>
              </a: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46" name="TextBox 46"/>
            <p:cNvSpPr txBox="1">
              <a:spLocks noChangeArrowheads="1"/>
            </p:cNvSpPr>
            <p:nvPr/>
          </p:nvSpPr>
          <p:spPr bwMode="auto">
            <a:xfrm>
              <a:off x="8951876" y="4464050"/>
              <a:ext cx="503704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000">
                  <a:latin typeface="+mn-ea"/>
                  <a:ea typeface="+mn-ea"/>
                </a:rPr>
                <a:t>0</a:t>
              </a:r>
              <a:endParaRPr lang="ko-KR" altLang="en-US" sz="2000">
                <a:latin typeface="+mn-ea"/>
                <a:ea typeface="+mn-ea"/>
              </a:endParaRPr>
            </a:p>
          </p:txBody>
        </p:sp>
      </p:grpSp>
      <p:sp>
        <p:nvSpPr>
          <p:cNvPr id="55" name="TextBox 48"/>
          <p:cNvSpPr txBox="1">
            <a:spLocks noChangeArrowheads="1"/>
          </p:cNvSpPr>
          <p:nvPr/>
        </p:nvSpPr>
        <p:spPr bwMode="auto">
          <a:xfrm>
            <a:off x="5512594" y="4997276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dirty="0">
                <a:latin typeface="+mn-ea"/>
                <a:ea typeface="+mn-ea"/>
              </a:rPr>
              <a:t>byte</a:t>
            </a:r>
            <a:r>
              <a:rPr lang="ko-KR" altLang="en-US" sz="1800" dirty="0">
                <a:latin typeface="+mn-ea"/>
                <a:ea typeface="+mn-ea"/>
              </a:rPr>
              <a:t>형 허용범위 최소값인 </a:t>
            </a:r>
            <a:r>
              <a:rPr lang="en-US" altLang="ko-KR" sz="1800" dirty="0">
                <a:latin typeface="+mn-ea"/>
                <a:ea typeface="+mn-ea"/>
              </a:rPr>
              <a:t>-128</a:t>
            </a:r>
            <a:r>
              <a:rPr lang="ko-KR" altLang="en-US" sz="1800" dirty="0">
                <a:latin typeface="+mn-ea"/>
                <a:ea typeface="+mn-ea"/>
              </a:rPr>
              <a:t>이 </a:t>
            </a:r>
            <a:endParaRPr lang="en-US" altLang="ko-KR" sz="1800" dirty="0">
              <a:latin typeface="+mn-ea"/>
              <a:ea typeface="+mn-ea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ko-KR" altLang="en-US" sz="1800" dirty="0">
                <a:latin typeface="+mn-ea"/>
                <a:ea typeface="+mn-ea"/>
              </a:rPr>
              <a:t>되는 것이다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56" name="화살표: 아래쪽 61"/>
          <p:cNvSpPr/>
          <p:nvPr/>
        </p:nvSpPr>
        <p:spPr>
          <a:xfrm>
            <a:off x="7074694" y="3598969"/>
            <a:ext cx="750094" cy="33813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126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6199</TotalTime>
  <Words>1700</Words>
  <Application>Microsoft Macintosh PowerPoint</Application>
  <PresentationFormat>와이드스크린</PresentationFormat>
  <Paragraphs>440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문 인수</cp:lastModifiedBy>
  <cp:revision>24</cp:revision>
  <dcterms:created xsi:type="dcterms:W3CDTF">2020-08-21T05:54:50Z</dcterms:created>
  <dcterms:modified xsi:type="dcterms:W3CDTF">2021-08-22T07:36:19Z</dcterms:modified>
</cp:coreProperties>
</file>