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6" r:id="rId4"/>
    <p:sldId id="263" r:id="rId5"/>
    <p:sldId id="265" r:id="rId6"/>
    <p:sldId id="267" r:id="rId7"/>
    <p:sldId id="258" r:id="rId8"/>
    <p:sldId id="274" r:id="rId9"/>
    <p:sldId id="264" r:id="rId10"/>
    <p:sldId id="268" r:id="rId11"/>
    <p:sldId id="257" r:id="rId12"/>
    <p:sldId id="271" r:id="rId13"/>
    <p:sldId id="261" r:id="rId14"/>
    <p:sldId id="269" r:id="rId15"/>
    <p:sldId id="272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E5D5B-587B-4581-AEA8-8E113C00EEA0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C01E9-698F-44B4-AB39-7F2151E62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9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C01E9-698F-44B4-AB39-7F2151E628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09A4-190E-42D1-9AF1-774BCE0BEDF8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8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8690-FB5E-4532-8E16-75A2C426D311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5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A667-2BDB-43BD-BBCB-B6CA9A649AF1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0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8A84-5BD5-4DF7-BFE1-B888DEF3DC30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D9DC-FE76-4936-9314-AAB5DC4C605F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A2A6-0CC8-474E-9CE7-EA1DBB387357}" type="datetime1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0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74A0-FA13-4A38-B257-8B72E1EB478E}" type="datetime1">
              <a:rPr lang="en-US" smtClean="0"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3C85-579C-438A-9081-E901B75DC7DC}" type="datetime1">
              <a:rPr lang="en-US" smtClean="0"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0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505E-E5B1-443B-9894-F91E6843D388}" type="datetime1">
              <a:rPr lang="en-US" smtClean="0"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A00E-1557-4962-9DBD-40E49B94CC2D}" type="datetime1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6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7AB9-41DA-453D-B46A-1B5BB23D73C9}" type="datetime1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C3A94-0DB9-4B0F-B23F-9E75708A3C57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9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Reconstruction of chromosome’s local structure using </a:t>
            </a:r>
            <a:r>
              <a:rPr lang="en-US" dirty="0" err="1" smtClean="0"/>
              <a:t>HiC</a:t>
            </a:r>
            <a:r>
              <a:rPr lang="en-US" dirty="0" smtClean="0"/>
              <a:t> experimental data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3482"/>
            <a:ext cx="9144000" cy="1655762"/>
          </a:xfrm>
        </p:spPr>
        <p:txBody>
          <a:bodyPr/>
          <a:lstStyle/>
          <a:p>
            <a:r>
              <a:rPr lang="en-US" dirty="0" smtClean="0"/>
              <a:t>Technical report</a:t>
            </a:r>
            <a:br>
              <a:rPr lang="en-US" dirty="0" smtClean="0"/>
            </a:br>
            <a:r>
              <a:rPr lang="en-US" dirty="0" smtClean="0"/>
              <a:t>Ofir </a:t>
            </a:r>
            <a:r>
              <a:rPr lang="en-US" dirty="0" err="1"/>
              <a:t>S</a:t>
            </a:r>
            <a:r>
              <a:rPr lang="en-US" dirty="0" err="1" smtClean="0"/>
              <a:t>hukron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7325"/>
            <a:ext cx="10515600" cy="1184275"/>
          </a:xfrm>
        </p:spPr>
        <p:txBody>
          <a:bodyPr/>
          <a:lstStyle/>
          <a:p>
            <a:pPr algn="ctr"/>
            <a:r>
              <a:rPr lang="en-US" dirty="0" smtClean="0"/>
              <a:t>Noisy encounter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515600" cy="4351338"/>
          </a:xfrm>
        </p:spPr>
        <p:txBody>
          <a:bodyPr/>
          <a:lstStyle/>
          <a:p>
            <a:r>
              <a:rPr lang="en-US" dirty="0" smtClean="0"/>
              <a:t>Experimental signal are not “well behaved”.</a:t>
            </a:r>
          </a:p>
          <a:p>
            <a:r>
              <a:rPr lang="en-US" dirty="0" smtClean="0"/>
              <a:t>Missing observations for some beads</a:t>
            </a:r>
          </a:p>
          <a:p>
            <a:r>
              <a:rPr lang="en-US" dirty="0" smtClean="0"/>
              <a:t>Under </a:t>
            </a:r>
            <a:r>
              <a:rPr lang="en-US" dirty="0"/>
              <a:t>Rouse </a:t>
            </a:r>
            <a:r>
              <a:rPr lang="en-US" dirty="0" smtClean="0"/>
              <a:t>assumption, the </a:t>
            </a:r>
            <a:r>
              <a:rPr lang="en-US" dirty="0" smtClean="0"/>
              <a:t>distribution of vectors between beads is the fundamental solution to the diffusion (heat) </a:t>
            </a:r>
            <a:r>
              <a:rPr lang="en-US" dirty="0" smtClean="0"/>
              <a:t>equation</a:t>
            </a:r>
            <a:r>
              <a:rPr lang="en-US" dirty="0"/>
              <a:t>;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composition of fundamental solution is unknown;</a:t>
            </a:r>
          </a:p>
          <a:p>
            <a:r>
              <a:rPr lang="en-US" dirty="0" smtClean="0"/>
              <a:t>A </a:t>
            </a:r>
            <a:r>
              <a:rPr lang="en-US" dirty="0" smtClean="0"/>
              <a:t>theoretical heat source function will help us find it.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30" y="4356101"/>
            <a:ext cx="4167770" cy="255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0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901096" y="499489"/>
            <a:ext cx="5075004" cy="5658727"/>
          </a:xfrm>
          <a:prstGeom prst="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17842" y="499489"/>
            <a:ext cx="6424258" cy="3082266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36556"/>
            <a:ext cx="10561182" cy="432515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Smoothing by solving the inverse heat source problem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7304165" y="4905177"/>
                <a:ext cx="352990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search the solution at the initial point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for which we get encounter probability.</a:t>
                </a:r>
              </a:p>
              <a:p>
                <a:endParaRPr lang="en-US" dirty="0"/>
              </a:p>
              <a:p>
                <a:r>
                  <a:rPr lang="en-US" dirty="0" smtClean="0"/>
                  <a:t>ill posed problems </a:t>
                </a:r>
                <a:r>
                  <a:rPr lang="en-US" dirty="0" smtClean="0"/>
                  <a:t>requires the use of </a:t>
                </a:r>
                <a:r>
                  <a:rPr lang="en-US" dirty="0" err="1" smtClean="0"/>
                  <a:t>Tikhonov</a:t>
                </a:r>
                <a:r>
                  <a:rPr lang="en-US" dirty="0" smtClean="0"/>
                  <a:t> regularization term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165" y="4905177"/>
                <a:ext cx="3529903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82" t="-1802" r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304165" y="910405"/>
                <a:ext cx="4586515" cy="4032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each </a:t>
                </a:r>
                <a:r>
                  <a:rPr lang="en-US" dirty="0" err="1" smtClean="0"/>
                  <a:t>HiC</a:t>
                </a:r>
                <a:r>
                  <a:rPr lang="en-US" dirty="0" smtClean="0"/>
                  <a:t> signal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we set:</a:t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  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≤1,  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Initial conditions:</a:t>
                </a:r>
              </a:p>
              <a:p>
                <a:r>
                  <a:rPr lang="en-US" b="0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r>
                  <a:rPr lang="en-US" dirty="0" smtClean="0"/>
                  <a:t>Heat energy: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Using the Boundary Element method (BEM) </a:t>
                </a:r>
                <a:r>
                  <a:rPr lang="en-US" dirty="0" err="1" smtClean="0"/>
                  <a:t>Hazanee</a:t>
                </a:r>
                <a:r>
                  <a:rPr lang="en-US" dirty="0" smtClean="0"/>
                  <a:t> et. </a:t>
                </a:r>
                <a:r>
                  <a:rPr lang="en-US" dirty="0"/>
                  <a:t>a</a:t>
                </a:r>
                <a:r>
                  <a:rPr lang="en-US" dirty="0" smtClean="0"/>
                  <a:t>l. devised a scheme for the inverse heat source 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165" y="910405"/>
                <a:ext cx="4586515" cy="4032194"/>
              </a:xfrm>
              <a:prstGeom prst="rect">
                <a:avLst/>
              </a:prstGeom>
              <a:blipFill rotWithShape="0">
                <a:blip r:embed="rId3"/>
                <a:stretch>
                  <a:fillRect l="-1062" t="-755" b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296246" y="3581755"/>
            <a:ext cx="6173565" cy="3035235"/>
            <a:chOff x="-5372" y="2334271"/>
            <a:chExt cx="7008583" cy="4022079"/>
          </a:xfrm>
        </p:grpSpPr>
        <p:sp>
          <p:nvSpPr>
            <p:cNvPr id="50" name="TextBox 49"/>
            <p:cNvSpPr txBox="1"/>
            <p:nvPr/>
          </p:nvSpPr>
          <p:spPr>
            <a:xfrm>
              <a:off x="5728462" y="5379083"/>
              <a:ext cx="380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-5372" y="2334271"/>
              <a:ext cx="7008583" cy="4022079"/>
              <a:chOff x="-118685" y="370288"/>
              <a:chExt cx="7008583" cy="4022079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-118685" y="370288"/>
                <a:ext cx="7008583" cy="3253342"/>
                <a:chOff x="-118685" y="370288"/>
                <a:chExt cx="7008583" cy="3253342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513235" y="3254298"/>
                  <a:ext cx="406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133265" y="2027982"/>
                  <a:ext cx="2140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354007" y="1499652"/>
                  <a:ext cx="20020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Observed Temp.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1710630" y="595262"/>
                  <a:ext cx="4240933" cy="2786462"/>
                  <a:chOff x="1716904" y="617168"/>
                  <a:chExt cx="4240933" cy="2786462"/>
                </a:xfrm>
              </p:grpSpPr>
              <p:cxnSp>
                <p:nvCxnSpPr>
                  <p:cNvPr id="102" name="Straight Connector 101"/>
                  <p:cNvCxnSpPr/>
                  <p:nvPr/>
                </p:nvCxnSpPr>
                <p:spPr>
                  <a:xfrm flipV="1">
                    <a:off x="1742164" y="2145899"/>
                    <a:ext cx="3673674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>
                    <a:endCxn id="46" idx="0"/>
                  </p:cNvCxnSpPr>
                  <p:nvPr/>
                </p:nvCxnSpPr>
                <p:spPr>
                  <a:xfrm flipH="1" flipV="1">
                    <a:off x="1716904" y="633646"/>
                    <a:ext cx="49986" cy="152013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2233385" y="3358027"/>
                    <a:ext cx="3724452" cy="456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flipH="1" flipV="1">
                    <a:off x="1742164" y="2136586"/>
                    <a:ext cx="491221" cy="12413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 flipV="1">
                    <a:off x="2183892" y="1828574"/>
                    <a:ext cx="49986" cy="152013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1716904" y="617168"/>
                    <a:ext cx="4114174" cy="2746155"/>
                    <a:chOff x="1716904" y="617168"/>
                    <a:chExt cx="4114174" cy="2746155"/>
                  </a:xfrm>
                  <a:noFill/>
                </p:grpSpPr>
                <p:sp>
                  <p:nvSpPr>
                    <p:cNvPr id="46" name="Freeform 45"/>
                    <p:cNvSpPr/>
                    <p:nvPr/>
                  </p:nvSpPr>
                  <p:spPr>
                    <a:xfrm>
                      <a:off x="1716904" y="617168"/>
                      <a:ext cx="3647186" cy="1496310"/>
                    </a:xfrm>
                    <a:custGeom>
                      <a:avLst/>
                      <a:gdLst>
                        <a:gd name="connsiteX0" fmla="*/ 0 w 4238172"/>
                        <a:gd name="connsiteY0" fmla="*/ 15033 h 1365054"/>
                        <a:gd name="connsiteX1" fmla="*/ 304800 w 4238172"/>
                        <a:gd name="connsiteY1" fmla="*/ 73090 h 1365054"/>
                        <a:gd name="connsiteX2" fmla="*/ 333829 w 4238172"/>
                        <a:gd name="connsiteY2" fmla="*/ 116633 h 1365054"/>
                        <a:gd name="connsiteX3" fmla="*/ 391886 w 4238172"/>
                        <a:gd name="connsiteY3" fmla="*/ 189204 h 1365054"/>
                        <a:gd name="connsiteX4" fmla="*/ 464457 w 4238172"/>
                        <a:gd name="connsiteY4" fmla="*/ 247261 h 1365054"/>
                        <a:gd name="connsiteX5" fmla="*/ 551543 w 4238172"/>
                        <a:gd name="connsiteY5" fmla="*/ 290804 h 1365054"/>
                        <a:gd name="connsiteX6" fmla="*/ 595086 w 4238172"/>
                        <a:gd name="connsiteY6" fmla="*/ 276290 h 1365054"/>
                        <a:gd name="connsiteX7" fmla="*/ 696686 w 4238172"/>
                        <a:gd name="connsiteY7" fmla="*/ 290804 h 1365054"/>
                        <a:gd name="connsiteX8" fmla="*/ 711200 w 4238172"/>
                        <a:gd name="connsiteY8" fmla="*/ 334347 h 1365054"/>
                        <a:gd name="connsiteX9" fmla="*/ 725714 w 4238172"/>
                        <a:gd name="connsiteY9" fmla="*/ 406918 h 1365054"/>
                        <a:gd name="connsiteX10" fmla="*/ 754743 w 4238172"/>
                        <a:gd name="connsiteY10" fmla="*/ 450461 h 1365054"/>
                        <a:gd name="connsiteX11" fmla="*/ 856343 w 4238172"/>
                        <a:gd name="connsiteY11" fmla="*/ 479490 h 1365054"/>
                        <a:gd name="connsiteX12" fmla="*/ 1030514 w 4238172"/>
                        <a:gd name="connsiteY12" fmla="*/ 464976 h 1365054"/>
                        <a:gd name="connsiteX13" fmla="*/ 1103086 w 4238172"/>
                        <a:gd name="connsiteY13" fmla="*/ 581090 h 1365054"/>
                        <a:gd name="connsiteX14" fmla="*/ 1117600 w 4238172"/>
                        <a:gd name="connsiteY14" fmla="*/ 624633 h 1365054"/>
                        <a:gd name="connsiteX15" fmla="*/ 1132114 w 4238172"/>
                        <a:gd name="connsiteY15" fmla="*/ 682690 h 1365054"/>
                        <a:gd name="connsiteX16" fmla="*/ 1146629 w 4238172"/>
                        <a:gd name="connsiteY16" fmla="*/ 726233 h 1365054"/>
                        <a:gd name="connsiteX17" fmla="*/ 1233714 w 4238172"/>
                        <a:gd name="connsiteY17" fmla="*/ 769776 h 1365054"/>
                        <a:gd name="connsiteX18" fmla="*/ 1465943 w 4238172"/>
                        <a:gd name="connsiteY18" fmla="*/ 798804 h 1365054"/>
                        <a:gd name="connsiteX19" fmla="*/ 1567543 w 4238172"/>
                        <a:gd name="connsiteY19" fmla="*/ 784290 h 1365054"/>
                        <a:gd name="connsiteX20" fmla="*/ 1611086 w 4238172"/>
                        <a:gd name="connsiteY20" fmla="*/ 769776 h 1365054"/>
                        <a:gd name="connsiteX21" fmla="*/ 1683657 w 4238172"/>
                        <a:gd name="connsiteY21" fmla="*/ 755261 h 1365054"/>
                        <a:gd name="connsiteX22" fmla="*/ 1727200 w 4238172"/>
                        <a:gd name="connsiteY22" fmla="*/ 740747 h 1365054"/>
                        <a:gd name="connsiteX23" fmla="*/ 1785257 w 4238172"/>
                        <a:gd name="connsiteY23" fmla="*/ 726233 h 1365054"/>
                        <a:gd name="connsiteX24" fmla="*/ 1814286 w 4238172"/>
                        <a:gd name="connsiteY24" fmla="*/ 639147 h 1365054"/>
                        <a:gd name="connsiteX25" fmla="*/ 1828800 w 4238172"/>
                        <a:gd name="connsiteY25" fmla="*/ 581090 h 1365054"/>
                        <a:gd name="connsiteX26" fmla="*/ 1915886 w 4238172"/>
                        <a:gd name="connsiteY26" fmla="*/ 508518 h 1365054"/>
                        <a:gd name="connsiteX27" fmla="*/ 1944914 w 4238172"/>
                        <a:gd name="connsiteY27" fmla="*/ 552061 h 1365054"/>
                        <a:gd name="connsiteX28" fmla="*/ 2002972 w 4238172"/>
                        <a:gd name="connsiteY28" fmla="*/ 798804 h 1365054"/>
                        <a:gd name="connsiteX29" fmla="*/ 2148114 w 4238172"/>
                        <a:gd name="connsiteY29" fmla="*/ 813318 h 1365054"/>
                        <a:gd name="connsiteX30" fmla="*/ 2438400 w 4238172"/>
                        <a:gd name="connsiteY30" fmla="*/ 885890 h 1365054"/>
                        <a:gd name="connsiteX31" fmla="*/ 2452914 w 4238172"/>
                        <a:gd name="connsiteY31" fmla="*/ 929433 h 1365054"/>
                        <a:gd name="connsiteX32" fmla="*/ 2540000 w 4238172"/>
                        <a:gd name="connsiteY32" fmla="*/ 972976 h 1365054"/>
                        <a:gd name="connsiteX33" fmla="*/ 2743200 w 4238172"/>
                        <a:gd name="connsiteY33" fmla="*/ 958461 h 1365054"/>
                        <a:gd name="connsiteX34" fmla="*/ 2815772 w 4238172"/>
                        <a:gd name="connsiteY34" fmla="*/ 972976 h 1365054"/>
                        <a:gd name="connsiteX35" fmla="*/ 3077029 w 4238172"/>
                        <a:gd name="connsiteY35" fmla="*/ 987490 h 1365054"/>
                        <a:gd name="connsiteX36" fmla="*/ 3149600 w 4238172"/>
                        <a:gd name="connsiteY36" fmla="*/ 885890 h 1365054"/>
                        <a:gd name="connsiteX37" fmla="*/ 3294743 w 4238172"/>
                        <a:gd name="connsiteY37" fmla="*/ 842347 h 1365054"/>
                        <a:gd name="connsiteX38" fmla="*/ 3381829 w 4238172"/>
                        <a:gd name="connsiteY38" fmla="*/ 856861 h 1365054"/>
                        <a:gd name="connsiteX39" fmla="*/ 3410857 w 4238172"/>
                        <a:gd name="connsiteY39" fmla="*/ 987490 h 1365054"/>
                        <a:gd name="connsiteX40" fmla="*/ 3497943 w 4238172"/>
                        <a:gd name="connsiteY40" fmla="*/ 1045547 h 1365054"/>
                        <a:gd name="connsiteX41" fmla="*/ 3541486 w 4238172"/>
                        <a:gd name="connsiteY41" fmla="*/ 1089090 h 1365054"/>
                        <a:gd name="connsiteX42" fmla="*/ 3585029 w 4238172"/>
                        <a:gd name="connsiteY42" fmla="*/ 1103604 h 1365054"/>
                        <a:gd name="connsiteX43" fmla="*/ 3614057 w 4238172"/>
                        <a:gd name="connsiteY43" fmla="*/ 1147147 h 1365054"/>
                        <a:gd name="connsiteX44" fmla="*/ 3889829 w 4238172"/>
                        <a:gd name="connsiteY44" fmla="*/ 1219718 h 1365054"/>
                        <a:gd name="connsiteX45" fmla="*/ 4034972 w 4238172"/>
                        <a:gd name="connsiteY45" fmla="*/ 1263261 h 1365054"/>
                        <a:gd name="connsiteX46" fmla="*/ 4078514 w 4238172"/>
                        <a:gd name="connsiteY46" fmla="*/ 1277776 h 1365054"/>
                        <a:gd name="connsiteX47" fmla="*/ 4122057 w 4238172"/>
                        <a:gd name="connsiteY47" fmla="*/ 1292290 h 1365054"/>
                        <a:gd name="connsiteX48" fmla="*/ 4194629 w 4238172"/>
                        <a:gd name="connsiteY48" fmla="*/ 1364861 h 1365054"/>
                        <a:gd name="connsiteX49" fmla="*/ 4238172 w 4238172"/>
                        <a:gd name="connsiteY49" fmla="*/ 1350347 h 13650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</a:cxnLst>
                      <a:rect l="l" t="t" r="r" b="b"/>
                      <a:pathLst>
                        <a:path w="4238172" h="1365054">
                          <a:moveTo>
                            <a:pt x="0" y="15033"/>
                          </a:moveTo>
                          <a:cubicBezTo>
                            <a:pt x="452198" y="37642"/>
                            <a:pt x="236494" y="-63522"/>
                            <a:pt x="304800" y="73090"/>
                          </a:cubicBezTo>
                          <a:cubicBezTo>
                            <a:pt x="312601" y="88692"/>
                            <a:pt x="324153" y="102119"/>
                            <a:pt x="333829" y="116633"/>
                          </a:cubicBezTo>
                          <a:cubicBezTo>
                            <a:pt x="362085" y="201403"/>
                            <a:pt x="326234" y="123552"/>
                            <a:pt x="391886" y="189204"/>
                          </a:cubicBezTo>
                          <a:cubicBezTo>
                            <a:pt x="457538" y="254856"/>
                            <a:pt x="379687" y="219005"/>
                            <a:pt x="464457" y="247261"/>
                          </a:cubicBezTo>
                          <a:cubicBezTo>
                            <a:pt x="486473" y="261939"/>
                            <a:pt x="521496" y="290804"/>
                            <a:pt x="551543" y="290804"/>
                          </a:cubicBezTo>
                          <a:cubicBezTo>
                            <a:pt x="566842" y="290804"/>
                            <a:pt x="580572" y="281128"/>
                            <a:pt x="595086" y="276290"/>
                          </a:cubicBezTo>
                          <a:cubicBezTo>
                            <a:pt x="628953" y="281128"/>
                            <a:pt x="666087" y="275505"/>
                            <a:pt x="696686" y="290804"/>
                          </a:cubicBezTo>
                          <a:cubicBezTo>
                            <a:pt x="710370" y="297646"/>
                            <a:pt x="707489" y="319504"/>
                            <a:pt x="711200" y="334347"/>
                          </a:cubicBezTo>
                          <a:cubicBezTo>
                            <a:pt x="717183" y="358280"/>
                            <a:pt x="717052" y="383819"/>
                            <a:pt x="725714" y="406918"/>
                          </a:cubicBezTo>
                          <a:cubicBezTo>
                            <a:pt x="731839" y="423251"/>
                            <a:pt x="741121" y="439564"/>
                            <a:pt x="754743" y="450461"/>
                          </a:cubicBezTo>
                          <a:cubicBezTo>
                            <a:pt x="764210" y="458034"/>
                            <a:pt x="852547" y="478541"/>
                            <a:pt x="856343" y="479490"/>
                          </a:cubicBezTo>
                          <a:cubicBezTo>
                            <a:pt x="914400" y="474652"/>
                            <a:pt x="972369" y="461342"/>
                            <a:pt x="1030514" y="464976"/>
                          </a:cubicBezTo>
                          <a:cubicBezTo>
                            <a:pt x="1111067" y="470010"/>
                            <a:pt x="1090221" y="523197"/>
                            <a:pt x="1103086" y="581090"/>
                          </a:cubicBezTo>
                          <a:cubicBezTo>
                            <a:pt x="1106405" y="596025"/>
                            <a:pt x="1113397" y="609922"/>
                            <a:pt x="1117600" y="624633"/>
                          </a:cubicBezTo>
                          <a:cubicBezTo>
                            <a:pt x="1123080" y="643813"/>
                            <a:pt x="1126634" y="663510"/>
                            <a:pt x="1132114" y="682690"/>
                          </a:cubicBezTo>
                          <a:cubicBezTo>
                            <a:pt x="1136317" y="697401"/>
                            <a:pt x="1137071" y="714286"/>
                            <a:pt x="1146629" y="726233"/>
                          </a:cubicBezTo>
                          <a:cubicBezTo>
                            <a:pt x="1162937" y="746618"/>
                            <a:pt x="1208674" y="764768"/>
                            <a:pt x="1233714" y="769776"/>
                          </a:cubicBezTo>
                          <a:cubicBezTo>
                            <a:pt x="1285485" y="780130"/>
                            <a:pt x="1420667" y="793773"/>
                            <a:pt x="1465943" y="798804"/>
                          </a:cubicBezTo>
                          <a:cubicBezTo>
                            <a:pt x="1499810" y="793966"/>
                            <a:pt x="1533997" y="790999"/>
                            <a:pt x="1567543" y="784290"/>
                          </a:cubicBezTo>
                          <a:cubicBezTo>
                            <a:pt x="1582545" y="781290"/>
                            <a:pt x="1596243" y="773487"/>
                            <a:pt x="1611086" y="769776"/>
                          </a:cubicBezTo>
                          <a:cubicBezTo>
                            <a:pt x="1635019" y="763793"/>
                            <a:pt x="1659724" y="761244"/>
                            <a:pt x="1683657" y="755261"/>
                          </a:cubicBezTo>
                          <a:cubicBezTo>
                            <a:pt x="1698500" y="751550"/>
                            <a:pt x="1712489" y="744950"/>
                            <a:pt x="1727200" y="740747"/>
                          </a:cubicBezTo>
                          <a:cubicBezTo>
                            <a:pt x="1746380" y="735267"/>
                            <a:pt x="1765905" y="731071"/>
                            <a:pt x="1785257" y="726233"/>
                          </a:cubicBezTo>
                          <a:cubicBezTo>
                            <a:pt x="1794933" y="697204"/>
                            <a:pt x="1806865" y="668832"/>
                            <a:pt x="1814286" y="639147"/>
                          </a:cubicBezTo>
                          <a:cubicBezTo>
                            <a:pt x="1819124" y="619795"/>
                            <a:pt x="1818903" y="598410"/>
                            <a:pt x="1828800" y="581090"/>
                          </a:cubicBezTo>
                          <a:cubicBezTo>
                            <a:pt x="1845993" y="551002"/>
                            <a:pt x="1888140" y="527015"/>
                            <a:pt x="1915886" y="508518"/>
                          </a:cubicBezTo>
                          <a:cubicBezTo>
                            <a:pt x="1925562" y="523032"/>
                            <a:pt x="1942046" y="534854"/>
                            <a:pt x="1944914" y="552061"/>
                          </a:cubicBezTo>
                          <a:cubicBezTo>
                            <a:pt x="1952260" y="596136"/>
                            <a:pt x="1900909" y="775251"/>
                            <a:pt x="2002972" y="798804"/>
                          </a:cubicBezTo>
                          <a:cubicBezTo>
                            <a:pt x="2050349" y="809737"/>
                            <a:pt x="2099733" y="808480"/>
                            <a:pt x="2148114" y="813318"/>
                          </a:cubicBezTo>
                          <a:cubicBezTo>
                            <a:pt x="2291701" y="909044"/>
                            <a:pt x="2200400" y="868890"/>
                            <a:pt x="2438400" y="885890"/>
                          </a:cubicBezTo>
                          <a:cubicBezTo>
                            <a:pt x="2443238" y="900404"/>
                            <a:pt x="2443357" y="917486"/>
                            <a:pt x="2452914" y="929433"/>
                          </a:cubicBezTo>
                          <a:cubicBezTo>
                            <a:pt x="2473375" y="955010"/>
                            <a:pt x="2511317" y="963415"/>
                            <a:pt x="2540000" y="972976"/>
                          </a:cubicBezTo>
                          <a:cubicBezTo>
                            <a:pt x="2607733" y="968138"/>
                            <a:pt x="2675294" y="958461"/>
                            <a:pt x="2743200" y="958461"/>
                          </a:cubicBezTo>
                          <a:cubicBezTo>
                            <a:pt x="2767870" y="958461"/>
                            <a:pt x="2791195" y="970839"/>
                            <a:pt x="2815772" y="972976"/>
                          </a:cubicBezTo>
                          <a:cubicBezTo>
                            <a:pt x="2902664" y="980532"/>
                            <a:pt x="2989943" y="982652"/>
                            <a:pt x="3077029" y="987490"/>
                          </a:cubicBezTo>
                          <a:cubicBezTo>
                            <a:pt x="3229248" y="949436"/>
                            <a:pt x="3035009" y="1016851"/>
                            <a:pt x="3149600" y="885890"/>
                          </a:cubicBezTo>
                          <a:cubicBezTo>
                            <a:pt x="3159495" y="874581"/>
                            <a:pt x="3269660" y="848618"/>
                            <a:pt x="3294743" y="842347"/>
                          </a:cubicBezTo>
                          <a:cubicBezTo>
                            <a:pt x="3323772" y="847185"/>
                            <a:pt x="3359485" y="837709"/>
                            <a:pt x="3381829" y="856861"/>
                          </a:cubicBezTo>
                          <a:cubicBezTo>
                            <a:pt x="3386565" y="860921"/>
                            <a:pt x="3401429" y="976715"/>
                            <a:pt x="3410857" y="987490"/>
                          </a:cubicBezTo>
                          <a:cubicBezTo>
                            <a:pt x="3433831" y="1013746"/>
                            <a:pt x="3473273" y="1020877"/>
                            <a:pt x="3497943" y="1045547"/>
                          </a:cubicBezTo>
                          <a:cubicBezTo>
                            <a:pt x="3512457" y="1060061"/>
                            <a:pt x="3524407" y="1077704"/>
                            <a:pt x="3541486" y="1089090"/>
                          </a:cubicBezTo>
                          <a:cubicBezTo>
                            <a:pt x="3554216" y="1097577"/>
                            <a:pt x="3570515" y="1098766"/>
                            <a:pt x="3585029" y="1103604"/>
                          </a:cubicBezTo>
                          <a:cubicBezTo>
                            <a:pt x="3594705" y="1118118"/>
                            <a:pt x="3598989" y="1138357"/>
                            <a:pt x="3614057" y="1147147"/>
                          </a:cubicBezTo>
                          <a:cubicBezTo>
                            <a:pt x="3727735" y="1213459"/>
                            <a:pt x="3768066" y="1206189"/>
                            <a:pt x="3889829" y="1219718"/>
                          </a:cubicBezTo>
                          <a:cubicBezTo>
                            <a:pt x="3977563" y="1241653"/>
                            <a:pt x="3928975" y="1227928"/>
                            <a:pt x="4034972" y="1263261"/>
                          </a:cubicBezTo>
                          <a:lnTo>
                            <a:pt x="4078514" y="1277776"/>
                          </a:lnTo>
                          <a:lnTo>
                            <a:pt x="4122057" y="1292290"/>
                          </a:lnTo>
                          <a:cubicBezTo>
                            <a:pt x="4137073" y="1337336"/>
                            <a:pt x="4131856" y="1355894"/>
                            <a:pt x="4194629" y="1364861"/>
                          </a:cubicBezTo>
                          <a:cubicBezTo>
                            <a:pt x="4209775" y="1367025"/>
                            <a:pt x="4238172" y="1350347"/>
                            <a:pt x="4238172" y="1350347"/>
                          </a:cubicBezTo>
                        </a:path>
                      </a:pathLst>
                    </a:custGeom>
                    <a:grpFill/>
                    <a:ln w="28575">
                      <a:solidFill>
                        <a:srgbClr val="C00000"/>
                      </a:solidFill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" name="Straight Connector 47"/>
                    <p:cNvCxnSpPr>
                      <a:stCxn id="43" idx="0"/>
                      <a:endCxn id="46" idx="0"/>
                    </p:cNvCxnSpPr>
                    <p:nvPr/>
                  </p:nvCxnSpPr>
                  <p:spPr>
                    <a:xfrm flipH="1" flipV="1">
                      <a:off x="1716904" y="633646"/>
                      <a:ext cx="466988" cy="1249845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rgbClr val="C00000"/>
                      </a:solidFill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Freeform 42"/>
                    <p:cNvSpPr/>
                    <p:nvPr/>
                  </p:nvSpPr>
                  <p:spPr>
                    <a:xfrm>
                      <a:off x="2183892" y="1867013"/>
                      <a:ext cx="3647186" cy="1496310"/>
                    </a:xfrm>
                    <a:custGeom>
                      <a:avLst/>
                      <a:gdLst>
                        <a:gd name="connsiteX0" fmla="*/ 0 w 4238172"/>
                        <a:gd name="connsiteY0" fmla="*/ 15033 h 1365054"/>
                        <a:gd name="connsiteX1" fmla="*/ 304800 w 4238172"/>
                        <a:gd name="connsiteY1" fmla="*/ 73090 h 1365054"/>
                        <a:gd name="connsiteX2" fmla="*/ 333829 w 4238172"/>
                        <a:gd name="connsiteY2" fmla="*/ 116633 h 1365054"/>
                        <a:gd name="connsiteX3" fmla="*/ 391886 w 4238172"/>
                        <a:gd name="connsiteY3" fmla="*/ 189204 h 1365054"/>
                        <a:gd name="connsiteX4" fmla="*/ 464457 w 4238172"/>
                        <a:gd name="connsiteY4" fmla="*/ 247261 h 1365054"/>
                        <a:gd name="connsiteX5" fmla="*/ 551543 w 4238172"/>
                        <a:gd name="connsiteY5" fmla="*/ 290804 h 1365054"/>
                        <a:gd name="connsiteX6" fmla="*/ 595086 w 4238172"/>
                        <a:gd name="connsiteY6" fmla="*/ 276290 h 1365054"/>
                        <a:gd name="connsiteX7" fmla="*/ 696686 w 4238172"/>
                        <a:gd name="connsiteY7" fmla="*/ 290804 h 1365054"/>
                        <a:gd name="connsiteX8" fmla="*/ 711200 w 4238172"/>
                        <a:gd name="connsiteY8" fmla="*/ 334347 h 1365054"/>
                        <a:gd name="connsiteX9" fmla="*/ 725714 w 4238172"/>
                        <a:gd name="connsiteY9" fmla="*/ 406918 h 1365054"/>
                        <a:gd name="connsiteX10" fmla="*/ 754743 w 4238172"/>
                        <a:gd name="connsiteY10" fmla="*/ 450461 h 1365054"/>
                        <a:gd name="connsiteX11" fmla="*/ 856343 w 4238172"/>
                        <a:gd name="connsiteY11" fmla="*/ 479490 h 1365054"/>
                        <a:gd name="connsiteX12" fmla="*/ 1030514 w 4238172"/>
                        <a:gd name="connsiteY12" fmla="*/ 464976 h 1365054"/>
                        <a:gd name="connsiteX13" fmla="*/ 1103086 w 4238172"/>
                        <a:gd name="connsiteY13" fmla="*/ 581090 h 1365054"/>
                        <a:gd name="connsiteX14" fmla="*/ 1117600 w 4238172"/>
                        <a:gd name="connsiteY14" fmla="*/ 624633 h 1365054"/>
                        <a:gd name="connsiteX15" fmla="*/ 1132114 w 4238172"/>
                        <a:gd name="connsiteY15" fmla="*/ 682690 h 1365054"/>
                        <a:gd name="connsiteX16" fmla="*/ 1146629 w 4238172"/>
                        <a:gd name="connsiteY16" fmla="*/ 726233 h 1365054"/>
                        <a:gd name="connsiteX17" fmla="*/ 1233714 w 4238172"/>
                        <a:gd name="connsiteY17" fmla="*/ 769776 h 1365054"/>
                        <a:gd name="connsiteX18" fmla="*/ 1465943 w 4238172"/>
                        <a:gd name="connsiteY18" fmla="*/ 798804 h 1365054"/>
                        <a:gd name="connsiteX19" fmla="*/ 1567543 w 4238172"/>
                        <a:gd name="connsiteY19" fmla="*/ 784290 h 1365054"/>
                        <a:gd name="connsiteX20" fmla="*/ 1611086 w 4238172"/>
                        <a:gd name="connsiteY20" fmla="*/ 769776 h 1365054"/>
                        <a:gd name="connsiteX21" fmla="*/ 1683657 w 4238172"/>
                        <a:gd name="connsiteY21" fmla="*/ 755261 h 1365054"/>
                        <a:gd name="connsiteX22" fmla="*/ 1727200 w 4238172"/>
                        <a:gd name="connsiteY22" fmla="*/ 740747 h 1365054"/>
                        <a:gd name="connsiteX23" fmla="*/ 1785257 w 4238172"/>
                        <a:gd name="connsiteY23" fmla="*/ 726233 h 1365054"/>
                        <a:gd name="connsiteX24" fmla="*/ 1814286 w 4238172"/>
                        <a:gd name="connsiteY24" fmla="*/ 639147 h 1365054"/>
                        <a:gd name="connsiteX25" fmla="*/ 1828800 w 4238172"/>
                        <a:gd name="connsiteY25" fmla="*/ 581090 h 1365054"/>
                        <a:gd name="connsiteX26" fmla="*/ 1915886 w 4238172"/>
                        <a:gd name="connsiteY26" fmla="*/ 508518 h 1365054"/>
                        <a:gd name="connsiteX27" fmla="*/ 1944914 w 4238172"/>
                        <a:gd name="connsiteY27" fmla="*/ 552061 h 1365054"/>
                        <a:gd name="connsiteX28" fmla="*/ 2002972 w 4238172"/>
                        <a:gd name="connsiteY28" fmla="*/ 798804 h 1365054"/>
                        <a:gd name="connsiteX29" fmla="*/ 2148114 w 4238172"/>
                        <a:gd name="connsiteY29" fmla="*/ 813318 h 1365054"/>
                        <a:gd name="connsiteX30" fmla="*/ 2438400 w 4238172"/>
                        <a:gd name="connsiteY30" fmla="*/ 885890 h 1365054"/>
                        <a:gd name="connsiteX31" fmla="*/ 2452914 w 4238172"/>
                        <a:gd name="connsiteY31" fmla="*/ 929433 h 1365054"/>
                        <a:gd name="connsiteX32" fmla="*/ 2540000 w 4238172"/>
                        <a:gd name="connsiteY32" fmla="*/ 972976 h 1365054"/>
                        <a:gd name="connsiteX33" fmla="*/ 2743200 w 4238172"/>
                        <a:gd name="connsiteY33" fmla="*/ 958461 h 1365054"/>
                        <a:gd name="connsiteX34" fmla="*/ 2815772 w 4238172"/>
                        <a:gd name="connsiteY34" fmla="*/ 972976 h 1365054"/>
                        <a:gd name="connsiteX35" fmla="*/ 3077029 w 4238172"/>
                        <a:gd name="connsiteY35" fmla="*/ 987490 h 1365054"/>
                        <a:gd name="connsiteX36" fmla="*/ 3149600 w 4238172"/>
                        <a:gd name="connsiteY36" fmla="*/ 885890 h 1365054"/>
                        <a:gd name="connsiteX37" fmla="*/ 3294743 w 4238172"/>
                        <a:gd name="connsiteY37" fmla="*/ 842347 h 1365054"/>
                        <a:gd name="connsiteX38" fmla="*/ 3381829 w 4238172"/>
                        <a:gd name="connsiteY38" fmla="*/ 856861 h 1365054"/>
                        <a:gd name="connsiteX39" fmla="*/ 3410857 w 4238172"/>
                        <a:gd name="connsiteY39" fmla="*/ 987490 h 1365054"/>
                        <a:gd name="connsiteX40" fmla="*/ 3497943 w 4238172"/>
                        <a:gd name="connsiteY40" fmla="*/ 1045547 h 1365054"/>
                        <a:gd name="connsiteX41" fmla="*/ 3541486 w 4238172"/>
                        <a:gd name="connsiteY41" fmla="*/ 1089090 h 1365054"/>
                        <a:gd name="connsiteX42" fmla="*/ 3585029 w 4238172"/>
                        <a:gd name="connsiteY42" fmla="*/ 1103604 h 1365054"/>
                        <a:gd name="connsiteX43" fmla="*/ 3614057 w 4238172"/>
                        <a:gd name="connsiteY43" fmla="*/ 1147147 h 1365054"/>
                        <a:gd name="connsiteX44" fmla="*/ 3889829 w 4238172"/>
                        <a:gd name="connsiteY44" fmla="*/ 1219718 h 1365054"/>
                        <a:gd name="connsiteX45" fmla="*/ 4034972 w 4238172"/>
                        <a:gd name="connsiteY45" fmla="*/ 1263261 h 1365054"/>
                        <a:gd name="connsiteX46" fmla="*/ 4078514 w 4238172"/>
                        <a:gd name="connsiteY46" fmla="*/ 1277776 h 1365054"/>
                        <a:gd name="connsiteX47" fmla="*/ 4122057 w 4238172"/>
                        <a:gd name="connsiteY47" fmla="*/ 1292290 h 1365054"/>
                        <a:gd name="connsiteX48" fmla="*/ 4194629 w 4238172"/>
                        <a:gd name="connsiteY48" fmla="*/ 1364861 h 1365054"/>
                        <a:gd name="connsiteX49" fmla="*/ 4238172 w 4238172"/>
                        <a:gd name="connsiteY49" fmla="*/ 1350347 h 13650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</a:cxnLst>
                      <a:rect l="l" t="t" r="r" b="b"/>
                      <a:pathLst>
                        <a:path w="4238172" h="1365054">
                          <a:moveTo>
                            <a:pt x="0" y="15033"/>
                          </a:moveTo>
                          <a:cubicBezTo>
                            <a:pt x="452198" y="37642"/>
                            <a:pt x="236494" y="-63522"/>
                            <a:pt x="304800" y="73090"/>
                          </a:cubicBezTo>
                          <a:cubicBezTo>
                            <a:pt x="312601" y="88692"/>
                            <a:pt x="324153" y="102119"/>
                            <a:pt x="333829" y="116633"/>
                          </a:cubicBezTo>
                          <a:cubicBezTo>
                            <a:pt x="362085" y="201403"/>
                            <a:pt x="326234" y="123552"/>
                            <a:pt x="391886" y="189204"/>
                          </a:cubicBezTo>
                          <a:cubicBezTo>
                            <a:pt x="457538" y="254856"/>
                            <a:pt x="379687" y="219005"/>
                            <a:pt x="464457" y="247261"/>
                          </a:cubicBezTo>
                          <a:cubicBezTo>
                            <a:pt x="486473" y="261939"/>
                            <a:pt x="521496" y="290804"/>
                            <a:pt x="551543" y="290804"/>
                          </a:cubicBezTo>
                          <a:cubicBezTo>
                            <a:pt x="566842" y="290804"/>
                            <a:pt x="580572" y="281128"/>
                            <a:pt x="595086" y="276290"/>
                          </a:cubicBezTo>
                          <a:cubicBezTo>
                            <a:pt x="628953" y="281128"/>
                            <a:pt x="666087" y="275505"/>
                            <a:pt x="696686" y="290804"/>
                          </a:cubicBezTo>
                          <a:cubicBezTo>
                            <a:pt x="710370" y="297646"/>
                            <a:pt x="707489" y="319504"/>
                            <a:pt x="711200" y="334347"/>
                          </a:cubicBezTo>
                          <a:cubicBezTo>
                            <a:pt x="717183" y="358280"/>
                            <a:pt x="717052" y="383819"/>
                            <a:pt x="725714" y="406918"/>
                          </a:cubicBezTo>
                          <a:cubicBezTo>
                            <a:pt x="731839" y="423251"/>
                            <a:pt x="741121" y="439564"/>
                            <a:pt x="754743" y="450461"/>
                          </a:cubicBezTo>
                          <a:cubicBezTo>
                            <a:pt x="764210" y="458034"/>
                            <a:pt x="852547" y="478541"/>
                            <a:pt x="856343" y="479490"/>
                          </a:cubicBezTo>
                          <a:cubicBezTo>
                            <a:pt x="914400" y="474652"/>
                            <a:pt x="972369" y="461342"/>
                            <a:pt x="1030514" y="464976"/>
                          </a:cubicBezTo>
                          <a:cubicBezTo>
                            <a:pt x="1111067" y="470010"/>
                            <a:pt x="1090221" y="523197"/>
                            <a:pt x="1103086" y="581090"/>
                          </a:cubicBezTo>
                          <a:cubicBezTo>
                            <a:pt x="1106405" y="596025"/>
                            <a:pt x="1113397" y="609922"/>
                            <a:pt x="1117600" y="624633"/>
                          </a:cubicBezTo>
                          <a:cubicBezTo>
                            <a:pt x="1123080" y="643813"/>
                            <a:pt x="1126634" y="663510"/>
                            <a:pt x="1132114" y="682690"/>
                          </a:cubicBezTo>
                          <a:cubicBezTo>
                            <a:pt x="1136317" y="697401"/>
                            <a:pt x="1137071" y="714286"/>
                            <a:pt x="1146629" y="726233"/>
                          </a:cubicBezTo>
                          <a:cubicBezTo>
                            <a:pt x="1162937" y="746618"/>
                            <a:pt x="1208674" y="764768"/>
                            <a:pt x="1233714" y="769776"/>
                          </a:cubicBezTo>
                          <a:cubicBezTo>
                            <a:pt x="1285485" y="780130"/>
                            <a:pt x="1420667" y="793773"/>
                            <a:pt x="1465943" y="798804"/>
                          </a:cubicBezTo>
                          <a:cubicBezTo>
                            <a:pt x="1499810" y="793966"/>
                            <a:pt x="1533997" y="790999"/>
                            <a:pt x="1567543" y="784290"/>
                          </a:cubicBezTo>
                          <a:cubicBezTo>
                            <a:pt x="1582545" y="781290"/>
                            <a:pt x="1596243" y="773487"/>
                            <a:pt x="1611086" y="769776"/>
                          </a:cubicBezTo>
                          <a:cubicBezTo>
                            <a:pt x="1635019" y="763793"/>
                            <a:pt x="1659724" y="761244"/>
                            <a:pt x="1683657" y="755261"/>
                          </a:cubicBezTo>
                          <a:cubicBezTo>
                            <a:pt x="1698500" y="751550"/>
                            <a:pt x="1712489" y="744950"/>
                            <a:pt x="1727200" y="740747"/>
                          </a:cubicBezTo>
                          <a:cubicBezTo>
                            <a:pt x="1746380" y="735267"/>
                            <a:pt x="1765905" y="731071"/>
                            <a:pt x="1785257" y="726233"/>
                          </a:cubicBezTo>
                          <a:cubicBezTo>
                            <a:pt x="1794933" y="697204"/>
                            <a:pt x="1806865" y="668832"/>
                            <a:pt x="1814286" y="639147"/>
                          </a:cubicBezTo>
                          <a:cubicBezTo>
                            <a:pt x="1819124" y="619795"/>
                            <a:pt x="1818903" y="598410"/>
                            <a:pt x="1828800" y="581090"/>
                          </a:cubicBezTo>
                          <a:cubicBezTo>
                            <a:pt x="1845993" y="551002"/>
                            <a:pt x="1888140" y="527015"/>
                            <a:pt x="1915886" y="508518"/>
                          </a:cubicBezTo>
                          <a:cubicBezTo>
                            <a:pt x="1925562" y="523032"/>
                            <a:pt x="1942046" y="534854"/>
                            <a:pt x="1944914" y="552061"/>
                          </a:cubicBezTo>
                          <a:cubicBezTo>
                            <a:pt x="1952260" y="596136"/>
                            <a:pt x="1900909" y="775251"/>
                            <a:pt x="2002972" y="798804"/>
                          </a:cubicBezTo>
                          <a:cubicBezTo>
                            <a:pt x="2050349" y="809737"/>
                            <a:pt x="2099733" y="808480"/>
                            <a:pt x="2148114" y="813318"/>
                          </a:cubicBezTo>
                          <a:cubicBezTo>
                            <a:pt x="2291701" y="909044"/>
                            <a:pt x="2200400" y="868890"/>
                            <a:pt x="2438400" y="885890"/>
                          </a:cubicBezTo>
                          <a:cubicBezTo>
                            <a:pt x="2443238" y="900404"/>
                            <a:pt x="2443357" y="917486"/>
                            <a:pt x="2452914" y="929433"/>
                          </a:cubicBezTo>
                          <a:cubicBezTo>
                            <a:pt x="2473375" y="955010"/>
                            <a:pt x="2511317" y="963415"/>
                            <a:pt x="2540000" y="972976"/>
                          </a:cubicBezTo>
                          <a:cubicBezTo>
                            <a:pt x="2607733" y="968138"/>
                            <a:pt x="2675294" y="958461"/>
                            <a:pt x="2743200" y="958461"/>
                          </a:cubicBezTo>
                          <a:cubicBezTo>
                            <a:pt x="2767870" y="958461"/>
                            <a:pt x="2791195" y="970839"/>
                            <a:pt x="2815772" y="972976"/>
                          </a:cubicBezTo>
                          <a:cubicBezTo>
                            <a:pt x="2902664" y="980532"/>
                            <a:pt x="2989943" y="982652"/>
                            <a:pt x="3077029" y="987490"/>
                          </a:cubicBezTo>
                          <a:cubicBezTo>
                            <a:pt x="3229248" y="949436"/>
                            <a:pt x="3035009" y="1016851"/>
                            <a:pt x="3149600" y="885890"/>
                          </a:cubicBezTo>
                          <a:cubicBezTo>
                            <a:pt x="3159495" y="874581"/>
                            <a:pt x="3269660" y="848618"/>
                            <a:pt x="3294743" y="842347"/>
                          </a:cubicBezTo>
                          <a:cubicBezTo>
                            <a:pt x="3323772" y="847185"/>
                            <a:pt x="3359485" y="837709"/>
                            <a:pt x="3381829" y="856861"/>
                          </a:cubicBezTo>
                          <a:cubicBezTo>
                            <a:pt x="3386565" y="860921"/>
                            <a:pt x="3401429" y="976715"/>
                            <a:pt x="3410857" y="987490"/>
                          </a:cubicBezTo>
                          <a:cubicBezTo>
                            <a:pt x="3433831" y="1013746"/>
                            <a:pt x="3473273" y="1020877"/>
                            <a:pt x="3497943" y="1045547"/>
                          </a:cubicBezTo>
                          <a:cubicBezTo>
                            <a:pt x="3512457" y="1060061"/>
                            <a:pt x="3524407" y="1077704"/>
                            <a:pt x="3541486" y="1089090"/>
                          </a:cubicBezTo>
                          <a:cubicBezTo>
                            <a:pt x="3554216" y="1097577"/>
                            <a:pt x="3570515" y="1098766"/>
                            <a:pt x="3585029" y="1103604"/>
                          </a:cubicBezTo>
                          <a:cubicBezTo>
                            <a:pt x="3594705" y="1118118"/>
                            <a:pt x="3598989" y="1138357"/>
                            <a:pt x="3614057" y="1147147"/>
                          </a:cubicBezTo>
                          <a:cubicBezTo>
                            <a:pt x="3727735" y="1213459"/>
                            <a:pt x="3768066" y="1206189"/>
                            <a:pt x="3889829" y="1219718"/>
                          </a:cubicBezTo>
                          <a:cubicBezTo>
                            <a:pt x="3977563" y="1241653"/>
                            <a:pt x="3928975" y="1227928"/>
                            <a:pt x="4034972" y="1263261"/>
                          </a:cubicBezTo>
                          <a:lnTo>
                            <a:pt x="4078514" y="1277776"/>
                          </a:lnTo>
                          <a:lnTo>
                            <a:pt x="4122057" y="1292290"/>
                          </a:lnTo>
                          <a:cubicBezTo>
                            <a:pt x="4137073" y="1337336"/>
                            <a:pt x="4131856" y="1355894"/>
                            <a:pt x="4194629" y="1364861"/>
                          </a:cubicBezTo>
                          <a:cubicBezTo>
                            <a:pt x="4209775" y="1367025"/>
                            <a:pt x="4238172" y="1350347"/>
                            <a:pt x="4238172" y="1350347"/>
                          </a:cubicBezTo>
                        </a:path>
                      </a:pathLst>
                    </a:custGeom>
                    <a:grpFill/>
                    <a:ln w="28575">
                      <a:solidFill>
                        <a:srgbClr val="C00000"/>
                      </a:solidFill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flipH="1" flipV="1">
                      <a:off x="4616664" y="1549016"/>
                      <a:ext cx="466988" cy="1249845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rgbClr val="C00000"/>
                      </a:solidFill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 flipH="1" flipV="1">
                      <a:off x="3373628" y="1174853"/>
                      <a:ext cx="466988" cy="1249845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rgbClr val="C00000"/>
                      </a:solidFill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 flipH="1" flipV="1">
                      <a:off x="2628691" y="1137888"/>
                      <a:ext cx="466988" cy="1249845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rgbClr val="C00000"/>
                      </a:solidFill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6039293" y="3126373"/>
                      <a:ext cx="8506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39293" y="3126373"/>
                      <a:ext cx="85060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12195" b="-5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5475136" y="1843316"/>
                      <a:ext cx="8506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5136" y="1843316"/>
                      <a:ext cx="850605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r="-12195" b="-478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" name="Rectangle 3"/>
                <p:cNvSpPr/>
                <p:nvPr/>
              </p:nvSpPr>
              <p:spPr>
                <a:xfrm>
                  <a:off x="1612676" y="1555736"/>
                  <a:ext cx="308428" cy="2010653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  <a:scene3d>
                  <a:camera prst="isometricOffAxis1Top">
                    <a:rot lat="18600000" lon="20400000" rev="1200000"/>
                  </a:camera>
                  <a:lightRig rig="threePt" dir="t"/>
                </a:scene3d>
                <a:sp3d>
                  <a:bevelT w="88900" h="3111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-118685" y="370288"/>
                      <a:ext cx="19683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18685" y="370288"/>
                      <a:ext cx="1968310" cy="369332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352" b="-5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1" name="Group 70"/>
              <p:cNvGrpSpPr/>
              <p:nvPr/>
            </p:nvGrpSpPr>
            <p:grpSpPr>
              <a:xfrm>
                <a:off x="342723" y="1867013"/>
                <a:ext cx="4080994" cy="2525354"/>
                <a:chOff x="342723" y="1867013"/>
                <a:chExt cx="4080994" cy="2525354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1934749" y="4023035"/>
                  <a:ext cx="17852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 rot="20870479">
                  <a:off x="342723" y="2458860"/>
                  <a:ext cx="461665" cy="1477328"/>
                </a:xfrm>
                <a:prstGeom prst="rect">
                  <a:avLst/>
                </a:prstGeom>
                <a:noFill/>
              </p:spPr>
              <p:txBody>
                <a:bodyPr vert="vert" wrap="square" rtlCol="0">
                  <a:spAutoFit/>
                </a:bodyPr>
                <a:lstStyle/>
                <a:p>
                  <a:r>
                    <a:rPr lang="en-US" dirty="0" smtClean="0"/>
                    <a:t>space</a:t>
                  </a:r>
                  <a:endParaRPr lang="en-US" dirty="0"/>
                </a:p>
              </p:txBody>
            </p:sp>
            <p:grpSp>
              <p:nvGrpSpPr>
                <p:cNvPr id="61" name="Group 60"/>
                <p:cNvGrpSpPr/>
                <p:nvPr/>
              </p:nvGrpSpPr>
              <p:grpSpPr>
                <a:xfrm>
                  <a:off x="508642" y="1867013"/>
                  <a:ext cx="3915075" cy="2090057"/>
                  <a:chOff x="508642" y="1867013"/>
                  <a:chExt cx="3915075" cy="2090057"/>
                </a:xfrm>
                <a:scene3d>
                  <a:camera prst="orthographicFront"/>
                  <a:lightRig rig="harsh" dir="t"/>
                </a:scene3d>
              </p:grpSpPr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1070917" y="2387733"/>
                    <a:ext cx="0" cy="1545640"/>
                  </a:xfrm>
                  <a:prstGeom prst="straightConnector1">
                    <a:avLst/>
                  </a:prstGeom>
                  <a:ln w="31750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  <a:sp3d>
                    <a:bevelT w="38100"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/>
                  <p:cNvCxnSpPr/>
                  <p:nvPr/>
                </p:nvCxnSpPr>
                <p:spPr>
                  <a:xfrm flipH="1" flipV="1">
                    <a:off x="508642" y="1867013"/>
                    <a:ext cx="562917" cy="2090057"/>
                  </a:xfrm>
                  <a:prstGeom prst="straightConnector1">
                    <a:avLst/>
                  </a:prstGeom>
                  <a:ln w="31750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  <a:sp3d>
                    <a:bevelT w="38100"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/>
                  <p:cNvCxnSpPr/>
                  <p:nvPr/>
                </p:nvCxnSpPr>
                <p:spPr>
                  <a:xfrm>
                    <a:off x="1070917" y="3954322"/>
                    <a:ext cx="3352800" cy="0"/>
                  </a:xfrm>
                  <a:prstGeom prst="straightConnector1">
                    <a:avLst/>
                  </a:prstGeom>
                  <a:ln w="31750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  <a:sp3d>
                    <a:bevelT w="38100"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TextBox 56"/>
                <p:cNvSpPr txBox="1"/>
                <p:nvPr/>
              </p:nvSpPr>
              <p:spPr>
                <a:xfrm>
                  <a:off x="1046903" y="2822706"/>
                  <a:ext cx="461665" cy="1200329"/>
                </a:xfrm>
                <a:prstGeom prst="rect">
                  <a:avLst/>
                </a:prstGeom>
                <a:noFill/>
                <a:ln w="22225">
                  <a:noFill/>
                </a:ln>
                <a:scene3d>
                  <a:camera prst="orthographicFront"/>
                  <a:lightRig rig="twoPt" dir="t"/>
                </a:scene3d>
                <a:sp3d>
                  <a:bevelT w="38100"/>
                </a:sp3d>
              </p:spPr>
              <p:txBody>
                <a:bodyPr vert="vert" wrap="square" rtlCol="0">
                  <a:spAutoFit/>
                </a:bodyPr>
                <a:lstStyle/>
                <a:p>
                  <a:r>
                    <a:rPr lang="en-US" dirty="0" smtClean="0"/>
                    <a:t>Temp</a:t>
                  </a:r>
                  <a:endParaRPr lang="en-US" dirty="0"/>
                </a:p>
              </p:txBody>
            </p:sp>
          </p:grpSp>
        </p:grpSp>
      </p:grp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03772" y="834542"/>
                <a:ext cx="5436689" cy="2676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Find 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and temperature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which satisfy the eq.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Subject 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[</a:t>
                </a:r>
                <a:r>
                  <a:rPr lang="en-US" dirty="0" err="1" smtClean="0"/>
                  <a:t>Hazanee</a:t>
                </a:r>
                <a:r>
                  <a:rPr lang="en-US" dirty="0" smtClean="0"/>
                  <a:t> et. al. 2013]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72" y="834542"/>
                <a:ext cx="5436689" cy="2676887"/>
              </a:xfrm>
              <a:prstGeom prst="rect">
                <a:avLst/>
              </a:prstGeom>
              <a:blipFill rotWithShape="0">
                <a:blip r:embed="rId7"/>
                <a:stretch>
                  <a:fillRect l="-897" t="-1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417564" y="419718"/>
            <a:ext cx="3391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Theory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7861286" y="423933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ractice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88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Some smoothing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12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570" y="1187449"/>
            <a:ext cx="4589734" cy="242891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87449"/>
            <a:ext cx="4072393" cy="24518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570" y="4207753"/>
            <a:ext cx="4009964" cy="23311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3852127"/>
            <a:ext cx="5042504" cy="28886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80052" y="1295400"/>
            <a:ext cx="132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140-150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67437" y="445776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150-160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09100" y="129540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160-170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28053" y="4072533"/>
            <a:ext cx="75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6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300"/>
            <a:ext cx="10515600" cy="5300663"/>
          </a:xfrm>
        </p:spPr>
        <p:txBody>
          <a:bodyPr/>
          <a:lstStyle/>
          <a:p>
            <a:r>
              <a:rPr lang="en-US" dirty="0" smtClean="0"/>
              <a:t>After projection,  round to the nearest integer to get connectivity </a:t>
            </a:r>
          </a:p>
          <a:p>
            <a:r>
              <a:rPr lang="en-US" dirty="0" smtClean="0"/>
              <a:t>Before applying it on the </a:t>
            </a:r>
            <a:r>
              <a:rPr lang="en-US" dirty="0" err="1" smtClean="0"/>
              <a:t>HiC</a:t>
            </a:r>
            <a:r>
              <a:rPr lang="en-US" dirty="0" smtClean="0"/>
              <a:t> data, test with synthetic example</a:t>
            </a:r>
          </a:p>
          <a:p>
            <a:r>
              <a:rPr lang="en-US" dirty="0" smtClean="0"/>
              <a:t>Test on synthetic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97" y="2520583"/>
            <a:ext cx="6927708" cy="4337417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5" y="2610643"/>
            <a:ext cx="4593455" cy="31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dirty="0" smtClean="0"/>
              <a:t>Adjusting the spring constant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900" y="1512888"/>
                <a:ext cx="8215868" cy="4351338"/>
              </a:xfrm>
            </p:spPr>
            <p:txBody>
              <a:bodyPr/>
              <a:lstStyle/>
              <a:p>
                <a:r>
                  <a:rPr lang="en-US" dirty="0" smtClean="0"/>
                  <a:t>If for </a:t>
                </a:r>
                <a:r>
                  <a:rPr lang="en-US" dirty="0"/>
                  <a:t>some  </a:t>
                </a:r>
                <a:r>
                  <a:rPr lang="en-US" dirty="0" smtClean="0"/>
                  <a:t>bead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, assign </a:t>
                </a:r>
                <a:r>
                  <a:rPr lang="en-US" dirty="0"/>
                  <a:t>a higher spring constant between the beads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Estimate </a:t>
                </a:r>
                <a:r>
                  <a:rPr lang="en-US" dirty="0"/>
                  <a:t>the NN interaction for all beads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r>
                  <a:rPr lang="en-US" dirty="0"/>
                  <a:t>F</a:t>
                </a:r>
                <a:r>
                  <a:rPr lang="en-US" dirty="0" smtClean="0"/>
                  <a:t>it </a:t>
                </a:r>
                <a:r>
                  <a:rPr lang="en-US" dirty="0"/>
                  <a:t>a lognormal distribution </a:t>
                </a:r>
                <a:r>
                  <a:rPr lang="en-US" dirty="0" smtClean="0"/>
                  <a:t>to </a:t>
                </a:r>
                <a:r>
                  <a:rPr lang="en-US" dirty="0"/>
                  <a:t>the </a:t>
                </a:r>
                <a:r>
                  <a:rPr lang="en-US" dirty="0" smtClean="0"/>
                  <a:t>NN </a:t>
                </a:r>
                <a:r>
                  <a:rPr lang="en-US" dirty="0"/>
                  <a:t>encounter </a:t>
                </a:r>
                <a:r>
                  <a:rPr lang="en-US" dirty="0" smtClean="0"/>
                  <a:t>probability, use </a:t>
                </a:r>
                <a:r>
                  <a:rPr lang="en-US" dirty="0"/>
                  <a:t>its expectation </a:t>
                </a:r>
                <a:r>
                  <a:rPr lang="en-US" dirty="0" smtClean="0"/>
                  <a:t>to calculate the </a:t>
                </a:r>
                <a:r>
                  <a:rPr lang="en-US" dirty="0"/>
                  <a:t>new spring constant between beads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00" y="1512888"/>
                <a:ext cx="8215868" cy="4351338"/>
              </a:xfrm>
              <a:blipFill rotWithShape="0">
                <a:blip r:embed="rId2"/>
                <a:stretch>
                  <a:fillRect l="-133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167" y="1116014"/>
            <a:ext cx="4004734" cy="2252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68" y="4339545"/>
            <a:ext cx="3353831" cy="17707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17247" y="85010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Bead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7" y="2028031"/>
            <a:ext cx="3590925" cy="389572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4" y="2330001"/>
            <a:ext cx="3510572" cy="33870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31" y="260865"/>
            <a:ext cx="10515600" cy="1325563"/>
          </a:xfrm>
        </p:spPr>
        <p:txBody>
          <a:bodyPr/>
          <a:lstStyle/>
          <a:p>
            <a:r>
              <a:rPr lang="en-US" dirty="0" err="1" smtClean="0"/>
              <a:t>HiC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026138" y="6019800"/>
            <a:ext cx="2298700" cy="673100"/>
            <a:chOff x="9321800" y="2755900"/>
            <a:chExt cx="2298700" cy="762000"/>
          </a:xfrm>
        </p:grpSpPr>
        <p:sp>
          <p:nvSpPr>
            <p:cNvPr id="9" name="Rectangle 8"/>
            <p:cNvSpPr/>
            <p:nvPr/>
          </p:nvSpPr>
          <p:spPr>
            <a:xfrm>
              <a:off x="9321800" y="2755900"/>
              <a:ext cx="22987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36100" y="2819400"/>
              <a:ext cx="241300" cy="20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36100" y="3200400"/>
              <a:ext cx="228600" cy="228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10482" y="2755900"/>
              <a:ext cx="180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Connected</a:t>
              </a:r>
              <a:br>
                <a:rPr lang="en-US" dirty="0" smtClean="0"/>
              </a:br>
              <a:r>
                <a:rPr lang="en-US" dirty="0" smtClean="0"/>
                <a:t>Not connected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99" y="2265682"/>
            <a:ext cx="4845513" cy="342042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01185" y="1800847"/>
            <a:ext cx="358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Connectivity Matrix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022506" y="3368351"/>
            <a:ext cx="8119870" cy="5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193800" y="4978401"/>
            <a:ext cx="104508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078686" y="5717037"/>
            <a:ext cx="247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Result of 2000 simulations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1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19375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test for agreement with loop location </a:t>
            </a:r>
          </a:p>
          <a:p>
            <a:r>
              <a:rPr lang="en-US" dirty="0" smtClean="0"/>
              <a:t>Comparison measure between experimental and reconstructed (simulated) </a:t>
            </a:r>
          </a:p>
          <a:p>
            <a:r>
              <a:rPr lang="en-US" dirty="0" smtClean="0"/>
              <a:t>Regularization term in smoothing, to be chosen automatically</a:t>
            </a:r>
          </a:p>
          <a:p>
            <a:r>
              <a:rPr lang="en-US" dirty="0" smtClean="0"/>
              <a:t>Comparison of smoothing methods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444444"/>
            <a:ext cx="678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mean first encounter time for different parts of the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03200" y="1203881"/>
            <a:ext cx="223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/>
                </a:solidFill>
              </a:rPr>
              <a:t>Reconstruction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100" y="410870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S</a:t>
            </a:r>
            <a:r>
              <a:rPr lang="en-US" sz="2000" dirty="0" smtClean="0">
                <a:solidFill>
                  <a:schemeClr val="accent5"/>
                </a:solidFill>
              </a:rPr>
              <a:t>imulations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100" y="5594488"/>
            <a:ext cx="12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/>
                </a:solidFill>
              </a:rPr>
              <a:t>Analytical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8169" y="5767368"/>
            <a:ext cx="570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Find method to </a:t>
            </a:r>
            <a:r>
              <a:rPr lang="en-US" sz="2800" dirty="0" err="1" smtClean="0"/>
              <a:t>diagonalize</a:t>
            </a:r>
            <a:r>
              <a:rPr lang="en-US" sz="2800" dirty="0" smtClean="0"/>
              <a:t> general connectivity matrix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25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 be asked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possible to find a single polymer structure which represents the data? Maybe a distribution is needed?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 +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Reconstruction of an “average” local structure (connectivity) of chromatin from </a:t>
            </a:r>
            <a:r>
              <a:rPr lang="en-US" dirty="0" err="1"/>
              <a:t>HiC</a:t>
            </a:r>
            <a:r>
              <a:rPr lang="en-US" dirty="0"/>
              <a:t> encounter </a:t>
            </a:r>
            <a:r>
              <a:rPr lang="en-US" dirty="0" smtClean="0"/>
              <a:t>data;</a:t>
            </a:r>
          </a:p>
          <a:p>
            <a:r>
              <a:rPr lang="en-US" dirty="0" err="1" smtClean="0"/>
              <a:t>HiC</a:t>
            </a:r>
            <a:r>
              <a:rPr lang="en-US" dirty="0" smtClean="0"/>
              <a:t>/5C/4C/3C gives frequency of looping events in cell population;</a:t>
            </a:r>
          </a:p>
          <a:p>
            <a:r>
              <a:rPr lang="en-US" dirty="0" smtClean="0"/>
              <a:t>No temporal information in the encounter frequency</a:t>
            </a:r>
            <a:r>
              <a:rPr lang="en-US" dirty="0" smtClean="0"/>
              <a:t>;</a:t>
            </a:r>
          </a:p>
          <a:p>
            <a:r>
              <a:rPr lang="en-US" dirty="0" smtClean="0"/>
              <a:t>Non equilibrium properties are not seen;</a:t>
            </a:r>
            <a:endParaRPr lang="en-US" dirty="0" smtClean="0"/>
          </a:p>
          <a:p>
            <a:r>
              <a:rPr lang="en-US" dirty="0" smtClean="0"/>
              <a:t>Cells display great variability in chromatin structure;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585"/>
            <a:ext cx="10515600" cy="4351338"/>
          </a:xfrm>
        </p:spPr>
        <p:txBody>
          <a:bodyPr/>
          <a:lstStyle/>
          <a:p>
            <a:r>
              <a:rPr lang="en-US" dirty="0" smtClean="0"/>
              <a:t>The data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Smoothing </a:t>
            </a:r>
            <a:r>
              <a:rPr lang="en-US" dirty="0" smtClean="0"/>
              <a:t>method for the </a:t>
            </a:r>
            <a:r>
              <a:rPr lang="en-US" dirty="0" err="1" smtClean="0"/>
              <a:t>HiC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Transform probabilities to distances</a:t>
            </a:r>
          </a:p>
          <a:p>
            <a:r>
              <a:rPr lang="en-US" dirty="0" smtClean="0"/>
              <a:t>Results of </a:t>
            </a:r>
            <a:r>
              <a:rPr lang="en-US" dirty="0" smtClean="0">
                <a:solidFill>
                  <a:schemeClr val="accent6"/>
                </a:solidFill>
              </a:rPr>
              <a:t>reconstruction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Comparison</a:t>
            </a:r>
            <a:r>
              <a:rPr lang="en-US" dirty="0" smtClean="0"/>
              <a:t> to experimental data</a:t>
            </a:r>
          </a:p>
          <a:p>
            <a:r>
              <a:rPr lang="en-US" dirty="0"/>
              <a:t>P</a:t>
            </a:r>
            <a:r>
              <a:rPr lang="en-US" dirty="0" smtClean="0"/>
              <a:t>erspectives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441342" y="5458820"/>
            <a:ext cx="6931295" cy="1080092"/>
            <a:chOff x="1441342" y="5641383"/>
            <a:chExt cx="6931295" cy="1080092"/>
          </a:xfrm>
        </p:grpSpPr>
        <p:sp>
          <p:nvSpPr>
            <p:cNvPr id="5" name="Rectangle 4"/>
            <p:cNvSpPr/>
            <p:nvPr/>
          </p:nvSpPr>
          <p:spPr>
            <a:xfrm>
              <a:off x="1441342" y="5660164"/>
              <a:ext cx="1689315" cy="10335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processing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45058" y="5641383"/>
              <a:ext cx="1735810" cy="10800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reconstruction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05831" y="5687878"/>
              <a:ext cx="1766806" cy="10335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comparison</a:t>
              </a:r>
              <a:endParaRPr lang="en-US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165206" y="6049486"/>
              <a:ext cx="790414" cy="4239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815417" y="6025289"/>
              <a:ext cx="790414" cy="4239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61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0" y="11329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91" y="1915041"/>
            <a:ext cx="2684463" cy="29123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59883" y="1323277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Encounter Prob. Centered view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808605"/>
            <a:ext cx="3674065" cy="398668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00621" y="5096399"/>
            <a:ext cx="2332102" cy="1642776"/>
            <a:chOff x="762000" y="5096399"/>
            <a:chExt cx="2332102" cy="1642776"/>
          </a:xfrm>
        </p:grpSpPr>
        <p:sp>
          <p:nvSpPr>
            <p:cNvPr id="10" name="Freeform 9"/>
            <p:cNvSpPr/>
            <p:nvPr/>
          </p:nvSpPr>
          <p:spPr>
            <a:xfrm>
              <a:off x="762000" y="5446349"/>
              <a:ext cx="2082800" cy="1017951"/>
            </a:xfrm>
            <a:custGeom>
              <a:avLst/>
              <a:gdLst>
                <a:gd name="connsiteX0" fmla="*/ 203200 w 2082800"/>
                <a:gd name="connsiteY0" fmla="*/ 1017951 h 1017951"/>
                <a:gd name="connsiteX1" fmla="*/ 139700 w 2082800"/>
                <a:gd name="connsiteY1" fmla="*/ 954451 h 1017951"/>
                <a:gd name="connsiteX2" fmla="*/ 114300 w 2082800"/>
                <a:gd name="connsiteY2" fmla="*/ 916351 h 1017951"/>
                <a:gd name="connsiteX3" fmla="*/ 76200 w 2082800"/>
                <a:gd name="connsiteY3" fmla="*/ 865551 h 1017951"/>
                <a:gd name="connsiteX4" fmla="*/ 63500 w 2082800"/>
                <a:gd name="connsiteY4" fmla="*/ 814751 h 1017951"/>
                <a:gd name="connsiteX5" fmla="*/ 12700 w 2082800"/>
                <a:gd name="connsiteY5" fmla="*/ 700451 h 1017951"/>
                <a:gd name="connsiteX6" fmla="*/ 0 w 2082800"/>
                <a:gd name="connsiteY6" fmla="*/ 636951 h 1017951"/>
                <a:gd name="connsiteX7" fmla="*/ 12700 w 2082800"/>
                <a:gd name="connsiteY7" fmla="*/ 433751 h 1017951"/>
                <a:gd name="connsiteX8" fmla="*/ 50800 w 2082800"/>
                <a:gd name="connsiteY8" fmla="*/ 370251 h 1017951"/>
                <a:gd name="connsiteX9" fmla="*/ 76200 w 2082800"/>
                <a:gd name="connsiteY9" fmla="*/ 319451 h 1017951"/>
                <a:gd name="connsiteX10" fmla="*/ 241300 w 2082800"/>
                <a:gd name="connsiteY10" fmla="*/ 357551 h 1017951"/>
                <a:gd name="connsiteX11" fmla="*/ 342900 w 2082800"/>
                <a:gd name="connsiteY11" fmla="*/ 382951 h 1017951"/>
                <a:gd name="connsiteX12" fmla="*/ 381000 w 2082800"/>
                <a:gd name="connsiteY12" fmla="*/ 395651 h 1017951"/>
                <a:gd name="connsiteX13" fmla="*/ 419100 w 2082800"/>
                <a:gd name="connsiteY13" fmla="*/ 421051 h 1017951"/>
                <a:gd name="connsiteX14" fmla="*/ 495300 w 2082800"/>
                <a:gd name="connsiteY14" fmla="*/ 433751 h 1017951"/>
                <a:gd name="connsiteX15" fmla="*/ 546100 w 2082800"/>
                <a:gd name="connsiteY15" fmla="*/ 446451 h 1017951"/>
                <a:gd name="connsiteX16" fmla="*/ 660400 w 2082800"/>
                <a:gd name="connsiteY16" fmla="*/ 433751 h 1017951"/>
                <a:gd name="connsiteX17" fmla="*/ 723900 w 2082800"/>
                <a:gd name="connsiteY17" fmla="*/ 370251 h 1017951"/>
                <a:gd name="connsiteX18" fmla="*/ 762000 w 2082800"/>
                <a:gd name="connsiteY18" fmla="*/ 243251 h 1017951"/>
                <a:gd name="connsiteX19" fmla="*/ 774700 w 2082800"/>
                <a:gd name="connsiteY19" fmla="*/ 40051 h 1017951"/>
                <a:gd name="connsiteX20" fmla="*/ 812800 w 2082800"/>
                <a:gd name="connsiteY20" fmla="*/ 1951 h 1017951"/>
                <a:gd name="connsiteX21" fmla="*/ 1092200 w 2082800"/>
                <a:gd name="connsiteY21" fmla="*/ 14651 h 1017951"/>
                <a:gd name="connsiteX22" fmla="*/ 1181100 w 2082800"/>
                <a:gd name="connsiteY22" fmla="*/ 78151 h 1017951"/>
                <a:gd name="connsiteX23" fmla="*/ 1193800 w 2082800"/>
                <a:gd name="connsiteY23" fmla="*/ 128951 h 1017951"/>
                <a:gd name="connsiteX24" fmla="*/ 1244600 w 2082800"/>
                <a:gd name="connsiteY24" fmla="*/ 255951 h 1017951"/>
                <a:gd name="connsiteX25" fmla="*/ 1270000 w 2082800"/>
                <a:gd name="connsiteY25" fmla="*/ 294051 h 1017951"/>
                <a:gd name="connsiteX26" fmla="*/ 1308100 w 2082800"/>
                <a:gd name="connsiteY26" fmla="*/ 433751 h 1017951"/>
                <a:gd name="connsiteX27" fmla="*/ 1346200 w 2082800"/>
                <a:gd name="connsiteY27" fmla="*/ 560751 h 1017951"/>
                <a:gd name="connsiteX28" fmla="*/ 1384300 w 2082800"/>
                <a:gd name="connsiteY28" fmla="*/ 598851 h 1017951"/>
                <a:gd name="connsiteX29" fmla="*/ 1473200 w 2082800"/>
                <a:gd name="connsiteY29" fmla="*/ 662351 h 1017951"/>
                <a:gd name="connsiteX30" fmla="*/ 1600200 w 2082800"/>
                <a:gd name="connsiteY30" fmla="*/ 687751 h 1017951"/>
                <a:gd name="connsiteX31" fmla="*/ 1638300 w 2082800"/>
                <a:gd name="connsiteY31" fmla="*/ 725851 h 1017951"/>
                <a:gd name="connsiteX32" fmla="*/ 1676400 w 2082800"/>
                <a:gd name="connsiteY32" fmla="*/ 751251 h 1017951"/>
                <a:gd name="connsiteX33" fmla="*/ 1701800 w 2082800"/>
                <a:gd name="connsiteY33" fmla="*/ 840151 h 1017951"/>
                <a:gd name="connsiteX34" fmla="*/ 1727200 w 2082800"/>
                <a:gd name="connsiteY34" fmla="*/ 878251 h 1017951"/>
                <a:gd name="connsiteX35" fmla="*/ 1739900 w 2082800"/>
                <a:gd name="connsiteY35" fmla="*/ 929051 h 1017951"/>
                <a:gd name="connsiteX36" fmla="*/ 1854200 w 2082800"/>
                <a:gd name="connsiteY36" fmla="*/ 929051 h 1017951"/>
                <a:gd name="connsiteX37" fmla="*/ 1892300 w 2082800"/>
                <a:gd name="connsiteY37" fmla="*/ 903651 h 1017951"/>
                <a:gd name="connsiteX38" fmla="*/ 1930400 w 2082800"/>
                <a:gd name="connsiteY38" fmla="*/ 916351 h 1017951"/>
                <a:gd name="connsiteX39" fmla="*/ 1981200 w 2082800"/>
                <a:gd name="connsiteY39" fmla="*/ 929051 h 1017951"/>
                <a:gd name="connsiteX40" fmla="*/ 2070100 w 2082800"/>
                <a:gd name="connsiteY40" fmla="*/ 979851 h 1017951"/>
                <a:gd name="connsiteX41" fmla="*/ 2082800 w 2082800"/>
                <a:gd name="connsiteY41" fmla="*/ 979851 h 101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082800" h="1017951">
                  <a:moveTo>
                    <a:pt x="203200" y="1017951"/>
                  </a:moveTo>
                  <a:cubicBezTo>
                    <a:pt x="182033" y="996784"/>
                    <a:pt x="159412" y="976979"/>
                    <a:pt x="139700" y="954451"/>
                  </a:cubicBezTo>
                  <a:cubicBezTo>
                    <a:pt x="129649" y="942964"/>
                    <a:pt x="123172" y="928771"/>
                    <a:pt x="114300" y="916351"/>
                  </a:cubicBezTo>
                  <a:cubicBezTo>
                    <a:pt x="101997" y="899127"/>
                    <a:pt x="88900" y="882484"/>
                    <a:pt x="76200" y="865551"/>
                  </a:cubicBezTo>
                  <a:cubicBezTo>
                    <a:pt x="71967" y="848618"/>
                    <a:pt x="69629" y="831094"/>
                    <a:pt x="63500" y="814751"/>
                  </a:cubicBezTo>
                  <a:cubicBezTo>
                    <a:pt x="25975" y="714685"/>
                    <a:pt x="47455" y="816299"/>
                    <a:pt x="12700" y="700451"/>
                  </a:cubicBezTo>
                  <a:cubicBezTo>
                    <a:pt x="6497" y="679776"/>
                    <a:pt x="4233" y="658118"/>
                    <a:pt x="0" y="636951"/>
                  </a:cubicBezTo>
                  <a:cubicBezTo>
                    <a:pt x="4233" y="569218"/>
                    <a:pt x="2" y="500418"/>
                    <a:pt x="12700" y="433751"/>
                  </a:cubicBezTo>
                  <a:cubicBezTo>
                    <a:pt x="17319" y="409503"/>
                    <a:pt x="38812" y="391829"/>
                    <a:pt x="50800" y="370251"/>
                  </a:cubicBezTo>
                  <a:cubicBezTo>
                    <a:pt x="59994" y="353701"/>
                    <a:pt x="67733" y="336384"/>
                    <a:pt x="76200" y="319451"/>
                  </a:cubicBezTo>
                  <a:cubicBezTo>
                    <a:pt x="272426" y="343979"/>
                    <a:pt x="98015" y="313463"/>
                    <a:pt x="241300" y="357551"/>
                  </a:cubicBezTo>
                  <a:cubicBezTo>
                    <a:pt x="274665" y="367817"/>
                    <a:pt x="309782" y="371912"/>
                    <a:pt x="342900" y="382951"/>
                  </a:cubicBezTo>
                  <a:cubicBezTo>
                    <a:pt x="355600" y="387184"/>
                    <a:pt x="369026" y="389664"/>
                    <a:pt x="381000" y="395651"/>
                  </a:cubicBezTo>
                  <a:cubicBezTo>
                    <a:pt x="394652" y="402477"/>
                    <a:pt x="404620" y="416224"/>
                    <a:pt x="419100" y="421051"/>
                  </a:cubicBezTo>
                  <a:cubicBezTo>
                    <a:pt x="443529" y="429194"/>
                    <a:pt x="470050" y="428701"/>
                    <a:pt x="495300" y="433751"/>
                  </a:cubicBezTo>
                  <a:cubicBezTo>
                    <a:pt x="512416" y="437174"/>
                    <a:pt x="529167" y="442218"/>
                    <a:pt x="546100" y="446451"/>
                  </a:cubicBezTo>
                  <a:cubicBezTo>
                    <a:pt x="584200" y="442218"/>
                    <a:pt x="623210" y="443048"/>
                    <a:pt x="660400" y="433751"/>
                  </a:cubicBezTo>
                  <a:cubicBezTo>
                    <a:pt x="687917" y="426872"/>
                    <a:pt x="713317" y="394064"/>
                    <a:pt x="723900" y="370251"/>
                  </a:cubicBezTo>
                  <a:cubicBezTo>
                    <a:pt x="741568" y="330497"/>
                    <a:pt x="751445" y="285471"/>
                    <a:pt x="762000" y="243251"/>
                  </a:cubicBezTo>
                  <a:cubicBezTo>
                    <a:pt x="766233" y="175518"/>
                    <a:pt x="760719" y="106461"/>
                    <a:pt x="774700" y="40051"/>
                  </a:cubicBezTo>
                  <a:cubicBezTo>
                    <a:pt x="778400" y="22476"/>
                    <a:pt x="794897" y="3383"/>
                    <a:pt x="812800" y="1951"/>
                  </a:cubicBezTo>
                  <a:cubicBezTo>
                    <a:pt x="905733" y="-5484"/>
                    <a:pt x="999067" y="10418"/>
                    <a:pt x="1092200" y="14651"/>
                  </a:cubicBezTo>
                  <a:cubicBezTo>
                    <a:pt x="1126501" y="31802"/>
                    <a:pt x="1160505" y="42110"/>
                    <a:pt x="1181100" y="78151"/>
                  </a:cubicBezTo>
                  <a:cubicBezTo>
                    <a:pt x="1189760" y="93306"/>
                    <a:pt x="1188784" y="112233"/>
                    <a:pt x="1193800" y="128951"/>
                  </a:cubicBezTo>
                  <a:cubicBezTo>
                    <a:pt x="1210234" y="183730"/>
                    <a:pt x="1217800" y="209051"/>
                    <a:pt x="1244600" y="255951"/>
                  </a:cubicBezTo>
                  <a:cubicBezTo>
                    <a:pt x="1252173" y="269203"/>
                    <a:pt x="1261533" y="281351"/>
                    <a:pt x="1270000" y="294051"/>
                  </a:cubicBezTo>
                  <a:cubicBezTo>
                    <a:pt x="1299171" y="527420"/>
                    <a:pt x="1257249" y="315098"/>
                    <a:pt x="1308100" y="433751"/>
                  </a:cubicBezTo>
                  <a:cubicBezTo>
                    <a:pt x="1321050" y="463968"/>
                    <a:pt x="1324858" y="539409"/>
                    <a:pt x="1346200" y="560751"/>
                  </a:cubicBezTo>
                  <a:cubicBezTo>
                    <a:pt x="1358900" y="573451"/>
                    <a:pt x="1370663" y="587162"/>
                    <a:pt x="1384300" y="598851"/>
                  </a:cubicBezTo>
                  <a:cubicBezTo>
                    <a:pt x="1384548" y="599064"/>
                    <a:pt x="1462747" y="659135"/>
                    <a:pt x="1473200" y="662351"/>
                  </a:cubicBezTo>
                  <a:cubicBezTo>
                    <a:pt x="1514463" y="675047"/>
                    <a:pt x="1600200" y="687751"/>
                    <a:pt x="1600200" y="687751"/>
                  </a:cubicBezTo>
                  <a:cubicBezTo>
                    <a:pt x="1612900" y="700451"/>
                    <a:pt x="1624502" y="714353"/>
                    <a:pt x="1638300" y="725851"/>
                  </a:cubicBezTo>
                  <a:cubicBezTo>
                    <a:pt x="1650026" y="735622"/>
                    <a:pt x="1666865" y="739332"/>
                    <a:pt x="1676400" y="751251"/>
                  </a:cubicBezTo>
                  <a:cubicBezTo>
                    <a:pt x="1684004" y="760756"/>
                    <a:pt x="1699694" y="835237"/>
                    <a:pt x="1701800" y="840151"/>
                  </a:cubicBezTo>
                  <a:cubicBezTo>
                    <a:pt x="1707813" y="854180"/>
                    <a:pt x="1718733" y="865551"/>
                    <a:pt x="1727200" y="878251"/>
                  </a:cubicBezTo>
                  <a:cubicBezTo>
                    <a:pt x="1731433" y="895184"/>
                    <a:pt x="1727558" y="916709"/>
                    <a:pt x="1739900" y="929051"/>
                  </a:cubicBezTo>
                  <a:cubicBezTo>
                    <a:pt x="1766803" y="955954"/>
                    <a:pt x="1829036" y="934084"/>
                    <a:pt x="1854200" y="929051"/>
                  </a:cubicBezTo>
                  <a:cubicBezTo>
                    <a:pt x="1866900" y="920584"/>
                    <a:pt x="1877244" y="906160"/>
                    <a:pt x="1892300" y="903651"/>
                  </a:cubicBezTo>
                  <a:cubicBezTo>
                    <a:pt x="1905505" y="901450"/>
                    <a:pt x="1917528" y="912673"/>
                    <a:pt x="1930400" y="916351"/>
                  </a:cubicBezTo>
                  <a:cubicBezTo>
                    <a:pt x="1947183" y="921146"/>
                    <a:pt x="1964267" y="924818"/>
                    <a:pt x="1981200" y="929051"/>
                  </a:cubicBezTo>
                  <a:cubicBezTo>
                    <a:pt x="2027255" y="975106"/>
                    <a:pt x="2006140" y="967059"/>
                    <a:pt x="2070100" y="979851"/>
                  </a:cubicBezTo>
                  <a:cubicBezTo>
                    <a:pt x="2074251" y="980681"/>
                    <a:pt x="2078567" y="979851"/>
                    <a:pt x="2082800" y="979851"/>
                  </a:cubicBezTo>
                </a:path>
              </a:pathLst>
            </a:custGeom>
            <a:noFill/>
            <a:ln w="34925"/>
            <a:scene3d>
              <a:camera prst="orthographicFront"/>
              <a:lightRig rig="threePt" dir="t"/>
            </a:scene3d>
            <a:sp3d>
              <a:bevelT w="19050" h="311150"/>
              <a:bevelB w="120650" h="196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90753" y="5345700"/>
              <a:ext cx="128587" cy="16430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2019" y="6335473"/>
              <a:ext cx="128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57552" y="6369843"/>
              <a:ext cx="336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819340" y="5205844"/>
              <a:ext cx="333310" cy="204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 rot="10958570">
              <a:off x="1350233" y="5198268"/>
              <a:ext cx="333310" cy="204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7050" y="5096399"/>
              <a:ext cx="63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52650" y="5115780"/>
              <a:ext cx="752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410470" y="1293964"/>
            <a:ext cx="188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encounters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040" y="1293964"/>
            <a:ext cx="184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Encounter Freq.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892" y="1193621"/>
            <a:ext cx="41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37198" y="4913456"/>
            <a:ext cx="28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3432353" y="1242546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8708082" y="1225211"/>
            <a:ext cx="246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28" name="Rectangle 27"/>
          <p:cNvSpPr/>
          <p:nvPr/>
        </p:nvSpPr>
        <p:spPr>
          <a:xfrm>
            <a:off x="0" y="5096399"/>
            <a:ext cx="2905125" cy="1761601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497" y="1808605"/>
            <a:ext cx="5088033" cy="436909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8610600" y="1204574"/>
            <a:ext cx="3581400" cy="4645241"/>
          </a:xfrm>
          <a:prstGeom prst="rect">
            <a:avLst/>
          </a:prstGeom>
          <a:solidFill>
            <a:schemeClr val="accent2">
              <a:lumMod val="40000"/>
              <a:lumOff val="6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05125" y="1204574"/>
            <a:ext cx="5705475" cy="4973127"/>
          </a:xfrm>
          <a:prstGeom prst="rect">
            <a:avLst/>
          </a:prstGeom>
          <a:solidFill>
            <a:schemeClr val="accent6">
              <a:lumMod val="7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1204574"/>
            <a:ext cx="2905125" cy="3891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539" y="3824288"/>
            <a:ext cx="4671902" cy="1809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Reconstruction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7" y="2028031"/>
            <a:ext cx="3590925" cy="38957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219" y="2305420"/>
            <a:ext cx="4152900" cy="3531366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7112481" y="6047223"/>
            <a:ext cx="2298700" cy="674252"/>
            <a:chOff x="9373081" y="2755900"/>
            <a:chExt cx="2298700" cy="763304"/>
          </a:xfrm>
        </p:grpSpPr>
        <p:sp>
          <p:nvSpPr>
            <p:cNvPr id="9" name="Rectangle 8"/>
            <p:cNvSpPr/>
            <p:nvPr/>
          </p:nvSpPr>
          <p:spPr>
            <a:xfrm>
              <a:off x="9373081" y="2757204"/>
              <a:ext cx="22987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36100" y="2819400"/>
              <a:ext cx="241300" cy="20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36100" y="3200400"/>
              <a:ext cx="228600" cy="228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77400" y="2755900"/>
              <a:ext cx="180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Connected</a:t>
              </a:r>
              <a:br>
                <a:rPr lang="en-US" dirty="0" smtClean="0"/>
              </a:br>
              <a:r>
                <a:rPr lang="en-US" dirty="0" smtClean="0"/>
                <a:t>Not connected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333500" y="2028031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Encounter frequency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12481" y="2040317"/>
            <a:ext cx="348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Connectivity (structure) map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9817581" y="2525851"/>
            <a:ext cx="1887344" cy="2718777"/>
            <a:chOff x="9073662" y="2526323"/>
            <a:chExt cx="1887344" cy="271877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9132277" y="2565400"/>
              <a:ext cx="11723" cy="2679700"/>
            </a:xfrm>
            <a:prstGeom prst="line">
              <a:avLst/>
            </a:prstGeom>
            <a:ln w="53975"/>
            <a:scene3d>
              <a:camera prst="orthographicFront"/>
              <a:lightRig rig="threePt" dir="t"/>
            </a:scene3d>
            <a:sp3d>
              <a:bevelT w="444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9073662" y="2526323"/>
              <a:ext cx="105508" cy="1426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9073662" y="2775560"/>
              <a:ext cx="105508" cy="1426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073662" y="3084329"/>
              <a:ext cx="105508" cy="1426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073662" y="3357684"/>
              <a:ext cx="105508" cy="1426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9073662" y="3647952"/>
              <a:ext cx="105508" cy="1426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9085384" y="3908790"/>
              <a:ext cx="105508" cy="1426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9090270" y="4195823"/>
              <a:ext cx="105508" cy="1426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9085384" y="4448113"/>
              <a:ext cx="105508" cy="1426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9090270" y="5075541"/>
              <a:ext cx="105508" cy="1426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085384" y="4747111"/>
              <a:ext cx="105508" cy="1426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rved Down Arrow 40"/>
            <p:cNvSpPr/>
            <p:nvPr/>
          </p:nvSpPr>
          <p:spPr>
            <a:xfrm rot="5400000">
              <a:off x="8746837" y="3030459"/>
              <a:ext cx="2679227" cy="1749110"/>
            </a:xfrm>
            <a:prstGeom prst="curvedDownArrow">
              <a:avLst>
                <a:gd name="adj1" fmla="val 4228"/>
                <a:gd name="adj2" fmla="val 12697"/>
                <a:gd name="adj3" fmla="val 16719"/>
              </a:avLst>
            </a:prstGeom>
            <a:effectLst>
              <a:outerShdw blurRad="50800" dist="38100" dir="198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sunset" dir="t"/>
            </a:scene3d>
            <a:sp3d prstMaterial="legacyWirefram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Curved Down Arrow 41"/>
            <p:cNvSpPr/>
            <p:nvPr/>
          </p:nvSpPr>
          <p:spPr>
            <a:xfrm rot="5400000">
              <a:off x="8966359" y="3100410"/>
              <a:ext cx="1046316" cy="503467"/>
            </a:xfrm>
            <a:prstGeom prst="curvedDownArrow">
              <a:avLst>
                <a:gd name="adj1" fmla="val 6758"/>
                <a:gd name="adj2" fmla="val 32627"/>
                <a:gd name="adj3" fmla="val 25995"/>
              </a:avLst>
            </a:prstGeom>
            <a:effectLst>
              <a:outerShdw blurRad="50800" dist="38100" dir="198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sunset" dir="t"/>
            </a:scene3d>
            <a:sp3d prstMaterial="legacyWirefram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urved Down Arrow 42"/>
            <p:cNvSpPr/>
            <p:nvPr/>
          </p:nvSpPr>
          <p:spPr>
            <a:xfrm rot="5400000">
              <a:off x="8858623" y="3740477"/>
              <a:ext cx="1158233" cy="503467"/>
            </a:xfrm>
            <a:prstGeom prst="curvedDownArrow">
              <a:avLst>
                <a:gd name="adj1" fmla="val 6758"/>
                <a:gd name="adj2" fmla="val 32627"/>
                <a:gd name="adj3" fmla="val 25995"/>
              </a:avLst>
            </a:prstGeom>
            <a:effectLst>
              <a:outerShdw blurRad="50800" dist="38100" dir="198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sunset" dir="t"/>
            </a:scene3d>
            <a:sp3d prstMaterial="legacyWirefram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Curved Down Arrow 43"/>
            <p:cNvSpPr/>
            <p:nvPr/>
          </p:nvSpPr>
          <p:spPr>
            <a:xfrm rot="5400000">
              <a:off x="9265854" y="3311140"/>
              <a:ext cx="1046316" cy="1173775"/>
            </a:xfrm>
            <a:prstGeom prst="curvedDownArrow">
              <a:avLst>
                <a:gd name="adj1" fmla="val 3165"/>
                <a:gd name="adj2" fmla="val 27122"/>
                <a:gd name="adj3" fmla="val 27816"/>
              </a:avLst>
            </a:prstGeom>
            <a:effectLst>
              <a:outerShdw blurRad="50800" dist="38100" dir="198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sunset" dir="t"/>
            </a:scene3d>
            <a:sp3d prstMaterial="legacyWirefram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Right Arrow 4"/>
          <p:cNvSpPr/>
          <p:nvPr/>
        </p:nvSpPr>
        <p:spPr>
          <a:xfrm>
            <a:off x="4091093" y="3169643"/>
            <a:ext cx="1752600" cy="660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5-Point Star 2"/>
          <p:cNvSpPr/>
          <p:nvPr/>
        </p:nvSpPr>
        <p:spPr>
          <a:xfrm>
            <a:off x="6002214" y="2409649"/>
            <a:ext cx="475617" cy="674208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91761" y="5482997"/>
            <a:ext cx="254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65780" y="5621232"/>
            <a:ext cx="165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Bead Num.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791761" y="3873286"/>
            <a:ext cx="0" cy="160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054" y="3196924"/>
            <a:ext cx="461665" cy="22184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Bead num.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8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Scope and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HiC</a:t>
            </a:r>
            <a:r>
              <a:rPr lang="en-US" dirty="0" smtClean="0"/>
              <a:t> represent the equilibrium encounter distribution;</a:t>
            </a:r>
          </a:p>
          <a:p>
            <a:r>
              <a:rPr lang="en-US" dirty="0" err="1" smtClean="0"/>
              <a:t>HiC</a:t>
            </a:r>
            <a:r>
              <a:rPr lang="en-US" dirty="0" smtClean="0"/>
              <a:t> data is “</a:t>
            </a:r>
            <a:r>
              <a:rPr lang="en-US" dirty="0" smtClean="0"/>
              <a:t>noisy” (discretization, missing counts); </a:t>
            </a:r>
            <a:endParaRPr lang="en-US" dirty="0" smtClean="0"/>
          </a:p>
          <a:p>
            <a:r>
              <a:rPr lang="en-US" dirty="0" smtClean="0"/>
              <a:t>The underlying polymer model is Rouse;</a:t>
            </a:r>
          </a:p>
          <a:p>
            <a:r>
              <a:rPr lang="en-US" dirty="0" smtClean="0"/>
              <a:t>Reconstructed polymer will represents an “average” structure.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065" y="4019641"/>
            <a:ext cx="3075125" cy="1729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58236"/>
            <a:ext cx="11963400" cy="346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Encounter probabilities under the Rouse assumption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000124"/>
                <a:ext cx="8293100" cy="560215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100" dirty="0" smtClean="0"/>
                  <a:t>For linear Rouse chain with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100" dirty="0" smtClean="0"/>
                  <a:t> beads. The vector between beads m and n is Normal with:</a:t>
                </a:r>
                <a:br>
                  <a:rPr lang="en-US" sz="2100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  <m:r>
                      <m:rPr>
                        <m:sty m:val="p"/>
                      </m:rPr>
                      <a:rPr lang="en-US" sz="21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p>
                              <m:sSup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100" b="0" dirty="0" smtClean="0"/>
                  <a:t/>
                </a:r>
                <a:br>
                  <a:rPr lang="en-US" sz="2100" b="0" dirty="0" smtClean="0"/>
                </a:br>
                <a:r>
                  <a:rPr lang="en-US" sz="2100" dirty="0" smtClean="0"/>
                  <a:t>Setting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100" dirty="0" smtClean="0"/>
                  <a:t> we get the encounter probability</a:t>
                </a:r>
              </a:p>
              <a:p>
                <a:endParaRPr lang="en-US" sz="2100" dirty="0" smtClean="0"/>
              </a:p>
              <a:p>
                <a:r>
                  <a:rPr lang="en-US" sz="2100" dirty="0" smtClean="0"/>
                  <a:t>The Rouse ring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100" dirty="0" smtClean="0"/>
                  <a:t> beads is a Brownian bridge with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 smtClean="0"/>
                  <a:t>steps, the vector between beads at distance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 smtClean="0"/>
                  <a:t>from each other is given by: </a:t>
                </a:r>
                <a:br>
                  <a:rPr lang="en-US" sz="2100" dirty="0" smtClean="0"/>
                </a:br>
                <a:r>
                  <a:rPr lang="en-US" sz="2100" dirty="0" smtClean="0"/>
                  <a:t/>
                </a:r>
                <a:br>
                  <a:rPr lang="en-US" sz="2100" dirty="0" smtClean="0"/>
                </a:br>
                <a:r>
                  <a:rPr lang="en-US" sz="2100" dirty="0" smtClean="0"/>
                  <a:t>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  <m:func>
                      <m:func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p>
                                  <m:sSup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1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100" dirty="0" smtClean="0"/>
                  <a:t> </a:t>
                </a:r>
                <a:br>
                  <a:rPr lang="en-US" sz="2100" dirty="0" smtClean="0"/>
                </a:br>
                <a:r>
                  <a:rPr lang="en-US" sz="2100" dirty="0" smtClean="0"/>
                  <a:t/>
                </a:r>
                <a:br>
                  <a:rPr lang="en-US" sz="2100" dirty="0" smtClean="0"/>
                </a:br>
                <a:r>
                  <a:rPr lang="en-US" sz="2100" dirty="0" smtClean="0"/>
                  <a:t>setting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100" dirty="0" smtClean="0"/>
                  <a:t> gives the encounter probability </a:t>
                </a:r>
              </a:p>
              <a:p>
                <a:endParaRPr lang="en-US" sz="2100" dirty="0" smtClean="0"/>
              </a:p>
              <a:p>
                <a:r>
                  <a:rPr lang="en-US" sz="2100" dirty="0" smtClean="0"/>
                  <a:t>In a composite structure, the vector is given by the addition of two Normally distributed vectors </a:t>
                </a:r>
                <a:endParaRPr lang="en-US" sz="21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𝑐𝑜𝑚</m:t>
                          </m:r>
                        </m:sub>
                      </m:sSub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100" dirty="0" smtClean="0"/>
              </a:p>
              <a:p>
                <a:pPr marL="0" indent="0">
                  <a:buNone/>
                </a:pPr>
                <a:r>
                  <a:rPr lang="en-US" sz="2100" dirty="0" smtClean="0"/>
                  <a:t>    which is Normally distributed</a:t>
                </a:r>
              </a:p>
              <a:p>
                <a:pPr marL="0" indent="0">
                  <a:buNone/>
                </a:pPr>
                <a:endParaRPr lang="en-US" sz="2100" dirty="0" smtClean="0"/>
              </a:p>
              <a:p>
                <a:r>
                  <a:rPr lang="en-US" sz="2100" dirty="0" smtClean="0"/>
                  <a:t>More complex structures follow similar logic as above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000124"/>
                <a:ext cx="8293100" cy="5602153"/>
              </a:xfrm>
              <a:blipFill rotWithShape="0">
                <a:blip r:embed="rId3"/>
                <a:stretch>
                  <a:fillRect l="-514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269" y="1038225"/>
            <a:ext cx="3118950" cy="1556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269" y="2540564"/>
            <a:ext cx="3024718" cy="170140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8450" y="4125317"/>
            <a:ext cx="11893550" cy="1537069"/>
          </a:xfrm>
          <a:prstGeom prst="rect">
            <a:avLst/>
          </a:prstGeom>
          <a:solidFill>
            <a:schemeClr val="accent6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5750" y="919027"/>
            <a:ext cx="11995150" cy="1567299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750" y="2462646"/>
            <a:ext cx="11906250" cy="1680073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Encounter probabilities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88" y="2968825"/>
            <a:ext cx="5675489" cy="299652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4" y="1690688"/>
            <a:ext cx="4684670" cy="3411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507" y="1564254"/>
            <a:ext cx="2497015" cy="14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5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76592"/>
            <a:ext cx="11353800" cy="1325563"/>
          </a:xfrm>
        </p:spPr>
        <p:txBody>
          <a:bodyPr/>
          <a:lstStyle/>
          <a:p>
            <a:r>
              <a:rPr lang="en-US" dirty="0" smtClean="0"/>
              <a:t>From encounter probabilities to structure- theory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07" y="3057098"/>
            <a:ext cx="6250858" cy="351610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876804"/>
            <a:ext cx="9058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Under the Rouse polymer assumption, equal encounter probabilities indicates equal distances along the chain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931741" y="4357427"/>
            <a:ext cx="33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508</Words>
  <Application>Microsoft Office PowerPoint</Application>
  <PresentationFormat>Widescreen</PresentationFormat>
  <Paragraphs>144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Reconstruction of chromosome’s local structure using HiC experimental data </vt:lpstr>
      <vt:lpstr>Background + motivation</vt:lpstr>
      <vt:lpstr>Agenda</vt:lpstr>
      <vt:lpstr>The Data</vt:lpstr>
      <vt:lpstr>Reconstruction output</vt:lpstr>
      <vt:lpstr>Scope and assumptions</vt:lpstr>
      <vt:lpstr>Encounter probabilities under the Rouse assumption</vt:lpstr>
      <vt:lpstr>Encounter probabilities </vt:lpstr>
      <vt:lpstr>From encounter probabilities to structure- theory</vt:lpstr>
      <vt:lpstr>Noisy encounter signal</vt:lpstr>
      <vt:lpstr>Smoothing by solving the inverse heat source problem</vt:lpstr>
      <vt:lpstr>Some smoothing results</vt:lpstr>
      <vt:lpstr>Reconstruction</vt:lpstr>
      <vt:lpstr>Adjusting the spring constant </vt:lpstr>
      <vt:lpstr>HiC data</vt:lpstr>
      <vt:lpstr>To be done</vt:lpstr>
      <vt:lpstr>To be asked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Reconstruction of a polymer connectivity using the HiC experiments </dc:title>
  <dc:creator>Ofir</dc:creator>
  <cp:lastModifiedBy>Ofir</cp:lastModifiedBy>
  <cp:revision>196</cp:revision>
  <dcterms:created xsi:type="dcterms:W3CDTF">2015-03-19T16:04:23Z</dcterms:created>
  <dcterms:modified xsi:type="dcterms:W3CDTF">2015-03-24T09:15:57Z</dcterms:modified>
</cp:coreProperties>
</file>