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jpeg" ContentType="image/jpeg"/>
  <Override PartName="/ppt/media/image10.jpeg" ContentType="image/jpeg"/>
  <Override PartName="/ppt/media/image8.jpeg" ContentType="image/jpeg"/>
  <Override PartName="/ppt/media/image7.jpeg" ContentType="image/jpeg"/>
  <Override PartName="/ppt/media/image6.png" ContentType="image/png"/>
  <Override PartName="/ppt/media/image13.jpeg" ContentType="image/jpeg"/>
  <Override PartName="/ppt/media/image12.jpeg" ContentType="image/jpeg"/>
  <Override PartName="/ppt/media/image4.png" ContentType="image/png"/>
  <Override PartName="/ppt/media/image9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he-IL" sz="6000" strike="noStrike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6/1/15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65F1F21-238F-4470-B34D-CA74E222E913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algn="r">
              <a:buSzPct val="45000"/>
              <a:buFont typeface="StarSymbol"/>
              <a:buChar char=""/>
            </a:pPr>
            <a:r>
              <a:rPr lang="he-IL" sz="2800">
                <a:latin typeface="Calibri"/>
              </a:rPr>
              <a:t>Click to edit the outline text format</a:t>
            </a:r>
            <a:endParaRPr/>
          </a:p>
          <a:p>
            <a:pPr lvl="1" algn="r">
              <a:buSzPct val="75000"/>
              <a:buFont typeface="StarSymbol"/>
              <a:buChar char=""/>
            </a:pPr>
            <a:r>
              <a:rPr lang="he-IL" sz="2000">
                <a:latin typeface="Calibri"/>
              </a:rPr>
              <a:t>Second Outline Level</a:t>
            </a:r>
            <a:endParaRPr/>
          </a:p>
          <a:p>
            <a:pPr lvl="2" algn="r">
              <a:buSzPct val="45000"/>
              <a:buFont typeface="StarSymbol"/>
              <a:buChar char=""/>
            </a:pPr>
            <a:r>
              <a:rPr lang="he-IL">
                <a:latin typeface="Calibri"/>
              </a:rPr>
              <a:t>Third Outline Level</a:t>
            </a:r>
            <a:endParaRPr/>
          </a:p>
          <a:p>
            <a:pPr lvl="3" algn="r">
              <a:buSzPct val="75000"/>
              <a:buFont typeface="StarSymbol"/>
              <a:buChar char=""/>
            </a:pPr>
            <a:r>
              <a:rPr lang="he-IL">
                <a:latin typeface="Calibri"/>
              </a:rPr>
              <a:t>Fourth Outline Level</a:t>
            </a:r>
            <a:endParaRPr/>
          </a:p>
          <a:p>
            <a:pPr lvl="4" algn="r">
              <a:buSzPct val="45000"/>
              <a:buFont typeface="StarSymbol"/>
              <a:buChar char=""/>
            </a:pPr>
            <a:r>
              <a:rPr lang="he-IL" sz="2000">
                <a:latin typeface="Calibri"/>
              </a:rPr>
              <a:t>Fifth Outline Level</a:t>
            </a:r>
            <a:endParaRPr/>
          </a:p>
          <a:p>
            <a:pPr lvl="5" algn="r">
              <a:buSzPct val="45000"/>
              <a:buFont typeface="StarSymbol"/>
              <a:buChar char=""/>
            </a:pPr>
            <a:r>
              <a:rPr lang="he-IL" sz="2000">
                <a:latin typeface="Calibri"/>
              </a:rPr>
              <a:t>Sixth Outline Level</a:t>
            </a:r>
            <a:endParaRPr/>
          </a:p>
          <a:p>
            <a:pPr lvl="6" algn="r">
              <a:buSzPct val="45000"/>
              <a:buFont typeface="StarSymbol"/>
              <a:buChar char=""/>
            </a:pPr>
            <a:r>
              <a:rPr lang="he-IL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r>
              <a:rPr lang="he-IL" sz="4400" strike="noStrike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he-IL" sz="28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e-IL" sz="28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he-IL" sz="28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he-IL" sz="28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he-IL" sz="28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he-IL" sz="28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he-IL" sz="28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 algn="r">
              <a:lnSpc>
                <a:spcPct val="100000"/>
              </a:lnSpc>
              <a:buFont typeface="Arial"/>
              <a:buChar char="•"/>
            </a:pPr>
            <a:r>
              <a:rPr lang="he-IL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 algn="r">
              <a:lnSpc>
                <a:spcPct val="100000"/>
              </a:lnSpc>
              <a:buFont typeface="Arial"/>
              <a:buChar char="•"/>
            </a:pPr>
            <a:r>
              <a:rPr lang="he-IL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 algn="r">
              <a:lnSpc>
                <a:spcPct val="100000"/>
              </a:lnSpc>
              <a:buFont typeface="Arial"/>
              <a:buChar char="•"/>
            </a:pPr>
            <a:r>
              <a:rPr lang="he-IL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 algn="r">
              <a:lnSpc>
                <a:spcPct val="100000"/>
              </a:lnSpc>
              <a:buFont typeface="Arial"/>
              <a:buChar char="•"/>
            </a:pPr>
            <a:r>
              <a:rPr lang="he-IL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6/1/15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115BE44-B656-4725-88EB-09FCAFE02CD9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3" descr=""/>
          <p:cNvPicPr/>
          <p:nvPr/>
        </p:nvPicPr>
        <p:blipFill>
          <a:blip r:embed="rId1"/>
          <a:stretch/>
        </p:blipFill>
        <p:spPr>
          <a:xfrm>
            <a:off x="87120" y="1597320"/>
            <a:ext cx="3251160" cy="3527280"/>
          </a:xfrm>
          <a:prstGeom prst="rect">
            <a:avLst/>
          </a:prstGeom>
          <a:ln>
            <a:noFill/>
          </a:ln>
        </p:spPr>
      </p:pic>
      <p:pic>
        <p:nvPicPr>
          <p:cNvPr id="79" name="Picture 4" descr=""/>
          <p:cNvPicPr/>
          <p:nvPr/>
        </p:nvPicPr>
        <p:blipFill>
          <a:blip r:embed="rId2"/>
          <a:stretch/>
        </p:blipFill>
        <p:spPr>
          <a:xfrm>
            <a:off x="6918840" y="2196720"/>
            <a:ext cx="5730840" cy="354492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549720" y="1459080"/>
            <a:ext cx="2326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The data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122840" y="5124960"/>
            <a:ext cx="118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307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beads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 flipV="1">
            <a:off x="2303280" y="5305320"/>
            <a:ext cx="682560" cy="324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 flipH="1" flipV="1">
            <a:off x="668160" y="5305320"/>
            <a:ext cx="454320" cy="324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4" name="Picture 13" descr=""/>
          <p:cNvPicPr/>
          <p:nvPr/>
        </p:nvPicPr>
        <p:blipFill>
          <a:blip r:embed="rId3"/>
          <a:stretch/>
        </p:blipFill>
        <p:spPr>
          <a:xfrm>
            <a:off x="3591720" y="2138760"/>
            <a:ext cx="2536200" cy="211320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3339000" y="1480320"/>
            <a:ext cx="3579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Random connector model</a:t>
            </a:r>
            <a:endParaRPr/>
          </a:p>
        </p:txBody>
      </p:sp>
      <p:sp>
        <p:nvSpPr>
          <p:cNvPr id="86" name="CustomShape 6"/>
          <p:cNvSpPr/>
          <p:nvPr/>
        </p:nvSpPr>
        <p:spPr>
          <a:xfrm>
            <a:off x="7090560" y="1469520"/>
            <a:ext cx="51012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Simulation result. Increasing number of connectors</a:t>
            </a:r>
            <a:endParaRPr/>
          </a:p>
        </p:txBody>
      </p:sp>
      <p:sp>
        <p:nvSpPr>
          <p:cNvPr id="87" name="Line 7"/>
          <p:cNvSpPr/>
          <p:nvPr/>
        </p:nvSpPr>
        <p:spPr>
          <a:xfrm>
            <a:off x="7005600" y="4625640"/>
            <a:ext cx="0" cy="271440"/>
          </a:xfrm>
          <a:prstGeom prst="line">
            <a:avLst/>
          </a:prstGeom>
          <a:ln w="22320"/>
        </p:spPr>
      </p:sp>
      <p:sp>
        <p:nvSpPr>
          <p:cNvPr id="88" name="Line 8"/>
          <p:cNvSpPr/>
          <p:nvPr/>
        </p:nvSpPr>
        <p:spPr>
          <a:xfrm>
            <a:off x="7038720" y="4897080"/>
            <a:ext cx="4680" cy="652680"/>
          </a:xfrm>
          <a:prstGeom prst="line">
            <a:avLst/>
          </a:prstGeom>
          <a:ln w="22320"/>
        </p:spPr>
      </p:sp>
      <p:sp>
        <p:nvSpPr>
          <p:cNvPr id="89" name="CustomShape 9"/>
          <p:cNvSpPr/>
          <p:nvPr/>
        </p:nvSpPr>
        <p:spPr>
          <a:xfrm>
            <a:off x="6734160" y="4673520"/>
            <a:ext cx="22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D</a:t>
            </a:r>
            <a:endParaRPr/>
          </a:p>
        </p:txBody>
      </p:sp>
      <p:sp>
        <p:nvSpPr>
          <p:cNvPr id="90" name="CustomShape 10"/>
          <p:cNvSpPr/>
          <p:nvPr/>
        </p:nvSpPr>
        <p:spPr>
          <a:xfrm>
            <a:off x="6791400" y="5124960"/>
            <a:ext cx="16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E</a:t>
            </a:r>
            <a:endParaRPr/>
          </a:p>
        </p:txBody>
      </p:sp>
      <p:sp>
        <p:nvSpPr>
          <p:cNvPr id="91" name="CustomShape 11"/>
          <p:cNvSpPr/>
          <p:nvPr/>
        </p:nvSpPr>
        <p:spPr>
          <a:xfrm>
            <a:off x="3591720" y="4416480"/>
            <a:ext cx="25362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Restrict random connectors between bead 1-107 (TAD D) and beads 108-307 (TAD E)</a:t>
            </a:r>
            <a:endParaRPr/>
          </a:p>
        </p:txBody>
      </p:sp>
      <p:sp>
        <p:nvSpPr>
          <p:cNvPr id="92" name="CustomShape 12"/>
          <p:cNvSpPr/>
          <p:nvPr/>
        </p:nvSpPr>
        <p:spPr>
          <a:xfrm>
            <a:off x="549720" y="218160"/>
            <a:ext cx="8881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Random connector model </a:t>
            </a:r>
            <a:endParaRPr/>
          </a:p>
        </p:txBody>
      </p:sp>
      <p:sp>
        <p:nvSpPr>
          <p:cNvPr id="93" name="CustomShape 13"/>
          <p:cNvSpPr/>
          <p:nvPr/>
        </p:nvSpPr>
        <p:spPr>
          <a:xfrm>
            <a:off x="7005600" y="5979600"/>
            <a:ext cx="5073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*Number of connector in white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46560" y="82800"/>
            <a:ext cx="54860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Reconstruction</a:t>
            </a:r>
            <a:endParaRPr/>
          </a:p>
        </p:txBody>
      </p:sp>
      <p:pic>
        <p:nvPicPr>
          <p:cNvPr id="95" name="Content Placeholder 5" descr=""/>
          <p:cNvPicPr/>
          <p:nvPr/>
        </p:nvPicPr>
        <p:blipFill>
          <a:blip r:embed="rId1"/>
          <a:stretch/>
        </p:blipFill>
        <p:spPr>
          <a:xfrm>
            <a:off x="3995280" y="3774600"/>
            <a:ext cx="3319920" cy="2077560"/>
          </a:xfrm>
          <a:prstGeom prst="rect">
            <a:avLst/>
          </a:prstGeom>
          <a:ln>
            <a:noFill/>
          </a:ln>
        </p:spPr>
      </p:pic>
      <p:pic>
        <p:nvPicPr>
          <p:cNvPr id="96" name="Content Placeholder 3" descr=""/>
          <p:cNvPicPr/>
          <p:nvPr/>
        </p:nvPicPr>
        <p:blipFill>
          <a:blip r:embed="rId2"/>
          <a:stretch/>
        </p:blipFill>
        <p:spPr>
          <a:xfrm>
            <a:off x="349920" y="3506760"/>
            <a:ext cx="2667600" cy="2894040"/>
          </a:xfrm>
          <a:prstGeom prst="rect">
            <a:avLst/>
          </a:prstGeom>
          <a:ln>
            <a:noFill/>
          </a:ln>
        </p:spPr>
      </p:pic>
      <p:pic>
        <p:nvPicPr>
          <p:cNvPr id="97" name="Picture 6" descr=""/>
          <p:cNvPicPr/>
          <p:nvPr/>
        </p:nvPicPr>
        <p:blipFill>
          <a:blip r:embed="rId3"/>
          <a:stretch/>
        </p:blipFill>
        <p:spPr>
          <a:xfrm>
            <a:off x="8686800" y="3749040"/>
            <a:ext cx="3034440" cy="258012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464400" y="667800"/>
            <a:ext cx="759060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In the Rouse model, equal encounter probabilities indicate equal distance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We “project” the encounter signal onto itself to distinguish between rings and chains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We apply this technique to the HiC data to find nearest neighbor beads (connectivity matrix) 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8961120" y="3474720"/>
            <a:ext cx="2336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Connectivity matrix</a:t>
            </a:r>
            <a:endParaRPr/>
          </a:p>
        </p:txBody>
      </p:sp>
      <p:sp>
        <p:nvSpPr>
          <p:cNvPr id="100" name="CustomShape 4"/>
          <p:cNvSpPr/>
          <p:nvPr/>
        </p:nvSpPr>
        <p:spPr>
          <a:xfrm>
            <a:off x="2990160" y="4588200"/>
            <a:ext cx="882360" cy="6238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5"/>
          <p:cNvSpPr/>
          <p:nvPr/>
        </p:nvSpPr>
        <p:spPr>
          <a:xfrm>
            <a:off x="8934480" y="3931920"/>
            <a:ext cx="0" cy="564120"/>
          </a:xfrm>
          <a:prstGeom prst="line">
            <a:avLst/>
          </a:prstGeom>
          <a:ln w="22320"/>
        </p:spPr>
      </p:sp>
      <p:sp>
        <p:nvSpPr>
          <p:cNvPr id="102" name="Line 6"/>
          <p:cNvSpPr/>
          <p:nvPr/>
        </p:nvSpPr>
        <p:spPr>
          <a:xfrm>
            <a:off x="9027000" y="4563720"/>
            <a:ext cx="0" cy="1387440"/>
          </a:xfrm>
          <a:prstGeom prst="line">
            <a:avLst/>
          </a:prstGeom>
          <a:ln w="22320"/>
        </p:spPr>
      </p:sp>
      <p:sp>
        <p:nvSpPr>
          <p:cNvPr id="103" name="CustomShape 7"/>
          <p:cNvSpPr/>
          <p:nvPr/>
        </p:nvSpPr>
        <p:spPr>
          <a:xfrm>
            <a:off x="8503920" y="4034520"/>
            <a:ext cx="361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D</a:t>
            </a:r>
            <a:endParaRPr/>
          </a:p>
        </p:txBody>
      </p:sp>
      <p:sp>
        <p:nvSpPr>
          <p:cNvPr id="104" name="CustomShape 8"/>
          <p:cNvSpPr/>
          <p:nvPr/>
        </p:nvSpPr>
        <p:spPr>
          <a:xfrm>
            <a:off x="8503920" y="5004000"/>
            <a:ext cx="430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E</a:t>
            </a:r>
            <a:endParaRPr/>
          </a:p>
        </p:txBody>
      </p:sp>
      <p:sp>
        <p:nvSpPr>
          <p:cNvPr id="105" name="CustomShape 9"/>
          <p:cNvSpPr/>
          <p:nvPr/>
        </p:nvSpPr>
        <p:spPr>
          <a:xfrm>
            <a:off x="7621560" y="4588200"/>
            <a:ext cx="882360" cy="6238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he-IL" sz="4400" strike="noStrike">
                <a:solidFill>
                  <a:srgbClr val="000000"/>
                </a:solidFill>
                <a:latin typeface="Calibri Light"/>
              </a:rPr>
              <a:t>Example </a:t>
            </a:r>
            <a:endParaRPr/>
          </a:p>
        </p:txBody>
      </p:sp>
      <p:pic>
        <p:nvPicPr>
          <p:cNvPr id="107" name="Content Placeholder 3" descr=""/>
          <p:cNvPicPr/>
          <p:nvPr/>
        </p:nvPicPr>
        <p:blipFill>
          <a:blip r:embed="rId1"/>
          <a:stretch/>
        </p:blipFill>
        <p:spPr>
          <a:xfrm>
            <a:off x="1247040" y="1587600"/>
            <a:ext cx="8772840" cy="4934520"/>
          </a:xfrm>
          <a:prstGeom prst="rect">
            <a:avLst/>
          </a:prstGeom>
          <a:ln>
            <a:noFill/>
          </a:ln>
        </p:spPr>
      </p:pic>
      <p:sp>
        <p:nvSpPr>
          <p:cNvPr id="108" name="TextShape 2"/>
          <p:cNvSpPr txBox="1"/>
          <p:nvPr/>
        </p:nvSpPr>
        <p:spPr>
          <a:xfrm>
            <a:off x="5394960" y="5505840"/>
            <a:ext cx="5621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128 bead chain. Connected beads [8,64,120], [36 92]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3" descr=""/>
          <p:cNvPicPr/>
          <p:nvPr/>
        </p:nvPicPr>
        <p:blipFill>
          <a:blip r:embed="rId1"/>
          <a:stretch/>
        </p:blipFill>
        <p:spPr>
          <a:xfrm>
            <a:off x="-896400" y="2759040"/>
            <a:ext cx="7736040" cy="481716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3819600" y="4641480"/>
            <a:ext cx="300600" cy="347040"/>
          </a:xfrm>
          <a:prstGeom prst="ellipse">
            <a:avLst/>
          </a:prstGeom>
          <a:solidFill>
            <a:schemeClr val="accent1">
              <a:alpha val="7000"/>
            </a:schemeClr>
          </a:solidFill>
          <a:ln w="349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4259520" y="4500360"/>
            <a:ext cx="15854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Bead 32 and 64 are connected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2843640" y="5557680"/>
            <a:ext cx="300600" cy="347040"/>
          </a:xfrm>
          <a:prstGeom prst="ellipse">
            <a:avLst/>
          </a:prstGeom>
          <a:solidFill>
            <a:schemeClr val="accent1">
              <a:alpha val="7000"/>
            </a:schemeClr>
          </a:solidFill>
          <a:ln w="349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4"/>
          <p:cNvSpPr/>
          <p:nvPr/>
        </p:nvSpPr>
        <p:spPr>
          <a:xfrm flipH="1">
            <a:off x="3206160" y="5423760"/>
            <a:ext cx="1168560" cy="25920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5"/>
          <p:cNvSpPr/>
          <p:nvPr/>
        </p:nvSpPr>
        <p:spPr>
          <a:xfrm>
            <a:off x="1156320" y="3435120"/>
            <a:ext cx="461160" cy="20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Bead Num</a:t>
            </a:r>
            <a:endParaRPr/>
          </a:p>
        </p:txBody>
      </p:sp>
      <p:sp>
        <p:nvSpPr>
          <p:cNvPr id="115" name="CustomShape 6"/>
          <p:cNvSpPr/>
          <p:nvPr/>
        </p:nvSpPr>
        <p:spPr>
          <a:xfrm>
            <a:off x="2151360" y="5892120"/>
            <a:ext cx="155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Bead Num.</a:t>
            </a:r>
            <a:endParaRPr/>
          </a:p>
        </p:txBody>
      </p:sp>
      <p:sp>
        <p:nvSpPr>
          <p:cNvPr id="116" name="CustomShape 7"/>
          <p:cNvSpPr/>
          <p:nvPr/>
        </p:nvSpPr>
        <p:spPr>
          <a:xfrm>
            <a:off x="1526040" y="4638960"/>
            <a:ext cx="421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32</a:t>
            </a:r>
            <a:endParaRPr/>
          </a:p>
        </p:txBody>
      </p:sp>
      <p:sp>
        <p:nvSpPr>
          <p:cNvPr id="117" name="CustomShape 8"/>
          <p:cNvSpPr/>
          <p:nvPr/>
        </p:nvSpPr>
        <p:spPr>
          <a:xfrm>
            <a:off x="1539720" y="5501160"/>
            <a:ext cx="420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64</a:t>
            </a:r>
            <a:endParaRPr/>
          </a:p>
        </p:txBody>
      </p:sp>
      <p:sp>
        <p:nvSpPr>
          <p:cNvPr id="118" name="TextShape 9"/>
          <p:cNvSpPr txBox="1"/>
          <p:nvPr/>
        </p:nvSpPr>
        <p:spPr>
          <a:xfrm>
            <a:off x="266760" y="42120"/>
            <a:ext cx="10670040" cy="476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he-IL" sz="4400" strike="noStrike">
                <a:solidFill>
                  <a:srgbClr val="000000"/>
                </a:solidFill>
                <a:latin typeface="Calibri Light"/>
              </a:rPr>
              <a:t>Example 2</a:t>
            </a:r>
            <a:endParaRPr/>
          </a:p>
        </p:txBody>
      </p:sp>
      <p:pic>
        <p:nvPicPr>
          <p:cNvPr id="119" name="Picture 4" descr=""/>
          <p:cNvPicPr/>
          <p:nvPr/>
        </p:nvPicPr>
        <p:blipFill>
          <a:blip r:embed="rId2"/>
          <a:stretch/>
        </p:blipFill>
        <p:spPr>
          <a:xfrm>
            <a:off x="6724440" y="2205720"/>
            <a:ext cx="4912560" cy="3677760"/>
          </a:xfrm>
          <a:prstGeom prst="rect">
            <a:avLst/>
          </a:prstGeom>
          <a:ln>
            <a:noFill/>
          </a:ln>
        </p:spPr>
      </p:pic>
      <p:sp>
        <p:nvSpPr>
          <p:cNvPr id="120" name="CustomShape 10"/>
          <p:cNvSpPr/>
          <p:nvPr/>
        </p:nvSpPr>
        <p:spPr>
          <a:xfrm>
            <a:off x="8820000" y="1782360"/>
            <a:ext cx="138600" cy="166644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1"/>
          <p:cNvSpPr/>
          <p:nvPr/>
        </p:nvSpPr>
        <p:spPr>
          <a:xfrm>
            <a:off x="8148600" y="1505880"/>
            <a:ext cx="141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Bead 64</a:t>
            </a:r>
            <a:endParaRPr/>
          </a:p>
        </p:txBody>
      </p:sp>
      <p:sp>
        <p:nvSpPr>
          <p:cNvPr id="122" name="CustomShape 12"/>
          <p:cNvSpPr/>
          <p:nvPr/>
        </p:nvSpPr>
        <p:spPr>
          <a:xfrm flipV="1">
            <a:off x="7326720" y="4108320"/>
            <a:ext cx="1365480" cy="117540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3"/>
          <p:cNvSpPr/>
          <p:nvPr/>
        </p:nvSpPr>
        <p:spPr>
          <a:xfrm>
            <a:off x="6504840" y="5284800"/>
            <a:ext cx="1400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Bead 32</a:t>
            </a:r>
            <a:endParaRPr/>
          </a:p>
        </p:txBody>
      </p:sp>
      <p:sp>
        <p:nvSpPr>
          <p:cNvPr id="124" name="CustomShape 14"/>
          <p:cNvSpPr/>
          <p:nvPr/>
        </p:nvSpPr>
        <p:spPr>
          <a:xfrm>
            <a:off x="2315160" y="2194920"/>
            <a:ext cx="167400" cy="1360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5"/>
          <p:cNvSpPr/>
          <p:nvPr/>
        </p:nvSpPr>
        <p:spPr>
          <a:xfrm>
            <a:off x="1841760" y="1483560"/>
            <a:ext cx="2641320" cy="1402200"/>
          </a:xfrm>
          <a:custGeom>
            <a:avLst/>
            <a:gdLst/>
            <a:ahLst/>
            <a:rect l="0" t="0" r="r" b="b"/>
            <a:pathLst>
              <a:path w="2747085" h="1898249">
                <a:moveTo>
                  <a:pt x="2747084" y="219919"/>
                </a:moveTo>
                <a:cubicBezTo>
                  <a:pt x="2727793" y="250785"/>
                  <a:pt x="2700721" y="277986"/>
                  <a:pt x="2689211" y="312516"/>
                </a:cubicBezTo>
                <a:cubicBezTo>
                  <a:pt x="2678179" y="345610"/>
                  <a:pt x="2673327" y="357206"/>
                  <a:pt x="2666061" y="393539"/>
                </a:cubicBezTo>
                <a:cubicBezTo>
                  <a:pt x="2661459" y="416552"/>
                  <a:pt x="2658345" y="439838"/>
                  <a:pt x="2654487" y="462987"/>
                </a:cubicBezTo>
                <a:cubicBezTo>
                  <a:pt x="2663573" y="626542"/>
                  <a:pt x="2677058" y="737303"/>
                  <a:pt x="2654487" y="902825"/>
                </a:cubicBezTo>
                <a:cubicBezTo>
                  <a:pt x="2653013" y="913638"/>
                  <a:pt x="2640067" y="919426"/>
                  <a:pt x="2631337" y="925974"/>
                </a:cubicBezTo>
                <a:cubicBezTo>
                  <a:pt x="2609079" y="942667"/>
                  <a:pt x="2585038" y="956840"/>
                  <a:pt x="2561889" y="972273"/>
                </a:cubicBezTo>
                <a:cubicBezTo>
                  <a:pt x="2550314" y="979989"/>
                  <a:pt x="2537001" y="985585"/>
                  <a:pt x="2527165" y="995422"/>
                </a:cubicBezTo>
                <a:cubicBezTo>
                  <a:pt x="2519449" y="1003139"/>
                  <a:pt x="2513777" y="1013692"/>
                  <a:pt x="2504016" y="1018572"/>
                </a:cubicBezTo>
                <a:cubicBezTo>
                  <a:pt x="2489788" y="1025686"/>
                  <a:pt x="2473150" y="1026288"/>
                  <a:pt x="2457717" y="1030146"/>
                </a:cubicBezTo>
                <a:cubicBezTo>
                  <a:pt x="2401790" y="1058110"/>
                  <a:pt x="2400260" y="1052775"/>
                  <a:pt x="2353545" y="1111169"/>
                </a:cubicBezTo>
                <a:cubicBezTo>
                  <a:pt x="2339491" y="1128736"/>
                  <a:pt x="2332319" y="1151045"/>
                  <a:pt x="2318821" y="1169043"/>
                </a:cubicBezTo>
                <a:cubicBezTo>
                  <a:pt x="2217553" y="1304068"/>
                  <a:pt x="2362111" y="1073744"/>
                  <a:pt x="2249373" y="1261640"/>
                </a:cubicBezTo>
                <a:cubicBezTo>
                  <a:pt x="2245515" y="1277073"/>
                  <a:pt x="2245691" y="1294127"/>
                  <a:pt x="2237798" y="1307939"/>
                </a:cubicBezTo>
                <a:cubicBezTo>
                  <a:pt x="2172449" y="1422300"/>
                  <a:pt x="2230769" y="1227124"/>
                  <a:pt x="2156775" y="1412111"/>
                </a:cubicBezTo>
                <a:cubicBezTo>
                  <a:pt x="2149059" y="1431402"/>
                  <a:pt x="2142918" y="1451400"/>
                  <a:pt x="2133626" y="1469984"/>
                </a:cubicBezTo>
                <a:cubicBezTo>
                  <a:pt x="2127405" y="1482426"/>
                  <a:pt x="2118659" y="1493458"/>
                  <a:pt x="2110477" y="1504708"/>
                </a:cubicBezTo>
                <a:cubicBezTo>
                  <a:pt x="2087784" y="1535911"/>
                  <a:pt x="2068311" y="1570024"/>
                  <a:pt x="2041029" y="1597306"/>
                </a:cubicBezTo>
                <a:cubicBezTo>
                  <a:pt x="2021738" y="1616597"/>
                  <a:pt x="2004980" y="1638810"/>
                  <a:pt x="1983155" y="1655179"/>
                </a:cubicBezTo>
                <a:cubicBezTo>
                  <a:pt x="1952289" y="1678328"/>
                  <a:pt x="1917840" y="1697345"/>
                  <a:pt x="1890558" y="1724627"/>
                </a:cubicBezTo>
                <a:cubicBezTo>
                  <a:pt x="1823207" y="1791978"/>
                  <a:pt x="1920292" y="1697919"/>
                  <a:pt x="1832684" y="1770926"/>
                </a:cubicBezTo>
                <a:cubicBezTo>
                  <a:pt x="1820109" y="1781405"/>
                  <a:pt x="1810535" y="1795171"/>
                  <a:pt x="1797960" y="1805650"/>
                </a:cubicBezTo>
                <a:cubicBezTo>
                  <a:pt x="1768041" y="1830583"/>
                  <a:pt x="1763316" y="1828773"/>
                  <a:pt x="1728512" y="1840374"/>
                </a:cubicBezTo>
                <a:cubicBezTo>
                  <a:pt x="1720796" y="1848091"/>
                  <a:pt x="1715124" y="1858644"/>
                  <a:pt x="1705363" y="1863524"/>
                </a:cubicBezTo>
                <a:cubicBezTo>
                  <a:pt x="1691135" y="1870638"/>
                  <a:pt x="1674593" y="1871647"/>
                  <a:pt x="1659064" y="1875098"/>
                </a:cubicBezTo>
                <a:cubicBezTo>
                  <a:pt x="1575268" y="1893719"/>
                  <a:pt x="1628512" y="1877566"/>
                  <a:pt x="1566467" y="1898248"/>
                </a:cubicBezTo>
                <a:cubicBezTo>
                  <a:pt x="1504735" y="1894390"/>
                  <a:pt x="1442367" y="1896320"/>
                  <a:pt x="1381272" y="1886673"/>
                </a:cubicBezTo>
                <a:cubicBezTo>
                  <a:pt x="1367531" y="1884503"/>
                  <a:pt x="1359260" y="1869174"/>
                  <a:pt x="1346548" y="1863524"/>
                </a:cubicBezTo>
                <a:cubicBezTo>
                  <a:pt x="1324249" y="1853613"/>
                  <a:pt x="1299398" y="1850285"/>
                  <a:pt x="1277099" y="1840374"/>
                </a:cubicBezTo>
                <a:cubicBezTo>
                  <a:pt x="1142467" y="1780538"/>
                  <a:pt x="1334294" y="1847866"/>
                  <a:pt x="1207651" y="1805650"/>
                </a:cubicBezTo>
                <a:lnTo>
                  <a:pt x="1126629" y="1724627"/>
                </a:lnTo>
                <a:lnTo>
                  <a:pt x="1091905" y="1689903"/>
                </a:lnTo>
                <a:cubicBezTo>
                  <a:pt x="1088047" y="1678328"/>
                  <a:pt x="1086607" y="1665641"/>
                  <a:pt x="1080330" y="1655179"/>
                </a:cubicBezTo>
                <a:cubicBezTo>
                  <a:pt x="1074715" y="1645821"/>
                  <a:pt x="1063997" y="1640551"/>
                  <a:pt x="1057180" y="1632030"/>
                </a:cubicBezTo>
                <a:cubicBezTo>
                  <a:pt x="1048490" y="1621167"/>
                  <a:pt x="1041747" y="1608881"/>
                  <a:pt x="1034031" y="1597306"/>
                </a:cubicBezTo>
                <a:cubicBezTo>
                  <a:pt x="1030825" y="1581279"/>
                  <a:pt x="1022002" y="1524724"/>
                  <a:pt x="1010882" y="1504708"/>
                </a:cubicBezTo>
                <a:cubicBezTo>
                  <a:pt x="997371" y="1480387"/>
                  <a:pt x="987732" y="1450693"/>
                  <a:pt x="964583" y="1435260"/>
                </a:cubicBezTo>
                <a:lnTo>
                  <a:pt x="929859" y="1412111"/>
                </a:lnTo>
                <a:lnTo>
                  <a:pt x="895135" y="1307939"/>
                </a:lnTo>
                <a:cubicBezTo>
                  <a:pt x="891277" y="1296364"/>
                  <a:pt x="890328" y="1283367"/>
                  <a:pt x="883560" y="1273215"/>
                </a:cubicBezTo>
                <a:cubicBezTo>
                  <a:pt x="875844" y="1261640"/>
                  <a:pt x="866632" y="1250933"/>
                  <a:pt x="860411" y="1238491"/>
                </a:cubicBezTo>
                <a:cubicBezTo>
                  <a:pt x="839985" y="1197638"/>
                  <a:pt x="857964" y="1168225"/>
                  <a:pt x="790963" y="1145893"/>
                </a:cubicBezTo>
                <a:cubicBezTo>
                  <a:pt x="709529" y="1118750"/>
                  <a:pt x="810060" y="1154077"/>
                  <a:pt x="709940" y="1111169"/>
                </a:cubicBezTo>
                <a:cubicBezTo>
                  <a:pt x="698726" y="1106363"/>
                  <a:pt x="686791" y="1103453"/>
                  <a:pt x="675216" y="1099595"/>
                </a:cubicBezTo>
                <a:cubicBezTo>
                  <a:pt x="630003" y="1054380"/>
                  <a:pt x="677442" y="1094919"/>
                  <a:pt x="617343" y="1064870"/>
                </a:cubicBezTo>
                <a:cubicBezTo>
                  <a:pt x="527591" y="1019994"/>
                  <a:pt x="635173" y="1059240"/>
                  <a:pt x="547894" y="1030146"/>
                </a:cubicBezTo>
                <a:cubicBezTo>
                  <a:pt x="532461" y="1018571"/>
                  <a:pt x="518345" y="1004993"/>
                  <a:pt x="501596" y="995422"/>
                </a:cubicBezTo>
                <a:cubicBezTo>
                  <a:pt x="491003" y="989369"/>
                  <a:pt x="476633" y="991168"/>
                  <a:pt x="466872" y="983848"/>
                </a:cubicBezTo>
                <a:cubicBezTo>
                  <a:pt x="373991" y="914188"/>
                  <a:pt x="436965" y="949668"/>
                  <a:pt x="385849" y="891250"/>
                </a:cubicBezTo>
                <a:cubicBezTo>
                  <a:pt x="367884" y="870718"/>
                  <a:pt x="347266" y="852668"/>
                  <a:pt x="327975" y="833377"/>
                </a:cubicBezTo>
                <a:cubicBezTo>
                  <a:pt x="320258" y="825660"/>
                  <a:pt x="310879" y="819307"/>
                  <a:pt x="304826" y="810227"/>
                </a:cubicBezTo>
                <a:cubicBezTo>
                  <a:pt x="275624" y="766423"/>
                  <a:pt x="291514" y="785339"/>
                  <a:pt x="258527" y="752354"/>
                </a:cubicBezTo>
                <a:cubicBezTo>
                  <a:pt x="254669" y="740779"/>
                  <a:pt x="254273" y="727391"/>
                  <a:pt x="246953" y="717630"/>
                </a:cubicBezTo>
                <a:cubicBezTo>
                  <a:pt x="230584" y="695805"/>
                  <a:pt x="206122" y="681061"/>
                  <a:pt x="189079" y="659757"/>
                </a:cubicBezTo>
                <a:lnTo>
                  <a:pt x="142780" y="601883"/>
                </a:lnTo>
                <a:cubicBezTo>
                  <a:pt x="111917" y="509290"/>
                  <a:pt x="158211" y="617312"/>
                  <a:pt x="96482" y="555584"/>
                </a:cubicBezTo>
                <a:cubicBezTo>
                  <a:pt x="72392" y="531494"/>
                  <a:pt x="75595" y="502235"/>
                  <a:pt x="61758" y="474562"/>
                </a:cubicBezTo>
                <a:cubicBezTo>
                  <a:pt x="55537" y="462119"/>
                  <a:pt x="46325" y="451413"/>
                  <a:pt x="38608" y="439838"/>
                </a:cubicBezTo>
                <a:cubicBezTo>
                  <a:pt x="34750" y="428263"/>
                  <a:pt x="30386" y="416845"/>
                  <a:pt x="27034" y="405114"/>
                </a:cubicBezTo>
                <a:cubicBezTo>
                  <a:pt x="11747" y="351610"/>
                  <a:pt x="0" y="300516"/>
                  <a:pt x="27034" y="243068"/>
                </a:cubicBezTo>
                <a:cubicBezTo>
                  <a:pt x="59124" y="174876"/>
                  <a:pt x="97680" y="174975"/>
                  <a:pt x="142780" y="138896"/>
                </a:cubicBezTo>
                <a:cubicBezTo>
                  <a:pt x="151302" y="132079"/>
                  <a:pt x="156455" y="121160"/>
                  <a:pt x="165930" y="115746"/>
                </a:cubicBezTo>
                <a:cubicBezTo>
                  <a:pt x="185303" y="104676"/>
                  <a:pt x="233353" y="89414"/>
                  <a:pt x="258527" y="81022"/>
                </a:cubicBezTo>
                <a:cubicBezTo>
                  <a:pt x="273960" y="69447"/>
                  <a:pt x="286915" y="53462"/>
                  <a:pt x="304826" y="46298"/>
                </a:cubicBezTo>
                <a:cubicBezTo>
                  <a:pt x="326616" y="37582"/>
                  <a:pt x="351261" y="39326"/>
                  <a:pt x="374274" y="34724"/>
                </a:cubicBezTo>
                <a:cubicBezTo>
                  <a:pt x="482532" y="13073"/>
                  <a:pt x="367039" y="33638"/>
                  <a:pt x="455297" y="11574"/>
                </a:cubicBezTo>
                <a:cubicBezTo>
                  <a:pt x="474383" y="6803"/>
                  <a:pt x="493879" y="3858"/>
                  <a:pt x="513170" y="0"/>
                </a:cubicBezTo>
                <a:cubicBezTo>
                  <a:pt x="582618" y="3858"/>
                  <a:pt x="652659" y="1737"/>
                  <a:pt x="721515" y="11574"/>
                </a:cubicBezTo>
                <a:cubicBezTo>
                  <a:pt x="735286" y="13541"/>
                  <a:pt x="743796" y="28503"/>
                  <a:pt x="756239" y="34724"/>
                </a:cubicBezTo>
                <a:cubicBezTo>
                  <a:pt x="767152" y="40180"/>
                  <a:pt x="779749" y="41492"/>
                  <a:pt x="790963" y="46298"/>
                </a:cubicBezTo>
                <a:cubicBezTo>
                  <a:pt x="806822" y="53095"/>
                  <a:pt x="821494" y="62440"/>
                  <a:pt x="837261" y="69448"/>
                </a:cubicBezTo>
                <a:cubicBezTo>
                  <a:pt x="856248" y="77887"/>
                  <a:pt x="876551" y="83305"/>
                  <a:pt x="895135" y="92597"/>
                </a:cubicBezTo>
                <a:cubicBezTo>
                  <a:pt x="975071" y="132564"/>
                  <a:pt x="879797" y="103230"/>
                  <a:pt x="976158" y="127321"/>
                </a:cubicBezTo>
                <a:cubicBezTo>
                  <a:pt x="1139826" y="236434"/>
                  <a:pt x="942771" y="93934"/>
                  <a:pt x="1115054" y="266217"/>
                </a:cubicBezTo>
                <a:lnTo>
                  <a:pt x="1161353" y="312516"/>
                </a:lnTo>
                <a:cubicBezTo>
                  <a:pt x="1165211" y="324091"/>
                  <a:pt x="1169575" y="335509"/>
                  <a:pt x="1172927" y="347240"/>
                </a:cubicBezTo>
                <a:cubicBezTo>
                  <a:pt x="1205078" y="459771"/>
                  <a:pt x="1190594" y="488979"/>
                  <a:pt x="1172927" y="659757"/>
                </a:cubicBezTo>
                <a:cubicBezTo>
                  <a:pt x="1170416" y="684029"/>
                  <a:pt x="1157494" y="706056"/>
                  <a:pt x="1149778" y="729205"/>
                </a:cubicBezTo>
                <a:cubicBezTo>
                  <a:pt x="1145920" y="740780"/>
                  <a:pt x="1146830" y="755302"/>
                  <a:pt x="1138203" y="763929"/>
                </a:cubicBezTo>
                <a:lnTo>
                  <a:pt x="1068755" y="833377"/>
                </a:lnTo>
                <a:cubicBezTo>
                  <a:pt x="1043156" y="858976"/>
                  <a:pt x="1031537" y="875135"/>
                  <a:pt x="999307" y="891250"/>
                </a:cubicBezTo>
                <a:cubicBezTo>
                  <a:pt x="988394" y="896706"/>
                  <a:pt x="976158" y="898967"/>
                  <a:pt x="964583" y="902825"/>
                </a:cubicBezTo>
                <a:cubicBezTo>
                  <a:pt x="941434" y="925974"/>
                  <a:pt x="905488" y="941215"/>
                  <a:pt x="895135" y="972273"/>
                </a:cubicBezTo>
                <a:lnTo>
                  <a:pt x="871986" y="1041721"/>
                </a:lnTo>
                <a:lnTo>
                  <a:pt x="860411" y="1076445"/>
                </a:lnTo>
              </a:path>
            </a:pathLst>
          </a:custGeom>
          <a:noFill/>
          <a:ln w="31680"/>
          <a:scene3d>
            <a:camera prst="orthographicFront"/>
            <a:lightRig dir="t" rig="threePt"/>
          </a:scene3d>
          <a:sp3d>
            <a:bevelT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6"/>
          <p:cNvSpPr/>
          <p:nvPr/>
        </p:nvSpPr>
        <p:spPr>
          <a:xfrm>
            <a:off x="2596680" y="2354760"/>
            <a:ext cx="167400" cy="1360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7"/>
          <p:cNvSpPr/>
          <p:nvPr/>
        </p:nvSpPr>
        <p:spPr>
          <a:xfrm>
            <a:off x="2721240" y="2577600"/>
            <a:ext cx="167400" cy="1360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8"/>
          <p:cNvSpPr/>
          <p:nvPr/>
        </p:nvSpPr>
        <p:spPr>
          <a:xfrm>
            <a:off x="2957760" y="2754000"/>
            <a:ext cx="167400" cy="1360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9"/>
          <p:cNvSpPr/>
          <p:nvPr/>
        </p:nvSpPr>
        <p:spPr>
          <a:xfrm>
            <a:off x="3345840" y="2796480"/>
            <a:ext cx="167400" cy="1360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0"/>
          <p:cNvSpPr/>
          <p:nvPr/>
        </p:nvSpPr>
        <p:spPr>
          <a:xfrm>
            <a:off x="3633840" y="2662560"/>
            <a:ext cx="167400" cy="1360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1"/>
          <p:cNvSpPr/>
          <p:nvPr/>
        </p:nvSpPr>
        <p:spPr>
          <a:xfrm>
            <a:off x="3890880" y="2462760"/>
            <a:ext cx="167400" cy="1360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2"/>
          <p:cNvSpPr/>
          <p:nvPr/>
        </p:nvSpPr>
        <p:spPr>
          <a:xfrm>
            <a:off x="4051080" y="2231280"/>
            <a:ext cx="167400" cy="1360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3"/>
          <p:cNvSpPr/>
          <p:nvPr/>
        </p:nvSpPr>
        <p:spPr>
          <a:xfrm>
            <a:off x="4307400" y="1966680"/>
            <a:ext cx="167400" cy="1360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4"/>
          <p:cNvSpPr/>
          <p:nvPr/>
        </p:nvSpPr>
        <p:spPr>
          <a:xfrm>
            <a:off x="4315320" y="1629720"/>
            <a:ext cx="167400" cy="1360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5"/>
          <p:cNvSpPr/>
          <p:nvPr/>
        </p:nvSpPr>
        <p:spPr>
          <a:xfrm>
            <a:off x="2315160" y="1442520"/>
            <a:ext cx="167400" cy="1360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6"/>
          <p:cNvSpPr/>
          <p:nvPr/>
        </p:nvSpPr>
        <p:spPr>
          <a:xfrm>
            <a:off x="2678400" y="1483560"/>
            <a:ext cx="167400" cy="1360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7"/>
          <p:cNvSpPr/>
          <p:nvPr/>
        </p:nvSpPr>
        <p:spPr>
          <a:xfrm>
            <a:off x="2866320" y="1699560"/>
            <a:ext cx="167400" cy="1360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8"/>
          <p:cNvSpPr/>
          <p:nvPr/>
        </p:nvSpPr>
        <p:spPr>
          <a:xfrm>
            <a:off x="2866320" y="1924560"/>
            <a:ext cx="167400" cy="1360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9"/>
          <p:cNvSpPr/>
          <p:nvPr/>
        </p:nvSpPr>
        <p:spPr>
          <a:xfrm>
            <a:off x="2613240" y="2132280"/>
            <a:ext cx="167400" cy="136080"/>
          </a:xfrm>
          <a:prstGeom prst="ellipse">
            <a:avLst/>
          </a:prstGeom>
          <a:solidFill>
            <a:srgbClr val="7030a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0"/>
          <p:cNvSpPr/>
          <p:nvPr/>
        </p:nvSpPr>
        <p:spPr>
          <a:xfrm>
            <a:off x="1827000" y="1792440"/>
            <a:ext cx="167400" cy="1360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1"/>
          <p:cNvSpPr/>
          <p:nvPr/>
        </p:nvSpPr>
        <p:spPr>
          <a:xfrm>
            <a:off x="2102400" y="2031840"/>
            <a:ext cx="167400" cy="1360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32"/>
          <p:cNvSpPr/>
          <p:nvPr/>
        </p:nvSpPr>
        <p:spPr>
          <a:xfrm>
            <a:off x="1994760" y="1478880"/>
            <a:ext cx="167400" cy="1360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3"/>
          <p:cNvSpPr/>
          <p:nvPr/>
        </p:nvSpPr>
        <p:spPr>
          <a:xfrm>
            <a:off x="1757880" y="1629720"/>
            <a:ext cx="167400" cy="1360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34"/>
          <p:cNvSpPr/>
          <p:nvPr/>
        </p:nvSpPr>
        <p:spPr>
          <a:xfrm flipV="1">
            <a:off x="2359800" y="2200320"/>
            <a:ext cx="253080" cy="43920"/>
          </a:xfrm>
          <a:prstGeom prst="line">
            <a:avLst/>
          </a:prstGeom>
          <a:ln/>
        </p:spPr>
      </p:sp>
      <p:sp>
        <p:nvSpPr>
          <p:cNvPr id="145" name="CustomShape 35"/>
          <p:cNvSpPr/>
          <p:nvPr/>
        </p:nvSpPr>
        <p:spPr>
          <a:xfrm>
            <a:off x="1141560" y="839520"/>
            <a:ext cx="3034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Simulated polymer</a:t>
            </a:r>
            <a:endParaRPr/>
          </a:p>
        </p:txBody>
      </p:sp>
      <p:sp>
        <p:nvSpPr>
          <p:cNvPr id="146" name="CustomShape 36"/>
          <p:cNvSpPr/>
          <p:nvPr/>
        </p:nvSpPr>
        <p:spPr>
          <a:xfrm>
            <a:off x="7048440" y="839520"/>
            <a:ext cx="34920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Reconstruction result</a:t>
            </a:r>
            <a:endParaRPr/>
          </a:p>
        </p:txBody>
      </p:sp>
      <p:sp>
        <p:nvSpPr>
          <p:cNvPr id="147" name="CustomShape 37"/>
          <p:cNvSpPr/>
          <p:nvPr/>
        </p:nvSpPr>
        <p:spPr>
          <a:xfrm>
            <a:off x="1236240" y="3169800"/>
            <a:ext cx="3610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Connectivity matrix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