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9411275" cy="28621038"/>
  <p:notesSz cx="6858000" cy="9144000"/>
  <p:defaultTextStyle>
    <a:defPPr>
      <a:defRPr lang="en-US"/>
    </a:defPPr>
    <a:lvl1pPr marL="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1pPr>
    <a:lvl2pPr marL="1378915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2pPr>
    <a:lvl3pPr marL="275783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3pPr>
    <a:lvl4pPr marL="413674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4pPr>
    <a:lvl5pPr marL="551566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5pPr>
    <a:lvl6pPr marL="689457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6pPr>
    <a:lvl7pPr marL="827349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7pPr>
    <a:lvl8pPr marL="965240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8pPr>
    <a:lvl9pPr marL="11031322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25" d="100"/>
          <a:sy n="25" d="100"/>
        </p:scale>
        <p:origin x="168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846" y="4684047"/>
            <a:ext cx="33499584" cy="9964361"/>
          </a:xfrm>
        </p:spPr>
        <p:txBody>
          <a:bodyPr anchor="b"/>
          <a:lstStyle>
            <a:lvl1pPr algn="ctr"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6410" y="15032672"/>
            <a:ext cx="29558456" cy="6910124"/>
          </a:xfrm>
        </p:spPr>
        <p:txBody>
          <a:bodyPr/>
          <a:lstStyle>
            <a:lvl1pPr marL="0" indent="0" algn="ctr">
              <a:buNone/>
              <a:defRPr sz="10016"/>
            </a:lvl1pPr>
            <a:lvl2pPr marL="1908078" indent="0" algn="ctr">
              <a:buNone/>
              <a:defRPr sz="8347"/>
            </a:lvl2pPr>
            <a:lvl3pPr marL="3816157" indent="0" algn="ctr">
              <a:buNone/>
              <a:defRPr sz="7512"/>
            </a:lvl3pPr>
            <a:lvl4pPr marL="5724235" indent="0" algn="ctr">
              <a:buNone/>
              <a:defRPr sz="6677"/>
            </a:lvl4pPr>
            <a:lvl5pPr marL="7632314" indent="0" algn="ctr">
              <a:buNone/>
              <a:defRPr sz="6677"/>
            </a:lvl5pPr>
            <a:lvl6pPr marL="9540392" indent="0" algn="ctr">
              <a:buNone/>
              <a:defRPr sz="6677"/>
            </a:lvl6pPr>
            <a:lvl7pPr marL="11448471" indent="0" algn="ctr">
              <a:buNone/>
              <a:defRPr sz="6677"/>
            </a:lvl7pPr>
            <a:lvl8pPr marL="13356549" indent="0" algn="ctr">
              <a:buNone/>
              <a:defRPr sz="6677"/>
            </a:lvl8pPr>
            <a:lvl9pPr marL="15264628" indent="0" algn="ctr">
              <a:buNone/>
              <a:defRPr sz="66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03696" y="1523805"/>
            <a:ext cx="8498056" cy="24255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527" y="1523805"/>
            <a:ext cx="25001528" cy="24255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00" y="7135392"/>
            <a:ext cx="33992225" cy="11905555"/>
          </a:xfrm>
        </p:spPr>
        <p:txBody>
          <a:bodyPr anchor="b"/>
          <a:lstStyle>
            <a:lvl1pPr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000" y="19153578"/>
            <a:ext cx="33992225" cy="6260850"/>
          </a:xfrm>
        </p:spPr>
        <p:txBody>
          <a:bodyPr/>
          <a:lstStyle>
            <a:lvl1pPr marL="0" indent="0">
              <a:buNone/>
              <a:defRPr sz="10016">
                <a:solidFill>
                  <a:schemeClr val="tx1"/>
                </a:solidFill>
              </a:defRPr>
            </a:lvl1pPr>
            <a:lvl2pPr marL="1908078" indent="0">
              <a:buNone/>
              <a:defRPr sz="8347">
                <a:solidFill>
                  <a:schemeClr val="tx1">
                    <a:tint val="75000"/>
                  </a:schemeClr>
                </a:solidFill>
              </a:defRPr>
            </a:lvl2pPr>
            <a:lvl3pPr marL="3816157" indent="0">
              <a:buNone/>
              <a:defRPr sz="7512">
                <a:solidFill>
                  <a:schemeClr val="tx1">
                    <a:tint val="75000"/>
                  </a:schemeClr>
                </a:solidFill>
              </a:defRPr>
            </a:lvl3pPr>
            <a:lvl4pPr marL="5724235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4pPr>
            <a:lvl5pPr marL="7632314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5pPr>
            <a:lvl6pPr marL="9540392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6pPr>
            <a:lvl7pPr marL="11448471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7pPr>
            <a:lvl8pPr marL="13356549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8pPr>
            <a:lvl9pPr marL="15264628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525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51958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523811"/>
            <a:ext cx="33992225" cy="55320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663" y="7016131"/>
            <a:ext cx="16672814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663" y="10454629"/>
            <a:ext cx="16672814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51960" y="7016131"/>
            <a:ext cx="16754925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51960" y="10454629"/>
            <a:ext cx="16754925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4925" y="4120906"/>
            <a:ext cx="19951958" cy="20339488"/>
          </a:xfrm>
        </p:spPr>
        <p:txBody>
          <a:bodyPr/>
          <a:lstStyle>
            <a:lvl1pPr>
              <a:defRPr sz="13355"/>
            </a:lvl1pPr>
            <a:lvl2pPr>
              <a:defRPr sz="11686"/>
            </a:lvl2pPr>
            <a:lvl3pPr>
              <a:defRPr sz="10016"/>
            </a:lvl3pPr>
            <a:lvl4pPr>
              <a:defRPr sz="8347"/>
            </a:lvl4pPr>
            <a:lvl5pPr>
              <a:defRPr sz="8347"/>
            </a:lvl5pPr>
            <a:lvl6pPr>
              <a:defRPr sz="8347"/>
            </a:lvl6pPr>
            <a:lvl7pPr>
              <a:defRPr sz="8347"/>
            </a:lvl7pPr>
            <a:lvl8pPr>
              <a:defRPr sz="8347"/>
            </a:lvl8pPr>
            <a:lvl9pPr>
              <a:defRPr sz="83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54925" y="4120906"/>
            <a:ext cx="19951958" cy="20339488"/>
          </a:xfrm>
        </p:spPr>
        <p:txBody>
          <a:bodyPr anchor="t"/>
          <a:lstStyle>
            <a:lvl1pPr marL="0" indent="0">
              <a:buNone/>
              <a:defRPr sz="13355"/>
            </a:lvl1pPr>
            <a:lvl2pPr marL="1908078" indent="0">
              <a:buNone/>
              <a:defRPr sz="11686"/>
            </a:lvl2pPr>
            <a:lvl3pPr marL="3816157" indent="0">
              <a:buNone/>
              <a:defRPr sz="10016"/>
            </a:lvl3pPr>
            <a:lvl4pPr marL="5724235" indent="0">
              <a:buNone/>
              <a:defRPr sz="8347"/>
            </a:lvl4pPr>
            <a:lvl5pPr marL="7632314" indent="0">
              <a:buNone/>
              <a:defRPr sz="8347"/>
            </a:lvl5pPr>
            <a:lvl6pPr marL="9540392" indent="0">
              <a:buNone/>
              <a:defRPr sz="8347"/>
            </a:lvl6pPr>
            <a:lvl7pPr marL="11448471" indent="0">
              <a:buNone/>
              <a:defRPr sz="8347"/>
            </a:lvl7pPr>
            <a:lvl8pPr marL="13356549" indent="0">
              <a:buNone/>
              <a:defRPr sz="8347"/>
            </a:lvl8pPr>
            <a:lvl9pPr marL="15264628" indent="0">
              <a:buNone/>
              <a:defRPr sz="83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9525" y="1523811"/>
            <a:ext cx="33992225" cy="5532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525" y="7619026"/>
            <a:ext cx="33992225" cy="1815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9525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4985" y="26527468"/>
            <a:ext cx="13301305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34213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16157" rtl="0" eaLnBrk="1" latinLnBrk="0" hangingPunct="1">
        <a:lnSpc>
          <a:spcPct val="90000"/>
        </a:lnSpc>
        <a:spcBef>
          <a:spcPct val="0"/>
        </a:spcBef>
        <a:buNone/>
        <a:defRPr sz="18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039" indent="-954039" algn="l" defTabSz="3816157" rtl="0" eaLnBrk="1" latinLnBrk="0" hangingPunct="1">
        <a:lnSpc>
          <a:spcPct val="90000"/>
        </a:lnSpc>
        <a:spcBef>
          <a:spcPts val="4173"/>
        </a:spcBef>
        <a:buFont typeface="Arial" panose="020B0604020202020204" pitchFamily="34" charset="0"/>
        <a:buChar char="•"/>
        <a:defRPr sz="11686" kern="1200">
          <a:solidFill>
            <a:schemeClr val="tx1"/>
          </a:solidFill>
          <a:latin typeface="+mn-lt"/>
          <a:ea typeface="+mn-ea"/>
          <a:cs typeface="+mn-cs"/>
        </a:defRPr>
      </a:lvl1pPr>
      <a:lvl2pPr marL="2862118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4770196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8347" kern="1200">
          <a:solidFill>
            <a:schemeClr val="tx1"/>
          </a:solidFill>
          <a:latin typeface="+mn-lt"/>
          <a:ea typeface="+mn-ea"/>
          <a:cs typeface="+mn-cs"/>
        </a:defRPr>
      </a:lvl3pPr>
      <a:lvl4pPr marL="6678275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8586353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10494432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2402510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4310589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6218667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1pPr>
      <a:lvl2pPr marL="190807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2pPr>
      <a:lvl3pPr marL="3816157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3pPr>
      <a:lvl4pPr marL="5724235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7632314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9540392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1448471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3356549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526462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0"/>
            <a:ext cx="38785800" cy="1840504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contourW="12700">
            <a:bevelT w="114300"/>
            <a:contourClr>
              <a:schemeClr val="bg2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3937" dirty="0" smtClean="0"/>
              <a:t>             </a:t>
            </a:r>
            <a:r>
              <a:rPr lang="en-US" sz="4400" dirty="0"/>
              <a:t>Reconstruction of the X-inactivation center structure using </a:t>
            </a:r>
            <a:r>
              <a:rPr lang="en-US" sz="4400" dirty="0" err="1"/>
              <a:t>HiC</a:t>
            </a:r>
            <a:r>
              <a:rPr lang="en-US" sz="4400" dirty="0"/>
              <a:t> encounter frequency maps </a:t>
            </a:r>
          </a:p>
          <a:p>
            <a:pPr algn="ctr"/>
            <a:r>
              <a:rPr lang="en-US" sz="3480" dirty="0"/>
              <a:t>Ofir </a:t>
            </a:r>
            <a:r>
              <a:rPr lang="en-US" sz="3480" dirty="0" err="1"/>
              <a:t>Shukron</a:t>
            </a:r>
            <a:r>
              <a:rPr lang="en-US" sz="3480" dirty="0"/>
              <a:t>, David </a:t>
            </a:r>
            <a:r>
              <a:rPr lang="en-US" sz="3480" dirty="0" err="1"/>
              <a:t>Holcman</a:t>
            </a:r>
            <a:r>
              <a:rPr lang="en-US" sz="3480" dirty="0"/>
              <a:t>,</a:t>
            </a:r>
          </a:p>
          <a:p>
            <a:pPr algn="ctr"/>
            <a:r>
              <a:rPr lang="en-US" sz="3480" dirty="0" err="1"/>
              <a:t>Departement</a:t>
            </a:r>
            <a:r>
              <a:rPr lang="en-US" sz="3480" dirty="0"/>
              <a:t> de </a:t>
            </a:r>
            <a:r>
              <a:rPr lang="en-US" sz="3480" dirty="0" err="1"/>
              <a:t>Biologie</a:t>
            </a:r>
            <a:r>
              <a:rPr lang="en-US" sz="3480" dirty="0"/>
              <a:t>, </a:t>
            </a:r>
            <a:r>
              <a:rPr lang="en-US" sz="3480" dirty="0" err="1"/>
              <a:t>Ecole</a:t>
            </a:r>
            <a:r>
              <a:rPr lang="en-US" sz="3480" dirty="0"/>
              <a:t> </a:t>
            </a:r>
            <a:r>
              <a:rPr lang="en-US" sz="3480" dirty="0" err="1"/>
              <a:t>Normale</a:t>
            </a:r>
            <a:r>
              <a:rPr lang="en-US" sz="3480" dirty="0"/>
              <a:t> </a:t>
            </a:r>
            <a:r>
              <a:rPr lang="en-US" sz="3480" dirty="0" err="1"/>
              <a:t>Superieure</a:t>
            </a:r>
            <a:r>
              <a:rPr lang="en-US" sz="3480" dirty="0"/>
              <a:t>, 46 rue </a:t>
            </a:r>
            <a:r>
              <a:rPr lang="en-US" sz="3480" dirty="0" err="1"/>
              <a:t>d’Ulm</a:t>
            </a:r>
            <a:r>
              <a:rPr lang="en-US" sz="3480" dirty="0"/>
              <a:t>, 75005, Paris, France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" y="48261"/>
            <a:ext cx="1283294" cy="1743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750" y="1937169"/>
            <a:ext cx="6780074" cy="10401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30" b="1" dirty="0" smtClean="0"/>
              <a:t>Goal</a:t>
            </a:r>
            <a:r>
              <a:rPr lang="en-US" sz="2030" dirty="0" smtClean="0"/>
              <a:t/>
            </a:r>
            <a:br>
              <a:rPr lang="en-US" sz="2030" dirty="0" smtClean="0"/>
            </a:br>
            <a:r>
              <a:rPr lang="en-US" sz="2030" dirty="0" smtClean="0"/>
              <a:t>Reconstruct </a:t>
            </a:r>
            <a:r>
              <a:rPr lang="en-US" sz="2030" dirty="0"/>
              <a:t>the local polymer architecture using </a:t>
            </a:r>
            <a:r>
              <a:rPr lang="en-US" sz="2030" dirty="0" err="1"/>
              <a:t>HiC</a:t>
            </a:r>
            <a:r>
              <a:rPr lang="en-US" sz="2030" dirty="0"/>
              <a:t> encounter frequency </a:t>
            </a:r>
            <a:r>
              <a:rPr lang="en-US" sz="2030" dirty="0" smtClean="0"/>
              <a:t>maps. Study </a:t>
            </a:r>
            <a:r>
              <a:rPr lang="en-US" sz="2030" dirty="0"/>
              <a:t>the dynamic properties of the resulting </a:t>
            </a:r>
            <a:r>
              <a:rPr lang="en-US" sz="2030" dirty="0" smtClean="0"/>
              <a:t>structure, the </a:t>
            </a:r>
            <a:r>
              <a:rPr lang="en-US" sz="2030" dirty="0"/>
              <a:t>encounter time distribution and Mean First encounter time (MFET) between different parts of a polymer.</a:t>
            </a:r>
          </a:p>
          <a:p>
            <a:endParaRPr lang="en-US" sz="2030" dirty="0"/>
          </a:p>
          <a:p>
            <a:r>
              <a:rPr lang="en-US" sz="2030" b="1" dirty="0" smtClean="0"/>
              <a:t>Significance</a:t>
            </a:r>
            <a:r>
              <a:rPr lang="en-US" sz="2030" dirty="0" smtClean="0"/>
              <a:t/>
            </a:r>
            <a:br>
              <a:rPr lang="en-US" sz="2030" dirty="0" smtClean="0"/>
            </a:br>
            <a:r>
              <a:rPr lang="en-US" sz="2030" dirty="0" smtClean="0"/>
              <a:t>Providing </a:t>
            </a:r>
            <a:r>
              <a:rPr lang="en-US" sz="2030" dirty="0"/>
              <a:t>a tool to transform static </a:t>
            </a:r>
            <a:r>
              <a:rPr lang="en-US" sz="2030" dirty="0" err="1" smtClean="0"/>
              <a:t>HiC</a:t>
            </a:r>
            <a:r>
              <a:rPr lang="en-US" sz="2030" dirty="0" smtClean="0"/>
              <a:t> encounter </a:t>
            </a:r>
            <a:r>
              <a:rPr lang="en-US" sz="2030" dirty="0"/>
              <a:t>map to an </a:t>
            </a:r>
            <a:r>
              <a:rPr lang="en-US" sz="2030" dirty="0" smtClean="0"/>
              <a:t>average polymer </a:t>
            </a:r>
            <a:r>
              <a:rPr lang="en-US" sz="2030" dirty="0"/>
              <a:t>structure, which captures salient features in the chromosome </a:t>
            </a:r>
            <a:r>
              <a:rPr lang="en-US" sz="2030" dirty="0" smtClean="0"/>
              <a:t>microstructure of the examined cells, allowing further mathematical analysis and simulation of the dynamics of a cross-linked polymer in various </a:t>
            </a:r>
            <a:r>
              <a:rPr lang="en-US" sz="2030" dirty="0"/>
              <a:t>scenarios. </a:t>
            </a:r>
          </a:p>
          <a:p>
            <a:endParaRPr lang="en-US" sz="2030" dirty="0"/>
          </a:p>
          <a:p>
            <a:endParaRPr lang="en-US" sz="2030" dirty="0"/>
          </a:p>
          <a:p>
            <a:r>
              <a:rPr lang="en-US" sz="2030" b="1" dirty="0"/>
              <a:t>Background:</a:t>
            </a:r>
          </a:p>
          <a:p>
            <a:r>
              <a:rPr lang="en-US" sz="2030" dirty="0" err="1"/>
              <a:t>HiC</a:t>
            </a:r>
            <a:r>
              <a:rPr lang="en-US" sz="2030" dirty="0"/>
              <a:t> experiment simultaneously captures millions of looping events of the chromosome. </a:t>
            </a:r>
            <a:r>
              <a:rPr lang="en-US" sz="2030" dirty="0" err="1" smtClean="0"/>
              <a:t>HiC</a:t>
            </a:r>
            <a:r>
              <a:rPr lang="en-US" sz="2030" dirty="0" smtClean="0"/>
              <a:t> steps are presented in Figure 1 A.</a:t>
            </a:r>
            <a:endParaRPr lang="en-US" sz="2030" dirty="0"/>
          </a:p>
          <a:p>
            <a:endParaRPr lang="en-US" sz="2030" dirty="0"/>
          </a:p>
          <a:p>
            <a:r>
              <a:rPr lang="en-US" sz="2030" dirty="0"/>
              <a:t>Analysis of the </a:t>
            </a:r>
            <a:r>
              <a:rPr lang="en-US" sz="2030" dirty="0" err="1"/>
              <a:t>HiC</a:t>
            </a:r>
            <a:r>
              <a:rPr lang="en-US" sz="2030" dirty="0"/>
              <a:t> </a:t>
            </a:r>
            <a:r>
              <a:rPr lang="en-US" sz="2030" dirty="0" smtClean="0"/>
              <a:t>encounter frequencies in </a:t>
            </a:r>
            <a:r>
              <a:rPr lang="en-US" sz="2030" dirty="0"/>
              <a:t>mouse embryonic stem cells reveals the presence of stable Topologically Associating Domains (TAD) , in the 4.5Mb region of the  X inactivation </a:t>
            </a:r>
            <a:r>
              <a:rPr lang="en-US" sz="2030" dirty="0" smtClean="0"/>
              <a:t>center figure 1B.  However, </a:t>
            </a:r>
            <a:r>
              <a:rPr lang="en-US" sz="2030" dirty="0"/>
              <a:t>the actual architecture in a specific stage </a:t>
            </a:r>
            <a:r>
              <a:rPr lang="en-US" sz="2030" dirty="0" smtClean="0"/>
              <a:t>of cell life is </a:t>
            </a:r>
            <a:r>
              <a:rPr lang="en-US" sz="2030" dirty="0"/>
              <a:t>unknown </a:t>
            </a:r>
          </a:p>
          <a:p>
            <a:endParaRPr lang="en-US" sz="2030" dirty="0"/>
          </a:p>
          <a:p>
            <a:r>
              <a:rPr lang="en-US" sz="2030" b="1" dirty="0"/>
              <a:t>The data</a:t>
            </a:r>
            <a:r>
              <a:rPr lang="en-US" sz="2030" dirty="0"/>
              <a:t>: </a:t>
            </a:r>
            <a:endParaRPr lang="en-US" sz="2030" dirty="0" smtClean="0"/>
          </a:p>
          <a:p>
            <a:r>
              <a:rPr lang="en-US" sz="2030" dirty="0" smtClean="0"/>
              <a:t>we use a </a:t>
            </a:r>
            <a:r>
              <a:rPr lang="en-US" sz="2030" dirty="0"/>
              <a:t>subset of  ~1Mb region of the X-chromosome around the X- inactivation center , provided by </a:t>
            </a:r>
            <a:r>
              <a:rPr lang="en-US" sz="2030" dirty="0" err="1"/>
              <a:t>G.Luca</a:t>
            </a:r>
            <a:r>
              <a:rPr lang="en-US" sz="2030" dirty="0"/>
              <a:t> et. Al.</a:t>
            </a:r>
          </a:p>
          <a:p>
            <a:endParaRPr lang="en-US" sz="2030" dirty="0"/>
          </a:p>
          <a:p>
            <a:endParaRPr lang="en-US" sz="2030" dirty="0"/>
          </a:p>
          <a:p>
            <a:endParaRPr lang="en-US" sz="2030" dirty="0"/>
          </a:p>
          <a:p>
            <a:endParaRPr lang="en-US" sz="20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725088" y="1947305"/>
                <a:ext cx="7336169" cy="26949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Methods</a:t>
                </a:r>
                <a:r>
                  <a:rPr lang="en-US" sz="2900" b="1" dirty="0" smtClean="0"/>
                  <a:t/>
                </a:r>
                <a:br>
                  <a:rPr lang="en-US" sz="2900" b="1" dirty="0" smtClean="0"/>
                </a:br>
                <a:endParaRPr lang="en-US" sz="2900" b="1" dirty="0" smtClean="0"/>
              </a:p>
              <a:p>
                <a:r>
                  <a:rPr lang="en-US" sz="2030" b="1" dirty="0" smtClean="0"/>
                  <a:t>Coarse </a:t>
                </a:r>
                <a:r>
                  <a:rPr lang="en-US" sz="2030" b="1" dirty="0"/>
                  <a:t>graining of the encounter frequency </a:t>
                </a:r>
                <a:r>
                  <a:rPr lang="en-US" sz="2030" dirty="0"/>
                  <a:t/>
                </a:r>
                <a:br>
                  <a:rPr lang="en-US" sz="2030" dirty="0"/>
                </a:br>
                <a:r>
                  <a:rPr lang="en-US" sz="2030" dirty="0"/>
                  <a:t>Segment size was chosen to be 3kb, in agreement with the mean restriction fragment size of </a:t>
                </a:r>
                <a:r>
                  <a:rPr lang="en-US" sz="2030" dirty="0" err="1"/>
                  <a:t>HindII</a:t>
                </a:r>
                <a:r>
                  <a:rPr lang="en-US" sz="2030" dirty="0"/>
                  <a:t> enzyme (Luca et al.). Encounters of ~920, kb were mapped onto a polymer chain of N=307 beads</a:t>
                </a:r>
              </a:p>
              <a:p>
                <a:endParaRPr lang="en-US" sz="2030" b="1" dirty="0" smtClean="0"/>
              </a:p>
              <a:p>
                <a:r>
                  <a:rPr lang="en-US" sz="2030" b="1" dirty="0" smtClean="0"/>
                  <a:t>Modeling the polymer </a:t>
                </a:r>
              </a:p>
              <a:p>
                <a:pPr/>
                <a:r>
                  <a:rPr lang="en-US" sz="2030" dirty="0"/>
                  <a:t>Assuming a Rouse </a:t>
                </a:r>
                <a:r>
                  <a:rPr lang="en-US" sz="2030" dirty="0" smtClean="0"/>
                  <a:t>model </a:t>
                </a:r>
                <a:r>
                  <a:rPr lang="en-US" sz="2030" dirty="0"/>
                  <a:t>(</a:t>
                </a:r>
                <a:r>
                  <a:rPr lang="en-US" sz="2030" dirty="0" smtClean="0"/>
                  <a:t>beads connected </a:t>
                </a:r>
                <a:r>
                  <a:rPr lang="en-US" sz="2030" dirty="0"/>
                  <a:t>by harmonic springs) </a:t>
                </a:r>
                <a:r>
                  <a:rPr lang="en-US" sz="2030" dirty="0" smtClean="0"/>
                  <a:t>to describe </a:t>
                </a:r>
                <a:r>
                  <a:rPr lang="en-US" sz="2030" dirty="0"/>
                  <a:t>the </a:t>
                </a:r>
                <a:r>
                  <a:rPr lang="en-US" sz="2030" dirty="0" smtClean="0"/>
                  <a:t>dynamics of the polymer . The potential in the Rouse model is given by </a:t>
                </a:r>
                <a:br>
                  <a:rPr lang="en-US" sz="203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3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03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3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3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3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3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3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r>
                  <a:rPr lang="en-US" sz="2030" dirty="0" smtClean="0"/>
                  <a:t/>
                </a:r>
                <a:br>
                  <a:rPr lang="en-US" sz="2030" dirty="0" smtClean="0"/>
                </a:br>
                <a:r>
                  <a:rPr lang="en-US" sz="203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30" dirty="0" smtClean="0"/>
                  <a:t> the spring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30" dirty="0" smtClean="0"/>
                  <a:t> if beads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30" dirty="0" smtClean="0"/>
                  <a:t> are connected, and 0 otherwise. The </a:t>
                </a:r>
                <a:r>
                  <a:rPr lang="en-US" sz="2030" dirty="0"/>
                  <a:t>stochastic dynamics of bead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 smtClean="0"/>
                  <a:t>  </a:t>
                </a:r>
                <a:r>
                  <a:rPr lang="en-US" sz="2030" dirty="0"/>
                  <a:t>in a </a:t>
                </a:r>
                <a:r>
                  <a:rPr lang="en-US" sz="2030" dirty="0" smtClean="0"/>
                  <a:t>Rouse </a:t>
                </a:r>
                <a:r>
                  <a:rPr lang="en-US" sz="2030" dirty="0"/>
                  <a:t>chain of </a:t>
                </a:r>
                <a:r>
                  <a:rPr lang="en-US" sz="2030" dirty="0" smtClean="0"/>
                  <a:t>N </a:t>
                </a:r>
                <a:r>
                  <a:rPr lang="en-US" sz="2030" dirty="0"/>
                  <a:t>beads is given by</a:t>
                </a:r>
                <a:r>
                  <a:rPr lang="en-US" sz="2030" dirty="0" smtClean="0"/>
                  <a:t>:</a:t>
                </a:r>
              </a:p>
              <a:p>
                <a:pPr/>
                <a:r>
                  <a:rPr lang="en-US" sz="2030" dirty="0"/>
                  <a:t/>
                </a:r>
                <a:br>
                  <a:rPr lang="en-US" sz="203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3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3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3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f>
                        <m:f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30" dirty="0"/>
              </a:p>
              <a:p>
                <a:endParaRPr lang="en-US" sz="2030" b="1" dirty="0"/>
              </a:p>
              <a:p>
                <a:r>
                  <a:rPr lang="en-US" sz="203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3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/>
                  <a:t> the position of bead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/>
                  <a:t> at time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30" dirty="0"/>
                  <a:t> ,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30" dirty="0"/>
                  <a:t> is the diffusion constant, and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/>
                  <a:t> is a white Gaussian noise with </a:t>
                </a:r>
                <a:r>
                  <a:rPr lang="en-US" sz="2030" dirty="0" smtClean="0"/>
                  <a:t>mean 0 a variance 1.</a:t>
                </a:r>
                <a:endParaRPr lang="en-US" sz="2030" dirty="0"/>
              </a:p>
              <a:p>
                <a:endParaRPr lang="en-US" sz="2030" dirty="0" smtClean="0"/>
              </a:p>
              <a:p>
                <a:r>
                  <a:rPr lang="en-US" sz="2030" b="1" dirty="0" smtClean="0"/>
                  <a:t>The encounter Probability</a:t>
                </a:r>
              </a:p>
              <a:p>
                <a:r>
                  <a:rPr lang="en-US" sz="2030" dirty="0" smtClean="0"/>
                  <a:t>For </a:t>
                </a:r>
                <a:r>
                  <a:rPr lang="en-US" sz="2030" dirty="0"/>
                  <a:t>linear Rouse </a:t>
                </a:r>
                <a:r>
                  <a:rPr lang="en-US" sz="2030" dirty="0" smtClean="0"/>
                  <a:t>polymer of N beads (Figure 2A), </a:t>
                </a:r>
                <a:r>
                  <a:rPr lang="en-US" sz="2030" dirty="0"/>
                  <a:t>the distribution of the distance between bead m and n is normally distributed with </a:t>
                </a:r>
                <a:br>
                  <a:rPr lang="en-US" sz="2030" dirty="0"/>
                </a:br>
                <a:r>
                  <a:rPr lang="en-US" sz="203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3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3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m:rPr>
                        <m:sty m:val="p"/>
                      </m:rPr>
                      <a:rPr lang="en-US" sz="203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3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30" dirty="0"/>
                  <a:t> </a:t>
                </a:r>
                <a:br>
                  <a:rPr lang="en-US" sz="2030" dirty="0"/>
                </a:br>
                <a:r>
                  <a:rPr lang="en-US" sz="2030" dirty="0"/>
                  <a:t/>
                </a:r>
                <a:br>
                  <a:rPr lang="en-US" sz="2030" dirty="0"/>
                </a:br>
                <a:r>
                  <a:rPr lang="en-US" sz="2030" dirty="0"/>
                  <a:t>with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3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30" dirty="0"/>
                  <a:t>the std. of the distance between beads, whereas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3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30" dirty="0"/>
                  <a:t> we get the encounter probability</a:t>
                </a:r>
                <a:r>
                  <a:rPr lang="en-US" sz="2030" dirty="0" smtClean="0"/>
                  <a:t>.</a:t>
                </a:r>
              </a:p>
              <a:p>
                <a:endParaRPr lang="en-US" sz="2030" dirty="0" smtClean="0"/>
              </a:p>
              <a:p>
                <a:r>
                  <a:rPr lang="en-US" sz="2030" dirty="0" smtClean="0"/>
                  <a:t>Rings of </a:t>
                </a:r>
                <a:r>
                  <a:rPr lang="en-US" sz="2030" dirty="0" err="1" smtClean="0"/>
                  <a:t>N_r</a:t>
                </a:r>
                <a:r>
                  <a:rPr lang="en-US" sz="2030" dirty="0" smtClean="0"/>
                  <a:t> beads (Figure 2B) behave like Brownian bridges, with distance distribution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30" dirty="0" smtClean="0"/>
              </a:p>
              <a:p>
                <a:endParaRPr lang="en-US" sz="2030" dirty="0" smtClean="0"/>
              </a:p>
              <a:p>
                <a:r>
                  <a:rPr lang="en-US" sz="2030" dirty="0" smtClean="0"/>
                  <a:t>For a structure containing a </a:t>
                </a:r>
                <a:r>
                  <a:rPr lang="en-US" sz="2030" dirty="0" smtClean="0"/>
                  <a:t>loop and a chain (Figure 2C), </a:t>
                </a:r>
                <a:r>
                  <a:rPr lang="en-US" sz="2030" dirty="0" smtClean="0"/>
                  <a:t>the </a:t>
                </a:r>
                <a:r>
                  <a:rPr lang="en-US" sz="2030" dirty="0" smtClean="0"/>
                  <a:t>bead distance distribution for </a:t>
                </a:r>
                <a:r>
                  <a:rPr lang="en-US" sz="2030" dirty="0" smtClean="0"/>
                  <a:t>bead n and m is given by the addition of two normally distributed vectors, which results in a normal </a:t>
                </a:r>
                <a:r>
                  <a:rPr lang="en-US" sz="2030" dirty="0" smtClean="0"/>
                  <a:t>distribution by the convolution of the two pdfs of a chain and a ring.</a:t>
                </a:r>
              </a:p>
              <a:p>
                <a:endParaRPr lang="en-US" sz="203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30" dirty="0" smtClean="0"/>
              </a:p>
              <a:p>
                <a:endParaRPr lang="en-US" sz="2030" b="1" dirty="0" smtClean="0"/>
              </a:p>
              <a:p>
                <a:r>
                  <a:rPr lang="en-US" sz="3200" b="1" dirty="0" smtClean="0"/>
                  <a:t>Figure 2</a:t>
                </a:r>
              </a:p>
              <a:p>
                <a:endParaRPr lang="en-US" sz="3200" b="1" dirty="0" smtClean="0"/>
              </a:p>
              <a:p>
                <a:endParaRPr lang="en-US" sz="2030" b="1" dirty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 smtClean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r>
                  <a:rPr lang="en-US" sz="2030" b="1" dirty="0" smtClean="0"/>
                  <a:t>Smoothing by the inverse heat equation</a:t>
                </a:r>
              </a:p>
              <a:p>
                <a:r>
                  <a:rPr lang="en-US" sz="2030" dirty="0" smtClean="0"/>
                  <a:t>Noisy signals from the </a:t>
                </a:r>
                <a:r>
                  <a:rPr lang="en-US" sz="2030" dirty="0" err="1" smtClean="0"/>
                  <a:t>HiC</a:t>
                </a:r>
                <a:r>
                  <a:rPr lang="en-US" sz="2030" dirty="0" smtClean="0"/>
                  <a:t> data display increase and decrease in encounter probability as a result of the looped structure of the chromosome. The description of the distance distribution in composite polymer structure by a normal distribution motivates the use  of the </a:t>
                </a:r>
                <a:r>
                  <a:rPr lang="en-US" sz="2030" dirty="0" smtClean="0"/>
                  <a:t>fundamental </a:t>
                </a:r>
                <a:r>
                  <a:rPr lang="en-US" sz="2030" dirty="0"/>
                  <a:t>solution for the diffusion (heat) </a:t>
                </a:r>
                <a:r>
                  <a:rPr lang="en-US" sz="2030" dirty="0" smtClean="0"/>
                  <a:t>equation for the  smoothing of the encounter curves. Encounter probability is thought of as the change of temperature over time, and variation in encounter probability </a:t>
                </a:r>
                <a:r>
                  <a:rPr lang="en-US" sz="2030" dirty="0" smtClean="0"/>
                  <a:t>is considered to be a result of turning on and off a heat source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 smtClean="0"/>
                  <a:t> (see Figure 3A). We, thus, arrive </a:t>
                </a:r>
                <a:r>
                  <a:rPr lang="en-US" sz="2030" dirty="0"/>
                  <a:t>at </a:t>
                </a:r>
                <a:r>
                  <a:rPr lang="en-US" sz="2030" dirty="0" smtClean="0"/>
                  <a:t>solving the </a:t>
                </a:r>
                <a:r>
                  <a:rPr lang="en-US" sz="2030" dirty="0"/>
                  <a:t>inverse heat </a:t>
                </a:r>
                <a:r>
                  <a:rPr lang="en-US" sz="2030" dirty="0" smtClean="0"/>
                  <a:t>equation with an unknown source. </a:t>
                </a:r>
                <a:endParaRPr lang="en-US" sz="203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30" dirty="0"/>
              </a:p>
              <a:p>
                <a:r>
                  <a:rPr lang="en-US" sz="2030" dirty="0" smtClean="0"/>
                  <a:t>with </a:t>
                </a:r>
                <a:endParaRPr lang="en-US" sz="203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3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nary>
                        <m:naryPr>
                          <m:ctrlPr>
                            <a:rPr lang="en-US" sz="203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3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88" y="1947305"/>
                <a:ext cx="7336169" cy="26949942"/>
              </a:xfrm>
              <a:prstGeom prst="rect">
                <a:avLst/>
              </a:prstGeom>
              <a:blipFill rotWithShape="0">
                <a:blip r:embed="rId3"/>
                <a:stretch>
                  <a:fillRect l="-2907" t="-407" r="-16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927840" y="2501539"/>
            <a:ext cx="68798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Results</a:t>
            </a:r>
            <a:r>
              <a:rPr lang="en-US" sz="2900" b="1" dirty="0"/>
              <a:t>:</a:t>
            </a:r>
          </a:p>
          <a:p>
            <a:endParaRPr lang="en-US" sz="2900" dirty="0"/>
          </a:p>
          <a:p>
            <a:r>
              <a:rPr lang="en-US" sz="2900" dirty="0"/>
              <a:t>In synthetic example, we see accurate reconstruction.</a:t>
            </a:r>
          </a:p>
          <a:p>
            <a:endParaRPr lang="en-US" sz="2900" dirty="0"/>
          </a:p>
          <a:p>
            <a:endParaRPr lang="en-US" sz="2900" dirty="0"/>
          </a:p>
        </p:txBody>
      </p:sp>
      <p:sp>
        <p:nvSpPr>
          <p:cNvPr id="53" name="Rectangle 52"/>
          <p:cNvSpPr/>
          <p:nvPr/>
        </p:nvSpPr>
        <p:spPr>
          <a:xfrm>
            <a:off x="266700" y="0"/>
            <a:ext cx="38785800" cy="2819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25554" y="12782694"/>
            <a:ext cx="6994270" cy="9536193"/>
            <a:chOff x="325554" y="12782694"/>
            <a:chExt cx="6994270" cy="9536193"/>
          </a:xfrm>
        </p:grpSpPr>
        <p:sp>
          <p:nvSpPr>
            <p:cNvPr id="54" name="TextBox 53"/>
            <p:cNvSpPr txBox="1"/>
            <p:nvPr/>
          </p:nvSpPr>
          <p:spPr>
            <a:xfrm>
              <a:off x="764906" y="21795667"/>
              <a:ext cx="590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Nora et. al  2012</a:t>
              </a:r>
              <a:endParaRPr lang="en-US" sz="2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59317" y="12782694"/>
              <a:ext cx="6760507" cy="8788174"/>
              <a:chOff x="421346" y="11903665"/>
              <a:chExt cx="6760507" cy="878817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39750" y="17539568"/>
                <a:ext cx="6500952" cy="3152271"/>
                <a:chOff x="539750" y="14090700"/>
                <a:chExt cx="6500952" cy="3152271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50" y="14090700"/>
                  <a:ext cx="3225687" cy="3152271"/>
                </a:xfrm>
                <a:prstGeom prst="rect">
                  <a:avLst/>
                </a:prstGeom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93" y="14090700"/>
                  <a:ext cx="2412209" cy="2598360"/>
                </a:xfrm>
                <a:prstGeom prst="rect">
                  <a:avLst/>
                </a:prstGeom>
              </p:spPr>
            </p:pic>
            <p:cxnSp>
              <p:nvCxnSpPr>
                <p:cNvPr id="6" name="Straight Connector 5"/>
                <p:cNvCxnSpPr/>
                <p:nvPr/>
              </p:nvCxnSpPr>
              <p:spPr>
                <a:xfrm flipH="1">
                  <a:off x="1509486" y="14427200"/>
                  <a:ext cx="3267654" cy="58057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 flipV="1">
                  <a:off x="1509486" y="15718971"/>
                  <a:ext cx="3267654" cy="90215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509486" y="15007771"/>
                  <a:ext cx="685074" cy="711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194560" y="14693672"/>
                  <a:ext cx="2582580" cy="3141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194560" y="15718969"/>
                  <a:ext cx="2582580" cy="4894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/>
              <p:cNvGrpSpPr/>
              <p:nvPr/>
            </p:nvGrpSpPr>
            <p:grpSpPr>
              <a:xfrm>
                <a:off x="870612" y="13015790"/>
                <a:ext cx="6311241" cy="3862510"/>
                <a:chOff x="16281615" y="3347956"/>
                <a:chExt cx="12448242" cy="11009300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23184465" y="3380293"/>
                  <a:ext cx="5545392" cy="658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2. </a:t>
                  </a:r>
                  <a:r>
                    <a:rPr lang="en-US" sz="2000" dirty="0" err="1" smtClean="0"/>
                    <a:t>HindIII</a:t>
                  </a:r>
                  <a:r>
                    <a:rPr lang="en-US" sz="2000" dirty="0" smtClean="0"/>
                    <a:t> digestion</a:t>
                  </a:r>
                  <a:endParaRPr lang="en-US" sz="2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3184464" y="8023122"/>
                  <a:ext cx="5545393" cy="658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3.</a:t>
                  </a:r>
                  <a:r>
                    <a:rPr lang="en-US" sz="2000" b="1" dirty="0" smtClean="0"/>
                    <a:t> </a:t>
                  </a:r>
                  <a:r>
                    <a:rPr lang="en-US" sz="2000" dirty="0" smtClean="0"/>
                    <a:t>Ligation </a:t>
                  </a:r>
                  <a:endParaRPr lang="en-US" sz="2000" dirty="0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16281615" y="3347956"/>
                  <a:ext cx="11756852" cy="11009300"/>
                  <a:chOff x="16291015" y="2979606"/>
                  <a:chExt cx="11051514" cy="11377650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16689689" y="5436327"/>
                    <a:ext cx="4395957" cy="2919880"/>
                    <a:chOff x="18232095" y="8411654"/>
                    <a:chExt cx="2178879" cy="1286381"/>
                  </a:xfrm>
                </p:grpSpPr>
                <p:sp>
                  <p:nvSpPr>
                    <p:cNvPr id="57" name="Freeform 56"/>
                    <p:cNvSpPr/>
                    <p:nvPr/>
                  </p:nvSpPr>
                  <p:spPr>
                    <a:xfrm>
                      <a:off x="18232095" y="8411654"/>
                      <a:ext cx="2178879" cy="1286381"/>
                    </a:xfrm>
                    <a:custGeom>
                      <a:avLst/>
                      <a:gdLst>
                        <a:gd name="connsiteX0" fmla="*/ 29612 w 2830870"/>
                        <a:gd name="connsiteY0" fmla="*/ 1277257 h 1828800"/>
                        <a:gd name="connsiteX1" fmla="*/ 15098 w 2830870"/>
                        <a:gd name="connsiteY1" fmla="*/ 1175657 h 1828800"/>
                        <a:gd name="connsiteX2" fmla="*/ 584 w 2830870"/>
                        <a:gd name="connsiteY2" fmla="*/ 1103086 h 1828800"/>
                        <a:gd name="connsiteX3" fmla="*/ 145727 w 2830870"/>
                        <a:gd name="connsiteY3" fmla="*/ 290286 h 1828800"/>
                        <a:gd name="connsiteX4" fmla="*/ 232812 w 2830870"/>
                        <a:gd name="connsiteY4" fmla="*/ 203200 h 1828800"/>
                        <a:gd name="connsiteX5" fmla="*/ 595670 w 2830870"/>
                        <a:gd name="connsiteY5" fmla="*/ 14514 h 1828800"/>
                        <a:gd name="connsiteX6" fmla="*/ 871441 w 2830870"/>
                        <a:gd name="connsiteY6" fmla="*/ 0 h 1828800"/>
                        <a:gd name="connsiteX7" fmla="*/ 944012 w 2830870"/>
                        <a:gd name="connsiteY7" fmla="*/ 58057 h 1828800"/>
                        <a:gd name="connsiteX8" fmla="*/ 1016584 w 2830870"/>
                        <a:gd name="connsiteY8" fmla="*/ 478971 h 1828800"/>
                        <a:gd name="connsiteX9" fmla="*/ 1045612 w 2830870"/>
                        <a:gd name="connsiteY9" fmla="*/ 566057 h 1828800"/>
                        <a:gd name="connsiteX10" fmla="*/ 1118184 w 2830870"/>
                        <a:gd name="connsiteY10" fmla="*/ 754743 h 1828800"/>
                        <a:gd name="connsiteX11" fmla="*/ 1219784 w 2830870"/>
                        <a:gd name="connsiteY11" fmla="*/ 957943 h 1828800"/>
                        <a:gd name="connsiteX12" fmla="*/ 1234298 w 2830870"/>
                        <a:gd name="connsiteY12" fmla="*/ 1001486 h 1828800"/>
                        <a:gd name="connsiteX13" fmla="*/ 1364927 w 2830870"/>
                        <a:gd name="connsiteY13" fmla="*/ 1190171 h 1828800"/>
                        <a:gd name="connsiteX14" fmla="*/ 1626184 w 2830870"/>
                        <a:gd name="connsiteY14" fmla="*/ 1407886 h 1828800"/>
                        <a:gd name="connsiteX15" fmla="*/ 1669727 w 2830870"/>
                        <a:gd name="connsiteY15" fmla="*/ 1436914 h 1828800"/>
                        <a:gd name="connsiteX16" fmla="*/ 1785841 w 2830870"/>
                        <a:gd name="connsiteY16" fmla="*/ 1553028 h 1828800"/>
                        <a:gd name="connsiteX17" fmla="*/ 1843898 w 2830870"/>
                        <a:gd name="connsiteY17" fmla="*/ 1567543 h 1828800"/>
                        <a:gd name="connsiteX18" fmla="*/ 1974527 w 2830870"/>
                        <a:gd name="connsiteY18" fmla="*/ 1625600 h 1828800"/>
                        <a:gd name="connsiteX19" fmla="*/ 2163212 w 2830870"/>
                        <a:gd name="connsiteY19" fmla="*/ 1654628 h 1828800"/>
                        <a:gd name="connsiteX20" fmla="*/ 2221270 w 2830870"/>
                        <a:gd name="connsiteY20" fmla="*/ 1669143 h 1828800"/>
                        <a:gd name="connsiteX21" fmla="*/ 2714755 w 2830870"/>
                        <a:gd name="connsiteY21" fmla="*/ 1524000 h 1828800"/>
                        <a:gd name="connsiteX22" fmla="*/ 2729270 w 2830870"/>
                        <a:gd name="connsiteY22" fmla="*/ 1451428 h 1828800"/>
                        <a:gd name="connsiteX23" fmla="*/ 2700241 w 2830870"/>
                        <a:gd name="connsiteY23" fmla="*/ 986971 h 1828800"/>
                        <a:gd name="connsiteX24" fmla="*/ 2714755 w 2830870"/>
                        <a:gd name="connsiteY24" fmla="*/ 725714 h 1828800"/>
                        <a:gd name="connsiteX25" fmla="*/ 2743784 w 2830870"/>
                        <a:gd name="connsiteY25" fmla="*/ 682171 h 1828800"/>
                        <a:gd name="connsiteX26" fmla="*/ 2830870 w 2830870"/>
                        <a:gd name="connsiteY26" fmla="*/ 624114 h 1828800"/>
                        <a:gd name="connsiteX27" fmla="*/ 2816355 w 2830870"/>
                        <a:gd name="connsiteY27" fmla="*/ 537028 h 1828800"/>
                        <a:gd name="connsiteX28" fmla="*/ 2772812 w 2830870"/>
                        <a:gd name="connsiteY28" fmla="*/ 522514 h 1828800"/>
                        <a:gd name="connsiteX29" fmla="*/ 2540584 w 2830870"/>
                        <a:gd name="connsiteY29" fmla="*/ 435428 h 1828800"/>
                        <a:gd name="connsiteX30" fmla="*/ 2497041 w 2830870"/>
                        <a:gd name="connsiteY30" fmla="*/ 420914 h 1828800"/>
                        <a:gd name="connsiteX31" fmla="*/ 2380927 w 2830870"/>
                        <a:gd name="connsiteY31" fmla="*/ 377371 h 1828800"/>
                        <a:gd name="connsiteX32" fmla="*/ 2206755 w 2830870"/>
                        <a:gd name="connsiteY32" fmla="*/ 406400 h 1828800"/>
                        <a:gd name="connsiteX33" fmla="*/ 2192241 w 2830870"/>
                        <a:gd name="connsiteY33" fmla="*/ 464457 h 1828800"/>
                        <a:gd name="connsiteX34" fmla="*/ 2177727 w 2830870"/>
                        <a:gd name="connsiteY34" fmla="*/ 551543 h 1828800"/>
                        <a:gd name="connsiteX35" fmla="*/ 2148698 w 2830870"/>
                        <a:gd name="connsiteY35" fmla="*/ 798286 h 1828800"/>
                        <a:gd name="connsiteX36" fmla="*/ 2134184 w 2830870"/>
                        <a:gd name="connsiteY36" fmla="*/ 885371 h 1828800"/>
                        <a:gd name="connsiteX37" fmla="*/ 1800355 w 2830870"/>
                        <a:gd name="connsiteY37" fmla="*/ 899886 h 1828800"/>
                        <a:gd name="connsiteX38" fmla="*/ 1539098 w 2830870"/>
                        <a:gd name="connsiteY38" fmla="*/ 943428 h 1828800"/>
                        <a:gd name="connsiteX39" fmla="*/ 1408470 w 2830870"/>
                        <a:gd name="connsiteY39" fmla="*/ 856343 h 1828800"/>
                        <a:gd name="connsiteX40" fmla="*/ 1350412 w 2830870"/>
                        <a:gd name="connsiteY40" fmla="*/ 769257 h 1828800"/>
                        <a:gd name="connsiteX41" fmla="*/ 1364927 w 2830870"/>
                        <a:gd name="connsiteY41" fmla="*/ 566057 h 1828800"/>
                        <a:gd name="connsiteX42" fmla="*/ 1393955 w 2830870"/>
                        <a:gd name="connsiteY42" fmla="*/ 522514 h 1828800"/>
                        <a:gd name="connsiteX43" fmla="*/ 1408470 w 2830870"/>
                        <a:gd name="connsiteY43" fmla="*/ 464457 h 1828800"/>
                        <a:gd name="connsiteX44" fmla="*/ 1393955 w 2830870"/>
                        <a:gd name="connsiteY44" fmla="*/ 217714 h 1828800"/>
                        <a:gd name="connsiteX45" fmla="*/ 1263327 w 2830870"/>
                        <a:gd name="connsiteY45" fmla="*/ 101600 h 1828800"/>
                        <a:gd name="connsiteX46" fmla="*/ 1219784 w 2830870"/>
                        <a:gd name="connsiteY46" fmla="*/ 72571 h 1828800"/>
                        <a:gd name="connsiteX47" fmla="*/ 1161727 w 2830870"/>
                        <a:gd name="connsiteY47" fmla="*/ 87086 h 1828800"/>
                        <a:gd name="connsiteX48" fmla="*/ 1132698 w 2830870"/>
                        <a:gd name="connsiteY48" fmla="*/ 130628 h 1828800"/>
                        <a:gd name="connsiteX49" fmla="*/ 1118184 w 2830870"/>
                        <a:gd name="connsiteY49" fmla="*/ 493486 h 1828800"/>
                        <a:gd name="connsiteX50" fmla="*/ 1074641 w 2830870"/>
                        <a:gd name="connsiteY50" fmla="*/ 580571 h 1828800"/>
                        <a:gd name="connsiteX51" fmla="*/ 1060127 w 2830870"/>
                        <a:gd name="connsiteY51" fmla="*/ 624114 h 1828800"/>
                        <a:gd name="connsiteX52" fmla="*/ 1002070 w 2830870"/>
                        <a:gd name="connsiteY52" fmla="*/ 711200 h 1828800"/>
                        <a:gd name="connsiteX53" fmla="*/ 958527 w 2830870"/>
                        <a:gd name="connsiteY53" fmla="*/ 798286 h 1828800"/>
                        <a:gd name="connsiteX54" fmla="*/ 914984 w 2830870"/>
                        <a:gd name="connsiteY54" fmla="*/ 841828 h 1828800"/>
                        <a:gd name="connsiteX55" fmla="*/ 842412 w 2830870"/>
                        <a:gd name="connsiteY55" fmla="*/ 914400 h 1828800"/>
                        <a:gd name="connsiteX56" fmla="*/ 813384 w 2830870"/>
                        <a:gd name="connsiteY56" fmla="*/ 957943 h 1828800"/>
                        <a:gd name="connsiteX57" fmla="*/ 784355 w 2830870"/>
                        <a:gd name="connsiteY57" fmla="*/ 1117600 h 1828800"/>
                        <a:gd name="connsiteX58" fmla="*/ 784355 w 2830870"/>
                        <a:gd name="connsiteY58" fmla="*/ 1567543 h 1828800"/>
                        <a:gd name="connsiteX59" fmla="*/ 769841 w 2830870"/>
                        <a:gd name="connsiteY59" fmla="*/ 1611086 h 1828800"/>
                        <a:gd name="connsiteX60" fmla="*/ 784355 w 2830870"/>
                        <a:gd name="connsiteY60" fmla="*/ 1698171 h 1828800"/>
                        <a:gd name="connsiteX61" fmla="*/ 871441 w 2830870"/>
                        <a:gd name="connsiteY61" fmla="*/ 1756228 h 1828800"/>
                        <a:gd name="connsiteX62" fmla="*/ 900470 w 2830870"/>
                        <a:gd name="connsiteY62" fmla="*/ 1799771 h 1828800"/>
                        <a:gd name="connsiteX63" fmla="*/ 813384 w 2830870"/>
                        <a:gd name="connsiteY63" fmla="*/ 1828800 h 1828800"/>
                        <a:gd name="connsiteX64" fmla="*/ 726298 w 2830870"/>
                        <a:gd name="connsiteY64" fmla="*/ 1799771 h 1828800"/>
                        <a:gd name="connsiteX65" fmla="*/ 639212 w 2830870"/>
                        <a:gd name="connsiteY65" fmla="*/ 1741714 h 1828800"/>
                        <a:gd name="connsiteX66" fmla="*/ 581155 w 2830870"/>
                        <a:gd name="connsiteY66" fmla="*/ 1654628 h 1828800"/>
                        <a:gd name="connsiteX67" fmla="*/ 523098 w 2830870"/>
                        <a:gd name="connsiteY67" fmla="*/ 1509486 h 1828800"/>
                        <a:gd name="connsiteX68" fmla="*/ 537612 w 2830870"/>
                        <a:gd name="connsiteY68" fmla="*/ 1335314 h 1828800"/>
                        <a:gd name="connsiteX69" fmla="*/ 552127 w 2830870"/>
                        <a:gd name="connsiteY69" fmla="*/ 1291771 h 1828800"/>
                        <a:gd name="connsiteX70" fmla="*/ 566641 w 2830870"/>
                        <a:gd name="connsiteY70" fmla="*/ 1233714 h 1828800"/>
                        <a:gd name="connsiteX71" fmla="*/ 552127 w 2830870"/>
                        <a:gd name="connsiteY71" fmla="*/ 972457 h 1828800"/>
                        <a:gd name="connsiteX72" fmla="*/ 537612 w 2830870"/>
                        <a:gd name="connsiteY72" fmla="*/ 928914 h 1828800"/>
                        <a:gd name="connsiteX73" fmla="*/ 508584 w 2830870"/>
                        <a:gd name="connsiteY73" fmla="*/ 798286 h 1828800"/>
                        <a:gd name="connsiteX74" fmla="*/ 450527 w 2830870"/>
                        <a:gd name="connsiteY74" fmla="*/ 711200 h 1828800"/>
                        <a:gd name="connsiteX75" fmla="*/ 421498 w 2830870"/>
                        <a:gd name="connsiteY75" fmla="*/ 696686 h 1828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</a:cxnLst>
                      <a:rect l="l" t="t" r="r" b="b"/>
                      <a:pathLst>
                        <a:path w="2830870" h="1828800">
                          <a:moveTo>
                            <a:pt x="29612" y="1277257"/>
                          </a:moveTo>
                          <a:cubicBezTo>
                            <a:pt x="24774" y="1243390"/>
                            <a:pt x="20722" y="1209402"/>
                            <a:pt x="15098" y="1175657"/>
                          </a:cubicBezTo>
                          <a:cubicBezTo>
                            <a:pt x="11042" y="1151323"/>
                            <a:pt x="-3017" y="1127491"/>
                            <a:pt x="584" y="1103086"/>
                          </a:cubicBezTo>
                          <a:cubicBezTo>
                            <a:pt x="40755" y="830814"/>
                            <a:pt x="76956" y="556775"/>
                            <a:pt x="145727" y="290286"/>
                          </a:cubicBezTo>
                          <a:cubicBezTo>
                            <a:pt x="155985" y="250536"/>
                            <a:pt x="199312" y="226929"/>
                            <a:pt x="232812" y="203200"/>
                          </a:cubicBezTo>
                          <a:cubicBezTo>
                            <a:pt x="310103" y="148452"/>
                            <a:pt x="469798" y="29038"/>
                            <a:pt x="595670" y="14514"/>
                          </a:cubicBezTo>
                          <a:cubicBezTo>
                            <a:pt x="687114" y="3963"/>
                            <a:pt x="779517" y="4838"/>
                            <a:pt x="871441" y="0"/>
                          </a:cubicBezTo>
                          <a:cubicBezTo>
                            <a:pt x="895631" y="19352"/>
                            <a:pt x="935028" y="28410"/>
                            <a:pt x="944012" y="58057"/>
                          </a:cubicBezTo>
                          <a:cubicBezTo>
                            <a:pt x="985302" y="194313"/>
                            <a:pt x="988662" y="339361"/>
                            <a:pt x="1016584" y="478971"/>
                          </a:cubicBezTo>
                          <a:cubicBezTo>
                            <a:pt x="1022585" y="508976"/>
                            <a:pt x="1035034" y="537345"/>
                            <a:pt x="1045612" y="566057"/>
                          </a:cubicBezTo>
                          <a:cubicBezTo>
                            <a:pt x="1068908" y="629289"/>
                            <a:pt x="1088048" y="694470"/>
                            <a:pt x="1118184" y="754743"/>
                          </a:cubicBezTo>
                          <a:cubicBezTo>
                            <a:pt x="1152051" y="822476"/>
                            <a:pt x="1195837" y="886101"/>
                            <a:pt x="1219784" y="957943"/>
                          </a:cubicBezTo>
                          <a:cubicBezTo>
                            <a:pt x="1224622" y="972457"/>
                            <a:pt x="1226189" y="988512"/>
                            <a:pt x="1234298" y="1001486"/>
                          </a:cubicBezTo>
                          <a:cubicBezTo>
                            <a:pt x="1274841" y="1066355"/>
                            <a:pt x="1318459" y="1129405"/>
                            <a:pt x="1364927" y="1190171"/>
                          </a:cubicBezTo>
                          <a:cubicBezTo>
                            <a:pt x="1413717" y="1253973"/>
                            <a:pt x="1622342" y="1404948"/>
                            <a:pt x="1626184" y="1407886"/>
                          </a:cubicBezTo>
                          <a:cubicBezTo>
                            <a:pt x="1640041" y="1418482"/>
                            <a:pt x="1656820" y="1425180"/>
                            <a:pt x="1669727" y="1436914"/>
                          </a:cubicBezTo>
                          <a:cubicBezTo>
                            <a:pt x="1710229" y="1473734"/>
                            <a:pt x="1742052" y="1520186"/>
                            <a:pt x="1785841" y="1553028"/>
                          </a:cubicBezTo>
                          <a:cubicBezTo>
                            <a:pt x="1801799" y="1564997"/>
                            <a:pt x="1825280" y="1560382"/>
                            <a:pt x="1843898" y="1567543"/>
                          </a:cubicBezTo>
                          <a:cubicBezTo>
                            <a:pt x="1888372" y="1584648"/>
                            <a:pt x="1930053" y="1608495"/>
                            <a:pt x="1974527" y="1625600"/>
                          </a:cubicBezTo>
                          <a:cubicBezTo>
                            <a:pt x="2025592" y="1645240"/>
                            <a:pt x="2121461" y="1649989"/>
                            <a:pt x="2163212" y="1654628"/>
                          </a:cubicBezTo>
                          <a:cubicBezTo>
                            <a:pt x="2182565" y="1659466"/>
                            <a:pt x="2201497" y="1666507"/>
                            <a:pt x="2221270" y="1669143"/>
                          </a:cubicBezTo>
                          <a:cubicBezTo>
                            <a:pt x="2484171" y="1704197"/>
                            <a:pt x="2377953" y="1685079"/>
                            <a:pt x="2714755" y="1524000"/>
                          </a:cubicBezTo>
                          <a:cubicBezTo>
                            <a:pt x="2719593" y="1499809"/>
                            <a:pt x="2729270" y="1476098"/>
                            <a:pt x="2729270" y="1451428"/>
                          </a:cubicBezTo>
                          <a:cubicBezTo>
                            <a:pt x="2729270" y="1060352"/>
                            <a:pt x="2757509" y="1158780"/>
                            <a:pt x="2700241" y="986971"/>
                          </a:cubicBezTo>
                          <a:cubicBezTo>
                            <a:pt x="2682312" y="861464"/>
                            <a:pt x="2672912" y="872164"/>
                            <a:pt x="2714755" y="725714"/>
                          </a:cubicBezTo>
                          <a:cubicBezTo>
                            <a:pt x="2719547" y="708941"/>
                            <a:pt x="2730656" y="693658"/>
                            <a:pt x="2743784" y="682171"/>
                          </a:cubicBezTo>
                          <a:cubicBezTo>
                            <a:pt x="2770040" y="659197"/>
                            <a:pt x="2830870" y="624114"/>
                            <a:pt x="2830870" y="624114"/>
                          </a:cubicBezTo>
                          <a:cubicBezTo>
                            <a:pt x="2826032" y="595085"/>
                            <a:pt x="2830956" y="562580"/>
                            <a:pt x="2816355" y="537028"/>
                          </a:cubicBezTo>
                          <a:cubicBezTo>
                            <a:pt x="2808764" y="523744"/>
                            <a:pt x="2787168" y="527803"/>
                            <a:pt x="2772812" y="522514"/>
                          </a:cubicBezTo>
                          <a:lnTo>
                            <a:pt x="2540584" y="435428"/>
                          </a:lnTo>
                          <a:cubicBezTo>
                            <a:pt x="2526228" y="430139"/>
                            <a:pt x="2511419" y="426142"/>
                            <a:pt x="2497041" y="420914"/>
                          </a:cubicBezTo>
                          <a:cubicBezTo>
                            <a:pt x="2458193" y="406788"/>
                            <a:pt x="2419632" y="391885"/>
                            <a:pt x="2380927" y="377371"/>
                          </a:cubicBezTo>
                          <a:cubicBezTo>
                            <a:pt x="2322870" y="387047"/>
                            <a:pt x="2260196" y="381735"/>
                            <a:pt x="2206755" y="406400"/>
                          </a:cubicBezTo>
                          <a:cubicBezTo>
                            <a:pt x="2188643" y="414759"/>
                            <a:pt x="2196153" y="444896"/>
                            <a:pt x="2192241" y="464457"/>
                          </a:cubicBezTo>
                          <a:cubicBezTo>
                            <a:pt x="2186470" y="493315"/>
                            <a:pt x="2180977" y="522294"/>
                            <a:pt x="2177727" y="551543"/>
                          </a:cubicBezTo>
                          <a:cubicBezTo>
                            <a:pt x="2138216" y="907136"/>
                            <a:pt x="2184354" y="602174"/>
                            <a:pt x="2148698" y="798286"/>
                          </a:cubicBezTo>
                          <a:cubicBezTo>
                            <a:pt x="2143434" y="827240"/>
                            <a:pt x="2162436" y="877131"/>
                            <a:pt x="2134184" y="885371"/>
                          </a:cubicBezTo>
                          <a:cubicBezTo>
                            <a:pt x="2027258" y="916558"/>
                            <a:pt x="1911631" y="895048"/>
                            <a:pt x="1800355" y="899886"/>
                          </a:cubicBezTo>
                          <a:cubicBezTo>
                            <a:pt x="1664796" y="990259"/>
                            <a:pt x="1748037" y="960840"/>
                            <a:pt x="1539098" y="943428"/>
                          </a:cubicBezTo>
                          <a:cubicBezTo>
                            <a:pt x="1507707" y="786472"/>
                            <a:pt x="1563652" y="946866"/>
                            <a:pt x="1408470" y="856343"/>
                          </a:cubicBezTo>
                          <a:cubicBezTo>
                            <a:pt x="1378334" y="838764"/>
                            <a:pt x="1350412" y="769257"/>
                            <a:pt x="1350412" y="769257"/>
                          </a:cubicBezTo>
                          <a:cubicBezTo>
                            <a:pt x="1355250" y="701524"/>
                            <a:pt x="1353126" y="632930"/>
                            <a:pt x="1364927" y="566057"/>
                          </a:cubicBezTo>
                          <a:cubicBezTo>
                            <a:pt x="1367959" y="548879"/>
                            <a:pt x="1387083" y="538547"/>
                            <a:pt x="1393955" y="522514"/>
                          </a:cubicBezTo>
                          <a:cubicBezTo>
                            <a:pt x="1401813" y="504179"/>
                            <a:pt x="1403632" y="483809"/>
                            <a:pt x="1408470" y="464457"/>
                          </a:cubicBezTo>
                          <a:cubicBezTo>
                            <a:pt x="1403632" y="382209"/>
                            <a:pt x="1409371" y="298649"/>
                            <a:pt x="1393955" y="217714"/>
                          </a:cubicBezTo>
                          <a:cubicBezTo>
                            <a:pt x="1384577" y="168479"/>
                            <a:pt x="1291077" y="120100"/>
                            <a:pt x="1263327" y="101600"/>
                          </a:cubicBezTo>
                          <a:lnTo>
                            <a:pt x="1219784" y="72571"/>
                          </a:lnTo>
                          <a:cubicBezTo>
                            <a:pt x="1200432" y="77409"/>
                            <a:pt x="1178325" y="76021"/>
                            <a:pt x="1161727" y="87086"/>
                          </a:cubicBezTo>
                          <a:cubicBezTo>
                            <a:pt x="1147213" y="96762"/>
                            <a:pt x="1134556" y="113283"/>
                            <a:pt x="1132698" y="130628"/>
                          </a:cubicBezTo>
                          <a:cubicBezTo>
                            <a:pt x="1119802" y="250989"/>
                            <a:pt x="1126808" y="372744"/>
                            <a:pt x="1118184" y="493486"/>
                          </a:cubicBezTo>
                          <a:cubicBezTo>
                            <a:pt x="1115780" y="527137"/>
                            <a:pt x="1092058" y="554445"/>
                            <a:pt x="1074641" y="580571"/>
                          </a:cubicBezTo>
                          <a:cubicBezTo>
                            <a:pt x="1069803" y="595085"/>
                            <a:pt x="1067557" y="610740"/>
                            <a:pt x="1060127" y="624114"/>
                          </a:cubicBezTo>
                          <a:cubicBezTo>
                            <a:pt x="1043184" y="654612"/>
                            <a:pt x="1013103" y="678102"/>
                            <a:pt x="1002070" y="711200"/>
                          </a:cubicBezTo>
                          <a:cubicBezTo>
                            <a:pt x="987523" y="754838"/>
                            <a:pt x="989788" y="760773"/>
                            <a:pt x="958527" y="798286"/>
                          </a:cubicBezTo>
                          <a:cubicBezTo>
                            <a:pt x="945386" y="814055"/>
                            <a:pt x="928125" y="826059"/>
                            <a:pt x="914984" y="841828"/>
                          </a:cubicBezTo>
                          <a:cubicBezTo>
                            <a:pt x="854506" y="914401"/>
                            <a:pt x="922242" y="861179"/>
                            <a:pt x="842412" y="914400"/>
                          </a:cubicBezTo>
                          <a:cubicBezTo>
                            <a:pt x="832736" y="928914"/>
                            <a:pt x="821185" y="942341"/>
                            <a:pt x="813384" y="957943"/>
                          </a:cubicBezTo>
                          <a:cubicBezTo>
                            <a:pt x="791011" y="1002691"/>
                            <a:pt x="789358" y="1077576"/>
                            <a:pt x="784355" y="1117600"/>
                          </a:cubicBezTo>
                          <a:cubicBezTo>
                            <a:pt x="798372" y="1341864"/>
                            <a:pt x="808751" y="1347981"/>
                            <a:pt x="784355" y="1567543"/>
                          </a:cubicBezTo>
                          <a:cubicBezTo>
                            <a:pt x="782665" y="1582749"/>
                            <a:pt x="774679" y="1596572"/>
                            <a:pt x="769841" y="1611086"/>
                          </a:cubicBezTo>
                          <a:cubicBezTo>
                            <a:pt x="774679" y="1640114"/>
                            <a:pt x="767479" y="1674062"/>
                            <a:pt x="784355" y="1698171"/>
                          </a:cubicBezTo>
                          <a:cubicBezTo>
                            <a:pt x="804362" y="1726752"/>
                            <a:pt x="871441" y="1756228"/>
                            <a:pt x="871441" y="1756228"/>
                          </a:cubicBezTo>
                          <a:cubicBezTo>
                            <a:pt x="881117" y="1770742"/>
                            <a:pt x="911367" y="1786149"/>
                            <a:pt x="900470" y="1799771"/>
                          </a:cubicBezTo>
                          <a:cubicBezTo>
                            <a:pt x="881355" y="1823665"/>
                            <a:pt x="813384" y="1828800"/>
                            <a:pt x="813384" y="1828800"/>
                          </a:cubicBezTo>
                          <a:cubicBezTo>
                            <a:pt x="784355" y="1819124"/>
                            <a:pt x="751758" y="1816744"/>
                            <a:pt x="726298" y="1799771"/>
                          </a:cubicBezTo>
                          <a:lnTo>
                            <a:pt x="639212" y="1741714"/>
                          </a:lnTo>
                          <a:cubicBezTo>
                            <a:pt x="619860" y="1712685"/>
                            <a:pt x="592187" y="1687726"/>
                            <a:pt x="581155" y="1654628"/>
                          </a:cubicBezTo>
                          <a:cubicBezTo>
                            <a:pt x="545285" y="1547017"/>
                            <a:pt x="565811" y="1594911"/>
                            <a:pt x="523098" y="1509486"/>
                          </a:cubicBezTo>
                          <a:cubicBezTo>
                            <a:pt x="527936" y="1451429"/>
                            <a:pt x="529912" y="1393062"/>
                            <a:pt x="537612" y="1335314"/>
                          </a:cubicBezTo>
                          <a:cubicBezTo>
                            <a:pt x="539634" y="1320149"/>
                            <a:pt x="547924" y="1306482"/>
                            <a:pt x="552127" y="1291771"/>
                          </a:cubicBezTo>
                          <a:cubicBezTo>
                            <a:pt x="557607" y="1272591"/>
                            <a:pt x="561803" y="1253066"/>
                            <a:pt x="566641" y="1233714"/>
                          </a:cubicBezTo>
                          <a:cubicBezTo>
                            <a:pt x="561803" y="1146628"/>
                            <a:pt x="560396" y="1059284"/>
                            <a:pt x="552127" y="972457"/>
                          </a:cubicBezTo>
                          <a:cubicBezTo>
                            <a:pt x="550676" y="957226"/>
                            <a:pt x="541323" y="943757"/>
                            <a:pt x="537612" y="928914"/>
                          </a:cubicBezTo>
                          <a:cubicBezTo>
                            <a:pt x="507674" y="809165"/>
                            <a:pt x="538390" y="902608"/>
                            <a:pt x="508584" y="798286"/>
                          </a:cubicBezTo>
                          <a:cubicBezTo>
                            <a:pt x="496053" y="754425"/>
                            <a:pt x="493520" y="739862"/>
                            <a:pt x="450527" y="711200"/>
                          </a:cubicBezTo>
                          <a:cubicBezTo>
                            <a:pt x="426461" y="695156"/>
                            <a:pt x="384074" y="696686"/>
                            <a:pt x="421498" y="696686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" name="Straight Connector 58"/>
                    <p:cNvCxnSpPr>
                      <a:stCxn id="57" idx="70"/>
                      <a:endCxn id="57" idx="57"/>
                    </p:cNvCxnSpPr>
                    <p:nvPr/>
                  </p:nvCxnSpPr>
                  <p:spPr>
                    <a:xfrm flipV="1">
                      <a:off x="18668231" y="9197775"/>
                      <a:ext cx="167571" cy="8167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>
                      <a:stCxn id="57" idx="12"/>
                      <a:endCxn id="57" idx="39"/>
                    </p:cNvCxnSpPr>
                    <p:nvPr/>
                  </p:nvCxnSpPr>
                  <p:spPr>
                    <a:xfrm flipV="1">
                      <a:off x="19182116" y="9014007"/>
                      <a:ext cx="134058" cy="102094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>
                      <a:stCxn id="57" idx="52"/>
                    </p:cNvCxnSpPr>
                    <p:nvPr/>
                  </p:nvCxnSpPr>
                  <p:spPr>
                    <a:xfrm flipV="1">
                      <a:off x="19003374" y="8851136"/>
                      <a:ext cx="91278" cy="60777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 flipV="1">
                      <a:off x="19259849" y="8752571"/>
                      <a:ext cx="101600" cy="1451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>
                      <a:stCxn id="57" idx="58"/>
                      <a:endCxn id="57" idx="66"/>
                    </p:cNvCxnSpPr>
                    <p:nvPr/>
                  </p:nvCxnSpPr>
                  <p:spPr>
                    <a:xfrm flipH="1">
                      <a:off x="18679401" y="9514267"/>
                      <a:ext cx="156400" cy="6125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16291015" y="8874305"/>
                    <a:ext cx="4853898" cy="1760761"/>
                    <a:chOff x="15461725" y="8862845"/>
                    <a:chExt cx="11133584" cy="1871935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5461725" y="8862845"/>
                      <a:ext cx="11133584" cy="18719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Polymer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cross-links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16589398" y="9286310"/>
                      <a:ext cx="1660719" cy="0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16589397" y="10260590"/>
                      <a:ext cx="1660718" cy="448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23985892" y="5340334"/>
                    <a:ext cx="1799772" cy="2351314"/>
                    <a:chOff x="24296914" y="6052457"/>
                    <a:chExt cx="1799772" cy="2351314"/>
                  </a:xfrm>
                </p:grpSpPr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24296914" y="6429829"/>
                      <a:ext cx="802521" cy="1973942"/>
                    </a:xfrm>
                    <a:custGeom>
                      <a:avLst/>
                      <a:gdLst>
                        <a:gd name="connsiteX0" fmla="*/ 0 w 802521"/>
                        <a:gd name="connsiteY0" fmla="*/ 0 h 1973942"/>
                        <a:gd name="connsiteX1" fmla="*/ 101600 w 802521"/>
                        <a:gd name="connsiteY1" fmla="*/ 58057 h 1973942"/>
                        <a:gd name="connsiteX2" fmla="*/ 159657 w 802521"/>
                        <a:gd name="connsiteY2" fmla="*/ 101600 h 1973942"/>
                        <a:gd name="connsiteX3" fmla="*/ 232229 w 802521"/>
                        <a:gd name="connsiteY3" fmla="*/ 145142 h 1973942"/>
                        <a:gd name="connsiteX4" fmla="*/ 275772 w 802521"/>
                        <a:gd name="connsiteY4" fmla="*/ 174171 h 1973942"/>
                        <a:gd name="connsiteX5" fmla="*/ 478972 w 802521"/>
                        <a:gd name="connsiteY5" fmla="*/ 304800 h 1973942"/>
                        <a:gd name="connsiteX6" fmla="*/ 653143 w 802521"/>
                        <a:gd name="connsiteY6" fmla="*/ 464457 h 1973942"/>
                        <a:gd name="connsiteX7" fmla="*/ 696686 w 802521"/>
                        <a:gd name="connsiteY7" fmla="*/ 580571 h 1973942"/>
                        <a:gd name="connsiteX8" fmla="*/ 711200 w 802521"/>
                        <a:gd name="connsiteY8" fmla="*/ 653142 h 1973942"/>
                        <a:gd name="connsiteX9" fmla="*/ 725715 w 802521"/>
                        <a:gd name="connsiteY9" fmla="*/ 711200 h 1973942"/>
                        <a:gd name="connsiteX10" fmla="*/ 711200 w 802521"/>
                        <a:gd name="connsiteY10" fmla="*/ 914400 h 1973942"/>
                        <a:gd name="connsiteX11" fmla="*/ 682172 w 802521"/>
                        <a:gd name="connsiteY11" fmla="*/ 957942 h 1973942"/>
                        <a:gd name="connsiteX12" fmla="*/ 667657 w 802521"/>
                        <a:gd name="connsiteY12" fmla="*/ 1030514 h 1973942"/>
                        <a:gd name="connsiteX13" fmla="*/ 638629 w 802521"/>
                        <a:gd name="connsiteY13" fmla="*/ 1117600 h 1973942"/>
                        <a:gd name="connsiteX14" fmla="*/ 638629 w 802521"/>
                        <a:gd name="connsiteY14" fmla="*/ 1712685 h 1973942"/>
                        <a:gd name="connsiteX15" fmla="*/ 667657 w 802521"/>
                        <a:gd name="connsiteY15" fmla="*/ 1770742 h 1973942"/>
                        <a:gd name="connsiteX16" fmla="*/ 754743 w 802521"/>
                        <a:gd name="connsiteY16" fmla="*/ 1872342 h 1973942"/>
                        <a:gd name="connsiteX17" fmla="*/ 798286 w 802521"/>
                        <a:gd name="connsiteY17" fmla="*/ 1901371 h 1973942"/>
                        <a:gd name="connsiteX18" fmla="*/ 798286 w 802521"/>
                        <a:gd name="connsiteY18" fmla="*/ 1973942 h 1973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802521" h="1973942">
                          <a:moveTo>
                            <a:pt x="0" y="0"/>
                          </a:moveTo>
                          <a:cubicBezTo>
                            <a:pt x="33867" y="19352"/>
                            <a:pt x="68692" y="37116"/>
                            <a:pt x="101600" y="58057"/>
                          </a:cubicBezTo>
                          <a:cubicBezTo>
                            <a:pt x="122009" y="71044"/>
                            <a:pt x="139529" y="88182"/>
                            <a:pt x="159657" y="101600"/>
                          </a:cubicBezTo>
                          <a:cubicBezTo>
                            <a:pt x="183130" y="117248"/>
                            <a:pt x="208306" y="130190"/>
                            <a:pt x="232229" y="145142"/>
                          </a:cubicBezTo>
                          <a:cubicBezTo>
                            <a:pt x="247022" y="154387"/>
                            <a:pt x="260916" y="165029"/>
                            <a:pt x="275772" y="174171"/>
                          </a:cubicBezTo>
                          <a:cubicBezTo>
                            <a:pt x="319977" y="201374"/>
                            <a:pt x="427948" y="258415"/>
                            <a:pt x="478972" y="304800"/>
                          </a:cubicBezTo>
                          <a:cubicBezTo>
                            <a:pt x="705397" y="510642"/>
                            <a:pt x="476603" y="323224"/>
                            <a:pt x="653143" y="464457"/>
                          </a:cubicBezTo>
                          <a:cubicBezTo>
                            <a:pt x="662025" y="486662"/>
                            <a:pt x="689101" y="550229"/>
                            <a:pt x="696686" y="580571"/>
                          </a:cubicBezTo>
                          <a:cubicBezTo>
                            <a:pt x="702669" y="604504"/>
                            <a:pt x="705848" y="629060"/>
                            <a:pt x="711200" y="653142"/>
                          </a:cubicBezTo>
                          <a:cubicBezTo>
                            <a:pt x="715527" y="672615"/>
                            <a:pt x="720877" y="691847"/>
                            <a:pt x="725715" y="711200"/>
                          </a:cubicBezTo>
                          <a:cubicBezTo>
                            <a:pt x="720877" y="778933"/>
                            <a:pt x="723001" y="847527"/>
                            <a:pt x="711200" y="914400"/>
                          </a:cubicBezTo>
                          <a:cubicBezTo>
                            <a:pt x="708169" y="931578"/>
                            <a:pt x="688297" y="941609"/>
                            <a:pt x="682172" y="957942"/>
                          </a:cubicBezTo>
                          <a:cubicBezTo>
                            <a:pt x="673510" y="981041"/>
                            <a:pt x="674148" y="1006713"/>
                            <a:pt x="667657" y="1030514"/>
                          </a:cubicBezTo>
                          <a:cubicBezTo>
                            <a:pt x="659606" y="1060035"/>
                            <a:pt x="638629" y="1117600"/>
                            <a:pt x="638629" y="1117600"/>
                          </a:cubicBezTo>
                          <a:cubicBezTo>
                            <a:pt x="633523" y="1260560"/>
                            <a:pt x="608293" y="1540777"/>
                            <a:pt x="638629" y="1712685"/>
                          </a:cubicBezTo>
                          <a:cubicBezTo>
                            <a:pt x="642389" y="1733992"/>
                            <a:pt x="656922" y="1751956"/>
                            <a:pt x="667657" y="1770742"/>
                          </a:cubicBezTo>
                          <a:cubicBezTo>
                            <a:pt x="692309" y="1813883"/>
                            <a:pt x="715037" y="1838308"/>
                            <a:pt x="754743" y="1872342"/>
                          </a:cubicBezTo>
                          <a:cubicBezTo>
                            <a:pt x="767988" y="1883695"/>
                            <a:pt x="791414" y="1885337"/>
                            <a:pt x="798286" y="1901371"/>
                          </a:cubicBezTo>
                          <a:cubicBezTo>
                            <a:pt x="807815" y="1923605"/>
                            <a:pt x="798286" y="1949752"/>
                            <a:pt x="798286" y="1973942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Freeform 94"/>
                    <p:cNvSpPr/>
                    <p:nvPr/>
                  </p:nvSpPr>
                  <p:spPr>
                    <a:xfrm>
                      <a:off x="25138743" y="6052457"/>
                      <a:ext cx="957943" cy="2119086"/>
                    </a:xfrm>
                    <a:custGeom>
                      <a:avLst/>
                      <a:gdLst>
                        <a:gd name="connsiteX0" fmla="*/ 957943 w 957943"/>
                        <a:gd name="connsiteY0" fmla="*/ 2119086 h 2119086"/>
                        <a:gd name="connsiteX1" fmla="*/ 754743 w 957943"/>
                        <a:gd name="connsiteY1" fmla="*/ 2002972 h 2119086"/>
                        <a:gd name="connsiteX2" fmla="*/ 696686 w 957943"/>
                        <a:gd name="connsiteY2" fmla="*/ 1988457 h 2119086"/>
                        <a:gd name="connsiteX3" fmla="*/ 566057 w 957943"/>
                        <a:gd name="connsiteY3" fmla="*/ 1930400 h 2119086"/>
                        <a:gd name="connsiteX4" fmla="*/ 522514 w 957943"/>
                        <a:gd name="connsiteY4" fmla="*/ 1901372 h 2119086"/>
                        <a:gd name="connsiteX5" fmla="*/ 493486 w 957943"/>
                        <a:gd name="connsiteY5" fmla="*/ 1857829 h 2119086"/>
                        <a:gd name="connsiteX6" fmla="*/ 464457 w 957943"/>
                        <a:gd name="connsiteY6" fmla="*/ 1727200 h 2119086"/>
                        <a:gd name="connsiteX7" fmla="*/ 449943 w 957943"/>
                        <a:gd name="connsiteY7" fmla="*/ 1683657 h 2119086"/>
                        <a:gd name="connsiteX8" fmla="*/ 435428 w 957943"/>
                        <a:gd name="connsiteY8" fmla="*/ 1393372 h 2119086"/>
                        <a:gd name="connsiteX9" fmla="*/ 391886 w 957943"/>
                        <a:gd name="connsiteY9" fmla="*/ 1306286 h 2119086"/>
                        <a:gd name="connsiteX10" fmla="*/ 290286 w 957943"/>
                        <a:gd name="connsiteY10" fmla="*/ 1219200 h 2119086"/>
                        <a:gd name="connsiteX11" fmla="*/ 246743 w 957943"/>
                        <a:gd name="connsiteY11" fmla="*/ 1175657 h 2119086"/>
                        <a:gd name="connsiteX12" fmla="*/ 188686 w 957943"/>
                        <a:gd name="connsiteY12" fmla="*/ 1132114 h 2119086"/>
                        <a:gd name="connsiteX13" fmla="*/ 116114 w 957943"/>
                        <a:gd name="connsiteY13" fmla="*/ 1059543 h 2119086"/>
                        <a:gd name="connsiteX14" fmla="*/ 101600 w 957943"/>
                        <a:gd name="connsiteY14" fmla="*/ 1016000 h 2119086"/>
                        <a:gd name="connsiteX15" fmla="*/ 43543 w 957943"/>
                        <a:gd name="connsiteY15" fmla="*/ 928914 h 2119086"/>
                        <a:gd name="connsiteX16" fmla="*/ 0 w 957943"/>
                        <a:gd name="connsiteY16" fmla="*/ 841829 h 2119086"/>
                        <a:gd name="connsiteX17" fmla="*/ 29028 w 957943"/>
                        <a:gd name="connsiteY17" fmla="*/ 537029 h 2119086"/>
                        <a:gd name="connsiteX18" fmla="*/ 43543 w 957943"/>
                        <a:gd name="connsiteY18" fmla="*/ 478972 h 2119086"/>
                        <a:gd name="connsiteX19" fmla="*/ 87086 w 957943"/>
                        <a:gd name="connsiteY19" fmla="*/ 362857 h 2119086"/>
                        <a:gd name="connsiteX20" fmla="*/ 116114 w 957943"/>
                        <a:gd name="connsiteY20" fmla="*/ 304800 h 2119086"/>
                        <a:gd name="connsiteX21" fmla="*/ 159657 w 957943"/>
                        <a:gd name="connsiteY21" fmla="*/ 217714 h 2119086"/>
                        <a:gd name="connsiteX22" fmla="*/ 304800 w 957943"/>
                        <a:gd name="connsiteY22" fmla="*/ 145143 h 2119086"/>
                        <a:gd name="connsiteX23" fmla="*/ 377371 w 957943"/>
                        <a:gd name="connsiteY23" fmla="*/ 101600 h 2119086"/>
                        <a:gd name="connsiteX24" fmla="*/ 420914 w 957943"/>
                        <a:gd name="connsiteY24" fmla="*/ 72572 h 2119086"/>
                        <a:gd name="connsiteX25" fmla="*/ 508000 w 957943"/>
                        <a:gd name="connsiteY25" fmla="*/ 0 h 21190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957943" h="2119086">
                          <a:moveTo>
                            <a:pt x="957943" y="2119086"/>
                          </a:moveTo>
                          <a:cubicBezTo>
                            <a:pt x="890210" y="2080381"/>
                            <a:pt x="830425" y="2021894"/>
                            <a:pt x="754743" y="2002972"/>
                          </a:cubicBezTo>
                          <a:cubicBezTo>
                            <a:pt x="735391" y="1998134"/>
                            <a:pt x="715610" y="1994765"/>
                            <a:pt x="696686" y="1988457"/>
                          </a:cubicBezTo>
                          <a:cubicBezTo>
                            <a:pt x="659353" y="1976013"/>
                            <a:pt x="601470" y="1950636"/>
                            <a:pt x="566057" y="1930400"/>
                          </a:cubicBezTo>
                          <a:cubicBezTo>
                            <a:pt x="550911" y="1921745"/>
                            <a:pt x="537028" y="1911048"/>
                            <a:pt x="522514" y="1901372"/>
                          </a:cubicBezTo>
                          <a:cubicBezTo>
                            <a:pt x="512838" y="1886858"/>
                            <a:pt x="501287" y="1873431"/>
                            <a:pt x="493486" y="1857829"/>
                          </a:cubicBezTo>
                          <a:cubicBezTo>
                            <a:pt x="473880" y="1818616"/>
                            <a:pt x="473378" y="1767346"/>
                            <a:pt x="464457" y="1727200"/>
                          </a:cubicBezTo>
                          <a:cubicBezTo>
                            <a:pt x="461138" y="1712265"/>
                            <a:pt x="454781" y="1698171"/>
                            <a:pt x="449943" y="1683657"/>
                          </a:cubicBezTo>
                          <a:cubicBezTo>
                            <a:pt x="445105" y="1586895"/>
                            <a:pt x="443821" y="1489890"/>
                            <a:pt x="435428" y="1393372"/>
                          </a:cubicBezTo>
                          <a:cubicBezTo>
                            <a:pt x="432886" y="1364137"/>
                            <a:pt x="409461" y="1327376"/>
                            <a:pt x="391886" y="1306286"/>
                          </a:cubicBezTo>
                          <a:cubicBezTo>
                            <a:pt x="346869" y="1252265"/>
                            <a:pt x="346343" y="1267249"/>
                            <a:pt x="290286" y="1219200"/>
                          </a:cubicBezTo>
                          <a:cubicBezTo>
                            <a:pt x="274701" y="1205842"/>
                            <a:pt x="262328" y="1189015"/>
                            <a:pt x="246743" y="1175657"/>
                          </a:cubicBezTo>
                          <a:cubicBezTo>
                            <a:pt x="228376" y="1159914"/>
                            <a:pt x="205791" y="1149219"/>
                            <a:pt x="188686" y="1132114"/>
                          </a:cubicBezTo>
                          <a:cubicBezTo>
                            <a:pt x="91924" y="1035353"/>
                            <a:pt x="232229" y="1136954"/>
                            <a:pt x="116114" y="1059543"/>
                          </a:cubicBezTo>
                          <a:cubicBezTo>
                            <a:pt x="111276" y="1045029"/>
                            <a:pt x="109030" y="1029374"/>
                            <a:pt x="101600" y="1016000"/>
                          </a:cubicBezTo>
                          <a:cubicBezTo>
                            <a:pt x="84657" y="985502"/>
                            <a:pt x="54576" y="962011"/>
                            <a:pt x="43543" y="928914"/>
                          </a:cubicBezTo>
                          <a:cubicBezTo>
                            <a:pt x="23511" y="868823"/>
                            <a:pt x="37514" y="898102"/>
                            <a:pt x="0" y="841829"/>
                          </a:cubicBezTo>
                          <a:cubicBezTo>
                            <a:pt x="9676" y="740229"/>
                            <a:pt x="16868" y="638362"/>
                            <a:pt x="29028" y="537029"/>
                          </a:cubicBezTo>
                          <a:cubicBezTo>
                            <a:pt x="31405" y="517223"/>
                            <a:pt x="38063" y="498152"/>
                            <a:pt x="43543" y="478972"/>
                          </a:cubicBezTo>
                          <a:cubicBezTo>
                            <a:pt x="53120" y="445452"/>
                            <a:pt x="74813" y="390472"/>
                            <a:pt x="87086" y="362857"/>
                          </a:cubicBezTo>
                          <a:cubicBezTo>
                            <a:pt x="95873" y="343085"/>
                            <a:pt x="107591" y="324687"/>
                            <a:pt x="116114" y="304800"/>
                          </a:cubicBezTo>
                          <a:cubicBezTo>
                            <a:pt x="131200" y="269598"/>
                            <a:pt x="127778" y="245608"/>
                            <a:pt x="159657" y="217714"/>
                          </a:cubicBezTo>
                          <a:cubicBezTo>
                            <a:pt x="228780" y="157232"/>
                            <a:pt x="232658" y="163178"/>
                            <a:pt x="304800" y="145143"/>
                          </a:cubicBezTo>
                          <a:cubicBezTo>
                            <a:pt x="328990" y="130629"/>
                            <a:pt x="353448" y="116552"/>
                            <a:pt x="377371" y="101600"/>
                          </a:cubicBezTo>
                          <a:cubicBezTo>
                            <a:pt x="392163" y="92355"/>
                            <a:pt x="404974" y="79657"/>
                            <a:pt x="420914" y="72572"/>
                          </a:cubicBezTo>
                          <a:cubicBezTo>
                            <a:pt x="521769" y="27748"/>
                            <a:pt x="508000" y="79457"/>
                            <a:pt x="508000" y="0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" name="Straight Connector 98"/>
                    <p:cNvCxnSpPr>
                      <a:stCxn id="94" idx="7"/>
                      <a:endCxn id="95" idx="15"/>
                    </p:cNvCxnSpPr>
                    <p:nvPr/>
                  </p:nvCxnSpPr>
                  <p:spPr>
                    <a:xfrm flipV="1">
                      <a:off x="24993600" y="6981371"/>
                      <a:ext cx="188686" cy="29029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767797" y="9042399"/>
                    <a:ext cx="1880432" cy="2946401"/>
                    <a:chOff x="24767797" y="9042399"/>
                    <a:chExt cx="1880432" cy="2946401"/>
                  </a:xfrm>
                </p:grpSpPr>
                <p:sp>
                  <p:nvSpPr>
                    <p:cNvPr id="101" name="Freeform 100"/>
                    <p:cNvSpPr/>
                    <p:nvPr/>
                  </p:nvSpPr>
                  <p:spPr>
                    <a:xfrm>
                      <a:off x="24767797" y="9114971"/>
                      <a:ext cx="1880432" cy="2873829"/>
                    </a:xfrm>
                    <a:custGeom>
                      <a:avLst/>
                      <a:gdLst>
                        <a:gd name="connsiteX0" fmla="*/ 399974 w 1880432"/>
                        <a:gd name="connsiteY0" fmla="*/ 2873829 h 2873829"/>
                        <a:gd name="connsiteX1" fmla="*/ 472546 w 1880432"/>
                        <a:gd name="connsiteY1" fmla="*/ 2786743 h 2873829"/>
                        <a:gd name="connsiteX2" fmla="*/ 516089 w 1880432"/>
                        <a:gd name="connsiteY2" fmla="*/ 2743200 h 2873829"/>
                        <a:gd name="connsiteX3" fmla="*/ 530603 w 1880432"/>
                        <a:gd name="connsiteY3" fmla="*/ 2699658 h 2873829"/>
                        <a:gd name="connsiteX4" fmla="*/ 559632 w 1880432"/>
                        <a:gd name="connsiteY4" fmla="*/ 2656115 h 2873829"/>
                        <a:gd name="connsiteX5" fmla="*/ 559632 w 1880432"/>
                        <a:gd name="connsiteY5" fmla="*/ 1872343 h 2873829"/>
                        <a:gd name="connsiteX6" fmla="*/ 530603 w 1880432"/>
                        <a:gd name="connsiteY6" fmla="*/ 1785258 h 2873829"/>
                        <a:gd name="connsiteX7" fmla="*/ 516089 w 1880432"/>
                        <a:gd name="connsiteY7" fmla="*/ 1741715 h 2873829"/>
                        <a:gd name="connsiteX8" fmla="*/ 443517 w 1880432"/>
                        <a:gd name="connsiteY8" fmla="*/ 1611086 h 2873829"/>
                        <a:gd name="connsiteX9" fmla="*/ 429003 w 1880432"/>
                        <a:gd name="connsiteY9" fmla="*/ 1538515 h 2873829"/>
                        <a:gd name="connsiteX10" fmla="*/ 385460 w 1880432"/>
                        <a:gd name="connsiteY10" fmla="*/ 1494972 h 2873829"/>
                        <a:gd name="connsiteX11" fmla="*/ 341917 w 1880432"/>
                        <a:gd name="connsiteY11" fmla="*/ 1422400 h 2873829"/>
                        <a:gd name="connsiteX12" fmla="*/ 298374 w 1880432"/>
                        <a:gd name="connsiteY12" fmla="*/ 1364343 h 2873829"/>
                        <a:gd name="connsiteX13" fmla="*/ 283860 w 1880432"/>
                        <a:gd name="connsiteY13" fmla="*/ 1306286 h 2873829"/>
                        <a:gd name="connsiteX14" fmla="*/ 211289 w 1880432"/>
                        <a:gd name="connsiteY14" fmla="*/ 1219200 h 2873829"/>
                        <a:gd name="connsiteX15" fmla="*/ 153232 w 1880432"/>
                        <a:gd name="connsiteY15" fmla="*/ 1103086 h 2873829"/>
                        <a:gd name="connsiteX16" fmla="*/ 109689 w 1880432"/>
                        <a:gd name="connsiteY16" fmla="*/ 1016000 h 2873829"/>
                        <a:gd name="connsiteX17" fmla="*/ 66146 w 1880432"/>
                        <a:gd name="connsiteY17" fmla="*/ 957943 h 2873829"/>
                        <a:gd name="connsiteX18" fmla="*/ 22603 w 1880432"/>
                        <a:gd name="connsiteY18" fmla="*/ 812800 h 2873829"/>
                        <a:gd name="connsiteX19" fmla="*/ 8089 w 1880432"/>
                        <a:gd name="connsiteY19" fmla="*/ 725715 h 2873829"/>
                        <a:gd name="connsiteX20" fmla="*/ 95174 w 1880432"/>
                        <a:gd name="connsiteY20" fmla="*/ 174172 h 2873829"/>
                        <a:gd name="connsiteX21" fmla="*/ 167746 w 1880432"/>
                        <a:gd name="connsiteY21" fmla="*/ 116115 h 2873829"/>
                        <a:gd name="connsiteX22" fmla="*/ 182260 w 1880432"/>
                        <a:gd name="connsiteY22" fmla="*/ 72572 h 2873829"/>
                        <a:gd name="connsiteX23" fmla="*/ 254832 w 1880432"/>
                        <a:gd name="connsiteY23" fmla="*/ 43543 h 2873829"/>
                        <a:gd name="connsiteX24" fmla="*/ 341917 w 1880432"/>
                        <a:gd name="connsiteY24" fmla="*/ 0 h 2873829"/>
                        <a:gd name="connsiteX25" fmla="*/ 1241803 w 1880432"/>
                        <a:gd name="connsiteY25" fmla="*/ 43543 h 2873829"/>
                        <a:gd name="connsiteX26" fmla="*/ 1314374 w 1880432"/>
                        <a:gd name="connsiteY26" fmla="*/ 101600 h 2873829"/>
                        <a:gd name="connsiteX27" fmla="*/ 1357917 w 1880432"/>
                        <a:gd name="connsiteY27" fmla="*/ 130629 h 2873829"/>
                        <a:gd name="connsiteX28" fmla="*/ 1459517 w 1880432"/>
                        <a:gd name="connsiteY28" fmla="*/ 188686 h 2873829"/>
                        <a:gd name="connsiteX29" fmla="*/ 1546603 w 1880432"/>
                        <a:gd name="connsiteY29" fmla="*/ 275772 h 2873829"/>
                        <a:gd name="connsiteX30" fmla="*/ 1561117 w 1880432"/>
                        <a:gd name="connsiteY30" fmla="*/ 319315 h 2873829"/>
                        <a:gd name="connsiteX31" fmla="*/ 1532089 w 1880432"/>
                        <a:gd name="connsiteY31" fmla="*/ 609600 h 2873829"/>
                        <a:gd name="connsiteX32" fmla="*/ 1517574 w 1880432"/>
                        <a:gd name="connsiteY32" fmla="*/ 667658 h 2873829"/>
                        <a:gd name="connsiteX33" fmla="*/ 1488546 w 1880432"/>
                        <a:gd name="connsiteY33" fmla="*/ 725715 h 2873829"/>
                        <a:gd name="connsiteX34" fmla="*/ 1474032 w 1880432"/>
                        <a:gd name="connsiteY34" fmla="*/ 769258 h 2873829"/>
                        <a:gd name="connsiteX35" fmla="*/ 1430489 w 1880432"/>
                        <a:gd name="connsiteY35" fmla="*/ 827315 h 2873829"/>
                        <a:gd name="connsiteX36" fmla="*/ 1386946 w 1880432"/>
                        <a:gd name="connsiteY36" fmla="*/ 899886 h 2873829"/>
                        <a:gd name="connsiteX37" fmla="*/ 1299860 w 1880432"/>
                        <a:gd name="connsiteY37" fmla="*/ 986972 h 2873829"/>
                        <a:gd name="connsiteX38" fmla="*/ 1227289 w 1880432"/>
                        <a:gd name="connsiteY38" fmla="*/ 1132115 h 2873829"/>
                        <a:gd name="connsiteX39" fmla="*/ 1198260 w 1880432"/>
                        <a:gd name="connsiteY39" fmla="*/ 1175658 h 2873829"/>
                        <a:gd name="connsiteX40" fmla="*/ 1154717 w 1880432"/>
                        <a:gd name="connsiteY40" fmla="*/ 1219200 h 2873829"/>
                        <a:gd name="connsiteX41" fmla="*/ 1096660 w 1880432"/>
                        <a:gd name="connsiteY41" fmla="*/ 1306286 h 2873829"/>
                        <a:gd name="connsiteX42" fmla="*/ 1053117 w 1880432"/>
                        <a:gd name="connsiteY42" fmla="*/ 1364343 h 2873829"/>
                        <a:gd name="connsiteX43" fmla="*/ 1024089 w 1880432"/>
                        <a:gd name="connsiteY43" fmla="*/ 1407886 h 2873829"/>
                        <a:gd name="connsiteX44" fmla="*/ 995060 w 1880432"/>
                        <a:gd name="connsiteY44" fmla="*/ 1480458 h 2873829"/>
                        <a:gd name="connsiteX45" fmla="*/ 907974 w 1880432"/>
                        <a:gd name="connsiteY45" fmla="*/ 1596572 h 2873829"/>
                        <a:gd name="connsiteX46" fmla="*/ 849917 w 1880432"/>
                        <a:gd name="connsiteY46" fmla="*/ 1712686 h 2873829"/>
                        <a:gd name="connsiteX47" fmla="*/ 849917 w 1880432"/>
                        <a:gd name="connsiteY47" fmla="*/ 2017486 h 2873829"/>
                        <a:gd name="connsiteX48" fmla="*/ 864432 w 1880432"/>
                        <a:gd name="connsiteY48" fmla="*/ 2075543 h 2873829"/>
                        <a:gd name="connsiteX49" fmla="*/ 951517 w 1880432"/>
                        <a:gd name="connsiteY49" fmla="*/ 2206172 h 2873829"/>
                        <a:gd name="connsiteX50" fmla="*/ 1009574 w 1880432"/>
                        <a:gd name="connsiteY50" fmla="*/ 2278743 h 2873829"/>
                        <a:gd name="connsiteX51" fmla="*/ 1053117 w 1880432"/>
                        <a:gd name="connsiteY51" fmla="*/ 2351315 h 2873829"/>
                        <a:gd name="connsiteX52" fmla="*/ 1096660 w 1880432"/>
                        <a:gd name="connsiteY52" fmla="*/ 2394858 h 2873829"/>
                        <a:gd name="connsiteX53" fmla="*/ 1154717 w 1880432"/>
                        <a:gd name="connsiteY53" fmla="*/ 2481943 h 2873829"/>
                        <a:gd name="connsiteX54" fmla="*/ 1183746 w 1880432"/>
                        <a:gd name="connsiteY54" fmla="*/ 2525486 h 2873829"/>
                        <a:gd name="connsiteX55" fmla="*/ 1227289 w 1880432"/>
                        <a:gd name="connsiteY55" fmla="*/ 2554515 h 2873829"/>
                        <a:gd name="connsiteX56" fmla="*/ 1270832 w 1880432"/>
                        <a:gd name="connsiteY56" fmla="*/ 2598058 h 2873829"/>
                        <a:gd name="connsiteX57" fmla="*/ 1328889 w 1880432"/>
                        <a:gd name="connsiteY57" fmla="*/ 2612572 h 2873829"/>
                        <a:gd name="connsiteX58" fmla="*/ 1372432 w 1880432"/>
                        <a:gd name="connsiteY58" fmla="*/ 2627086 h 2873829"/>
                        <a:gd name="connsiteX59" fmla="*/ 1474032 w 1880432"/>
                        <a:gd name="connsiteY59" fmla="*/ 2670629 h 2873829"/>
                        <a:gd name="connsiteX60" fmla="*/ 1517574 w 1880432"/>
                        <a:gd name="connsiteY60" fmla="*/ 2699658 h 2873829"/>
                        <a:gd name="connsiteX61" fmla="*/ 1561117 w 1880432"/>
                        <a:gd name="connsiteY61" fmla="*/ 2743200 h 2873829"/>
                        <a:gd name="connsiteX62" fmla="*/ 1706260 w 1880432"/>
                        <a:gd name="connsiteY62" fmla="*/ 2786743 h 2873829"/>
                        <a:gd name="connsiteX63" fmla="*/ 1793346 w 1880432"/>
                        <a:gd name="connsiteY63" fmla="*/ 2844800 h 2873829"/>
                        <a:gd name="connsiteX64" fmla="*/ 1880432 w 1880432"/>
                        <a:gd name="connsiteY64" fmla="*/ 2873829 h 28738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</a:cxnLst>
                      <a:rect l="l" t="t" r="r" b="b"/>
                      <a:pathLst>
                        <a:path w="1880432" h="2873829">
                          <a:moveTo>
                            <a:pt x="399974" y="2873829"/>
                          </a:moveTo>
                          <a:cubicBezTo>
                            <a:pt x="424165" y="2844800"/>
                            <a:pt x="447442" y="2814985"/>
                            <a:pt x="472546" y="2786743"/>
                          </a:cubicBezTo>
                          <a:cubicBezTo>
                            <a:pt x="486183" y="2771401"/>
                            <a:pt x="504703" y="2760279"/>
                            <a:pt x="516089" y="2743200"/>
                          </a:cubicBezTo>
                          <a:cubicBezTo>
                            <a:pt x="524575" y="2730470"/>
                            <a:pt x="523761" y="2713342"/>
                            <a:pt x="530603" y="2699658"/>
                          </a:cubicBezTo>
                          <a:cubicBezTo>
                            <a:pt x="538404" y="2684056"/>
                            <a:pt x="549956" y="2670629"/>
                            <a:pt x="559632" y="2656115"/>
                          </a:cubicBezTo>
                          <a:cubicBezTo>
                            <a:pt x="618594" y="2361299"/>
                            <a:pt x="594387" y="2509516"/>
                            <a:pt x="559632" y="1872343"/>
                          </a:cubicBezTo>
                          <a:cubicBezTo>
                            <a:pt x="557965" y="1841790"/>
                            <a:pt x="540279" y="1814286"/>
                            <a:pt x="530603" y="1785258"/>
                          </a:cubicBezTo>
                          <a:cubicBezTo>
                            <a:pt x="525765" y="1770744"/>
                            <a:pt x="522931" y="1755399"/>
                            <a:pt x="516089" y="1741715"/>
                          </a:cubicBezTo>
                          <a:cubicBezTo>
                            <a:pt x="474444" y="1658426"/>
                            <a:pt x="498192" y="1702211"/>
                            <a:pt x="443517" y="1611086"/>
                          </a:cubicBezTo>
                          <a:cubicBezTo>
                            <a:pt x="438679" y="1586896"/>
                            <a:pt x="440035" y="1560580"/>
                            <a:pt x="429003" y="1538515"/>
                          </a:cubicBezTo>
                          <a:cubicBezTo>
                            <a:pt x="419823" y="1520156"/>
                            <a:pt x="397776" y="1511393"/>
                            <a:pt x="385460" y="1494972"/>
                          </a:cubicBezTo>
                          <a:cubicBezTo>
                            <a:pt x="368533" y="1472403"/>
                            <a:pt x="357566" y="1445873"/>
                            <a:pt x="341917" y="1422400"/>
                          </a:cubicBezTo>
                          <a:cubicBezTo>
                            <a:pt x="328499" y="1402272"/>
                            <a:pt x="312888" y="1383695"/>
                            <a:pt x="298374" y="1364343"/>
                          </a:cubicBezTo>
                          <a:cubicBezTo>
                            <a:pt x="293536" y="1344991"/>
                            <a:pt x="291718" y="1324621"/>
                            <a:pt x="283860" y="1306286"/>
                          </a:cubicBezTo>
                          <a:cubicBezTo>
                            <a:pt x="268704" y="1270922"/>
                            <a:pt x="237445" y="1245356"/>
                            <a:pt x="211289" y="1219200"/>
                          </a:cubicBezTo>
                          <a:cubicBezTo>
                            <a:pt x="182277" y="1074146"/>
                            <a:pt x="222931" y="1207635"/>
                            <a:pt x="153232" y="1103086"/>
                          </a:cubicBezTo>
                          <a:cubicBezTo>
                            <a:pt x="135229" y="1076082"/>
                            <a:pt x="126387" y="1043830"/>
                            <a:pt x="109689" y="1016000"/>
                          </a:cubicBezTo>
                          <a:cubicBezTo>
                            <a:pt x="97243" y="995257"/>
                            <a:pt x="80660" y="977295"/>
                            <a:pt x="66146" y="957943"/>
                          </a:cubicBezTo>
                          <a:cubicBezTo>
                            <a:pt x="47630" y="902395"/>
                            <a:pt x="33572" y="867645"/>
                            <a:pt x="22603" y="812800"/>
                          </a:cubicBezTo>
                          <a:cubicBezTo>
                            <a:pt x="16832" y="783943"/>
                            <a:pt x="12927" y="754743"/>
                            <a:pt x="8089" y="725715"/>
                          </a:cubicBezTo>
                          <a:cubicBezTo>
                            <a:pt x="25835" y="432897"/>
                            <a:pt x="-60255" y="329600"/>
                            <a:pt x="95174" y="174172"/>
                          </a:cubicBezTo>
                          <a:cubicBezTo>
                            <a:pt x="117080" y="152267"/>
                            <a:pt x="143555" y="135467"/>
                            <a:pt x="167746" y="116115"/>
                          </a:cubicBezTo>
                          <a:cubicBezTo>
                            <a:pt x="172584" y="101601"/>
                            <a:pt x="170507" y="82366"/>
                            <a:pt x="182260" y="72572"/>
                          </a:cubicBezTo>
                          <a:cubicBezTo>
                            <a:pt x="202275" y="55892"/>
                            <a:pt x="231528" y="55195"/>
                            <a:pt x="254832" y="43543"/>
                          </a:cubicBezTo>
                          <a:cubicBezTo>
                            <a:pt x="367381" y="-12732"/>
                            <a:pt x="232466" y="36485"/>
                            <a:pt x="341917" y="0"/>
                          </a:cubicBezTo>
                          <a:cubicBezTo>
                            <a:pt x="641879" y="14514"/>
                            <a:pt x="943116" y="12337"/>
                            <a:pt x="1241803" y="43543"/>
                          </a:cubicBezTo>
                          <a:cubicBezTo>
                            <a:pt x="1272614" y="46762"/>
                            <a:pt x="1289591" y="83013"/>
                            <a:pt x="1314374" y="101600"/>
                          </a:cubicBezTo>
                          <a:cubicBezTo>
                            <a:pt x="1328329" y="112067"/>
                            <a:pt x="1342771" y="121974"/>
                            <a:pt x="1357917" y="130629"/>
                          </a:cubicBezTo>
                          <a:cubicBezTo>
                            <a:pt x="1394708" y="151653"/>
                            <a:pt x="1427695" y="160400"/>
                            <a:pt x="1459517" y="188686"/>
                          </a:cubicBezTo>
                          <a:cubicBezTo>
                            <a:pt x="1490200" y="215960"/>
                            <a:pt x="1546603" y="275772"/>
                            <a:pt x="1546603" y="275772"/>
                          </a:cubicBezTo>
                          <a:cubicBezTo>
                            <a:pt x="1551441" y="290286"/>
                            <a:pt x="1561117" y="304016"/>
                            <a:pt x="1561117" y="319315"/>
                          </a:cubicBezTo>
                          <a:cubicBezTo>
                            <a:pt x="1561117" y="636612"/>
                            <a:pt x="1569795" y="477631"/>
                            <a:pt x="1532089" y="609600"/>
                          </a:cubicBezTo>
                          <a:cubicBezTo>
                            <a:pt x="1526609" y="628781"/>
                            <a:pt x="1524578" y="648980"/>
                            <a:pt x="1517574" y="667658"/>
                          </a:cubicBezTo>
                          <a:cubicBezTo>
                            <a:pt x="1509977" y="687917"/>
                            <a:pt x="1497069" y="705828"/>
                            <a:pt x="1488546" y="725715"/>
                          </a:cubicBezTo>
                          <a:cubicBezTo>
                            <a:pt x="1482519" y="739777"/>
                            <a:pt x="1481623" y="755974"/>
                            <a:pt x="1474032" y="769258"/>
                          </a:cubicBezTo>
                          <a:cubicBezTo>
                            <a:pt x="1462030" y="790261"/>
                            <a:pt x="1443908" y="807187"/>
                            <a:pt x="1430489" y="827315"/>
                          </a:cubicBezTo>
                          <a:cubicBezTo>
                            <a:pt x="1414840" y="850788"/>
                            <a:pt x="1404810" y="878052"/>
                            <a:pt x="1386946" y="899886"/>
                          </a:cubicBezTo>
                          <a:cubicBezTo>
                            <a:pt x="1360950" y="931659"/>
                            <a:pt x="1299860" y="986972"/>
                            <a:pt x="1299860" y="986972"/>
                          </a:cubicBezTo>
                          <a:cubicBezTo>
                            <a:pt x="1276885" y="1078875"/>
                            <a:pt x="1296411" y="1028432"/>
                            <a:pt x="1227289" y="1132115"/>
                          </a:cubicBezTo>
                          <a:cubicBezTo>
                            <a:pt x="1217613" y="1146629"/>
                            <a:pt x="1210595" y="1163323"/>
                            <a:pt x="1198260" y="1175658"/>
                          </a:cubicBezTo>
                          <a:cubicBezTo>
                            <a:pt x="1183746" y="1190172"/>
                            <a:pt x="1167319" y="1202998"/>
                            <a:pt x="1154717" y="1219200"/>
                          </a:cubicBezTo>
                          <a:cubicBezTo>
                            <a:pt x="1133298" y="1246739"/>
                            <a:pt x="1117593" y="1278376"/>
                            <a:pt x="1096660" y="1306286"/>
                          </a:cubicBezTo>
                          <a:cubicBezTo>
                            <a:pt x="1082146" y="1325638"/>
                            <a:pt x="1067177" y="1344658"/>
                            <a:pt x="1053117" y="1364343"/>
                          </a:cubicBezTo>
                          <a:cubicBezTo>
                            <a:pt x="1042978" y="1378538"/>
                            <a:pt x="1031890" y="1392284"/>
                            <a:pt x="1024089" y="1407886"/>
                          </a:cubicBezTo>
                          <a:cubicBezTo>
                            <a:pt x="1012437" y="1431190"/>
                            <a:pt x="1008715" y="1458269"/>
                            <a:pt x="995060" y="1480458"/>
                          </a:cubicBezTo>
                          <a:cubicBezTo>
                            <a:pt x="969704" y="1521662"/>
                            <a:pt x="925942" y="1551651"/>
                            <a:pt x="907974" y="1596572"/>
                          </a:cubicBezTo>
                          <a:cubicBezTo>
                            <a:pt x="872467" y="1685339"/>
                            <a:pt x="893398" y="1647465"/>
                            <a:pt x="849917" y="1712686"/>
                          </a:cubicBezTo>
                          <a:cubicBezTo>
                            <a:pt x="809170" y="1834931"/>
                            <a:pt x="826872" y="1764000"/>
                            <a:pt x="849917" y="2017486"/>
                          </a:cubicBezTo>
                          <a:cubicBezTo>
                            <a:pt x="851723" y="2037352"/>
                            <a:pt x="856330" y="2057314"/>
                            <a:pt x="864432" y="2075543"/>
                          </a:cubicBezTo>
                          <a:cubicBezTo>
                            <a:pt x="884794" y="2121358"/>
                            <a:pt x="921596" y="2166278"/>
                            <a:pt x="951517" y="2206172"/>
                          </a:cubicBezTo>
                          <a:cubicBezTo>
                            <a:pt x="985010" y="2306647"/>
                            <a:pt x="937954" y="2195185"/>
                            <a:pt x="1009574" y="2278743"/>
                          </a:cubicBezTo>
                          <a:cubicBezTo>
                            <a:pt x="1027933" y="2300162"/>
                            <a:pt x="1036190" y="2328746"/>
                            <a:pt x="1053117" y="2351315"/>
                          </a:cubicBezTo>
                          <a:cubicBezTo>
                            <a:pt x="1065433" y="2367736"/>
                            <a:pt x="1082146" y="2380344"/>
                            <a:pt x="1096660" y="2394858"/>
                          </a:cubicBezTo>
                          <a:cubicBezTo>
                            <a:pt x="1122167" y="2471378"/>
                            <a:pt x="1094316" y="2409462"/>
                            <a:pt x="1154717" y="2481943"/>
                          </a:cubicBezTo>
                          <a:cubicBezTo>
                            <a:pt x="1165884" y="2495344"/>
                            <a:pt x="1171411" y="2513151"/>
                            <a:pt x="1183746" y="2525486"/>
                          </a:cubicBezTo>
                          <a:cubicBezTo>
                            <a:pt x="1196081" y="2537821"/>
                            <a:pt x="1213888" y="2543348"/>
                            <a:pt x="1227289" y="2554515"/>
                          </a:cubicBezTo>
                          <a:cubicBezTo>
                            <a:pt x="1243058" y="2567656"/>
                            <a:pt x="1253010" y="2587874"/>
                            <a:pt x="1270832" y="2598058"/>
                          </a:cubicBezTo>
                          <a:cubicBezTo>
                            <a:pt x="1288152" y="2607955"/>
                            <a:pt x="1309709" y="2607092"/>
                            <a:pt x="1328889" y="2612572"/>
                          </a:cubicBezTo>
                          <a:cubicBezTo>
                            <a:pt x="1343600" y="2616775"/>
                            <a:pt x="1358370" y="2621059"/>
                            <a:pt x="1372432" y="2627086"/>
                          </a:cubicBezTo>
                          <a:cubicBezTo>
                            <a:pt x="1497979" y="2680892"/>
                            <a:pt x="1371916" y="2636591"/>
                            <a:pt x="1474032" y="2670629"/>
                          </a:cubicBezTo>
                          <a:cubicBezTo>
                            <a:pt x="1488546" y="2680305"/>
                            <a:pt x="1504173" y="2688491"/>
                            <a:pt x="1517574" y="2699658"/>
                          </a:cubicBezTo>
                          <a:cubicBezTo>
                            <a:pt x="1533343" y="2712799"/>
                            <a:pt x="1543174" y="2733232"/>
                            <a:pt x="1561117" y="2743200"/>
                          </a:cubicBezTo>
                          <a:cubicBezTo>
                            <a:pt x="1590032" y="2759264"/>
                            <a:pt x="1668777" y="2777372"/>
                            <a:pt x="1706260" y="2786743"/>
                          </a:cubicBezTo>
                          <a:cubicBezTo>
                            <a:pt x="1735289" y="2806095"/>
                            <a:pt x="1760248" y="2833767"/>
                            <a:pt x="1793346" y="2844800"/>
                          </a:cubicBezTo>
                          <a:lnTo>
                            <a:pt x="1880432" y="2873829"/>
                          </a:ln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" name="Straight Connector 102"/>
                    <p:cNvCxnSpPr>
                      <a:stCxn id="101" idx="5"/>
                    </p:cNvCxnSpPr>
                    <p:nvPr/>
                  </p:nvCxnSpPr>
                  <p:spPr>
                    <a:xfrm>
                      <a:off x="25327429" y="10987314"/>
                      <a:ext cx="290285" cy="807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25370971" y="9042399"/>
                      <a:ext cx="337042" cy="23022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20112013" y="12961882"/>
                    <a:ext cx="4949372" cy="1395374"/>
                    <a:chOff x="20087771" y="11829143"/>
                    <a:chExt cx="4949372" cy="1395374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>
                      <a:off x="20087771" y="11829143"/>
                      <a:ext cx="4949372" cy="1395374"/>
                    </a:xfrm>
                    <a:custGeom>
                      <a:avLst/>
                      <a:gdLst>
                        <a:gd name="connsiteX0" fmla="*/ 0 w 4949372"/>
                        <a:gd name="connsiteY0" fmla="*/ 928914 h 1395374"/>
                        <a:gd name="connsiteX1" fmla="*/ 827315 w 4949372"/>
                        <a:gd name="connsiteY1" fmla="*/ 928914 h 1395374"/>
                        <a:gd name="connsiteX2" fmla="*/ 899886 w 4949372"/>
                        <a:gd name="connsiteY2" fmla="*/ 899886 h 1395374"/>
                        <a:gd name="connsiteX3" fmla="*/ 972458 w 4949372"/>
                        <a:gd name="connsiteY3" fmla="*/ 798286 h 1395374"/>
                        <a:gd name="connsiteX4" fmla="*/ 986972 w 4949372"/>
                        <a:gd name="connsiteY4" fmla="*/ 754743 h 1395374"/>
                        <a:gd name="connsiteX5" fmla="*/ 1016000 w 4949372"/>
                        <a:gd name="connsiteY5" fmla="*/ 696686 h 1395374"/>
                        <a:gd name="connsiteX6" fmla="*/ 1045029 w 4949372"/>
                        <a:gd name="connsiteY6" fmla="*/ 609600 h 1395374"/>
                        <a:gd name="connsiteX7" fmla="*/ 1088572 w 4949372"/>
                        <a:gd name="connsiteY7" fmla="*/ 551543 h 1395374"/>
                        <a:gd name="connsiteX8" fmla="*/ 1146629 w 4949372"/>
                        <a:gd name="connsiteY8" fmla="*/ 464457 h 1395374"/>
                        <a:gd name="connsiteX9" fmla="*/ 1204686 w 4949372"/>
                        <a:gd name="connsiteY9" fmla="*/ 362857 h 1395374"/>
                        <a:gd name="connsiteX10" fmla="*/ 1219200 w 4949372"/>
                        <a:gd name="connsiteY10" fmla="*/ 319314 h 1395374"/>
                        <a:gd name="connsiteX11" fmla="*/ 1262743 w 4949372"/>
                        <a:gd name="connsiteY11" fmla="*/ 246743 h 1395374"/>
                        <a:gd name="connsiteX12" fmla="*/ 1291772 w 4949372"/>
                        <a:gd name="connsiteY12" fmla="*/ 188686 h 1395374"/>
                        <a:gd name="connsiteX13" fmla="*/ 1335315 w 4949372"/>
                        <a:gd name="connsiteY13" fmla="*/ 145143 h 1395374"/>
                        <a:gd name="connsiteX14" fmla="*/ 1364343 w 4949372"/>
                        <a:gd name="connsiteY14" fmla="*/ 101600 h 1395374"/>
                        <a:gd name="connsiteX15" fmla="*/ 1451429 w 4949372"/>
                        <a:gd name="connsiteY15" fmla="*/ 58057 h 1395374"/>
                        <a:gd name="connsiteX16" fmla="*/ 1509486 w 4949372"/>
                        <a:gd name="connsiteY16" fmla="*/ 29028 h 1395374"/>
                        <a:gd name="connsiteX17" fmla="*/ 1640115 w 4949372"/>
                        <a:gd name="connsiteY17" fmla="*/ 0 h 1395374"/>
                        <a:gd name="connsiteX18" fmla="*/ 1828800 w 4949372"/>
                        <a:gd name="connsiteY18" fmla="*/ 14514 h 1395374"/>
                        <a:gd name="connsiteX19" fmla="*/ 1872343 w 4949372"/>
                        <a:gd name="connsiteY19" fmla="*/ 29028 h 1395374"/>
                        <a:gd name="connsiteX20" fmla="*/ 1959429 w 4949372"/>
                        <a:gd name="connsiteY20" fmla="*/ 87086 h 1395374"/>
                        <a:gd name="connsiteX21" fmla="*/ 2046515 w 4949372"/>
                        <a:gd name="connsiteY21" fmla="*/ 217714 h 1395374"/>
                        <a:gd name="connsiteX22" fmla="*/ 2090058 w 4949372"/>
                        <a:gd name="connsiteY22" fmla="*/ 261257 h 1395374"/>
                        <a:gd name="connsiteX23" fmla="*/ 2119086 w 4949372"/>
                        <a:gd name="connsiteY23" fmla="*/ 319314 h 1395374"/>
                        <a:gd name="connsiteX24" fmla="*/ 2162629 w 4949372"/>
                        <a:gd name="connsiteY24" fmla="*/ 377371 h 1395374"/>
                        <a:gd name="connsiteX25" fmla="*/ 2191658 w 4949372"/>
                        <a:gd name="connsiteY25" fmla="*/ 420914 h 1395374"/>
                        <a:gd name="connsiteX26" fmla="*/ 2220686 w 4949372"/>
                        <a:gd name="connsiteY26" fmla="*/ 522514 h 1395374"/>
                        <a:gd name="connsiteX27" fmla="*/ 2249715 w 4949372"/>
                        <a:gd name="connsiteY27" fmla="*/ 609600 h 1395374"/>
                        <a:gd name="connsiteX28" fmla="*/ 2264229 w 4949372"/>
                        <a:gd name="connsiteY28" fmla="*/ 653143 h 1395374"/>
                        <a:gd name="connsiteX29" fmla="*/ 2322286 w 4949372"/>
                        <a:gd name="connsiteY29" fmla="*/ 798286 h 1395374"/>
                        <a:gd name="connsiteX30" fmla="*/ 2380343 w 4949372"/>
                        <a:gd name="connsiteY30" fmla="*/ 841828 h 1395374"/>
                        <a:gd name="connsiteX31" fmla="*/ 2409372 w 4949372"/>
                        <a:gd name="connsiteY31" fmla="*/ 885371 h 1395374"/>
                        <a:gd name="connsiteX32" fmla="*/ 2452915 w 4949372"/>
                        <a:gd name="connsiteY32" fmla="*/ 899886 h 1395374"/>
                        <a:gd name="connsiteX33" fmla="*/ 2525486 w 4949372"/>
                        <a:gd name="connsiteY33" fmla="*/ 914400 h 1395374"/>
                        <a:gd name="connsiteX34" fmla="*/ 2583543 w 4949372"/>
                        <a:gd name="connsiteY34" fmla="*/ 928914 h 1395374"/>
                        <a:gd name="connsiteX35" fmla="*/ 3265715 w 4949372"/>
                        <a:gd name="connsiteY35" fmla="*/ 928914 h 1395374"/>
                        <a:gd name="connsiteX36" fmla="*/ 3396343 w 4949372"/>
                        <a:gd name="connsiteY36" fmla="*/ 986971 h 1395374"/>
                        <a:gd name="connsiteX37" fmla="*/ 3643086 w 4949372"/>
                        <a:gd name="connsiteY37" fmla="*/ 1030514 h 1395374"/>
                        <a:gd name="connsiteX38" fmla="*/ 3730172 w 4949372"/>
                        <a:gd name="connsiteY38" fmla="*/ 1074057 h 1395374"/>
                        <a:gd name="connsiteX39" fmla="*/ 3773715 w 4949372"/>
                        <a:gd name="connsiteY39" fmla="*/ 1103086 h 1395374"/>
                        <a:gd name="connsiteX40" fmla="*/ 3846286 w 4949372"/>
                        <a:gd name="connsiteY40" fmla="*/ 1204686 h 1395374"/>
                        <a:gd name="connsiteX41" fmla="*/ 3889829 w 4949372"/>
                        <a:gd name="connsiteY41" fmla="*/ 1219200 h 1395374"/>
                        <a:gd name="connsiteX42" fmla="*/ 3947886 w 4949372"/>
                        <a:gd name="connsiteY42" fmla="*/ 1262743 h 1395374"/>
                        <a:gd name="connsiteX43" fmla="*/ 4078515 w 4949372"/>
                        <a:gd name="connsiteY43" fmla="*/ 1277257 h 1395374"/>
                        <a:gd name="connsiteX44" fmla="*/ 4122058 w 4949372"/>
                        <a:gd name="connsiteY44" fmla="*/ 1291771 h 1395374"/>
                        <a:gd name="connsiteX45" fmla="*/ 4194629 w 4949372"/>
                        <a:gd name="connsiteY45" fmla="*/ 1320800 h 1395374"/>
                        <a:gd name="connsiteX46" fmla="*/ 4310743 w 4949372"/>
                        <a:gd name="connsiteY46" fmla="*/ 1378857 h 1395374"/>
                        <a:gd name="connsiteX47" fmla="*/ 4354286 w 4949372"/>
                        <a:gd name="connsiteY47" fmla="*/ 1393371 h 1395374"/>
                        <a:gd name="connsiteX48" fmla="*/ 4949372 w 4949372"/>
                        <a:gd name="connsiteY48" fmla="*/ 1393371 h 13953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4949372" h="1395374">
                          <a:moveTo>
                            <a:pt x="0" y="928914"/>
                          </a:moveTo>
                          <a:cubicBezTo>
                            <a:pt x="344596" y="953528"/>
                            <a:pt x="338085" y="959490"/>
                            <a:pt x="827315" y="928914"/>
                          </a:cubicBezTo>
                          <a:cubicBezTo>
                            <a:pt x="853318" y="927289"/>
                            <a:pt x="875696" y="909562"/>
                            <a:pt x="899886" y="899886"/>
                          </a:cubicBezTo>
                          <a:cubicBezTo>
                            <a:pt x="909741" y="886746"/>
                            <a:pt x="961850" y="819502"/>
                            <a:pt x="972458" y="798286"/>
                          </a:cubicBezTo>
                          <a:cubicBezTo>
                            <a:pt x="979300" y="784602"/>
                            <a:pt x="980945" y="768805"/>
                            <a:pt x="986972" y="754743"/>
                          </a:cubicBezTo>
                          <a:cubicBezTo>
                            <a:pt x="995495" y="734856"/>
                            <a:pt x="1007964" y="716775"/>
                            <a:pt x="1016000" y="696686"/>
                          </a:cubicBezTo>
                          <a:cubicBezTo>
                            <a:pt x="1027364" y="668276"/>
                            <a:pt x="1026670" y="634079"/>
                            <a:pt x="1045029" y="609600"/>
                          </a:cubicBezTo>
                          <a:cubicBezTo>
                            <a:pt x="1059543" y="590248"/>
                            <a:pt x="1074700" y="571361"/>
                            <a:pt x="1088572" y="551543"/>
                          </a:cubicBezTo>
                          <a:cubicBezTo>
                            <a:pt x="1108579" y="522962"/>
                            <a:pt x="1146629" y="464457"/>
                            <a:pt x="1146629" y="464457"/>
                          </a:cubicBezTo>
                          <a:cubicBezTo>
                            <a:pt x="1179907" y="364620"/>
                            <a:pt x="1134389" y="485876"/>
                            <a:pt x="1204686" y="362857"/>
                          </a:cubicBezTo>
                          <a:cubicBezTo>
                            <a:pt x="1212277" y="349573"/>
                            <a:pt x="1212358" y="332998"/>
                            <a:pt x="1219200" y="319314"/>
                          </a:cubicBezTo>
                          <a:cubicBezTo>
                            <a:pt x="1231816" y="294082"/>
                            <a:pt x="1249043" y="271403"/>
                            <a:pt x="1262743" y="246743"/>
                          </a:cubicBezTo>
                          <a:cubicBezTo>
                            <a:pt x="1273251" y="227829"/>
                            <a:pt x="1279196" y="206292"/>
                            <a:pt x="1291772" y="188686"/>
                          </a:cubicBezTo>
                          <a:cubicBezTo>
                            <a:pt x="1303703" y="171983"/>
                            <a:pt x="1322174" y="160912"/>
                            <a:pt x="1335315" y="145143"/>
                          </a:cubicBezTo>
                          <a:cubicBezTo>
                            <a:pt x="1346482" y="131742"/>
                            <a:pt x="1352008" y="113935"/>
                            <a:pt x="1364343" y="101600"/>
                          </a:cubicBezTo>
                          <a:cubicBezTo>
                            <a:pt x="1399210" y="66732"/>
                            <a:pt x="1410111" y="75765"/>
                            <a:pt x="1451429" y="58057"/>
                          </a:cubicBezTo>
                          <a:cubicBezTo>
                            <a:pt x="1471316" y="49534"/>
                            <a:pt x="1489227" y="36625"/>
                            <a:pt x="1509486" y="29028"/>
                          </a:cubicBezTo>
                          <a:cubicBezTo>
                            <a:pt x="1532911" y="20243"/>
                            <a:pt x="1620410" y="3941"/>
                            <a:pt x="1640115" y="0"/>
                          </a:cubicBezTo>
                          <a:cubicBezTo>
                            <a:pt x="1703010" y="4838"/>
                            <a:pt x="1766206" y="6690"/>
                            <a:pt x="1828800" y="14514"/>
                          </a:cubicBezTo>
                          <a:cubicBezTo>
                            <a:pt x="1843981" y="16412"/>
                            <a:pt x="1860396" y="19471"/>
                            <a:pt x="1872343" y="29028"/>
                          </a:cubicBezTo>
                          <a:cubicBezTo>
                            <a:pt x="1963468" y="101927"/>
                            <a:pt x="1826094" y="53750"/>
                            <a:pt x="1959429" y="87086"/>
                          </a:cubicBezTo>
                          <a:cubicBezTo>
                            <a:pt x="1991912" y="141223"/>
                            <a:pt x="2006202" y="170682"/>
                            <a:pt x="2046515" y="217714"/>
                          </a:cubicBezTo>
                          <a:cubicBezTo>
                            <a:pt x="2059873" y="233299"/>
                            <a:pt x="2075544" y="246743"/>
                            <a:pt x="2090058" y="261257"/>
                          </a:cubicBezTo>
                          <a:cubicBezTo>
                            <a:pt x="2099734" y="280609"/>
                            <a:pt x="2107619" y="300966"/>
                            <a:pt x="2119086" y="319314"/>
                          </a:cubicBezTo>
                          <a:cubicBezTo>
                            <a:pt x="2131907" y="339827"/>
                            <a:pt x="2148569" y="357686"/>
                            <a:pt x="2162629" y="377371"/>
                          </a:cubicBezTo>
                          <a:cubicBezTo>
                            <a:pt x="2172768" y="391566"/>
                            <a:pt x="2181982" y="406400"/>
                            <a:pt x="2191658" y="420914"/>
                          </a:cubicBezTo>
                          <a:cubicBezTo>
                            <a:pt x="2240445" y="567278"/>
                            <a:pt x="2166000" y="340227"/>
                            <a:pt x="2220686" y="522514"/>
                          </a:cubicBezTo>
                          <a:cubicBezTo>
                            <a:pt x="2229479" y="551822"/>
                            <a:pt x="2240039" y="580571"/>
                            <a:pt x="2249715" y="609600"/>
                          </a:cubicBezTo>
                          <a:cubicBezTo>
                            <a:pt x="2254553" y="624114"/>
                            <a:pt x="2260518" y="638300"/>
                            <a:pt x="2264229" y="653143"/>
                          </a:cubicBezTo>
                          <a:cubicBezTo>
                            <a:pt x="2278129" y="708743"/>
                            <a:pt x="2283628" y="748583"/>
                            <a:pt x="2322286" y="798286"/>
                          </a:cubicBezTo>
                          <a:cubicBezTo>
                            <a:pt x="2337137" y="817381"/>
                            <a:pt x="2360991" y="827314"/>
                            <a:pt x="2380343" y="841828"/>
                          </a:cubicBezTo>
                          <a:cubicBezTo>
                            <a:pt x="2390019" y="856342"/>
                            <a:pt x="2395750" y="874474"/>
                            <a:pt x="2409372" y="885371"/>
                          </a:cubicBezTo>
                          <a:cubicBezTo>
                            <a:pt x="2421319" y="894929"/>
                            <a:pt x="2438072" y="896175"/>
                            <a:pt x="2452915" y="899886"/>
                          </a:cubicBezTo>
                          <a:cubicBezTo>
                            <a:pt x="2476848" y="905869"/>
                            <a:pt x="2501404" y="909049"/>
                            <a:pt x="2525486" y="914400"/>
                          </a:cubicBezTo>
                          <a:cubicBezTo>
                            <a:pt x="2544959" y="918727"/>
                            <a:pt x="2564191" y="924076"/>
                            <a:pt x="2583543" y="928914"/>
                          </a:cubicBezTo>
                          <a:cubicBezTo>
                            <a:pt x="2873008" y="908238"/>
                            <a:pt x="2890721" y="900068"/>
                            <a:pt x="3265715" y="928914"/>
                          </a:cubicBezTo>
                          <a:cubicBezTo>
                            <a:pt x="3404588" y="939597"/>
                            <a:pt x="3307251" y="954574"/>
                            <a:pt x="3396343" y="986971"/>
                          </a:cubicBezTo>
                          <a:cubicBezTo>
                            <a:pt x="3483585" y="1018695"/>
                            <a:pt x="3551184" y="1020303"/>
                            <a:pt x="3643086" y="1030514"/>
                          </a:cubicBezTo>
                          <a:cubicBezTo>
                            <a:pt x="3767875" y="1113707"/>
                            <a:pt x="3609988" y="1013965"/>
                            <a:pt x="3730172" y="1074057"/>
                          </a:cubicBezTo>
                          <a:cubicBezTo>
                            <a:pt x="3745774" y="1081858"/>
                            <a:pt x="3759201" y="1093410"/>
                            <a:pt x="3773715" y="1103086"/>
                          </a:cubicBezTo>
                          <a:cubicBezTo>
                            <a:pt x="3792071" y="1158153"/>
                            <a:pt x="3786021" y="1161639"/>
                            <a:pt x="3846286" y="1204686"/>
                          </a:cubicBezTo>
                          <a:cubicBezTo>
                            <a:pt x="3858736" y="1213579"/>
                            <a:pt x="3875315" y="1214362"/>
                            <a:pt x="3889829" y="1219200"/>
                          </a:cubicBezTo>
                          <a:cubicBezTo>
                            <a:pt x="3909181" y="1233714"/>
                            <a:pt x="3924765" y="1255629"/>
                            <a:pt x="3947886" y="1262743"/>
                          </a:cubicBezTo>
                          <a:cubicBezTo>
                            <a:pt x="3989760" y="1275627"/>
                            <a:pt x="4035300" y="1270055"/>
                            <a:pt x="4078515" y="1277257"/>
                          </a:cubicBezTo>
                          <a:cubicBezTo>
                            <a:pt x="4093606" y="1279772"/>
                            <a:pt x="4107733" y="1286399"/>
                            <a:pt x="4122058" y="1291771"/>
                          </a:cubicBezTo>
                          <a:cubicBezTo>
                            <a:pt x="4146453" y="1300919"/>
                            <a:pt x="4170973" y="1309882"/>
                            <a:pt x="4194629" y="1320800"/>
                          </a:cubicBezTo>
                          <a:cubicBezTo>
                            <a:pt x="4233919" y="1338934"/>
                            <a:pt x="4269690" y="1365173"/>
                            <a:pt x="4310743" y="1378857"/>
                          </a:cubicBezTo>
                          <a:cubicBezTo>
                            <a:pt x="4325257" y="1383695"/>
                            <a:pt x="4338991" y="1393023"/>
                            <a:pt x="4354286" y="1393371"/>
                          </a:cubicBezTo>
                          <a:cubicBezTo>
                            <a:pt x="4552597" y="1397878"/>
                            <a:pt x="4751010" y="1393371"/>
                            <a:pt x="4949372" y="1393371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2257657" y="12526830"/>
                      <a:ext cx="337042" cy="23022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6438289" y="2979606"/>
                    <a:ext cx="5843609" cy="22665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1. </a:t>
                    </a:r>
                    <a:r>
                      <a:rPr lang="en-US" sz="2000" dirty="0" smtClean="0"/>
                      <a:t>Cross-linking the polymer</a:t>
                    </a:r>
                    <a:br>
                      <a:rPr lang="en-US" sz="2000" dirty="0" smtClean="0"/>
                    </a:br>
                    <a:r>
                      <a:rPr lang="en-US" sz="2000" dirty="0" smtClean="0"/>
                      <a:t>      using  formaldehyde</a:t>
                    </a:r>
                    <a:endParaRPr lang="en-US" sz="2000" dirty="0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7616725" y="11763491"/>
                    <a:ext cx="9725804" cy="680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4. </a:t>
                    </a:r>
                    <a:r>
                      <a:rPr lang="en-US" sz="2000" dirty="0" smtClean="0"/>
                      <a:t>Reverse cross-linking, and PCR</a:t>
                    </a:r>
                    <a:endParaRPr lang="en-US" sz="2000" dirty="0"/>
                  </a:p>
                </p:txBody>
              </p:sp>
            </p:grpSp>
          </p:grpSp>
          <p:sp>
            <p:nvSpPr>
              <p:cNvPr id="128" name="TextBox 127"/>
              <p:cNvSpPr txBox="1"/>
              <p:nvPr/>
            </p:nvSpPr>
            <p:spPr>
              <a:xfrm>
                <a:off x="421346" y="11903665"/>
                <a:ext cx="408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Figure 1</a:t>
                </a:r>
                <a:endParaRPr lang="en-US" sz="4000" dirty="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325554" y="13437374"/>
              <a:ext cx="235612" cy="92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66453" y="17321069"/>
              <a:ext cx="538191" cy="92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5564344" y="1979474"/>
                <a:ext cx="7309265" cy="268819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r>
                  <a:rPr lang="en-US" sz="4000" b="1" dirty="0" smtClean="0"/>
                  <a:t>Methods cont.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This problem has a unique solution and can be solved </a:t>
                </a:r>
                <a:r>
                  <a:rPr lang="en-US" sz="2400" dirty="0"/>
                  <a:t>using the Boundary Element Method </a:t>
                </a:r>
                <a:r>
                  <a:rPr lang="en-US" sz="2400" dirty="0" smtClean="0"/>
                  <a:t>[</a:t>
                </a:r>
                <a:r>
                  <a:rPr lang="en-US" sz="2400" dirty="0" err="1"/>
                  <a:t>Farcas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Lesnic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2006, </a:t>
                </a:r>
                <a:r>
                  <a:rPr lang="en-US" sz="2400" dirty="0" err="1"/>
                  <a:t>Hazanee</a:t>
                </a:r>
                <a:r>
                  <a:rPr lang="en-US" sz="2400" dirty="0"/>
                  <a:t> et. al. 2011</a:t>
                </a:r>
                <a:r>
                  <a:rPr lang="en-US" sz="2400" dirty="0" smtClean="0"/>
                  <a:t>]. Treating </a:t>
                </a:r>
                <a:r>
                  <a:rPr lang="en-US" sz="2400" dirty="0"/>
                  <a:t>t as the distance between beads,  E(t) the </a:t>
                </a:r>
                <a:r>
                  <a:rPr lang="en-US" sz="2400" dirty="0" smtClean="0"/>
                  <a:t>observed encounter </a:t>
                </a:r>
                <a:r>
                  <a:rPr lang="en-US" sz="2400" dirty="0"/>
                  <a:t>signal for bead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, we calculate the </a:t>
                </a:r>
                <a:r>
                  <a:rPr lang="en-US" sz="2400" dirty="0"/>
                  <a:t>unknown source </a:t>
                </a:r>
                <a:r>
                  <a:rPr lang="en-US" sz="2400" dirty="0" smtClean="0"/>
                  <a:t>function and </a:t>
                </a:r>
                <a:r>
                  <a:rPr lang="en-US" sz="2400" dirty="0"/>
                  <a:t>the smoothed approximation to the encounter </a:t>
                </a:r>
                <a:r>
                  <a:rPr lang="en-US" sz="2400" dirty="0" smtClean="0"/>
                  <a:t>signal. An example of 10 smoothed signals is shown in Figure 3B</a:t>
                </a: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3200" b="1" dirty="0" smtClean="0"/>
                  <a:t>Figure 3</a:t>
                </a:r>
                <a:endParaRPr lang="en-US" sz="3200" b="1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3</a:t>
                </a:r>
                <a:r>
                  <a:rPr lang="en-US" sz="2400" dirty="0"/>
                  <a:t>. </a:t>
                </a:r>
                <a:r>
                  <a:rPr lang="en-US" sz="2400" b="1" dirty="0"/>
                  <a:t>From encounter signal to loops and chains</a:t>
                </a:r>
                <a:endParaRPr lang="en-US" sz="2400" dirty="0"/>
              </a:p>
              <a:p>
                <a:r>
                  <a:rPr lang="en-US" sz="2400" dirty="0" smtClean="0"/>
                  <a:t>In the context of a Rous polymer, equal encounter probabilities indicate an equal distance between beads. We therefore differentiate the smoothed encounter signal of each bead </a:t>
                </a:r>
                <a:r>
                  <a:rPr lang="en-US" sz="2400" dirty="0"/>
                  <a:t>into regions of loops and </a:t>
                </a:r>
                <a:r>
                  <a:rPr lang="en-US" sz="2400" dirty="0" smtClean="0"/>
                  <a:t>chain (Figure 4) to gain insight into the structure of the chromosome.</a:t>
                </a:r>
              </a:p>
              <a:p>
                <a:endParaRPr lang="en-US" sz="2400" dirty="0" smtClean="0"/>
              </a:p>
              <a:p>
                <a:r>
                  <a:rPr lang="en-US" sz="3200" b="1" dirty="0" smtClean="0"/>
                  <a:t>Figure 4</a:t>
                </a:r>
                <a:endParaRPr lang="en-US" sz="3200" b="1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Assigning </a:t>
                </a:r>
                <a:r>
                  <a:rPr lang="en-US" sz="2400" b="1" dirty="0"/>
                  <a:t>spring </a:t>
                </a:r>
                <a:r>
                  <a:rPr lang="en-US" sz="2400" b="1" dirty="0" smtClean="0"/>
                  <a:t>constants</a:t>
                </a:r>
              </a:p>
              <a:p>
                <a:r>
                  <a:rPr lang="en-US" sz="2400" dirty="0" smtClean="0"/>
                  <a:t>If the encounter probabilities between bead m and n is found to be higher than the nearest neighbor (NN) probability (Figure 5A), </a:t>
                </a:r>
                <a:r>
                  <a:rPr lang="en-US" sz="2400" dirty="0"/>
                  <a:t>we assign a different spring constant between the beads. </a:t>
                </a:r>
                <a:r>
                  <a:rPr lang="en-US" sz="2400" dirty="0"/>
                  <a:t>First, we estimate the NN interaction for all beads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/>
                  <a:t>Empirically tested, we fit a lognormal distribution to the  NN encounter probability and use its expectation in the calculation of the </a:t>
                </a:r>
                <a:r>
                  <a:rPr lang="en-US" sz="2400" dirty="0" smtClean="0"/>
                  <a:t>new spring constant between beads n and m.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endParaRPr lang="en-US" sz="2400" b="1" dirty="0" smtClean="0"/>
              </a:p>
              <a:p>
                <a:r>
                  <a:rPr lang="en-US" sz="3200" b="1" dirty="0" smtClean="0"/>
                  <a:t>Figure 5</a:t>
                </a:r>
                <a:endParaRPr lang="en-US" sz="32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Simulation</a:t>
                </a:r>
                <a:endParaRPr lang="en-US" sz="2400" b="1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Reconstruction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Simulation of the resulted structure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Validation with the </a:t>
                </a:r>
                <a:r>
                  <a:rPr lang="en-US" sz="2400" dirty="0" err="1"/>
                  <a:t>HiC</a:t>
                </a:r>
                <a:r>
                  <a:rPr lang="en-US" sz="2400" dirty="0"/>
                  <a:t> maps</a:t>
                </a:r>
              </a:p>
              <a:p>
                <a:endParaRPr lang="en-US" sz="2400" dirty="0"/>
              </a:p>
              <a:p>
                <a:endParaRPr lang="he-IL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344" y="1979474"/>
                <a:ext cx="7309265" cy="26881974"/>
              </a:xfrm>
              <a:prstGeom prst="rect">
                <a:avLst/>
              </a:prstGeom>
              <a:blipFill rotWithShape="0">
                <a:blip r:embed="rId6"/>
                <a:stretch>
                  <a:fillRect l="-2919" t="-408" r="-8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8141431" y="16992265"/>
            <a:ext cx="6378146" cy="5602264"/>
            <a:chOff x="8051254" y="16192612"/>
            <a:chExt cx="6402597" cy="5912592"/>
          </a:xfrm>
        </p:grpSpPr>
        <p:grpSp>
          <p:nvGrpSpPr>
            <p:cNvPr id="20" name="Group 19"/>
            <p:cNvGrpSpPr/>
            <p:nvPr/>
          </p:nvGrpSpPr>
          <p:grpSpPr>
            <a:xfrm>
              <a:off x="8051254" y="16255695"/>
              <a:ext cx="3071138" cy="2947720"/>
              <a:chOff x="7933266" y="16255695"/>
              <a:chExt cx="3071138" cy="294772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7387" y="17047177"/>
                <a:ext cx="2895239" cy="215623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933266" y="16255695"/>
                <a:ext cx="3071138" cy="9278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A. </a:t>
                </a:r>
                <a:r>
                  <a:rPr lang="en-US" sz="3200" dirty="0" smtClean="0"/>
                  <a:t>Chain</a:t>
                </a:r>
                <a:endParaRPr lang="he-IL" sz="3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544548" y="16192612"/>
              <a:ext cx="2909303" cy="3010804"/>
              <a:chOff x="11551373" y="16177538"/>
              <a:chExt cx="2909303" cy="302587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2826" y="17057624"/>
                <a:ext cx="2857850" cy="214579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1551373" y="16177538"/>
                <a:ext cx="2199286" cy="9278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B. </a:t>
                </a:r>
                <a:r>
                  <a:rPr lang="en-US" sz="3600" dirty="0" smtClean="0"/>
                  <a:t>Ring</a:t>
                </a:r>
                <a:endParaRPr lang="he-IL" sz="3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065375" y="19100807"/>
              <a:ext cx="3626933" cy="3004397"/>
              <a:chOff x="7947387" y="19150753"/>
              <a:chExt cx="3626933" cy="3004397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0256" y="19980730"/>
                <a:ext cx="2875405" cy="217442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947387" y="19150753"/>
                <a:ext cx="3626933" cy="10011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C. </a:t>
                </a:r>
                <a:r>
                  <a:rPr lang="en-US" sz="3600" dirty="0" smtClean="0"/>
                  <a:t>Composite </a:t>
                </a:r>
                <a:endParaRPr lang="he-IL" sz="3600" dirty="0"/>
              </a:p>
            </p:txBody>
          </p:sp>
        </p:grp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632" y="13276183"/>
            <a:ext cx="4799466" cy="269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0" name="Group 39"/>
          <p:cNvGrpSpPr/>
          <p:nvPr/>
        </p:nvGrpSpPr>
        <p:grpSpPr>
          <a:xfrm>
            <a:off x="15699559" y="6237933"/>
            <a:ext cx="7021650" cy="3270802"/>
            <a:chOff x="15755954" y="5524500"/>
            <a:chExt cx="6970696" cy="327080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2911" y="6302622"/>
              <a:ext cx="3413739" cy="24858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5954" y="6309414"/>
              <a:ext cx="3403343" cy="24858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15772153" y="5524500"/>
              <a:ext cx="725010" cy="9278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273327" y="5524500"/>
              <a:ext cx="373562" cy="9278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B</a:t>
              </a:r>
              <a:endParaRPr lang="he-IL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805130" y="20949023"/>
            <a:ext cx="6548928" cy="3475664"/>
            <a:chOff x="15695827" y="20538237"/>
            <a:chExt cx="6548928" cy="2911207"/>
          </a:xfrm>
        </p:grpSpPr>
        <p:grpSp>
          <p:nvGrpSpPr>
            <p:cNvPr id="36" name="Group 35"/>
            <p:cNvGrpSpPr/>
            <p:nvPr/>
          </p:nvGrpSpPr>
          <p:grpSpPr>
            <a:xfrm>
              <a:off x="19124207" y="20538237"/>
              <a:ext cx="3120548" cy="2911207"/>
              <a:chOff x="19606985" y="20538237"/>
              <a:chExt cx="3576087" cy="2911207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9631" y="21438871"/>
                <a:ext cx="3513441" cy="2010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19606985" y="20538237"/>
                <a:ext cx="1405230" cy="9278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B</a:t>
                </a:r>
                <a:endParaRPr lang="he-IL" dirty="0"/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5827" y="21438870"/>
              <a:ext cx="3068114" cy="2010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8" name="TextBox 37"/>
            <p:cNvSpPr txBox="1"/>
            <p:nvPr/>
          </p:nvSpPr>
          <p:spPr>
            <a:xfrm>
              <a:off x="15742656" y="20607917"/>
              <a:ext cx="725010" cy="9278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275</Words>
  <Application>Microsoft Office PowerPoint</Application>
  <PresentationFormat>Custom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218</cp:revision>
  <dcterms:created xsi:type="dcterms:W3CDTF">2015-03-05T10:25:27Z</dcterms:created>
  <dcterms:modified xsi:type="dcterms:W3CDTF">2015-03-11T02:36:16Z</dcterms:modified>
</cp:coreProperties>
</file>