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75" d="100"/>
          <a:sy n="75" d="100"/>
        </p:scale>
        <p:origin x="48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659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707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87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409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91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94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61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5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0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053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22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E048-DE38-4A72-829A-1E6EA0892BA2}" type="datetimeFigureOut">
              <a:rPr lang="he-IL" smtClean="0"/>
              <a:t>י"ג/סיון/תשע"ה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3452-4FD4-4FD8-9456-CD432734D4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4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5" y="1597484"/>
            <a:ext cx="3251553" cy="35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88" y="2196806"/>
            <a:ext cx="5731345" cy="3545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797" y="1459117"/>
            <a:ext cx="232651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The data</a:t>
            </a:r>
            <a:endParaRPr lang="he-IL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8129" y="5125031"/>
            <a:ext cx="2318139" cy="369332"/>
            <a:chOff x="668129" y="3804232"/>
            <a:chExt cx="231813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122744" y="3804232"/>
              <a:ext cx="118061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307 beads</a:t>
              </a:r>
              <a:endParaRPr lang="he-IL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 flipV="1">
              <a:off x="2303362" y="3985294"/>
              <a:ext cx="682906" cy="3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</p:cNvCxnSpPr>
            <p:nvPr/>
          </p:nvCxnSpPr>
          <p:spPr>
            <a:xfrm flipH="1" flipV="1">
              <a:off x="668129" y="3985294"/>
              <a:ext cx="454615" cy="3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66" y="2138931"/>
            <a:ext cx="2536626" cy="21137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38828" y="1480446"/>
            <a:ext cx="35798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Random connector model</a:t>
            </a:r>
            <a:endParaRPr lang="he-IL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90539" y="1469450"/>
            <a:ext cx="51014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Simulation result. Increasing number of connectors</a:t>
            </a:r>
            <a:endParaRPr lang="he-IL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734176" y="4625974"/>
            <a:ext cx="309562" cy="923925"/>
            <a:chOff x="6734176" y="3305175"/>
            <a:chExt cx="309562" cy="92392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005638" y="3305175"/>
              <a:ext cx="0" cy="27146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38976" y="3576638"/>
              <a:ext cx="4762" cy="65246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34176" y="3352800"/>
              <a:ext cx="22383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91325" y="3804232"/>
              <a:ext cx="1666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E</a:t>
              </a:r>
              <a:endParaRPr lang="he-IL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91566" y="4416424"/>
            <a:ext cx="253662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Restrict random connectors between bead 1-107 (TAD D) and beads 108-307 (TAD E)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49797" y="218277"/>
            <a:ext cx="888227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Random connector model </a:t>
            </a:r>
            <a:endParaRPr lang="he-IL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05638" y="5979585"/>
            <a:ext cx="50743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*Number of connector in white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392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534" y="82882"/>
            <a:ext cx="5486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Reconstruction</a:t>
            </a:r>
            <a:endParaRPr lang="he-IL" sz="3200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33" y="667657"/>
            <a:ext cx="4209143" cy="2078010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06" y="3494724"/>
            <a:ext cx="2667795" cy="2894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9" y="3788799"/>
            <a:ext cx="3034782" cy="2580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457" y="667657"/>
            <a:ext cx="7590972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In the Rouse model, equal encounter probabilities indicate equal distance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We “project” the encounter signal onto itself to distinguish between rings and chains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We apply this technique to the </a:t>
            </a:r>
            <a:r>
              <a:rPr lang="en-US" sz="2400" dirty="0" err="1" smtClean="0"/>
              <a:t>HiC</a:t>
            </a:r>
            <a:r>
              <a:rPr lang="en-US" sz="2400" dirty="0" smtClean="0"/>
              <a:t> data to find nearest neighbor beads (connectivity matrix) 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445828" y="3553333"/>
            <a:ext cx="233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Connectivity matrix</a:t>
            </a:r>
            <a:endParaRPr lang="he-IL" dirty="0"/>
          </a:p>
        </p:txBody>
      </p:sp>
      <p:sp>
        <p:nvSpPr>
          <p:cNvPr id="10" name="Right Arrow 9"/>
          <p:cNvSpPr/>
          <p:nvPr/>
        </p:nvSpPr>
        <p:spPr>
          <a:xfrm>
            <a:off x="4383314" y="4818743"/>
            <a:ext cx="1959429" cy="624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Connector 11"/>
          <p:cNvCxnSpPr/>
          <p:nvPr/>
        </p:nvCxnSpPr>
        <p:spPr>
          <a:xfrm>
            <a:off x="7353300" y="3968750"/>
            <a:ext cx="0" cy="5642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45828" y="4600575"/>
            <a:ext cx="0" cy="13874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22403" y="4071292"/>
            <a:ext cx="3619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D</a:t>
            </a:r>
            <a:endParaRPr lang="he-IL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922403" y="5040778"/>
            <a:ext cx="4308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4258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Example 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68" y="1587500"/>
            <a:ext cx="8773231" cy="493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-896447" y="2758925"/>
            <a:ext cx="7736438" cy="4817387"/>
            <a:chOff x="-1326234" y="2835252"/>
            <a:chExt cx="7736438" cy="48173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26234" y="2835252"/>
              <a:ext cx="7736438" cy="4817387"/>
            </a:xfrm>
            <a:prstGeom prst="rect">
              <a:avLst/>
            </a:prstGeom>
            <a:solidFill>
              <a:schemeClr val="accent1"/>
            </a:solidFill>
          </p:spPr>
        </p:pic>
        <p:grpSp>
          <p:nvGrpSpPr>
            <p:cNvPr id="55" name="Group 54"/>
            <p:cNvGrpSpPr/>
            <p:nvPr/>
          </p:nvGrpSpPr>
          <p:grpSpPr>
            <a:xfrm>
              <a:off x="726601" y="3511385"/>
              <a:ext cx="4688708" cy="2826569"/>
              <a:chOff x="762968" y="3296214"/>
              <a:chExt cx="4688708" cy="282656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426106" y="4502552"/>
                <a:ext cx="300942" cy="347240"/>
              </a:xfrm>
              <a:prstGeom prst="ellipse">
                <a:avLst/>
              </a:prstGeom>
              <a:solidFill>
                <a:schemeClr val="accent1">
                  <a:alpha val="7000"/>
                </a:schemeClr>
              </a:solidFill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65944" y="4361511"/>
                <a:ext cx="1585732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Bead 32 and 64 are connected</a:t>
                </a:r>
                <a:endParaRPr lang="he-IL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450296" y="5418881"/>
                <a:ext cx="300942" cy="347240"/>
              </a:xfrm>
              <a:prstGeom prst="ellipse">
                <a:avLst/>
              </a:prstGeom>
              <a:solidFill>
                <a:schemeClr val="accent1">
                  <a:alpha val="7000"/>
                </a:schemeClr>
              </a:solidFill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812648" y="5284841"/>
                <a:ext cx="1169043" cy="2594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762968" y="3296214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Bead </a:t>
                </a:r>
                <a:r>
                  <a:rPr lang="en-US" dirty="0" err="1"/>
                  <a:t>N</a:t>
                </a:r>
                <a:r>
                  <a:rPr lang="en-US" dirty="0" err="1" smtClean="0"/>
                  <a:t>um</a:t>
                </a:r>
                <a:endParaRPr lang="he-IL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757776" y="5753451"/>
                <a:ext cx="155823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Bead Num.</a:t>
                </a:r>
                <a:endParaRPr lang="he-IL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32697" y="4500189"/>
                <a:ext cx="42180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he-IL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146339" y="5362164"/>
                <a:ext cx="42031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64</a:t>
                </a:r>
                <a:endParaRPr lang="he-IL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42220"/>
            <a:ext cx="10670411" cy="476793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 smtClean="0"/>
              <a:t>Example 2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92" y="2205725"/>
            <a:ext cx="4912821" cy="36780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819909" y="1782501"/>
            <a:ext cx="138896" cy="166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48577" y="1506022"/>
            <a:ext cx="1412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Bead 64</a:t>
            </a:r>
            <a:endParaRPr lang="he-IL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326775" y="4109013"/>
            <a:ext cx="1365812" cy="117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04972" y="5284841"/>
            <a:ext cx="1400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Bead 32</a:t>
            </a:r>
            <a:endParaRPr lang="he-IL" dirty="0"/>
          </a:p>
        </p:txBody>
      </p:sp>
      <p:grpSp>
        <p:nvGrpSpPr>
          <p:cNvPr id="52" name="Group 51"/>
          <p:cNvGrpSpPr/>
          <p:nvPr/>
        </p:nvGrpSpPr>
        <p:grpSpPr>
          <a:xfrm>
            <a:off x="1757776" y="1442344"/>
            <a:ext cx="2725324" cy="1490717"/>
            <a:chOff x="1482757" y="1275449"/>
            <a:chExt cx="2823025" cy="2017795"/>
          </a:xfrm>
        </p:grpSpPr>
        <p:sp>
          <p:nvSpPr>
            <p:cNvPr id="19" name="Oval 18"/>
            <p:cNvSpPr/>
            <p:nvPr/>
          </p:nvSpPr>
          <p:spPr>
            <a:xfrm>
              <a:off x="2060294" y="2294138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569567" y="1331089"/>
              <a:ext cx="2736215" cy="1898248"/>
            </a:xfrm>
            <a:custGeom>
              <a:avLst/>
              <a:gdLst>
                <a:gd name="connsiteX0" fmla="*/ 2736215 w 2736215"/>
                <a:gd name="connsiteY0" fmla="*/ 219919 h 1898248"/>
                <a:gd name="connsiteX1" fmla="*/ 2678342 w 2736215"/>
                <a:gd name="connsiteY1" fmla="*/ 312516 h 1898248"/>
                <a:gd name="connsiteX2" fmla="*/ 2655192 w 2736215"/>
                <a:gd name="connsiteY2" fmla="*/ 393539 h 1898248"/>
                <a:gd name="connsiteX3" fmla="*/ 2643618 w 2736215"/>
                <a:gd name="connsiteY3" fmla="*/ 462987 h 1898248"/>
                <a:gd name="connsiteX4" fmla="*/ 2643618 w 2736215"/>
                <a:gd name="connsiteY4" fmla="*/ 902825 h 1898248"/>
                <a:gd name="connsiteX5" fmla="*/ 2620468 w 2736215"/>
                <a:gd name="connsiteY5" fmla="*/ 925974 h 1898248"/>
                <a:gd name="connsiteX6" fmla="*/ 2551020 w 2736215"/>
                <a:gd name="connsiteY6" fmla="*/ 972273 h 1898248"/>
                <a:gd name="connsiteX7" fmla="*/ 2516296 w 2736215"/>
                <a:gd name="connsiteY7" fmla="*/ 995422 h 1898248"/>
                <a:gd name="connsiteX8" fmla="*/ 2493147 w 2736215"/>
                <a:gd name="connsiteY8" fmla="*/ 1018572 h 1898248"/>
                <a:gd name="connsiteX9" fmla="*/ 2446848 w 2736215"/>
                <a:gd name="connsiteY9" fmla="*/ 1030146 h 1898248"/>
                <a:gd name="connsiteX10" fmla="*/ 2342676 w 2736215"/>
                <a:gd name="connsiteY10" fmla="*/ 1111169 h 1898248"/>
                <a:gd name="connsiteX11" fmla="*/ 2307952 w 2736215"/>
                <a:gd name="connsiteY11" fmla="*/ 1169043 h 1898248"/>
                <a:gd name="connsiteX12" fmla="*/ 2238504 w 2736215"/>
                <a:gd name="connsiteY12" fmla="*/ 1261640 h 1898248"/>
                <a:gd name="connsiteX13" fmla="*/ 2226929 w 2736215"/>
                <a:gd name="connsiteY13" fmla="*/ 1307939 h 1898248"/>
                <a:gd name="connsiteX14" fmla="*/ 2145906 w 2736215"/>
                <a:gd name="connsiteY14" fmla="*/ 1412111 h 1898248"/>
                <a:gd name="connsiteX15" fmla="*/ 2122757 w 2736215"/>
                <a:gd name="connsiteY15" fmla="*/ 1469984 h 1898248"/>
                <a:gd name="connsiteX16" fmla="*/ 2099608 w 2736215"/>
                <a:gd name="connsiteY16" fmla="*/ 1504708 h 1898248"/>
                <a:gd name="connsiteX17" fmla="*/ 2030160 w 2736215"/>
                <a:gd name="connsiteY17" fmla="*/ 1597306 h 1898248"/>
                <a:gd name="connsiteX18" fmla="*/ 1972286 w 2736215"/>
                <a:gd name="connsiteY18" fmla="*/ 1655179 h 1898248"/>
                <a:gd name="connsiteX19" fmla="*/ 1879689 w 2736215"/>
                <a:gd name="connsiteY19" fmla="*/ 1724627 h 1898248"/>
                <a:gd name="connsiteX20" fmla="*/ 1821815 w 2736215"/>
                <a:gd name="connsiteY20" fmla="*/ 1770926 h 1898248"/>
                <a:gd name="connsiteX21" fmla="*/ 1787091 w 2736215"/>
                <a:gd name="connsiteY21" fmla="*/ 1805650 h 1898248"/>
                <a:gd name="connsiteX22" fmla="*/ 1717643 w 2736215"/>
                <a:gd name="connsiteY22" fmla="*/ 1840374 h 1898248"/>
                <a:gd name="connsiteX23" fmla="*/ 1694494 w 2736215"/>
                <a:gd name="connsiteY23" fmla="*/ 1863524 h 1898248"/>
                <a:gd name="connsiteX24" fmla="*/ 1648195 w 2736215"/>
                <a:gd name="connsiteY24" fmla="*/ 1875098 h 1898248"/>
                <a:gd name="connsiteX25" fmla="*/ 1555598 w 2736215"/>
                <a:gd name="connsiteY25" fmla="*/ 1898248 h 1898248"/>
                <a:gd name="connsiteX26" fmla="*/ 1370403 w 2736215"/>
                <a:gd name="connsiteY26" fmla="*/ 1886673 h 1898248"/>
                <a:gd name="connsiteX27" fmla="*/ 1335679 w 2736215"/>
                <a:gd name="connsiteY27" fmla="*/ 1863524 h 1898248"/>
                <a:gd name="connsiteX28" fmla="*/ 1266230 w 2736215"/>
                <a:gd name="connsiteY28" fmla="*/ 1840374 h 1898248"/>
                <a:gd name="connsiteX29" fmla="*/ 1196782 w 2736215"/>
                <a:gd name="connsiteY29" fmla="*/ 1805650 h 1898248"/>
                <a:gd name="connsiteX30" fmla="*/ 1115760 w 2736215"/>
                <a:gd name="connsiteY30" fmla="*/ 1724627 h 1898248"/>
                <a:gd name="connsiteX31" fmla="*/ 1081036 w 2736215"/>
                <a:gd name="connsiteY31" fmla="*/ 1689903 h 1898248"/>
                <a:gd name="connsiteX32" fmla="*/ 1069461 w 2736215"/>
                <a:gd name="connsiteY32" fmla="*/ 1655179 h 1898248"/>
                <a:gd name="connsiteX33" fmla="*/ 1046311 w 2736215"/>
                <a:gd name="connsiteY33" fmla="*/ 1632030 h 1898248"/>
                <a:gd name="connsiteX34" fmla="*/ 1023162 w 2736215"/>
                <a:gd name="connsiteY34" fmla="*/ 1597306 h 1898248"/>
                <a:gd name="connsiteX35" fmla="*/ 1000013 w 2736215"/>
                <a:gd name="connsiteY35" fmla="*/ 1504708 h 1898248"/>
                <a:gd name="connsiteX36" fmla="*/ 953714 w 2736215"/>
                <a:gd name="connsiteY36" fmla="*/ 1435260 h 1898248"/>
                <a:gd name="connsiteX37" fmla="*/ 918990 w 2736215"/>
                <a:gd name="connsiteY37" fmla="*/ 1412111 h 1898248"/>
                <a:gd name="connsiteX38" fmla="*/ 884266 w 2736215"/>
                <a:gd name="connsiteY38" fmla="*/ 1307939 h 1898248"/>
                <a:gd name="connsiteX39" fmla="*/ 872691 w 2736215"/>
                <a:gd name="connsiteY39" fmla="*/ 1273215 h 1898248"/>
                <a:gd name="connsiteX40" fmla="*/ 849542 w 2736215"/>
                <a:gd name="connsiteY40" fmla="*/ 1238491 h 1898248"/>
                <a:gd name="connsiteX41" fmla="*/ 780094 w 2736215"/>
                <a:gd name="connsiteY41" fmla="*/ 1145893 h 1898248"/>
                <a:gd name="connsiteX42" fmla="*/ 699071 w 2736215"/>
                <a:gd name="connsiteY42" fmla="*/ 1111169 h 1898248"/>
                <a:gd name="connsiteX43" fmla="*/ 664347 w 2736215"/>
                <a:gd name="connsiteY43" fmla="*/ 1099595 h 1898248"/>
                <a:gd name="connsiteX44" fmla="*/ 606474 w 2736215"/>
                <a:gd name="connsiteY44" fmla="*/ 1064870 h 1898248"/>
                <a:gd name="connsiteX45" fmla="*/ 537025 w 2736215"/>
                <a:gd name="connsiteY45" fmla="*/ 1030146 h 1898248"/>
                <a:gd name="connsiteX46" fmla="*/ 490727 w 2736215"/>
                <a:gd name="connsiteY46" fmla="*/ 995422 h 1898248"/>
                <a:gd name="connsiteX47" fmla="*/ 456003 w 2736215"/>
                <a:gd name="connsiteY47" fmla="*/ 983848 h 1898248"/>
                <a:gd name="connsiteX48" fmla="*/ 374980 w 2736215"/>
                <a:gd name="connsiteY48" fmla="*/ 891250 h 1898248"/>
                <a:gd name="connsiteX49" fmla="*/ 317106 w 2736215"/>
                <a:gd name="connsiteY49" fmla="*/ 833377 h 1898248"/>
                <a:gd name="connsiteX50" fmla="*/ 293957 w 2736215"/>
                <a:gd name="connsiteY50" fmla="*/ 810227 h 1898248"/>
                <a:gd name="connsiteX51" fmla="*/ 247658 w 2736215"/>
                <a:gd name="connsiteY51" fmla="*/ 752354 h 1898248"/>
                <a:gd name="connsiteX52" fmla="*/ 236084 w 2736215"/>
                <a:gd name="connsiteY52" fmla="*/ 717630 h 1898248"/>
                <a:gd name="connsiteX53" fmla="*/ 178210 w 2736215"/>
                <a:gd name="connsiteY53" fmla="*/ 659757 h 1898248"/>
                <a:gd name="connsiteX54" fmla="*/ 131911 w 2736215"/>
                <a:gd name="connsiteY54" fmla="*/ 601883 h 1898248"/>
                <a:gd name="connsiteX55" fmla="*/ 85613 w 2736215"/>
                <a:gd name="connsiteY55" fmla="*/ 555584 h 1898248"/>
                <a:gd name="connsiteX56" fmla="*/ 50889 w 2736215"/>
                <a:gd name="connsiteY56" fmla="*/ 474562 h 1898248"/>
                <a:gd name="connsiteX57" fmla="*/ 27739 w 2736215"/>
                <a:gd name="connsiteY57" fmla="*/ 439838 h 1898248"/>
                <a:gd name="connsiteX58" fmla="*/ 16165 w 2736215"/>
                <a:gd name="connsiteY58" fmla="*/ 405114 h 1898248"/>
                <a:gd name="connsiteX59" fmla="*/ 16165 w 2736215"/>
                <a:gd name="connsiteY59" fmla="*/ 243068 h 1898248"/>
                <a:gd name="connsiteX60" fmla="*/ 131911 w 2736215"/>
                <a:gd name="connsiteY60" fmla="*/ 138896 h 1898248"/>
                <a:gd name="connsiteX61" fmla="*/ 155061 w 2736215"/>
                <a:gd name="connsiteY61" fmla="*/ 115746 h 1898248"/>
                <a:gd name="connsiteX62" fmla="*/ 247658 w 2736215"/>
                <a:gd name="connsiteY62" fmla="*/ 81022 h 1898248"/>
                <a:gd name="connsiteX63" fmla="*/ 293957 w 2736215"/>
                <a:gd name="connsiteY63" fmla="*/ 46298 h 1898248"/>
                <a:gd name="connsiteX64" fmla="*/ 363405 w 2736215"/>
                <a:gd name="connsiteY64" fmla="*/ 34724 h 1898248"/>
                <a:gd name="connsiteX65" fmla="*/ 444428 w 2736215"/>
                <a:gd name="connsiteY65" fmla="*/ 11574 h 1898248"/>
                <a:gd name="connsiteX66" fmla="*/ 502301 w 2736215"/>
                <a:gd name="connsiteY66" fmla="*/ 0 h 1898248"/>
                <a:gd name="connsiteX67" fmla="*/ 710646 w 2736215"/>
                <a:gd name="connsiteY67" fmla="*/ 11574 h 1898248"/>
                <a:gd name="connsiteX68" fmla="*/ 745370 w 2736215"/>
                <a:gd name="connsiteY68" fmla="*/ 34724 h 1898248"/>
                <a:gd name="connsiteX69" fmla="*/ 780094 w 2736215"/>
                <a:gd name="connsiteY69" fmla="*/ 46298 h 1898248"/>
                <a:gd name="connsiteX70" fmla="*/ 826392 w 2736215"/>
                <a:gd name="connsiteY70" fmla="*/ 69448 h 1898248"/>
                <a:gd name="connsiteX71" fmla="*/ 884266 w 2736215"/>
                <a:gd name="connsiteY71" fmla="*/ 92597 h 1898248"/>
                <a:gd name="connsiteX72" fmla="*/ 965289 w 2736215"/>
                <a:gd name="connsiteY72" fmla="*/ 127321 h 1898248"/>
                <a:gd name="connsiteX73" fmla="*/ 1104185 w 2736215"/>
                <a:gd name="connsiteY73" fmla="*/ 266217 h 1898248"/>
                <a:gd name="connsiteX74" fmla="*/ 1150484 w 2736215"/>
                <a:gd name="connsiteY74" fmla="*/ 312516 h 1898248"/>
                <a:gd name="connsiteX75" fmla="*/ 1162058 w 2736215"/>
                <a:gd name="connsiteY75" fmla="*/ 347240 h 1898248"/>
                <a:gd name="connsiteX76" fmla="*/ 1162058 w 2736215"/>
                <a:gd name="connsiteY76" fmla="*/ 659757 h 1898248"/>
                <a:gd name="connsiteX77" fmla="*/ 1138909 w 2736215"/>
                <a:gd name="connsiteY77" fmla="*/ 729205 h 1898248"/>
                <a:gd name="connsiteX78" fmla="*/ 1127334 w 2736215"/>
                <a:gd name="connsiteY78" fmla="*/ 763929 h 1898248"/>
                <a:gd name="connsiteX79" fmla="*/ 1057886 w 2736215"/>
                <a:gd name="connsiteY79" fmla="*/ 833377 h 1898248"/>
                <a:gd name="connsiteX80" fmla="*/ 988438 w 2736215"/>
                <a:gd name="connsiteY80" fmla="*/ 891250 h 1898248"/>
                <a:gd name="connsiteX81" fmla="*/ 953714 w 2736215"/>
                <a:gd name="connsiteY81" fmla="*/ 902825 h 1898248"/>
                <a:gd name="connsiteX82" fmla="*/ 884266 w 2736215"/>
                <a:gd name="connsiteY82" fmla="*/ 972273 h 1898248"/>
                <a:gd name="connsiteX83" fmla="*/ 861117 w 2736215"/>
                <a:gd name="connsiteY83" fmla="*/ 1041721 h 1898248"/>
                <a:gd name="connsiteX84" fmla="*/ 849542 w 2736215"/>
                <a:gd name="connsiteY84" fmla="*/ 1076445 h 189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736215" h="1898248">
                  <a:moveTo>
                    <a:pt x="2736215" y="219919"/>
                  </a:moveTo>
                  <a:cubicBezTo>
                    <a:pt x="2716924" y="250785"/>
                    <a:pt x="2689852" y="277986"/>
                    <a:pt x="2678342" y="312516"/>
                  </a:cubicBezTo>
                  <a:cubicBezTo>
                    <a:pt x="2667310" y="345610"/>
                    <a:pt x="2662458" y="357206"/>
                    <a:pt x="2655192" y="393539"/>
                  </a:cubicBezTo>
                  <a:cubicBezTo>
                    <a:pt x="2650590" y="416552"/>
                    <a:pt x="2647476" y="439838"/>
                    <a:pt x="2643618" y="462987"/>
                  </a:cubicBezTo>
                  <a:cubicBezTo>
                    <a:pt x="2652704" y="626542"/>
                    <a:pt x="2666189" y="737303"/>
                    <a:pt x="2643618" y="902825"/>
                  </a:cubicBezTo>
                  <a:cubicBezTo>
                    <a:pt x="2642144" y="913638"/>
                    <a:pt x="2629198" y="919426"/>
                    <a:pt x="2620468" y="925974"/>
                  </a:cubicBezTo>
                  <a:cubicBezTo>
                    <a:pt x="2598210" y="942667"/>
                    <a:pt x="2574169" y="956840"/>
                    <a:pt x="2551020" y="972273"/>
                  </a:cubicBezTo>
                  <a:cubicBezTo>
                    <a:pt x="2539445" y="979989"/>
                    <a:pt x="2526132" y="985585"/>
                    <a:pt x="2516296" y="995422"/>
                  </a:cubicBezTo>
                  <a:cubicBezTo>
                    <a:pt x="2508580" y="1003139"/>
                    <a:pt x="2502908" y="1013692"/>
                    <a:pt x="2493147" y="1018572"/>
                  </a:cubicBezTo>
                  <a:cubicBezTo>
                    <a:pt x="2478919" y="1025686"/>
                    <a:pt x="2462281" y="1026288"/>
                    <a:pt x="2446848" y="1030146"/>
                  </a:cubicBezTo>
                  <a:cubicBezTo>
                    <a:pt x="2390921" y="1058110"/>
                    <a:pt x="2389391" y="1052775"/>
                    <a:pt x="2342676" y="1111169"/>
                  </a:cubicBezTo>
                  <a:cubicBezTo>
                    <a:pt x="2328622" y="1128736"/>
                    <a:pt x="2321450" y="1151045"/>
                    <a:pt x="2307952" y="1169043"/>
                  </a:cubicBezTo>
                  <a:cubicBezTo>
                    <a:pt x="2206684" y="1304068"/>
                    <a:pt x="2351242" y="1073744"/>
                    <a:pt x="2238504" y="1261640"/>
                  </a:cubicBezTo>
                  <a:cubicBezTo>
                    <a:pt x="2234646" y="1277073"/>
                    <a:pt x="2234822" y="1294127"/>
                    <a:pt x="2226929" y="1307939"/>
                  </a:cubicBezTo>
                  <a:cubicBezTo>
                    <a:pt x="2161580" y="1422300"/>
                    <a:pt x="2219900" y="1227124"/>
                    <a:pt x="2145906" y="1412111"/>
                  </a:cubicBezTo>
                  <a:cubicBezTo>
                    <a:pt x="2138190" y="1431402"/>
                    <a:pt x="2132049" y="1451400"/>
                    <a:pt x="2122757" y="1469984"/>
                  </a:cubicBezTo>
                  <a:cubicBezTo>
                    <a:pt x="2116536" y="1482426"/>
                    <a:pt x="2107790" y="1493458"/>
                    <a:pt x="2099608" y="1504708"/>
                  </a:cubicBezTo>
                  <a:cubicBezTo>
                    <a:pt x="2076915" y="1535911"/>
                    <a:pt x="2057442" y="1570024"/>
                    <a:pt x="2030160" y="1597306"/>
                  </a:cubicBezTo>
                  <a:cubicBezTo>
                    <a:pt x="2010869" y="1616597"/>
                    <a:pt x="1994111" y="1638810"/>
                    <a:pt x="1972286" y="1655179"/>
                  </a:cubicBezTo>
                  <a:cubicBezTo>
                    <a:pt x="1941420" y="1678328"/>
                    <a:pt x="1906971" y="1697345"/>
                    <a:pt x="1879689" y="1724627"/>
                  </a:cubicBezTo>
                  <a:cubicBezTo>
                    <a:pt x="1812338" y="1791978"/>
                    <a:pt x="1909423" y="1697919"/>
                    <a:pt x="1821815" y="1770926"/>
                  </a:cubicBezTo>
                  <a:cubicBezTo>
                    <a:pt x="1809240" y="1781405"/>
                    <a:pt x="1799666" y="1795171"/>
                    <a:pt x="1787091" y="1805650"/>
                  </a:cubicBezTo>
                  <a:cubicBezTo>
                    <a:pt x="1757172" y="1830583"/>
                    <a:pt x="1752447" y="1828773"/>
                    <a:pt x="1717643" y="1840374"/>
                  </a:cubicBezTo>
                  <a:cubicBezTo>
                    <a:pt x="1709927" y="1848091"/>
                    <a:pt x="1704255" y="1858644"/>
                    <a:pt x="1694494" y="1863524"/>
                  </a:cubicBezTo>
                  <a:cubicBezTo>
                    <a:pt x="1680266" y="1870638"/>
                    <a:pt x="1663724" y="1871647"/>
                    <a:pt x="1648195" y="1875098"/>
                  </a:cubicBezTo>
                  <a:cubicBezTo>
                    <a:pt x="1564399" y="1893719"/>
                    <a:pt x="1617643" y="1877566"/>
                    <a:pt x="1555598" y="1898248"/>
                  </a:cubicBezTo>
                  <a:cubicBezTo>
                    <a:pt x="1493866" y="1894390"/>
                    <a:pt x="1431498" y="1896320"/>
                    <a:pt x="1370403" y="1886673"/>
                  </a:cubicBezTo>
                  <a:cubicBezTo>
                    <a:pt x="1356662" y="1884503"/>
                    <a:pt x="1348391" y="1869174"/>
                    <a:pt x="1335679" y="1863524"/>
                  </a:cubicBezTo>
                  <a:cubicBezTo>
                    <a:pt x="1313380" y="1853613"/>
                    <a:pt x="1288529" y="1850285"/>
                    <a:pt x="1266230" y="1840374"/>
                  </a:cubicBezTo>
                  <a:cubicBezTo>
                    <a:pt x="1131598" y="1780538"/>
                    <a:pt x="1323425" y="1847866"/>
                    <a:pt x="1196782" y="1805650"/>
                  </a:cubicBezTo>
                  <a:lnTo>
                    <a:pt x="1115760" y="1724627"/>
                  </a:lnTo>
                  <a:lnTo>
                    <a:pt x="1081036" y="1689903"/>
                  </a:lnTo>
                  <a:cubicBezTo>
                    <a:pt x="1077178" y="1678328"/>
                    <a:pt x="1075738" y="1665641"/>
                    <a:pt x="1069461" y="1655179"/>
                  </a:cubicBezTo>
                  <a:cubicBezTo>
                    <a:pt x="1063846" y="1645821"/>
                    <a:pt x="1053128" y="1640551"/>
                    <a:pt x="1046311" y="1632030"/>
                  </a:cubicBezTo>
                  <a:cubicBezTo>
                    <a:pt x="1037621" y="1621167"/>
                    <a:pt x="1030878" y="1608881"/>
                    <a:pt x="1023162" y="1597306"/>
                  </a:cubicBezTo>
                  <a:cubicBezTo>
                    <a:pt x="1019956" y="1581279"/>
                    <a:pt x="1011133" y="1524724"/>
                    <a:pt x="1000013" y="1504708"/>
                  </a:cubicBezTo>
                  <a:cubicBezTo>
                    <a:pt x="986502" y="1480387"/>
                    <a:pt x="976863" y="1450693"/>
                    <a:pt x="953714" y="1435260"/>
                  </a:cubicBezTo>
                  <a:lnTo>
                    <a:pt x="918990" y="1412111"/>
                  </a:lnTo>
                  <a:lnTo>
                    <a:pt x="884266" y="1307939"/>
                  </a:lnTo>
                  <a:cubicBezTo>
                    <a:pt x="880408" y="1296364"/>
                    <a:pt x="879459" y="1283367"/>
                    <a:pt x="872691" y="1273215"/>
                  </a:cubicBezTo>
                  <a:cubicBezTo>
                    <a:pt x="864975" y="1261640"/>
                    <a:pt x="855763" y="1250933"/>
                    <a:pt x="849542" y="1238491"/>
                  </a:cubicBezTo>
                  <a:cubicBezTo>
                    <a:pt x="829116" y="1197638"/>
                    <a:pt x="847095" y="1168225"/>
                    <a:pt x="780094" y="1145893"/>
                  </a:cubicBezTo>
                  <a:cubicBezTo>
                    <a:pt x="698660" y="1118750"/>
                    <a:pt x="799191" y="1154077"/>
                    <a:pt x="699071" y="1111169"/>
                  </a:cubicBezTo>
                  <a:cubicBezTo>
                    <a:pt x="687857" y="1106363"/>
                    <a:pt x="675922" y="1103453"/>
                    <a:pt x="664347" y="1099595"/>
                  </a:cubicBezTo>
                  <a:cubicBezTo>
                    <a:pt x="619134" y="1054380"/>
                    <a:pt x="666573" y="1094919"/>
                    <a:pt x="606474" y="1064870"/>
                  </a:cubicBezTo>
                  <a:cubicBezTo>
                    <a:pt x="516722" y="1019994"/>
                    <a:pt x="624304" y="1059240"/>
                    <a:pt x="537025" y="1030146"/>
                  </a:cubicBezTo>
                  <a:cubicBezTo>
                    <a:pt x="521592" y="1018571"/>
                    <a:pt x="507476" y="1004993"/>
                    <a:pt x="490727" y="995422"/>
                  </a:cubicBezTo>
                  <a:cubicBezTo>
                    <a:pt x="480134" y="989369"/>
                    <a:pt x="465764" y="991168"/>
                    <a:pt x="456003" y="983848"/>
                  </a:cubicBezTo>
                  <a:cubicBezTo>
                    <a:pt x="363122" y="914188"/>
                    <a:pt x="426096" y="949668"/>
                    <a:pt x="374980" y="891250"/>
                  </a:cubicBezTo>
                  <a:cubicBezTo>
                    <a:pt x="357015" y="870718"/>
                    <a:pt x="336397" y="852668"/>
                    <a:pt x="317106" y="833377"/>
                  </a:cubicBezTo>
                  <a:cubicBezTo>
                    <a:pt x="309389" y="825660"/>
                    <a:pt x="300010" y="819307"/>
                    <a:pt x="293957" y="810227"/>
                  </a:cubicBezTo>
                  <a:cubicBezTo>
                    <a:pt x="264755" y="766423"/>
                    <a:pt x="280645" y="785339"/>
                    <a:pt x="247658" y="752354"/>
                  </a:cubicBezTo>
                  <a:cubicBezTo>
                    <a:pt x="243800" y="740779"/>
                    <a:pt x="243404" y="727391"/>
                    <a:pt x="236084" y="717630"/>
                  </a:cubicBezTo>
                  <a:cubicBezTo>
                    <a:pt x="219715" y="695805"/>
                    <a:pt x="195253" y="681061"/>
                    <a:pt x="178210" y="659757"/>
                  </a:cubicBezTo>
                  <a:lnTo>
                    <a:pt x="131911" y="601883"/>
                  </a:lnTo>
                  <a:cubicBezTo>
                    <a:pt x="101048" y="509290"/>
                    <a:pt x="147342" y="617312"/>
                    <a:pt x="85613" y="555584"/>
                  </a:cubicBezTo>
                  <a:cubicBezTo>
                    <a:pt x="61523" y="531494"/>
                    <a:pt x="64726" y="502235"/>
                    <a:pt x="50889" y="474562"/>
                  </a:cubicBezTo>
                  <a:cubicBezTo>
                    <a:pt x="44668" y="462119"/>
                    <a:pt x="35456" y="451413"/>
                    <a:pt x="27739" y="439838"/>
                  </a:cubicBezTo>
                  <a:cubicBezTo>
                    <a:pt x="23881" y="428263"/>
                    <a:pt x="19517" y="416845"/>
                    <a:pt x="16165" y="405114"/>
                  </a:cubicBezTo>
                  <a:cubicBezTo>
                    <a:pt x="878" y="351610"/>
                    <a:pt x="-10869" y="300516"/>
                    <a:pt x="16165" y="243068"/>
                  </a:cubicBezTo>
                  <a:cubicBezTo>
                    <a:pt x="48255" y="174876"/>
                    <a:pt x="86811" y="174975"/>
                    <a:pt x="131911" y="138896"/>
                  </a:cubicBezTo>
                  <a:cubicBezTo>
                    <a:pt x="140433" y="132079"/>
                    <a:pt x="145586" y="121160"/>
                    <a:pt x="155061" y="115746"/>
                  </a:cubicBezTo>
                  <a:cubicBezTo>
                    <a:pt x="174434" y="104676"/>
                    <a:pt x="222484" y="89414"/>
                    <a:pt x="247658" y="81022"/>
                  </a:cubicBezTo>
                  <a:cubicBezTo>
                    <a:pt x="263091" y="69447"/>
                    <a:pt x="276046" y="53462"/>
                    <a:pt x="293957" y="46298"/>
                  </a:cubicBezTo>
                  <a:cubicBezTo>
                    <a:pt x="315747" y="37582"/>
                    <a:pt x="340392" y="39326"/>
                    <a:pt x="363405" y="34724"/>
                  </a:cubicBezTo>
                  <a:cubicBezTo>
                    <a:pt x="471663" y="13073"/>
                    <a:pt x="356170" y="33638"/>
                    <a:pt x="444428" y="11574"/>
                  </a:cubicBezTo>
                  <a:cubicBezTo>
                    <a:pt x="463514" y="6803"/>
                    <a:pt x="483010" y="3858"/>
                    <a:pt x="502301" y="0"/>
                  </a:cubicBezTo>
                  <a:cubicBezTo>
                    <a:pt x="571749" y="3858"/>
                    <a:pt x="641790" y="1737"/>
                    <a:pt x="710646" y="11574"/>
                  </a:cubicBezTo>
                  <a:cubicBezTo>
                    <a:pt x="724417" y="13541"/>
                    <a:pt x="732927" y="28503"/>
                    <a:pt x="745370" y="34724"/>
                  </a:cubicBezTo>
                  <a:cubicBezTo>
                    <a:pt x="756283" y="40180"/>
                    <a:pt x="768880" y="41492"/>
                    <a:pt x="780094" y="46298"/>
                  </a:cubicBezTo>
                  <a:cubicBezTo>
                    <a:pt x="795953" y="53095"/>
                    <a:pt x="810625" y="62440"/>
                    <a:pt x="826392" y="69448"/>
                  </a:cubicBezTo>
                  <a:cubicBezTo>
                    <a:pt x="845379" y="77887"/>
                    <a:pt x="865682" y="83305"/>
                    <a:pt x="884266" y="92597"/>
                  </a:cubicBezTo>
                  <a:cubicBezTo>
                    <a:pt x="964202" y="132564"/>
                    <a:pt x="868928" y="103230"/>
                    <a:pt x="965289" y="127321"/>
                  </a:cubicBezTo>
                  <a:cubicBezTo>
                    <a:pt x="1128957" y="236434"/>
                    <a:pt x="931902" y="93934"/>
                    <a:pt x="1104185" y="266217"/>
                  </a:cubicBezTo>
                  <a:lnTo>
                    <a:pt x="1150484" y="312516"/>
                  </a:lnTo>
                  <a:cubicBezTo>
                    <a:pt x="1154342" y="324091"/>
                    <a:pt x="1158706" y="335509"/>
                    <a:pt x="1162058" y="347240"/>
                  </a:cubicBezTo>
                  <a:cubicBezTo>
                    <a:pt x="1194209" y="459771"/>
                    <a:pt x="1179725" y="488979"/>
                    <a:pt x="1162058" y="659757"/>
                  </a:cubicBezTo>
                  <a:cubicBezTo>
                    <a:pt x="1159547" y="684029"/>
                    <a:pt x="1146625" y="706056"/>
                    <a:pt x="1138909" y="729205"/>
                  </a:cubicBezTo>
                  <a:cubicBezTo>
                    <a:pt x="1135051" y="740780"/>
                    <a:pt x="1135961" y="755302"/>
                    <a:pt x="1127334" y="763929"/>
                  </a:cubicBezTo>
                  <a:lnTo>
                    <a:pt x="1057886" y="833377"/>
                  </a:lnTo>
                  <a:cubicBezTo>
                    <a:pt x="1032287" y="858976"/>
                    <a:pt x="1020668" y="875135"/>
                    <a:pt x="988438" y="891250"/>
                  </a:cubicBezTo>
                  <a:cubicBezTo>
                    <a:pt x="977525" y="896706"/>
                    <a:pt x="965289" y="898967"/>
                    <a:pt x="953714" y="902825"/>
                  </a:cubicBezTo>
                  <a:cubicBezTo>
                    <a:pt x="930565" y="925974"/>
                    <a:pt x="894619" y="941215"/>
                    <a:pt x="884266" y="972273"/>
                  </a:cubicBezTo>
                  <a:lnTo>
                    <a:pt x="861117" y="1041721"/>
                  </a:lnTo>
                  <a:lnTo>
                    <a:pt x="849542" y="1076445"/>
                  </a:lnTo>
                </a:path>
              </a:pathLst>
            </a:custGeom>
            <a:noFill/>
            <a:ln w="31750"/>
            <a:scene3d>
              <a:camera prst="orthographicFront"/>
              <a:lightRig rig="threePt" dir="t"/>
            </a:scene3d>
            <a:sp3d>
              <a:bevelT w="508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2351610" y="2510610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2480616" y="2812121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2725838" y="3050978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3127804" y="3108578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3426106" y="2927250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3692324" y="2656652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3858228" y="2343150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Oval 29"/>
            <p:cNvSpPr/>
            <p:nvPr/>
          </p:nvSpPr>
          <p:spPr>
            <a:xfrm>
              <a:off x="4123715" y="1985333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/>
            <p:cNvSpPr/>
            <p:nvPr/>
          </p:nvSpPr>
          <p:spPr>
            <a:xfrm>
              <a:off x="4132162" y="1529170"/>
              <a:ext cx="173620" cy="18466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Oval 31"/>
            <p:cNvSpPr/>
            <p:nvPr/>
          </p:nvSpPr>
          <p:spPr>
            <a:xfrm>
              <a:off x="2060294" y="1275449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Oval 32"/>
            <p:cNvSpPr/>
            <p:nvPr/>
          </p:nvSpPr>
          <p:spPr>
            <a:xfrm>
              <a:off x="2436247" y="1331089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Oval 33"/>
            <p:cNvSpPr/>
            <p:nvPr/>
          </p:nvSpPr>
          <p:spPr>
            <a:xfrm>
              <a:off x="2631087" y="1623799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Oval 34"/>
            <p:cNvSpPr/>
            <p:nvPr/>
          </p:nvSpPr>
          <p:spPr>
            <a:xfrm>
              <a:off x="2631087" y="1928226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Oval 35"/>
            <p:cNvSpPr/>
            <p:nvPr/>
          </p:nvSpPr>
          <p:spPr>
            <a:xfrm>
              <a:off x="2368729" y="2209099"/>
              <a:ext cx="173620" cy="184666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Oval 36"/>
            <p:cNvSpPr/>
            <p:nvPr/>
          </p:nvSpPr>
          <p:spPr>
            <a:xfrm>
              <a:off x="1554501" y="1749203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/>
            <p:cNvSpPr/>
            <p:nvPr/>
          </p:nvSpPr>
          <p:spPr>
            <a:xfrm>
              <a:off x="1839897" y="2073348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Oval 38"/>
            <p:cNvSpPr/>
            <p:nvPr/>
          </p:nvSpPr>
          <p:spPr>
            <a:xfrm>
              <a:off x="1728121" y="1324725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/>
            <p:cNvSpPr/>
            <p:nvPr/>
          </p:nvSpPr>
          <p:spPr>
            <a:xfrm>
              <a:off x="1482757" y="1529170"/>
              <a:ext cx="173620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6" name="Straight Connector 45"/>
            <p:cNvCxnSpPr>
              <a:stCxn id="22" idx="45"/>
              <a:endCxn id="36" idx="2"/>
            </p:cNvCxnSpPr>
            <p:nvPr/>
          </p:nvCxnSpPr>
          <p:spPr>
            <a:xfrm flipV="1">
              <a:off x="2106592" y="2301432"/>
              <a:ext cx="262137" cy="5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41575" y="839520"/>
            <a:ext cx="30353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Simulated polymer</a:t>
            </a:r>
            <a:endParaRPr lang="he-IL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7048500" y="839520"/>
            <a:ext cx="34925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Reconstruction result</a:t>
            </a:r>
            <a:endParaRPr lang="he-IL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1236071" y="3169881"/>
            <a:ext cx="361113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Connectivity matrix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0636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Example </vt:lpstr>
      <vt:lpstr>Example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19</cp:revision>
  <dcterms:created xsi:type="dcterms:W3CDTF">2015-05-31T12:43:49Z</dcterms:created>
  <dcterms:modified xsi:type="dcterms:W3CDTF">2015-05-31T21:09:38Z</dcterms:modified>
</cp:coreProperties>
</file>