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9411275" cy="28621038"/>
  <p:notesSz cx="6858000" cy="9144000"/>
  <p:defaultTextStyle>
    <a:defPPr>
      <a:defRPr lang="en-US"/>
    </a:defPPr>
    <a:lvl1pPr marL="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1pPr>
    <a:lvl2pPr marL="1378915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2pPr>
    <a:lvl3pPr marL="275783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3pPr>
    <a:lvl4pPr marL="413674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4pPr>
    <a:lvl5pPr marL="551566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5pPr>
    <a:lvl6pPr marL="689457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6pPr>
    <a:lvl7pPr marL="827349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7pPr>
    <a:lvl8pPr marL="965240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8pPr>
    <a:lvl9pPr marL="11031322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0" d="100"/>
          <a:sy n="50" d="100"/>
        </p:scale>
        <p:origin x="36" y="-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846" y="4684047"/>
            <a:ext cx="33499584" cy="9964361"/>
          </a:xfrm>
        </p:spPr>
        <p:txBody>
          <a:bodyPr anchor="b"/>
          <a:lstStyle>
            <a:lvl1pPr algn="ctr"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6410" y="15032672"/>
            <a:ext cx="29558456" cy="6910124"/>
          </a:xfrm>
        </p:spPr>
        <p:txBody>
          <a:bodyPr/>
          <a:lstStyle>
            <a:lvl1pPr marL="0" indent="0" algn="ctr">
              <a:buNone/>
              <a:defRPr sz="10016"/>
            </a:lvl1pPr>
            <a:lvl2pPr marL="1908078" indent="0" algn="ctr">
              <a:buNone/>
              <a:defRPr sz="8347"/>
            </a:lvl2pPr>
            <a:lvl3pPr marL="3816157" indent="0" algn="ctr">
              <a:buNone/>
              <a:defRPr sz="7512"/>
            </a:lvl3pPr>
            <a:lvl4pPr marL="5724235" indent="0" algn="ctr">
              <a:buNone/>
              <a:defRPr sz="6677"/>
            </a:lvl4pPr>
            <a:lvl5pPr marL="7632314" indent="0" algn="ctr">
              <a:buNone/>
              <a:defRPr sz="6677"/>
            </a:lvl5pPr>
            <a:lvl6pPr marL="9540392" indent="0" algn="ctr">
              <a:buNone/>
              <a:defRPr sz="6677"/>
            </a:lvl6pPr>
            <a:lvl7pPr marL="11448471" indent="0" algn="ctr">
              <a:buNone/>
              <a:defRPr sz="6677"/>
            </a:lvl7pPr>
            <a:lvl8pPr marL="13356549" indent="0" algn="ctr">
              <a:buNone/>
              <a:defRPr sz="6677"/>
            </a:lvl8pPr>
            <a:lvl9pPr marL="15264628" indent="0" algn="ctr">
              <a:buNone/>
              <a:defRPr sz="66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03696" y="1523805"/>
            <a:ext cx="8498056" cy="24255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527" y="1523805"/>
            <a:ext cx="25001528" cy="24255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00" y="7135392"/>
            <a:ext cx="33992225" cy="11905555"/>
          </a:xfrm>
        </p:spPr>
        <p:txBody>
          <a:bodyPr anchor="b"/>
          <a:lstStyle>
            <a:lvl1pPr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000" y="19153578"/>
            <a:ext cx="33992225" cy="6260850"/>
          </a:xfrm>
        </p:spPr>
        <p:txBody>
          <a:bodyPr/>
          <a:lstStyle>
            <a:lvl1pPr marL="0" indent="0">
              <a:buNone/>
              <a:defRPr sz="10016">
                <a:solidFill>
                  <a:schemeClr val="tx1"/>
                </a:solidFill>
              </a:defRPr>
            </a:lvl1pPr>
            <a:lvl2pPr marL="1908078" indent="0">
              <a:buNone/>
              <a:defRPr sz="8347">
                <a:solidFill>
                  <a:schemeClr val="tx1">
                    <a:tint val="75000"/>
                  </a:schemeClr>
                </a:solidFill>
              </a:defRPr>
            </a:lvl2pPr>
            <a:lvl3pPr marL="3816157" indent="0">
              <a:buNone/>
              <a:defRPr sz="7512">
                <a:solidFill>
                  <a:schemeClr val="tx1">
                    <a:tint val="75000"/>
                  </a:schemeClr>
                </a:solidFill>
              </a:defRPr>
            </a:lvl3pPr>
            <a:lvl4pPr marL="5724235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4pPr>
            <a:lvl5pPr marL="7632314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5pPr>
            <a:lvl6pPr marL="9540392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6pPr>
            <a:lvl7pPr marL="11448471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7pPr>
            <a:lvl8pPr marL="13356549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8pPr>
            <a:lvl9pPr marL="15264628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525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51958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523811"/>
            <a:ext cx="33992225" cy="5532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63" y="7016131"/>
            <a:ext cx="16672814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663" y="10454629"/>
            <a:ext cx="16672814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51960" y="7016131"/>
            <a:ext cx="16754925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51960" y="10454629"/>
            <a:ext cx="16754925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4925" y="4120906"/>
            <a:ext cx="19951958" cy="20339488"/>
          </a:xfrm>
        </p:spPr>
        <p:txBody>
          <a:bodyPr/>
          <a:lstStyle>
            <a:lvl1pPr>
              <a:defRPr sz="13355"/>
            </a:lvl1pPr>
            <a:lvl2pPr>
              <a:defRPr sz="11686"/>
            </a:lvl2pPr>
            <a:lvl3pPr>
              <a:defRPr sz="10016"/>
            </a:lvl3pPr>
            <a:lvl4pPr>
              <a:defRPr sz="8347"/>
            </a:lvl4pPr>
            <a:lvl5pPr>
              <a:defRPr sz="8347"/>
            </a:lvl5pPr>
            <a:lvl6pPr>
              <a:defRPr sz="8347"/>
            </a:lvl6pPr>
            <a:lvl7pPr>
              <a:defRPr sz="8347"/>
            </a:lvl7pPr>
            <a:lvl8pPr>
              <a:defRPr sz="8347"/>
            </a:lvl8pPr>
            <a:lvl9pPr>
              <a:defRPr sz="83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54925" y="4120906"/>
            <a:ext cx="19951958" cy="20339488"/>
          </a:xfrm>
        </p:spPr>
        <p:txBody>
          <a:bodyPr anchor="t"/>
          <a:lstStyle>
            <a:lvl1pPr marL="0" indent="0">
              <a:buNone/>
              <a:defRPr sz="13355"/>
            </a:lvl1pPr>
            <a:lvl2pPr marL="1908078" indent="0">
              <a:buNone/>
              <a:defRPr sz="11686"/>
            </a:lvl2pPr>
            <a:lvl3pPr marL="3816157" indent="0">
              <a:buNone/>
              <a:defRPr sz="10016"/>
            </a:lvl3pPr>
            <a:lvl4pPr marL="5724235" indent="0">
              <a:buNone/>
              <a:defRPr sz="8347"/>
            </a:lvl4pPr>
            <a:lvl5pPr marL="7632314" indent="0">
              <a:buNone/>
              <a:defRPr sz="8347"/>
            </a:lvl5pPr>
            <a:lvl6pPr marL="9540392" indent="0">
              <a:buNone/>
              <a:defRPr sz="8347"/>
            </a:lvl6pPr>
            <a:lvl7pPr marL="11448471" indent="0">
              <a:buNone/>
              <a:defRPr sz="8347"/>
            </a:lvl7pPr>
            <a:lvl8pPr marL="13356549" indent="0">
              <a:buNone/>
              <a:defRPr sz="8347"/>
            </a:lvl8pPr>
            <a:lvl9pPr marL="15264628" indent="0">
              <a:buNone/>
              <a:defRPr sz="8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525" y="1523811"/>
            <a:ext cx="33992225" cy="553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525" y="7619026"/>
            <a:ext cx="33992225" cy="1815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9525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80-4C30-459F-9B60-DDDABA3AB08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4985" y="26527468"/>
            <a:ext cx="13301305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34213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16157" rtl="0" eaLnBrk="1" latinLnBrk="0" hangingPunct="1">
        <a:lnSpc>
          <a:spcPct val="90000"/>
        </a:lnSpc>
        <a:spcBef>
          <a:spcPct val="0"/>
        </a:spcBef>
        <a:buNone/>
        <a:defRPr sz="18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039" indent="-954039" algn="l" defTabSz="3816157" rtl="0" eaLnBrk="1" latinLnBrk="0" hangingPunct="1">
        <a:lnSpc>
          <a:spcPct val="90000"/>
        </a:lnSpc>
        <a:spcBef>
          <a:spcPts val="4173"/>
        </a:spcBef>
        <a:buFont typeface="Arial" panose="020B0604020202020204" pitchFamily="34" charset="0"/>
        <a:buChar char="•"/>
        <a:defRPr sz="11686" kern="1200">
          <a:solidFill>
            <a:schemeClr val="tx1"/>
          </a:solidFill>
          <a:latin typeface="+mn-lt"/>
          <a:ea typeface="+mn-ea"/>
          <a:cs typeface="+mn-cs"/>
        </a:defRPr>
      </a:lvl1pPr>
      <a:lvl2pPr marL="2862118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4770196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8347" kern="1200">
          <a:solidFill>
            <a:schemeClr val="tx1"/>
          </a:solidFill>
          <a:latin typeface="+mn-lt"/>
          <a:ea typeface="+mn-ea"/>
          <a:cs typeface="+mn-cs"/>
        </a:defRPr>
      </a:lvl3pPr>
      <a:lvl4pPr marL="6678275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8586353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10494432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2402510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4310589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6218667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1pPr>
      <a:lvl2pPr marL="190807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2pPr>
      <a:lvl3pPr marL="3816157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3pPr>
      <a:lvl4pPr marL="5724235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7632314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9540392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1448471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3356549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526462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0"/>
            <a:ext cx="38785800" cy="1840504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contourW="12700">
            <a:bevelT w="114300"/>
            <a:contourClr>
              <a:schemeClr val="bg2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937" dirty="0" smtClean="0"/>
              <a:t>             </a:t>
            </a:r>
            <a:r>
              <a:rPr lang="en-US" sz="4400" dirty="0"/>
              <a:t>Reconstruction of the X-inactivation center structure using </a:t>
            </a:r>
            <a:r>
              <a:rPr lang="en-US" sz="4400" dirty="0" err="1"/>
              <a:t>HiC</a:t>
            </a:r>
            <a:r>
              <a:rPr lang="en-US" sz="4400" dirty="0"/>
              <a:t> encounter frequency maps </a:t>
            </a:r>
          </a:p>
          <a:p>
            <a:pPr algn="ctr"/>
            <a:r>
              <a:rPr lang="en-US" sz="3480" dirty="0"/>
              <a:t>Ofir </a:t>
            </a:r>
            <a:r>
              <a:rPr lang="en-US" sz="3480" dirty="0" err="1"/>
              <a:t>Shukron</a:t>
            </a:r>
            <a:r>
              <a:rPr lang="en-US" sz="3480" dirty="0"/>
              <a:t>, David </a:t>
            </a:r>
            <a:r>
              <a:rPr lang="en-US" sz="3480" dirty="0" err="1"/>
              <a:t>Holcman</a:t>
            </a:r>
            <a:r>
              <a:rPr lang="en-US" sz="3480" dirty="0"/>
              <a:t>,</a:t>
            </a:r>
          </a:p>
          <a:p>
            <a:pPr algn="ctr"/>
            <a:r>
              <a:rPr lang="en-US" sz="3480" dirty="0" err="1"/>
              <a:t>Departement</a:t>
            </a:r>
            <a:r>
              <a:rPr lang="en-US" sz="3480" dirty="0"/>
              <a:t> de </a:t>
            </a:r>
            <a:r>
              <a:rPr lang="en-US" sz="3480" dirty="0" err="1"/>
              <a:t>Biologie</a:t>
            </a:r>
            <a:r>
              <a:rPr lang="en-US" sz="3480" dirty="0"/>
              <a:t>, </a:t>
            </a:r>
            <a:r>
              <a:rPr lang="en-US" sz="3480" dirty="0" err="1"/>
              <a:t>Ecole</a:t>
            </a:r>
            <a:r>
              <a:rPr lang="en-US" sz="3480" dirty="0"/>
              <a:t> </a:t>
            </a:r>
            <a:r>
              <a:rPr lang="en-US" sz="3480" dirty="0" err="1"/>
              <a:t>Normale</a:t>
            </a:r>
            <a:r>
              <a:rPr lang="en-US" sz="3480" dirty="0"/>
              <a:t> </a:t>
            </a:r>
            <a:r>
              <a:rPr lang="en-US" sz="3480" dirty="0" err="1"/>
              <a:t>Superieure</a:t>
            </a:r>
            <a:r>
              <a:rPr lang="en-US" sz="3480" dirty="0"/>
              <a:t>, 46 rue </a:t>
            </a:r>
            <a:r>
              <a:rPr lang="en-US" sz="3480" dirty="0" err="1"/>
              <a:t>d’Ulm</a:t>
            </a:r>
            <a:r>
              <a:rPr lang="en-US" sz="3480" dirty="0"/>
              <a:t>, 75005, Paris, France</a:t>
            </a:r>
            <a:endParaRPr lang="en-US" sz="348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" y="48261"/>
            <a:ext cx="1283294" cy="1743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750" y="1902228"/>
            <a:ext cx="6780074" cy="11026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30" b="1" dirty="0" smtClean="0"/>
              <a:t>Goal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Reconstruct </a:t>
            </a:r>
            <a:r>
              <a:rPr lang="en-US" sz="2030" dirty="0"/>
              <a:t>the local polymer architecture using </a:t>
            </a:r>
            <a:r>
              <a:rPr lang="en-US" sz="2030" dirty="0" err="1"/>
              <a:t>HiC</a:t>
            </a:r>
            <a:r>
              <a:rPr lang="en-US" sz="2030" dirty="0"/>
              <a:t> encounter frequency </a:t>
            </a:r>
            <a:r>
              <a:rPr lang="en-US" sz="2030" dirty="0" smtClean="0"/>
              <a:t>maps; Study </a:t>
            </a:r>
            <a:r>
              <a:rPr lang="en-US" sz="2030" dirty="0"/>
              <a:t>the dynamic properties of the resulting </a:t>
            </a:r>
            <a:r>
              <a:rPr lang="en-US" sz="2030" dirty="0" smtClean="0"/>
              <a:t>structure, such </a:t>
            </a:r>
            <a:r>
              <a:rPr lang="en-US" sz="2030" dirty="0"/>
              <a:t>as the encounter time distribution and Mean First encounter time (MFET) between different parts of a polymer.</a:t>
            </a:r>
          </a:p>
          <a:p>
            <a:endParaRPr lang="en-US" sz="2030" dirty="0"/>
          </a:p>
          <a:p>
            <a:r>
              <a:rPr lang="en-US" sz="2030" b="1" dirty="0" smtClean="0"/>
              <a:t>Significance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Providing </a:t>
            </a:r>
            <a:r>
              <a:rPr lang="en-US" sz="2030" dirty="0"/>
              <a:t>a tool to transform static </a:t>
            </a:r>
            <a:r>
              <a:rPr lang="en-US" sz="2030" dirty="0" err="1" smtClean="0"/>
              <a:t>HiC</a:t>
            </a:r>
            <a:r>
              <a:rPr lang="en-US" sz="2030" dirty="0" smtClean="0"/>
              <a:t> encounter </a:t>
            </a:r>
            <a:r>
              <a:rPr lang="en-US" sz="2030" dirty="0"/>
              <a:t>map to an </a:t>
            </a:r>
            <a:r>
              <a:rPr lang="en-US" sz="2030" dirty="0" smtClean="0"/>
              <a:t>average polymer </a:t>
            </a:r>
            <a:r>
              <a:rPr lang="en-US" sz="2030" dirty="0"/>
              <a:t>structure, which captures salient features in the chromosome </a:t>
            </a:r>
            <a:r>
              <a:rPr lang="en-US" sz="2030" dirty="0" smtClean="0"/>
              <a:t>microstructure, allowing analysis and simulation of the dynamics of a cross-linked polymer in various </a:t>
            </a:r>
            <a:r>
              <a:rPr lang="en-US" sz="2030" dirty="0"/>
              <a:t>scenarios. </a:t>
            </a:r>
          </a:p>
          <a:p>
            <a:endParaRPr lang="en-US" sz="2030" dirty="0"/>
          </a:p>
          <a:p>
            <a:endParaRPr lang="en-US" sz="2030" dirty="0"/>
          </a:p>
          <a:p>
            <a:r>
              <a:rPr lang="en-US" sz="2030" b="1" dirty="0"/>
              <a:t>Background:</a:t>
            </a:r>
          </a:p>
          <a:p>
            <a:r>
              <a:rPr lang="en-US" sz="2030" dirty="0" err="1"/>
              <a:t>HiC</a:t>
            </a:r>
            <a:r>
              <a:rPr lang="en-US" sz="2030" dirty="0"/>
              <a:t> experiment simultaneously captures millions of looping events of the chromosome. </a:t>
            </a:r>
            <a:r>
              <a:rPr lang="en-US" sz="2030" dirty="0" err="1" smtClean="0"/>
              <a:t>HiC</a:t>
            </a:r>
            <a:r>
              <a:rPr lang="en-US" sz="2030" dirty="0" smtClean="0"/>
              <a:t> steps include 1</a:t>
            </a:r>
            <a:r>
              <a:rPr lang="en-US" sz="2030" dirty="0"/>
              <a:t>. extraction of </a:t>
            </a:r>
            <a:r>
              <a:rPr lang="en-US" sz="2030" dirty="0" smtClean="0"/>
              <a:t>loci </a:t>
            </a:r>
            <a:r>
              <a:rPr lang="en-US" sz="2030" dirty="0"/>
              <a:t>from cells, 2. </a:t>
            </a:r>
            <a:r>
              <a:rPr lang="en-US" sz="2030" dirty="0"/>
              <a:t>fixation using formaldehyde 3. digestion using restriction enzymes, e.g. </a:t>
            </a:r>
            <a:r>
              <a:rPr lang="en-US" sz="2030" dirty="0" err="1"/>
              <a:t>HindIII</a:t>
            </a:r>
            <a:r>
              <a:rPr lang="en-US" sz="2030" dirty="0"/>
              <a:t>, 4. ligation, 5. </a:t>
            </a:r>
            <a:r>
              <a:rPr lang="en-US" sz="2030" dirty="0"/>
              <a:t>reverse cross linking 6. </a:t>
            </a:r>
            <a:r>
              <a:rPr lang="en-US" sz="2030" dirty="0" smtClean="0"/>
              <a:t>mapping using PCR </a:t>
            </a:r>
            <a:endParaRPr lang="en-US" sz="2030" dirty="0"/>
          </a:p>
          <a:p>
            <a:endParaRPr lang="en-US" sz="2030" dirty="0"/>
          </a:p>
          <a:p>
            <a:r>
              <a:rPr lang="en-US" sz="2030" dirty="0"/>
              <a:t>Analysis of the </a:t>
            </a:r>
            <a:r>
              <a:rPr lang="en-US" sz="2030" dirty="0" err="1"/>
              <a:t>HiC</a:t>
            </a:r>
            <a:r>
              <a:rPr lang="en-US" sz="2030" dirty="0"/>
              <a:t> experiment in mouse embryonic stem cells reveals the presence of stable Topologically Associating Domains (TAD) , in the 4.5Mb region of the  </a:t>
            </a:r>
            <a:r>
              <a:rPr lang="en-US" sz="2030" dirty="0"/>
              <a:t>X</a:t>
            </a:r>
            <a:r>
              <a:rPr lang="en-US" sz="2030" dirty="0"/>
              <a:t> inactivation center, however the actual architecture in a specific stage is unknown </a:t>
            </a:r>
          </a:p>
          <a:p>
            <a:endParaRPr lang="en-US" sz="2030" dirty="0"/>
          </a:p>
          <a:p>
            <a:r>
              <a:rPr lang="en-US" sz="2030" b="1" dirty="0"/>
              <a:t>The data</a:t>
            </a:r>
            <a:r>
              <a:rPr lang="en-US" sz="2030" dirty="0"/>
              <a:t>: </a:t>
            </a:r>
            <a:endParaRPr lang="en-US" sz="2030" dirty="0" smtClean="0"/>
          </a:p>
          <a:p>
            <a:r>
              <a:rPr lang="en-US" sz="2030" dirty="0" smtClean="0"/>
              <a:t>we use a </a:t>
            </a:r>
            <a:r>
              <a:rPr lang="en-US" sz="2030" dirty="0"/>
              <a:t>subset of  ~1Mb region of the X-chromosome around the X- inactivation center , provided by </a:t>
            </a:r>
            <a:r>
              <a:rPr lang="en-US" sz="2030" dirty="0" err="1"/>
              <a:t>G.Luca</a:t>
            </a:r>
            <a:r>
              <a:rPr lang="en-US" sz="2030" dirty="0"/>
              <a:t> et. Al.</a:t>
            </a:r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03758" y="1869097"/>
                <a:ext cx="7336169" cy="293979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/>
                  <a:t>Methods</a:t>
                </a:r>
                <a:r>
                  <a:rPr lang="en-US" sz="2900" b="1" dirty="0" smtClean="0"/>
                  <a:t/>
                </a:r>
                <a:br>
                  <a:rPr lang="en-US" sz="2900" b="1" dirty="0" smtClean="0"/>
                </a:br>
                <a:endParaRPr lang="en-US" sz="2900" b="1" dirty="0" smtClean="0"/>
              </a:p>
              <a:p>
                <a:r>
                  <a:rPr lang="en-US" sz="2030" b="1" dirty="0" smtClean="0"/>
                  <a:t>Modeling the polymer </a:t>
                </a:r>
              </a:p>
              <a:p>
                <a:pPr/>
                <a:r>
                  <a:rPr lang="en-US" sz="2030" dirty="0"/>
                  <a:t>Assuming </a:t>
                </a:r>
                <a:r>
                  <a:rPr lang="en-US" sz="2030" dirty="0"/>
                  <a:t>a Rouse model </a:t>
                </a:r>
                <a:r>
                  <a:rPr lang="en-US" sz="2030" dirty="0" smtClean="0"/>
                  <a:t>to describe </a:t>
                </a:r>
                <a:r>
                  <a:rPr lang="en-US" sz="2030" dirty="0"/>
                  <a:t>the </a:t>
                </a:r>
                <a:r>
                  <a:rPr lang="en-US" sz="2030" dirty="0" smtClean="0"/>
                  <a:t>dynamics of the polymer . The potential in the Rouse model is given by </a:t>
                </a:r>
                <a:br>
                  <a:rPr lang="en-US" sz="203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3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03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3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r>
                  <a:rPr lang="en-US" sz="2030" dirty="0" smtClean="0"/>
                  <a:t/>
                </a:r>
                <a:br>
                  <a:rPr lang="en-US" sz="2030" dirty="0" smtClean="0"/>
                </a:br>
                <a:r>
                  <a:rPr lang="en-US" sz="203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30" dirty="0" smtClean="0"/>
                  <a:t> the spring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30" dirty="0" smtClean="0"/>
                  <a:t> if beads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30" dirty="0" smtClean="0"/>
                  <a:t> are connected, and 0 otherwise. The </a:t>
                </a:r>
                <a:r>
                  <a:rPr lang="en-US" sz="2030" dirty="0"/>
                  <a:t>stochastic dynamics of bead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 </a:t>
                </a:r>
                <a:r>
                  <a:rPr lang="en-US" sz="2030" dirty="0"/>
                  <a:t>in a rouse chain of  N beads is given by</a:t>
                </a:r>
                <a:r>
                  <a:rPr lang="en-US" sz="2030" dirty="0" smtClean="0"/>
                  <a:t>:</a:t>
                </a:r>
              </a:p>
              <a:p>
                <a:pPr/>
                <a:r>
                  <a:rPr lang="en-US" sz="2030" dirty="0"/>
                  <a:t/>
                </a:r>
                <a:br>
                  <a:rPr lang="en-US" sz="203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3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3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30" dirty="0"/>
              </a:p>
              <a:p>
                <a:endParaRPr lang="en-US" sz="2030" b="1" dirty="0"/>
              </a:p>
              <a:p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the position of bead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/>
                  <a:t> at time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30" dirty="0"/>
                  <a:t> ,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30" dirty="0"/>
                  <a:t> is the diffusion constant, and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is a white Gaussian noise with </a:t>
                </a:r>
                <a:r>
                  <a:rPr lang="en-US" sz="2030" dirty="0" smtClean="0"/>
                  <a:t>mean 0 a variance 1.</a:t>
                </a:r>
                <a:endParaRPr lang="en-US" sz="2030" dirty="0"/>
              </a:p>
              <a:p>
                <a:r>
                  <a:rPr lang="en-US" sz="2030" b="1" dirty="0"/>
                  <a:t/>
                </a:r>
                <a:br>
                  <a:rPr lang="en-US" sz="2030" b="1" dirty="0"/>
                </a:br>
                <a:r>
                  <a:rPr lang="en-US" sz="2030" b="1" dirty="0" smtClean="0"/>
                  <a:t>Coarse </a:t>
                </a:r>
                <a:r>
                  <a:rPr lang="en-US" sz="2030" b="1" dirty="0"/>
                  <a:t>graining of the encounter frequency </a:t>
                </a: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 smtClean="0"/>
                  <a:t>Segment </a:t>
                </a:r>
                <a:r>
                  <a:rPr lang="en-US" sz="2030" dirty="0"/>
                  <a:t>size was chosen to be </a:t>
                </a:r>
                <a:r>
                  <a:rPr lang="en-US" sz="2030" dirty="0" smtClean="0"/>
                  <a:t>3kb, in </a:t>
                </a:r>
                <a:r>
                  <a:rPr lang="en-US" sz="2030" dirty="0"/>
                  <a:t>agreement with the mean restriction fragment size of </a:t>
                </a:r>
                <a:r>
                  <a:rPr lang="en-US" sz="2030" dirty="0" err="1"/>
                  <a:t>HindII</a:t>
                </a:r>
                <a:r>
                  <a:rPr lang="en-US" sz="2030" dirty="0"/>
                  <a:t> enzyme. </a:t>
                </a:r>
                <a:r>
                  <a:rPr lang="en-US" sz="2030" dirty="0"/>
                  <a:t>Encounters of ~920, </a:t>
                </a:r>
                <a:r>
                  <a:rPr lang="en-US" sz="2030" dirty="0" smtClean="0"/>
                  <a:t>kb </a:t>
                </a:r>
                <a:r>
                  <a:rPr lang="en-US" sz="2030" dirty="0"/>
                  <a:t>were mapped onto </a:t>
                </a:r>
                <a:r>
                  <a:rPr lang="en-US" sz="2030" dirty="0" smtClean="0"/>
                  <a:t>a polymer chain of N=307 beads [performed by Luca et. </a:t>
                </a:r>
                <a:r>
                  <a:rPr lang="en-US" sz="2030" dirty="0"/>
                  <a:t>a</a:t>
                </a:r>
                <a:r>
                  <a:rPr lang="en-US" sz="2030" dirty="0" smtClean="0"/>
                  <a:t>l].</a:t>
                </a:r>
                <a:endParaRPr lang="en-US" sz="2030" dirty="0"/>
              </a:p>
              <a:p>
                <a:endParaRPr lang="en-US" sz="2030" b="1" dirty="0"/>
              </a:p>
              <a:p>
                <a:r>
                  <a:rPr lang="en-US" sz="2030" dirty="0"/>
                  <a:t>1. We wish to partition the encounter signal of each bead into regions of loops and chains [add image]</a:t>
                </a:r>
              </a:p>
              <a:p>
                <a:endParaRPr lang="en-US" sz="2030" dirty="0"/>
              </a:p>
              <a:p>
                <a:r>
                  <a:rPr lang="en-US" sz="2030" b="1" dirty="0" smtClean="0"/>
                  <a:t>Smoothing</a:t>
                </a:r>
                <a:br>
                  <a:rPr lang="en-US" sz="2030" b="1" dirty="0" smtClean="0"/>
                </a:br>
                <a:r>
                  <a:rPr lang="en-US" sz="2030" dirty="0" smtClean="0"/>
                  <a:t>For </a:t>
                </a:r>
                <a:r>
                  <a:rPr lang="en-US" sz="2030" dirty="0"/>
                  <a:t>the Rouse polymer, the distribution of the distance between bead m and n is normally distributed with </a:t>
                </a:r>
                <a:br>
                  <a:rPr lang="en-US" sz="2030" dirty="0"/>
                </a:br>
                <a:r>
                  <a:rPr lang="en-US" sz="203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3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m:rPr>
                        <m:sty m:val="p"/>
                      </m:rPr>
                      <a:rPr lang="en-US" sz="203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30" dirty="0"/>
                  <a:t> </a:t>
                </a:r>
                <a:br>
                  <a:rPr lang="en-US" sz="2030" dirty="0"/>
                </a:b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30" dirty="0"/>
                  <a:t>the std. </a:t>
                </a:r>
                <a:r>
                  <a:rPr lang="en-US" sz="2030" dirty="0"/>
                  <a:t>of the distance between </a:t>
                </a:r>
                <a:r>
                  <a:rPr lang="en-US" sz="2030" dirty="0" smtClean="0"/>
                  <a:t>beads, whereas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30" dirty="0" smtClean="0"/>
                  <a:t> we get the encounter probability . This </a:t>
                </a:r>
                <a:r>
                  <a:rPr lang="en-US" sz="2030" dirty="0"/>
                  <a:t>is also the fundamental solution for the diffusion (heat) equation. It is therefore natural to smooth the encounter curve using the </a:t>
                </a:r>
                <a:r>
                  <a:rPr lang="en-US" sz="2030" dirty="0" smtClean="0"/>
                  <a:t>diffusion (heat) </a:t>
                </a:r>
                <a:r>
                  <a:rPr lang="en-US" sz="2030" dirty="0"/>
                  <a:t>equation. To account for the peaks we have to find an unknown, time </a:t>
                </a:r>
                <a:r>
                  <a:rPr lang="en-US" sz="2030" dirty="0" smtClean="0"/>
                  <a:t>dependent, </a:t>
                </a:r>
                <a:r>
                  <a:rPr lang="en-US" sz="2030" dirty="0"/>
                  <a:t>heat </a:t>
                </a:r>
                <a:r>
                  <a:rPr lang="en-US" sz="2030" dirty="0" smtClean="0"/>
                  <a:t>source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 smtClean="0"/>
                  <a:t>. </a:t>
                </a:r>
                <a:r>
                  <a:rPr lang="en-US" sz="2030" dirty="0"/>
                  <a:t>We arrive at </a:t>
                </a:r>
                <a:r>
                  <a:rPr lang="en-US" sz="2030" dirty="0" smtClean="0"/>
                  <a:t>solving the </a:t>
                </a:r>
                <a:r>
                  <a:rPr lang="en-US" sz="2030" dirty="0"/>
                  <a:t>inverse heat equation.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  0&lt;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30" dirty="0"/>
              </a:p>
              <a:p>
                <a:r>
                  <a:rPr lang="en-US" sz="2030" dirty="0" smtClean="0"/>
                  <a:t>with </a:t>
                </a:r>
                <a:endParaRPr lang="en-US" sz="203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30" dirty="0"/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Treating t as the distance between beads,  E(t) the encounter signal for bead </a:t>
                </a:r>
                <a:r>
                  <a:rPr lang="en-US" sz="2030" dirty="0" err="1" smtClean="0"/>
                  <a:t>i</a:t>
                </a:r>
                <a:r>
                  <a:rPr lang="en-US" sz="2030" dirty="0" smtClean="0"/>
                  <a:t> and using the Boundary Element Method proposed by [</a:t>
                </a:r>
                <a:r>
                  <a:rPr lang="en-US" sz="2030" dirty="0" err="1"/>
                  <a:t>Farcas</a:t>
                </a:r>
                <a:r>
                  <a:rPr lang="en-US" sz="2030" dirty="0"/>
                  <a:t> and </a:t>
                </a:r>
                <a:r>
                  <a:rPr lang="en-US" sz="2030" dirty="0" err="1"/>
                  <a:t>Lesnic</a:t>
                </a:r>
                <a:r>
                  <a:rPr lang="en-US" sz="2030" dirty="0"/>
                  <a:t> 2006 </a:t>
                </a:r>
                <a:r>
                  <a:rPr lang="en-US" sz="2030" dirty="0" smtClean="0"/>
                  <a:t>, </a:t>
                </a:r>
                <a:r>
                  <a:rPr lang="en-US" sz="2030" dirty="0" err="1" smtClean="0"/>
                  <a:t>Hazanee</a:t>
                </a:r>
                <a:r>
                  <a:rPr lang="en-US" sz="2030" dirty="0" smtClean="0"/>
                  <a:t> et. </a:t>
                </a:r>
                <a:r>
                  <a:rPr lang="en-US" sz="2030" dirty="0"/>
                  <a:t>a</a:t>
                </a:r>
                <a:r>
                  <a:rPr lang="en-US" sz="2030" dirty="0" smtClean="0"/>
                  <a:t>l. 2011], we find the unknown source and the smoothed approximation to the encounter signal</a:t>
                </a:r>
              </a:p>
              <a:p>
                <a:r>
                  <a:rPr lang="en-US" sz="2030" dirty="0" smtClean="0"/>
                  <a:t>[Add figure of smoothing]</a:t>
                </a:r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3. </a:t>
                </a:r>
                <a:r>
                  <a:rPr lang="en-US" sz="2030" b="1" dirty="0" smtClean="0"/>
                  <a:t>From encounter signal to loops and chains</a:t>
                </a:r>
                <a:endParaRPr lang="en-US" sz="2030" dirty="0"/>
              </a:p>
              <a:p>
                <a:r>
                  <a:rPr lang="en-US" sz="2030" dirty="0" smtClean="0"/>
                  <a:t>break </a:t>
                </a:r>
                <a:r>
                  <a:rPr lang="en-US" sz="2030" dirty="0"/>
                  <a:t>the encounter signals into regions of loops and chain </a:t>
                </a:r>
                <a:r>
                  <a:rPr lang="en-US" sz="2030" dirty="0" smtClean="0"/>
                  <a:t>[add </a:t>
                </a:r>
                <a:r>
                  <a:rPr lang="en-US" sz="2030" dirty="0"/>
                  <a:t>image</a:t>
                </a:r>
                <a:r>
                  <a:rPr lang="en-US" sz="2030" dirty="0" smtClean="0"/>
                  <a:t>]</a:t>
                </a:r>
              </a:p>
              <a:p>
                <a:endParaRPr lang="en-US" sz="2030" dirty="0"/>
              </a:p>
              <a:p>
                <a:r>
                  <a:rPr lang="en-US" sz="2030" b="1" dirty="0"/>
                  <a:t>Assign spring constant </a:t>
                </a:r>
              </a:p>
              <a:p>
                <a:r>
                  <a:rPr lang="en-US" sz="2030" dirty="0" smtClean="0"/>
                  <a:t>For encounter probabilities higher than nearest neighbor probability, we assign a different spring constant between the beads. First we estimate the nearest neighbor interaction using the whole data. Empirically tested we fit a lognormal distribution to the  NN encounter probability and use its expectation in the calculation of the spring constant.  </a:t>
                </a:r>
                <a:br>
                  <a:rPr lang="en-US" sz="203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3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2030" b="1" dirty="0"/>
                  <a:t/>
                </a:r>
                <a:br>
                  <a:rPr lang="en-US" sz="2030" b="1" dirty="0"/>
                </a:br>
                <a:r>
                  <a:rPr lang="en-US" sz="2030" b="1" dirty="0"/>
                  <a:t>Simulation</a:t>
                </a:r>
              </a:p>
              <a:p>
                <a:endParaRPr lang="en-US" sz="2030" dirty="0"/>
              </a:p>
              <a:p>
                <a:endParaRPr lang="en-US" sz="2030" dirty="0"/>
              </a:p>
              <a:p>
                <a:endParaRPr lang="en-US" sz="2030" dirty="0"/>
              </a:p>
              <a:p>
                <a:r>
                  <a:rPr lang="en-US" sz="2030" dirty="0"/>
                  <a:t>Resulting structure can now be fitted with encounter probability functions, assuming Rouse model 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Find an agreement between the loop location in various signals by probabilistic model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Reconstruction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Simulation of the resulted structure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Validation with the </a:t>
                </a:r>
                <a:r>
                  <a:rPr lang="en-US" sz="2030" dirty="0" err="1"/>
                  <a:t>HiC</a:t>
                </a:r>
                <a:r>
                  <a:rPr lang="en-US" sz="2030" dirty="0"/>
                  <a:t> maps</a:t>
                </a:r>
              </a:p>
              <a:p>
                <a:endParaRPr lang="en-US" sz="2030" dirty="0"/>
              </a:p>
              <a:p>
                <a:r>
                  <a:rPr lang="en-US" sz="2030" dirty="0"/>
                  <a:t>Adjusting </a:t>
                </a:r>
                <a:r>
                  <a:rPr lang="en-US" sz="2030" dirty="0"/>
                  <a:t>the spring constant for peaks higher than nearest neighbor </a:t>
                </a:r>
                <a:r>
                  <a:rPr lang="en-US" sz="2030" dirty="0"/>
                  <a:t>, we estimate the nearest neighbor encounter prob. By calculating the distribution and taking its mean, then for simulation, if we determine k to be our spring constant,  then the new spring constant, for an encounter probability higher then nearest neighbor, for bead m and for distance |m-n| is given by k(P(1)/P(m-n))^1.5 |m-n|</a:t>
                </a:r>
                <a:endParaRPr lang="en-US" sz="2030" dirty="0"/>
              </a:p>
              <a:p>
                <a:endParaRPr lang="en-US" sz="2030" dirty="0"/>
              </a:p>
              <a:p>
                <a:endParaRPr lang="en-US" sz="2030" dirty="0"/>
              </a:p>
              <a:p>
                <a:endParaRPr lang="en-US" sz="203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58" y="1869097"/>
                <a:ext cx="7336169" cy="29397920"/>
              </a:xfrm>
              <a:prstGeom prst="rect">
                <a:avLst/>
              </a:prstGeom>
              <a:blipFill rotWithShape="0">
                <a:blip r:embed="rId3"/>
                <a:stretch>
                  <a:fillRect l="-3824" t="-456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927840" y="2501539"/>
            <a:ext cx="68798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Results</a:t>
            </a:r>
            <a:r>
              <a:rPr lang="en-US" sz="2900" b="1" dirty="0"/>
              <a:t>:</a:t>
            </a:r>
          </a:p>
          <a:p>
            <a:endParaRPr lang="en-US" sz="2900" dirty="0"/>
          </a:p>
          <a:p>
            <a:r>
              <a:rPr lang="en-US" sz="2900" dirty="0"/>
              <a:t>In synthetic example, we see accurate reconstruction.</a:t>
            </a:r>
          </a:p>
          <a:p>
            <a:endParaRPr lang="en-US" sz="2900" dirty="0"/>
          </a:p>
          <a:p>
            <a:endParaRPr lang="en-US" sz="29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679311" y="15326931"/>
            <a:ext cx="6500952" cy="3152271"/>
            <a:chOff x="539750" y="14090700"/>
            <a:chExt cx="6500952" cy="31522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50" y="14090700"/>
              <a:ext cx="3225687" cy="315227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93" y="14090700"/>
              <a:ext cx="2412209" cy="259836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509486" y="14427200"/>
              <a:ext cx="3267654" cy="5805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509486" y="15718971"/>
              <a:ext cx="3267654" cy="902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09486" y="15007771"/>
              <a:ext cx="685074" cy="71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2194560" y="14693672"/>
              <a:ext cx="2582580" cy="314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94560" y="15718969"/>
              <a:ext cx="2582580" cy="4894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266700" y="0"/>
            <a:ext cx="38785800" cy="281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52500" y="18479202"/>
            <a:ext cx="5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Nora et. Al  2012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53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107</cp:revision>
  <dcterms:created xsi:type="dcterms:W3CDTF">2015-03-05T10:25:27Z</dcterms:created>
  <dcterms:modified xsi:type="dcterms:W3CDTF">2015-03-10T20:41:51Z</dcterms:modified>
</cp:coreProperties>
</file>