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57" r:id="rId6"/>
    <p:sldId id="258" r:id="rId7"/>
    <p:sldId id="263" r:id="rId8"/>
    <p:sldId id="261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46" autoAdjust="0"/>
    <p:restoredTop sz="94660"/>
  </p:normalViewPr>
  <p:slideViewPr>
    <p:cSldViewPr snapToGrid="0">
      <p:cViewPr>
        <p:scale>
          <a:sx n="125" d="100"/>
          <a:sy n="125" d="100"/>
        </p:scale>
        <p:origin x="-462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ECCF7-567C-41AF-AAA3-BD5C2FBCC1F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5D648-802D-4240-A3A5-7D053556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examples for the</a:t>
            </a:r>
            <a:r>
              <a:rPr lang="en-US" baseline="0" dirty="0" smtClean="0"/>
              <a:t> domains</a:t>
            </a:r>
          </a:p>
          <a:p>
            <a:r>
              <a:rPr lang="en-US" baseline="0" dirty="0" smtClean="0"/>
              <a:t>1. Chains connected outside a spherical- microtubules </a:t>
            </a:r>
          </a:p>
          <a:p>
            <a:r>
              <a:rPr lang="en-US" baseline="0" dirty="0" smtClean="0"/>
              <a:t>2. Cylinder – polymers in a tube – particles in a junction between cells</a:t>
            </a:r>
          </a:p>
          <a:p>
            <a:r>
              <a:rPr lang="en-US" baseline="0" dirty="0" smtClean="0"/>
              <a:t>3. Flat cylinder- simulate flat nuclei</a:t>
            </a:r>
          </a:p>
          <a:p>
            <a:r>
              <a:rPr lang="en-US" baseline="0" dirty="0" smtClean="0"/>
              <a:t>4. Chain connected to sphere moving on a chain- a dynein protein carrying a cargo along microtubules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5D648-802D-4240-A3A5-7D053556E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81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29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42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36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74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19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5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2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616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11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D3B1-7809-45DD-A3E3-D3F901E31D50}" type="datetimeFigureOut">
              <a:rPr lang="he-IL" smtClean="0"/>
              <a:t>כ"ו/תמוז/תשע"ה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7EC0-D375-4E73-B5FA-19E82AB25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94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e.org/" TargetMode="External"/><Relationship Id="rId2" Type="http://schemas.openxmlformats.org/officeDocument/2006/relationships/hyperlink" Target="http://www.dem-solutions.com/software/edem-softwar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Molecular simulation tools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54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an 86"/>
          <p:cNvSpPr/>
          <p:nvPr/>
        </p:nvSpPr>
        <p:spPr>
          <a:xfrm>
            <a:off x="2743200" y="2834640"/>
            <a:ext cx="937260" cy="2095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4289477" y="2988460"/>
            <a:ext cx="1859582" cy="15530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72828" y="2054647"/>
            <a:ext cx="3316077" cy="314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Structure-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2214391" cy="71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47188" y="3025292"/>
            <a:ext cx="776371" cy="688248"/>
            <a:chOff x="4094079" y="4549966"/>
            <a:chExt cx="1240114" cy="837282"/>
          </a:xfrm>
          <a:noFill/>
        </p:grpSpPr>
        <p:sp>
          <p:nvSpPr>
            <p:cNvPr id="11" name="Freeform 10"/>
            <p:cNvSpPr/>
            <p:nvPr/>
          </p:nvSpPr>
          <p:spPr>
            <a:xfrm>
              <a:off x="4094079" y="4549966"/>
              <a:ext cx="1205189" cy="837282"/>
            </a:xfrm>
            <a:custGeom>
              <a:avLst/>
              <a:gdLst>
                <a:gd name="connsiteX0" fmla="*/ 125381 w 1205189"/>
                <a:gd name="connsiteY0" fmla="*/ 837282 h 837282"/>
                <a:gd name="connsiteX1" fmla="*/ 48263 w 1205189"/>
                <a:gd name="connsiteY1" fmla="*/ 705080 h 837282"/>
                <a:gd name="connsiteX2" fmla="*/ 4196 w 1205189"/>
                <a:gd name="connsiteY2" fmla="*/ 517793 h 837282"/>
                <a:gd name="connsiteX3" fmla="*/ 15213 w 1205189"/>
                <a:gd name="connsiteY3" fmla="*/ 429658 h 837282"/>
                <a:gd name="connsiteX4" fmla="*/ 257584 w 1205189"/>
                <a:gd name="connsiteY4" fmla="*/ 451692 h 837282"/>
                <a:gd name="connsiteX5" fmla="*/ 323685 w 1205189"/>
                <a:gd name="connsiteY5" fmla="*/ 495759 h 837282"/>
                <a:gd name="connsiteX6" fmla="*/ 356735 w 1205189"/>
                <a:gd name="connsiteY6" fmla="*/ 539827 h 837282"/>
                <a:gd name="connsiteX7" fmla="*/ 433854 w 1205189"/>
                <a:gd name="connsiteY7" fmla="*/ 616945 h 837282"/>
                <a:gd name="connsiteX8" fmla="*/ 477921 w 1205189"/>
                <a:gd name="connsiteY8" fmla="*/ 672029 h 837282"/>
                <a:gd name="connsiteX9" fmla="*/ 499955 w 1205189"/>
                <a:gd name="connsiteY9" fmla="*/ 705080 h 837282"/>
                <a:gd name="connsiteX10" fmla="*/ 533005 w 1205189"/>
                <a:gd name="connsiteY10" fmla="*/ 727114 h 837282"/>
                <a:gd name="connsiteX11" fmla="*/ 577073 w 1205189"/>
                <a:gd name="connsiteY11" fmla="*/ 705080 h 837282"/>
                <a:gd name="connsiteX12" fmla="*/ 610123 w 1205189"/>
                <a:gd name="connsiteY12" fmla="*/ 649995 h 837282"/>
                <a:gd name="connsiteX13" fmla="*/ 687241 w 1205189"/>
                <a:gd name="connsiteY13" fmla="*/ 473726 h 837282"/>
                <a:gd name="connsiteX14" fmla="*/ 775376 w 1205189"/>
                <a:gd name="connsiteY14" fmla="*/ 330506 h 837282"/>
                <a:gd name="connsiteX15" fmla="*/ 753343 w 1205189"/>
                <a:gd name="connsiteY15" fmla="*/ 132203 h 837282"/>
                <a:gd name="connsiteX16" fmla="*/ 731309 w 1205189"/>
                <a:gd name="connsiteY16" fmla="*/ 88135 h 837282"/>
                <a:gd name="connsiteX17" fmla="*/ 720292 w 1205189"/>
                <a:gd name="connsiteY17" fmla="*/ 55085 h 837282"/>
                <a:gd name="connsiteX18" fmla="*/ 808427 w 1205189"/>
                <a:gd name="connsiteY18" fmla="*/ 22034 h 837282"/>
                <a:gd name="connsiteX19" fmla="*/ 874528 w 1205189"/>
                <a:gd name="connsiteY19" fmla="*/ 0 h 837282"/>
                <a:gd name="connsiteX20" fmla="*/ 962663 w 1205189"/>
                <a:gd name="connsiteY20" fmla="*/ 22034 h 837282"/>
                <a:gd name="connsiteX21" fmla="*/ 973680 w 1205189"/>
                <a:gd name="connsiteY21" fmla="*/ 66101 h 837282"/>
                <a:gd name="connsiteX22" fmla="*/ 1050798 w 1205189"/>
                <a:gd name="connsiteY22" fmla="*/ 231354 h 837282"/>
                <a:gd name="connsiteX23" fmla="*/ 1094866 w 1205189"/>
                <a:gd name="connsiteY23" fmla="*/ 242371 h 837282"/>
                <a:gd name="connsiteX24" fmla="*/ 1160967 w 1205189"/>
                <a:gd name="connsiteY24" fmla="*/ 231354 h 837282"/>
                <a:gd name="connsiteX25" fmla="*/ 1194017 w 1205189"/>
                <a:gd name="connsiteY25" fmla="*/ 220338 h 837282"/>
                <a:gd name="connsiteX26" fmla="*/ 1205034 w 1205189"/>
                <a:gd name="connsiteY26" fmla="*/ 16525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5189" h="837282">
                  <a:moveTo>
                    <a:pt x="125381" y="837282"/>
                  </a:moveTo>
                  <a:cubicBezTo>
                    <a:pt x="99675" y="793215"/>
                    <a:pt x="68605" y="751866"/>
                    <a:pt x="48263" y="705080"/>
                  </a:cubicBezTo>
                  <a:cubicBezTo>
                    <a:pt x="23715" y="648620"/>
                    <a:pt x="14425" y="579167"/>
                    <a:pt x="4196" y="517793"/>
                  </a:cubicBezTo>
                  <a:cubicBezTo>
                    <a:pt x="7868" y="488415"/>
                    <a:pt x="-13435" y="437131"/>
                    <a:pt x="15213" y="429658"/>
                  </a:cubicBezTo>
                  <a:cubicBezTo>
                    <a:pt x="93710" y="409181"/>
                    <a:pt x="178261" y="434694"/>
                    <a:pt x="257584" y="451692"/>
                  </a:cubicBezTo>
                  <a:cubicBezTo>
                    <a:pt x="283477" y="457241"/>
                    <a:pt x="323685" y="495759"/>
                    <a:pt x="323685" y="495759"/>
                  </a:cubicBezTo>
                  <a:cubicBezTo>
                    <a:pt x="334702" y="510448"/>
                    <a:pt x="344384" y="526241"/>
                    <a:pt x="356735" y="539827"/>
                  </a:cubicBezTo>
                  <a:cubicBezTo>
                    <a:pt x="381189" y="566727"/>
                    <a:pt x="411144" y="588557"/>
                    <a:pt x="433854" y="616945"/>
                  </a:cubicBezTo>
                  <a:cubicBezTo>
                    <a:pt x="448543" y="635306"/>
                    <a:pt x="463813" y="653218"/>
                    <a:pt x="477921" y="672029"/>
                  </a:cubicBezTo>
                  <a:cubicBezTo>
                    <a:pt x="485865" y="682622"/>
                    <a:pt x="490592" y="695717"/>
                    <a:pt x="499955" y="705080"/>
                  </a:cubicBezTo>
                  <a:cubicBezTo>
                    <a:pt x="509317" y="714443"/>
                    <a:pt x="521988" y="719769"/>
                    <a:pt x="533005" y="727114"/>
                  </a:cubicBezTo>
                  <a:cubicBezTo>
                    <a:pt x="547694" y="719769"/>
                    <a:pt x="565460" y="716693"/>
                    <a:pt x="577073" y="705080"/>
                  </a:cubicBezTo>
                  <a:cubicBezTo>
                    <a:pt x="592214" y="689939"/>
                    <a:pt x="600917" y="669328"/>
                    <a:pt x="610123" y="649995"/>
                  </a:cubicBezTo>
                  <a:cubicBezTo>
                    <a:pt x="637696" y="592091"/>
                    <a:pt x="649964" y="525914"/>
                    <a:pt x="687241" y="473726"/>
                  </a:cubicBezTo>
                  <a:cubicBezTo>
                    <a:pt x="756644" y="376561"/>
                    <a:pt x="728198" y="424863"/>
                    <a:pt x="775376" y="330506"/>
                  </a:cubicBezTo>
                  <a:cubicBezTo>
                    <a:pt x="768032" y="264405"/>
                    <a:pt x="765240" y="197638"/>
                    <a:pt x="753343" y="132203"/>
                  </a:cubicBezTo>
                  <a:cubicBezTo>
                    <a:pt x="750405" y="116045"/>
                    <a:pt x="737778" y="103230"/>
                    <a:pt x="731309" y="88135"/>
                  </a:cubicBezTo>
                  <a:cubicBezTo>
                    <a:pt x="726735" y="77461"/>
                    <a:pt x="723964" y="66102"/>
                    <a:pt x="720292" y="55085"/>
                  </a:cubicBezTo>
                  <a:cubicBezTo>
                    <a:pt x="777809" y="16740"/>
                    <a:pt x="727793" y="44026"/>
                    <a:pt x="808427" y="22034"/>
                  </a:cubicBezTo>
                  <a:cubicBezTo>
                    <a:pt x="830834" y="15923"/>
                    <a:pt x="874528" y="0"/>
                    <a:pt x="874528" y="0"/>
                  </a:cubicBezTo>
                  <a:cubicBezTo>
                    <a:pt x="903906" y="7345"/>
                    <a:pt x="937466" y="5236"/>
                    <a:pt x="962663" y="22034"/>
                  </a:cubicBezTo>
                  <a:cubicBezTo>
                    <a:pt x="975261" y="30433"/>
                    <a:pt x="968892" y="51737"/>
                    <a:pt x="973680" y="66101"/>
                  </a:cubicBezTo>
                  <a:cubicBezTo>
                    <a:pt x="984589" y="98826"/>
                    <a:pt x="1041624" y="229061"/>
                    <a:pt x="1050798" y="231354"/>
                  </a:cubicBezTo>
                  <a:lnTo>
                    <a:pt x="1094866" y="242371"/>
                  </a:lnTo>
                  <a:cubicBezTo>
                    <a:pt x="1116900" y="238699"/>
                    <a:pt x="1139161" y="236200"/>
                    <a:pt x="1160967" y="231354"/>
                  </a:cubicBezTo>
                  <a:cubicBezTo>
                    <a:pt x="1172303" y="228835"/>
                    <a:pt x="1185806" y="228549"/>
                    <a:pt x="1194017" y="220338"/>
                  </a:cubicBezTo>
                  <a:cubicBezTo>
                    <a:pt x="1207357" y="206998"/>
                    <a:pt x="1205034" y="182027"/>
                    <a:pt x="1205034" y="165253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670521" y="5161861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60850" y="4990832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111625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1625" y="517138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16425" y="5101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16354" y="5228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146550" y="5330098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94486" y="4636724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19886" y="4832503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744521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64343" y="474006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85476" y="468291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1846" y="454996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5960" y="4124095"/>
            <a:ext cx="776371" cy="688248"/>
            <a:chOff x="4094079" y="4549966"/>
            <a:chExt cx="1240114" cy="837282"/>
          </a:xfrm>
          <a:noFill/>
        </p:grpSpPr>
        <p:sp>
          <p:nvSpPr>
            <p:cNvPr id="27" name="Freeform 26"/>
            <p:cNvSpPr/>
            <p:nvPr/>
          </p:nvSpPr>
          <p:spPr>
            <a:xfrm>
              <a:off x="4094079" y="4549966"/>
              <a:ext cx="1205189" cy="837282"/>
            </a:xfrm>
            <a:custGeom>
              <a:avLst/>
              <a:gdLst>
                <a:gd name="connsiteX0" fmla="*/ 125381 w 1205189"/>
                <a:gd name="connsiteY0" fmla="*/ 837282 h 837282"/>
                <a:gd name="connsiteX1" fmla="*/ 48263 w 1205189"/>
                <a:gd name="connsiteY1" fmla="*/ 705080 h 837282"/>
                <a:gd name="connsiteX2" fmla="*/ 4196 w 1205189"/>
                <a:gd name="connsiteY2" fmla="*/ 517793 h 837282"/>
                <a:gd name="connsiteX3" fmla="*/ 15213 w 1205189"/>
                <a:gd name="connsiteY3" fmla="*/ 429658 h 837282"/>
                <a:gd name="connsiteX4" fmla="*/ 257584 w 1205189"/>
                <a:gd name="connsiteY4" fmla="*/ 451692 h 837282"/>
                <a:gd name="connsiteX5" fmla="*/ 323685 w 1205189"/>
                <a:gd name="connsiteY5" fmla="*/ 495759 h 837282"/>
                <a:gd name="connsiteX6" fmla="*/ 356735 w 1205189"/>
                <a:gd name="connsiteY6" fmla="*/ 539827 h 837282"/>
                <a:gd name="connsiteX7" fmla="*/ 433854 w 1205189"/>
                <a:gd name="connsiteY7" fmla="*/ 616945 h 837282"/>
                <a:gd name="connsiteX8" fmla="*/ 477921 w 1205189"/>
                <a:gd name="connsiteY8" fmla="*/ 672029 h 837282"/>
                <a:gd name="connsiteX9" fmla="*/ 499955 w 1205189"/>
                <a:gd name="connsiteY9" fmla="*/ 705080 h 837282"/>
                <a:gd name="connsiteX10" fmla="*/ 533005 w 1205189"/>
                <a:gd name="connsiteY10" fmla="*/ 727114 h 837282"/>
                <a:gd name="connsiteX11" fmla="*/ 577073 w 1205189"/>
                <a:gd name="connsiteY11" fmla="*/ 705080 h 837282"/>
                <a:gd name="connsiteX12" fmla="*/ 610123 w 1205189"/>
                <a:gd name="connsiteY12" fmla="*/ 649995 h 837282"/>
                <a:gd name="connsiteX13" fmla="*/ 687241 w 1205189"/>
                <a:gd name="connsiteY13" fmla="*/ 473726 h 837282"/>
                <a:gd name="connsiteX14" fmla="*/ 775376 w 1205189"/>
                <a:gd name="connsiteY14" fmla="*/ 330506 h 837282"/>
                <a:gd name="connsiteX15" fmla="*/ 753343 w 1205189"/>
                <a:gd name="connsiteY15" fmla="*/ 132203 h 837282"/>
                <a:gd name="connsiteX16" fmla="*/ 731309 w 1205189"/>
                <a:gd name="connsiteY16" fmla="*/ 88135 h 837282"/>
                <a:gd name="connsiteX17" fmla="*/ 720292 w 1205189"/>
                <a:gd name="connsiteY17" fmla="*/ 55085 h 837282"/>
                <a:gd name="connsiteX18" fmla="*/ 808427 w 1205189"/>
                <a:gd name="connsiteY18" fmla="*/ 22034 h 837282"/>
                <a:gd name="connsiteX19" fmla="*/ 874528 w 1205189"/>
                <a:gd name="connsiteY19" fmla="*/ 0 h 837282"/>
                <a:gd name="connsiteX20" fmla="*/ 962663 w 1205189"/>
                <a:gd name="connsiteY20" fmla="*/ 22034 h 837282"/>
                <a:gd name="connsiteX21" fmla="*/ 973680 w 1205189"/>
                <a:gd name="connsiteY21" fmla="*/ 66101 h 837282"/>
                <a:gd name="connsiteX22" fmla="*/ 1050798 w 1205189"/>
                <a:gd name="connsiteY22" fmla="*/ 231354 h 837282"/>
                <a:gd name="connsiteX23" fmla="*/ 1094866 w 1205189"/>
                <a:gd name="connsiteY23" fmla="*/ 242371 h 837282"/>
                <a:gd name="connsiteX24" fmla="*/ 1160967 w 1205189"/>
                <a:gd name="connsiteY24" fmla="*/ 231354 h 837282"/>
                <a:gd name="connsiteX25" fmla="*/ 1194017 w 1205189"/>
                <a:gd name="connsiteY25" fmla="*/ 220338 h 837282"/>
                <a:gd name="connsiteX26" fmla="*/ 1205034 w 1205189"/>
                <a:gd name="connsiteY26" fmla="*/ 16525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5189" h="837282">
                  <a:moveTo>
                    <a:pt x="125381" y="837282"/>
                  </a:moveTo>
                  <a:cubicBezTo>
                    <a:pt x="99675" y="793215"/>
                    <a:pt x="68605" y="751866"/>
                    <a:pt x="48263" y="705080"/>
                  </a:cubicBezTo>
                  <a:cubicBezTo>
                    <a:pt x="23715" y="648620"/>
                    <a:pt x="14425" y="579167"/>
                    <a:pt x="4196" y="517793"/>
                  </a:cubicBezTo>
                  <a:cubicBezTo>
                    <a:pt x="7868" y="488415"/>
                    <a:pt x="-13435" y="437131"/>
                    <a:pt x="15213" y="429658"/>
                  </a:cubicBezTo>
                  <a:cubicBezTo>
                    <a:pt x="93710" y="409181"/>
                    <a:pt x="178261" y="434694"/>
                    <a:pt x="257584" y="451692"/>
                  </a:cubicBezTo>
                  <a:cubicBezTo>
                    <a:pt x="283477" y="457241"/>
                    <a:pt x="323685" y="495759"/>
                    <a:pt x="323685" y="495759"/>
                  </a:cubicBezTo>
                  <a:cubicBezTo>
                    <a:pt x="334702" y="510448"/>
                    <a:pt x="344384" y="526241"/>
                    <a:pt x="356735" y="539827"/>
                  </a:cubicBezTo>
                  <a:cubicBezTo>
                    <a:pt x="381189" y="566727"/>
                    <a:pt x="411144" y="588557"/>
                    <a:pt x="433854" y="616945"/>
                  </a:cubicBezTo>
                  <a:cubicBezTo>
                    <a:pt x="448543" y="635306"/>
                    <a:pt x="463813" y="653218"/>
                    <a:pt x="477921" y="672029"/>
                  </a:cubicBezTo>
                  <a:cubicBezTo>
                    <a:pt x="485865" y="682622"/>
                    <a:pt x="490592" y="695717"/>
                    <a:pt x="499955" y="705080"/>
                  </a:cubicBezTo>
                  <a:cubicBezTo>
                    <a:pt x="509317" y="714443"/>
                    <a:pt x="521988" y="719769"/>
                    <a:pt x="533005" y="727114"/>
                  </a:cubicBezTo>
                  <a:cubicBezTo>
                    <a:pt x="547694" y="719769"/>
                    <a:pt x="565460" y="716693"/>
                    <a:pt x="577073" y="705080"/>
                  </a:cubicBezTo>
                  <a:cubicBezTo>
                    <a:pt x="592214" y="689939"/>
                    <a:pt x="600917" y="669328"/>
                    <a:pt x="610123" y="649995"/>
                  </a:cubicBezTo>
                  <a:cubicBezTo>
                    <a:pt x="637696" y="592091"/>
                    <a:pt x="649964" y="525914"/>
                    <a:pt x="687241" y="473726"/>
                  </a:cubicBezTo>
                  <a:cubicBezTo>
                    <a:pt x="756644" y="376561"/>
                    <a:pt x="728198" y="424863"/>
                    <a:pt x="775376" y="330506"/>
                  </a:cubicBezTo>
                  <a:cubicBezTo>
                    <a:pt x="768032" y="264405"/>
                    <a:pt x="765240" y="197638"/>
                    <a:pt x="753343" y="132203"/>
                  </a:cubicBezTo>
                  <a:cubicBezTo>
                    <a:pt x="750405" y="116045"/>
                    <a:pt x="737778" y="103230"/>
                    <a:pt x="731309" y="88135"/>
                  </a:cubicBezTo>
                  <a:cubicBezTo>
                    <a:pt x="726735" y="77461"/>
                    <a:pt x="723964" y="66102"/>
                    <a:pt x="720292" y="55085"/>
                  </a:cubicBezTo>
                  <a:cubicBezTo>
                    <a:pt x="777809" y="16740"/>
                    <a:pt x="727793" y="44026"/>
                    <a:pt x="808427" y="22034"/>
                  </a:cubicBezTo>
                  <a:cubicBezTo>
                    <a:pt x="830834" y="15923"/>
                    <a:pt x="874528" y="0"/>
                    <a:pt x="874528" y="0"/>
                  </a:cubicBezTo>
                  <a:cubicBezTo>
                    <a:pt x="903906" y="7345"/>
                    <a:pt x="937466" y="5236"/>
                    <a:pt x="962663" y="22034"/>
                  </a:cubicBezTo>
                  <a:cubicBezTo>
                    <a:pt x="975261" y="30433"/>
                    <a:pt x="968892" y="51737"/>
                    <a:pt x="973680" y="66101"/>
                  </a:cubicBezTo>
                  <a:cubicBezTo>
                    <a:pt x="984589" y="98826"/>
                    <a:pt x="1041624" y="229061"/>
                    <a:pt x="1050798" y="231354"/>
                  </a:cubicBezTo>
                  <a:lnTo>
                    <a:pt x="1094866" y="242371"/>
                  </a:lnTo>
                  <a:cubicBezTo>
                    <a:pt x="1116900" y="238699"/>
                    <a:pt x="1139161" y="236200"/>
                    <a:pt x="1160967" y="231354"/>
                  </a:cubicBezTo>
                  <a:cubicBezTo>
                    <a:pt x="1172303" y="228835"/>
                    <a:pt x="1185806" y="228549"/>
                    <a:pt x="1194017" y="220338"/>
                  </a:cubicBezTo>
                  <a:cubicBezTo>
                    <a:pt x="1207357" y="206998"/>
                    <a:pt x="1205034" y="182027"/>
                    <a:pt x="1205034" y="165253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670521" y="5161861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0850" y="4990832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111625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11625" y="517138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416425" y="5101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16354" y="5228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46550" y="5330098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794486" y="4636724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9886" y="4832503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44521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64343" y="474006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85476" y="468291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1846" y="454996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489" y="3061038"/>
            <a:ext cx="776371" cy="688248"/>
            <a:chOff x="4094079" y="4549966"/>
            <a:chExt cx="1240114" cy="837282"/>
          </a:xfrm>
          <a:noFill/>
        </p:grpSpPr>
        <p:sp>
          <p:nvSpPr>
            <p:cNvPr id="42" name="Freeform 41"/>
            <p:cNvSpPr/>
            <p:nvPr/>
          </p:nvSpPr>
          <p:spPr>
            <a:xfrm>
              <a:off x="4094079" y="4549966"/>
              <a:ext cx="1205189" cy="837282"/>
            </a:xfrm>
            <a:custGeom>
              <a:avLst/>
              <a:gdLst>
                <a:gd name="connsiteX0" fmla="*/ 125381 w 1205189"/>
                <a:gd name="connsiteY0" fmla="*/ 837282 h 837282"/>
                <a:gd name="connsiteX1" fmla="*/ 48263 w 1205189"/>
                <a:gd name="connsiteY1" fmla="*/ 705080 h 837282"/>
                <a:gd name="connsiteX2" fmla="*/ 4196 w 1205189"/>
                <a:gd name="connsiteY2" fmla="*/ 517793 h 837282"/>
                <a:gd name="connsiteX3" fmla="*/ 15213 w 1205189"/>
                <a:gd name="connsiteY3" fmla="*/ 429658 h 837282"/>
                <a:gd name="connsiteX4" fmla="*/ 257584 w 1205189"/>
                <a:gd name="connsiteY4" fmla="*/ 451692 h 837282"/>
                <a:gd name="connsiteX5" fmla="*/ 323685 w 1205189"/>
                <a:gd name="connsiteY5" fmla="*/ 495759 h 837282"/>
                <a:gd name="connsiteX6" fmla="*/ 356735 w 1205189"/>
                <a:gd name="connsiteY6" fmla="*/ 539827 h 837282"/>
                <a:gd name="connsiteX7" fmla="*/ 433854 w 1205189"/>
                <a:gd name="connsiteY7" fmla="*/ 616945 h 837282"/>
                <a:gd name="connsiteX8" fmla="*/ 477921 w 1205189"/>
                <a:gd name="connsiteY8" fmla="*/ 672029 h 837282"/>
                <a:gd name="connsiteX9" fmla="*/ 499955 w 1205189"/>
                <a:gd name="connsiteY9" fmla="*/ 705080 h 837282"/>
                <a:gd name="connsiteX10" fmla="*/ 533005 w 1205189"/>
                <a:gd name="connsiteY10" fmla="*/ 727114 h 837282"/>
                <a:gd name="connsiteX11" fmla="*/ 577073 w 1205189"/>
                <a:gd name="connsiteY11" fmla="*/ 705080 h 837282"/>
                <a:gd name="connsiteX12" fmla="*/ 610123 w 1205189"/>
                <a:gd name="connsiteY12" fmla="*/ 649995 h 837282"/>
                <a:gd name="connsiteX13" fmla="*/ 687241 w 1205189"/>
                <a:gd name="connsiteY13" fmla="*/ 473726 h 837282"/>
                <a:gd name="connsiteX14" fmla="*/ 775376 w 1205189"/>
                <a:gd name="connsiteY14" fmla="*/ 330506 h 837282"/>
                <a:gd name="connsiteX15" fmla="*/ 753343 w 1205189"/>
                <a:gd name="connsiteY15" fmla="*/ 132203 h 837282"/>
                <a:gd name="connsiteX16" fmla="*/ 731309 w 1205189"/>
                <a:gd name="connsiteY16" fmla="*/ 88135 h 837282"/>
                <a:gd name="connsiteX17" fmla="*/ 720292 w 1205189"/>
                <a:gd name="connsiteY17" fmla="*/ 55085 h 837282"/>
                <a:gd name="connsiteX18" fmla="*/ 808427 w 1205189"/>
                <a:gd name="connsiteY18" fmla="*/ 22034 h 837282"/>
                <a:gd name="connsiteX19" fmla="*/ 874528 w 1205189"/>
                <a:gd name="connsiteY19" fmla="*/ 0 h 837282"/>
                <a:gd name="connsiteX20" fmla="*/ 962663 w 1205189"/>
                <a:gd name="connsiteY20" fmla="*/ 22034 h 837282"/>
                <a:gd name="connsiteX21" fmla="*/ 973680 w 1205189"/>
                <a:gd name="connsiteY21" fmla="*/ 66101 h 837282"/>
                <a:gd name="connsiteX22" fmla="*/ 1050798 w 1205189"/>
                <a:gd name="connsiteY22" fmla="*/ 231354 h 837282"/>
                <a:gd name="connsiteX23" fmla="*/ 1094866 w 1205189"/>
                <a:gd name="connsiteY23" fmla="*/ 242371 h 837282"/>
                <a:gd name="connsiteX24" fmla="*/ 1160967 w 1205189"/>
                <a:gd name="connsiteY24" fmla="*/ 231354 h 837282"/>
                <a:gd name="connsiteX25" fmla="*/ 1194017 w 1205189"/>
                <a:gd name="connsiteY25" fmla="*/ 220338 h 837282"/>
                <a:gd name="connsiteX26" fmla="*/ 1205034 w 1205189"/>
                <a:gd name="connsiteY26" fmla="*/ 16525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5189" h="837282">
                  <a:moveTo>
                    <a:pt x="125381" y="837282"/>
                  </a:moveTo>
                  <a:cubicBezTo>
                    <a:pt x="99675" y="793215"/>
                    <a:pt x="68605" y="751866"/>
                    <a:pt x="48263" y="705080"/>
                  </a:cubicBezTo>
                  <a:cubicBezTo>
                    <a:pt x="23715" y="648620"/>
                    <a:pt x="14425" y="579167"/>
                    <a:pt x="4196" y="517793"/>
                  </a:cubicBezTo>
                  <a:cubicBezTo>
                    <a:pt x="7868" y="488415"/>
                    <a:pt x="-13435" y="437131"/>
                    <a:pt x="15213" y="429658"/>
                  </a:cubicBezTo>
                  <a:cubicBezTo>
                    <a:pt x="93710" y="409181"/>
                    <a:pt x="178261" y="434694"/>
                    <a:pt x="257584" y="451692"/>
                  </a:cubicBezTo>
                  <a:cubicBezTo>
                    <a:pt x="283477" y="457241"/>
                    <a:pt x="323685" y="495759"/>
                    <a:pt x="323685" y="495759"/>
                  </a:cubicBezTo>
                  <a:cubicBezTo>
                    <a:pt x="334702" y="510448"/>
                    <a:pt x="344384" y="526241"/>
                    <a:pt x="356735" y="539827"/>
                  </a:cubicBezTo>
                  <a:cubicBezTo>
                    <a:pt x="381189" y="566727"/>
                    <a:pt x="411144" y="588557"/>
                    <a:pt x="433854" y="616945"/>
                  </a:cubicBezTo>
                  <a:cubicBezTo>
                    <a:pt x="448543" y="635306"/>
                    <a:pt x="463813" y="653218"/>
                    <a:pt x="477921" y="672029"/>
                  </a:cubicBezTo>
                  <a:cubicBezTo>
                    <a:pt x="485865" y="682622"/>
                    <a:pt x="490592" y="695717"/>
                    <a:pt x="499955" y="705080"/>
                  </a:cubicBezTo>
                  <a:cubicBezTo>
                    <a:pt x="509317" y="714443"/>
                    <a:pt x="521988" y="719769"/>
                    <a:pt x="533005" y="727114"/>
                  </a:cubicBezTo>
                  <a:cubicBezTo>
                    <a:pt x="547694" y="719769"/>
                    <a:pt x="565460" y="716693"/>
                    <a:pt x="577073" y="705080"/>
                  </a:cubicBezTo>
                  <a:cubicBezTo>
                    <a:pt x="592214" y="689939"/>
                    <a:pt x="600917" y="669328"/>
                    <a:pt x="610123" y="649995"/>
                  </a:cubicBezTo>
                  <a:cubicBezTo>
                    <a:pt x="637696" y="592091"/>
                    <a:pt x="649964" y="525914"/>
                    <a:pt x="687241" y="473726"/>
                  </a:cubicBezTo>
                  <a:cubicBezTo>
                    <a:pt x="756644" y="376561"/>
                    <a:pt x="728198" y="424863"/>
                    <a:pt x="775376" y="330506"/>
                  </a:cubicBezTo>
                  <a:cubicBezTo>
                    <a:pt x="768032" y="264405"/>
                    <a:pt x="765240" y="197638"/>
                    <a:pt x="753343" y="132203"/>
                  </a:cubicBezTo>
                  <a:cubicBezTo>
                    <a:pt x="750405" y="116045"/>
                    <a:pt x="737778" y="103230"/>
                    <a:pt x="731309" y="88135"/>
                  </a:cubicBezTo>
                  <a:cubicBezTo>
                    <a:pt x="726735" y="77461"/>
                    <a:pt x="723964" y="66102"/>
                    <a:pt x="720292" y="55085"/>
                  </a:cubicBezTo>
                  <a:cubicBezTo>
                    <a:pt x="777809" y="16740"/>
                    <a:pt x="727793" y="44026"/>
                    <a:pt x="808427" y="22034"/>
                  </a:cubicBezTo>
                  <a:cubicBezTo>
                    <a:pt x="830834" y="15923"/>
                    <a:pt x="874528" y="0"/>
                    <a:pt x="874528" y="0"/>
                  </a:cubicBezTo>
                  <a:cubicBezTo>
                    <a:pt x="903906" y="7345"/>
                    <a:pt x="937466" y="5236"/>
                    <a:pt x="962663" y="22034"/>
                  </a:cubicBezTo>
                  <a:cubicBezTo>
                    <a:pt x="975261" y="30433"/>
                    <a:pt x="968892" y="51737"/>
                    <a:pt x="973680" y="66101"/>
                  </a:cubicBezTo>
                  <a:cubicBezTo>
                    <a:pt x="984589" y="98826"/>
                    <a:pt x="1041624" y="229061"/>
                    <a:pt x="1050798" y="231354"/>
                  </a:cubicBezTo>
                  <a:lnTo>
                    <a:pt x="1094866" y="242371"/>
                  </a:lnTo>
                  <a:cubicBezTo>
                    <a:pt x="1116900" y="238699"/>
                    <a:pt x="1139161" y="236200"/>
                    <a:pt x="1160967" y="231354"/>
                  </a:cubicBezTo>
                  <a:cubicBezTo>
                    <a:pt x="1172303" y="228835"/>
                    <a:pt x="1185806" y="228549"/>
                    <a:pt x="1194017" y="220338"/>
                  </a:cubicBezTo>
                  <a:cubicBezTo>
                    <a:pt x="1207357" y="206998"/>
                    <a:pt x="1205034" y="182027"/>
                    <a:pt x="1205034" y="165253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670521" y="5161861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260850" y="4990832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11625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111625" y="517138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16425" y="5101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516354" y="5228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6550" y="5330098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794486" y="4636724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19886" y="4832503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744521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264343" y="474006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085476" y="468291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31846" y="454996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05113" y="4074983"/>
            <a:ext cx="776371" cy="688248"/>
            <a:chOff x="4094079" y="4549966"/>
            <a:chExt cx="1240114" cy="837282"/>
          </a:xfrm>
          <a:noFill/>
        </p:grpSpPr>
        <p:sp>
          <p:nvSpPr>
            <p:cNvPr id="57" name="Freeform 56"/>
            <p:cNvSpPr/>
            <p:nvPr/>
          </p:nvSpPr>
          <p:spPr>
            <a:xfrm>
              <a:off x="4094079" y="4549966"/>
              <a:ext cx="1205189" cy="837282"/>
            </a:xfrm>
            <a:custGeom>
              <a:avLst/>
              <a:gdLst>
                <a:gd name="connsiteX0" fmla="*/ 125381 w 1205189"/>
                <a:gd name="connsiteY0" fmla="*/ 837282 h 837282"/>
                <a:gd name="connsiteX1" fmla="*/ 48263 w 1205189"/>
                <a:gd name="connsiteY1" fmla="*/ 705080 h 837282"/>
                <a:gd name="connsiteX2" fmla="*/ 4196 w 1205189"/>
                <a:gd name="connsiteY2" fmla="*/ 517793 h 837282"/>
                <a:gd name="connsiteX3" fmla="*/ 15213 w 1205189"/>
                <a:gd name="connsiteY3" fmla="*/ 429658 h 837282"/>
                <a:gd name="connsiteX4" fmla="*/ 257584 w 1205189"/>
                <a:gd name="connsiteY4" fmla="*/ 451692 h 837282"/>
                <a:gd name="connsiteX5" fmla="*/ 323685 w 1205189"/>
                <a:gd name="connsiteY5" fmla="*/ 495759 h 837282"/>
                <a:gd name="connsiteX6" fmla="*/ 356735 w 1205189"/>
                <a:gd name="connsiteY6" fmla="*/ 539827 h 837282"/>
                <a:gd name="connsiteX7" fmla="*/ 433854 w 1205189"/>
                <a:gd name="connsiteY7" fmla="*/ 616945 h 837282"/>
                <a:gd name="connsiteX8" fmla="*/ 477921 w 1205189"/>
                <a:gd name="connsiteY8" fmla="*/ 672029 h 837282"/>
                <a:gd name="connsiteX9" fmla="*/ 499955 w 1205189"/>
                <a:gd name="connsiteY9" fmla="*/ 705080 h 837282"/>
                <a:gd name="connsiteX10" fmla="*/ 533005 w 1205189"/>
                <a:gd name="connsiteY10" fmla="*/ 727114 h 837282"/>
                <a:gd name="connsiteX11" fmla="*/ 577073 w 1205189"/>
                <a:gd name="connsiteY11" fmla="*/ 705080 h 837282"/>
                <a:gd name="connsiteX12" fmla="*/ 610123 w 1205189"/>
                <a:gd name="connsiteY12" fmla="*/ 649995 h 837282"/>
                <a:gd name="connsiteX13" fmla="*/ 687241 w 1205189"/>
                <a:gd name="connsiteY13" fmla="*/ 473726 h 837282"/>
                <a:gd name="connsiteX14" fmla="*/ 775376 w 1205189"/>
                <a:gd name="connsiteY14" fmla="*/ 330506 h 837282"/>
                <a:gd name="connsiteX15" fmla="*/ 753343 w 1205189"/>
                <a:gd name="connsiteY15" fmla="*/ 132203 h 837282"/>
                <a:gd name="connsiteX16" fmla="*/ 731309 w 1205189"/>
                <a:gd name="connsiteY16" fmla="*/ 88135 h 837282"/>
                <a:gd name="connsiteX17" fmla="*/ 720292 w 1205189"/>
                <a:gd name="connsiteY17" fmla="*/ 55085 h 837282"/>
                <a:gd name="connsiteX18" fmla="*/ 808427 w 1205189"/>
                <a:gd name="connsiteY18" fmla="*/ 22034 h 837282"/>
                <a:gd name="connsiteX19" fmla="*/ 874528 w 1205189"/>
                <a:gd name="connsiteY19" fmla="*/ 0 h 837282"/>
                <a:gd name="connsiteX20" fmla="*/ 962663 w 1205189"/>
                <a:gd name="connsiteY20" fmla="*/ 22034 h 837282"/>
                <a:gd name="connsiteX21" fmla="*/ 973680 w 1205189"/>
                <a:gd name="connsiteY21" fmla="*/ 66101 h 837282"/>
                <a:gd name="connsiteX22" fmla="*/ 1050798 w 1205189"/>
                <a:gd name="connsiteY22" fmla="*/ 231354 h 837282"/>
                <a:gd name="connsiteX23" fmla="*/ 1094866 w 1205189"/>
                <a:gd name="connsiteY23" fmla="*/ 242371 h 837282"/>
                <a:gd name="connsiteX24" fmla="*/ 1160967 w 1205189"/>
                <a:gd name="connsiteY24" fmla="*/ 231354 h 837282"/>
                <a:gd name="connsiteX25" fmla="*/ 1194017 w 1205189"/>
                <a:gd name="connsiteY25" fmla="*/ 220338 h 837282"/>
                <a:gd name="connsiteX26" fmla="*/ 1205034 w 1205189"/>
                <a:gd name="connsiteY26" fmla="*/ 16525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5189" h="837282">
                  <a:moveTo>
                    <a:pt x="125381" y="837282"/>
                  </a:moveTo>
                  <a:cubicBezTo>
                    <a:pt x="99675" y="793215"/>
                    <a:pt x="68605" y="751866"/>
                    <a:pt x="48263" y="705080"/>
                  </a:cubicBezTo>
                  <a:cubicBezTo>
                    <a:pt x="23715" y="648620"/>
                    <a:pt x="14425" y="579167"/>
                    <a:pt x="4196" y="517793"/>
                  </a:cubicBezTo>
                  <a:cubicBezTo>
                    <a:pt x="7868" y="488415"/>
                    <a:pt x="-13435" y="437131"/>
                    <a:pt x="15213" y="429658"/>
                  </a:cubicBezTo>
                  <a:cubicBezTo>
                    <a:pt x="93710" y="409181"/>
                    <a:pt x="178261" y="434694"/>
                    <a:pt x="257584" y="451692"/>
                  </a:cubicBezTo>
                  <a:cubicBezTo>
                    <a:pt x="283477" y="457241"/>
                    <a:pt x="323685" y="495759"/>
                    <a:pt x="323685" y="495759"/>
                  </a:cubicBezTo>
                  <a:cubicBezTo>
                    <a:pt x="334702" y="510448"/>
                    <a:pt x="344384" y="526241"/>
                    <a:pt x="356735" y="539827"/>
                  </a:cubicBezTo>
                  <a:cubicBezTo>
                    <a:pt x="381189" y="566727"/>
                    <a:pt x="411144" y="588557"/>
                    <a:pt x="433854" y="616945"/>
                  </a:cubicBezTo>
                  <a:cubicBezTo>
                    <a:pt x="448543" y="635306"/>
                    <a:pt x="463813" y="653218"/>
                    <a:pt x="477921" y="672029"/>
                  </a:cubicBezTo>
                  <a:cubicBezTo>
                    <a:pt x="485865" y="682622"/>
                    <a:pt x="490592" y="695717"/>
                    <a:pt x="499955" y="705080"/>
                  </a:cubicBezTo>
                  <a:cubicBezTo>
                    <a:pt x="509317" y="714443"/>
                    <a:pt x="521988" y="719769"/>
                    <a:pt x="533005" y="727114"/>
                  </a:cubicBezTo>
                  <a:cubicBezTo>
                    <a:pt x="547694" y="719769"/>
                    <a:pt x="565460" y="716693"/>
                    <a:pt x="577073" y="705080"/>
                  </a:cubicBezTo>
                  <a:cubicBezTo>
                    <a:pt x="592214" y="689939"/>
                    <a:pt x="600917" y="669328"/>
                    <a:pt x="610123" y="649995"/>
                  </a:cubicBezTo>
                  <a:cubicBezTo>
                    <a:pt x="637696" y="592091"/>
                    <a:pt x="649964" y="525914"/>
                    <a:pt x="687241" y="473726"/>
                  </a:cubicBezTo>
                  <a:cubicBezTo>
                    <a:pt x="756644" y="376561"/>
                    <a:pt x="728198" y="424863"/>
                    <a:pt x="775376" y="330506"/>
                  </a:cubicBezTo>
                  <a:cubicBezTo>
                    <a:pt x="768032" y="264405"/>
                    <a:pt x="765240" y="197638"/>
                    <a:pt x="753343" y="132203"/>
                  </a:cubicBezTo>
                  <a:cubicBezTo>
                    <a:pt x="750405" y="116045"/>
                    <a:pt x="737778" y="103230"/>
                    <a:pt x="731309" y="88135"/>
                  </a:cubicBezTo>
                  <a:cubicBezTo>
                    <a:pt x="726735" y="77461"/>
                    <a:pt x="723964" y="66102"/>
                    <a:pt x="720292" y="55085"/>
                  </a:cubicBezTo>
                  <a:cubicBezTo>
                    <a:pt x="777809" y="16740"/>
                    <a:pt x="727793" y="44026"/>
                    <a:pt x="808427" y="22034"/>
                  </a:cubicBezTo>
                  <a:cubicBezTo>
                    <a:pt x="830834" y="15923"/>
                    <a:pt x="874528" y="0"/>
                    <a:pt x="874528" y="0"/>
                  </a:cubicBezTo>
                  <a:cubicBezTo>
                    <a:pt x="903906" y="7345"/>
                    <a:pt x="937466" y="5236"/>
                    <a:pt x="962663" y="22034"/>
                  </a:cubicBezTo>
                  <a:cubicBezTo>
                    <a:pt x="975261" y="30433"/>
                    <a:pt x="968892" y="51737"/>
                    <a:pt x="973680" y="66101"/>
                  </a:cubicBezTo>
                  <a:cubicBezTo>
                    <a:pt x="984589" y="98826"/>
                    <a:pt x="1041624" y="229061"/>
                    <a:pt x="1050798" y="231354"/>
                  </a:cubicBezTo>
                  <a:lnTo>
                    <a:pt x="1094866" y="242371"/>
                  </a:lnTo>
                  <a:cubicBezTo>
                    <a:pt x="1116900" y="238699"/>
                    <a:pt x="1139161" y="236200"/>
                    <a:pt x="1160967" y="231354"/>
                  </a:cubicBezTo>
                  <a:cubicBezTo>
                    <a:pt x="1172303" y="228835"/>
                    <a:pt x="1185806" y="228549"/>
                    <a:pt x="1194017" y="220338"/>
                  </a:cubicBezTo>
                  <a:cubicBezTo>
                    <a:pt x="1207357" y="206998"/>
                    <a:pt x="1205034" y="182027"/>
                    <a:pt x="1205034" y="165253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670521" y="5161861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260850" y="4990832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111625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11625" y="517138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416425" y="5101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16354" y="5228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46550" y="5330098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794486" y="4636724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19886" y="4832503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744521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64343" y="474006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085476" y="468291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931846" y="454996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491329" y="4033226"/>
            <a:ext cx="776371" cy="688248"/>
            <a:chOff x="4094079" y="4549966"/>
            <a:chExt cx="1240114" cy="837282"/>
          </a:xfrm>
          <a:noFill/>
        </p:grpSpPr>
        <p:sp>
          <p:nvSpPr>
            <p:cNvPr id="72" name="Freeform 71"/>
            <p:cNvSpPr/>
            <p:nvPr/>
          </p:nvSpPr>
          <p:spPr>
            <a:xfrm>
              <a:off x="4094079" y="4549966"/>
              <a:ext cx="1205189" cy="837282"/>
            </a:xfrm>
            <a:custGeom>
              <a:avLst/>
              <a:gdLst>
                <a:gd name="connsiteX0" fmla="*/ 125381 w 1205189"/>
                <a:gd name="connsiteY0" fmla="*/ 837282 h 837282"/>
                <a:gd name="connsiteX1" fmla="*/ 48263 w 1205189"/>
                <a:gd name="connsiteY1" fmla="*/ 705080 h 837282"/>
                <a:gd name="connsiteX2" fmla="*/ 4196 w 1205189"/>
                <a:gd name="connsiteY2" fmla="*/ 517793 h 837282"/>
                <a:gd name="connsiteX3" fmla="*/ 15213 w 1205189"/>
                <a:gd name="connsiteY3" fmla="*/ 429658 h 837282"/>
                <a:gd name="connsiteX4" fmla="*/ 257584 w 1205189"/>
                <a:gd name="connsiteY4" fmla="*/ 451692 h 837282"/>
                <a:gd name="connsiteX5" fmla="*/ 323685 w 1205189"/>
                <a:gd name="connsiteY5" fmla="*/ 495759 h 837282"/>
                <a:gd name="connsiteX6" fmla="*/ 356735 w 1205189"/>
                <a:gd name="connsiteY6" fmla="*/ 539827 h 837282"/>
                <a:gd name="connsiteX7" fmla="*/ 433854 w 1205189"/>
                <a:gd name="connsiteY7" fmla="*/ 616945 h 837282"/>
                <a:gd name="connsiteX8" fmla="*/ 477921 w 1205189"/>
                <a:gd name="connsiteY8" fmla="*/ 672029 h 837282"/>
                <a:gd name="connsiteX9" fmla="*/ 499955 w 1205189"/>
                <a:gd name="connsiteY9" fmla="*/ 705080 h 837282"/>
                <a:gd name="connsiteX10" fmla="*/ 533005 w 1205189"/>
                <a:gd name="connsiteY10" fmla="*/ 727114 h 837282"/>
                <a:gd name="connsiteX11" fmla="*/ 577073 w 1205189"/>
                <a:gd name="connsiteY11" fmla="*/ 705080 h 837282"/>
                <a:gd name="connsiteX12" fmla="*/ 610123 w 1205189"/>
                <a:gd name="connsiteY12" fmla="*/ 649995 h 837282"/>
                <a:gd name="connsiteX13" fmla="*/ 687241 w 1205189"/>
                <a:gd name="connsiteY13" fmla="*/ 473726 h 837282"/>
                <a:gd name="connsiteX14" fmla="*/ 775376 w 1205189"/>
                <a:gd name="connsiteY14" fmla="*/ 330506 h 837282"/>
                <a:gd name="connsiteX15" fmla="*/ 753343 w 1205189"/>
                <a:gd name="connsiteY15" fmla="*/ 132203 h 837282"/>
                <a:gd name="connsiteX16" fmla="*/ 731309 w 1205189"/>
                <a:gd name="connsiteY16" fmla="*/ 88135 h 837282"/>
                <a:gd name="connsiteX17" fmla="*/ 720292 w 1205189"/>
                <a:gd name="connsiteY17" fmla="*/ 55085 h 837282"/>
                <a:gd name="connsiteX18" fmla="*/ 808427 w 1205189"/>
                <a:gd name="connsiteY18" fmla="*/ 22034 h 837282"/>
                <a:gd name="connsiteX19" fmla="*/ 874528 w 1205189"/>
                <a:gd name="connsiteY19" fmla="*/ 0 h 837282"/>
                <a:gd name="connsiteX20" fmla="*/ 962663 w 1205189"/>
                <a:gd name="connsiteY20" fmla="*/ 22034 h 837282"/>
                <a:gd name="connsiteX21" fmla="*/ 973680 w 1205189"/>
                <a:gd name="connsiteY21" fmla="*/ 66101 h 837282"/>
                <a:gd name="connsiteX22" fmla="*/ 1050798 w 1205189"/>
                <a:gd name="connsiteY22" fmla="*/ 231354 h 837282"/>
                <a:gd name="connsiteX23" fmla="*/ 1094866 w 1205189"/>
                <a:gd name="connsiteY23" fmla="*/ 242371 h 837282"/>
                <a:gd name="connsiteX24" fmla="*/ 1160967 w 1205189"/>
                <a:gd name="connsiteY24" fmla="*/ 231354 h 837282"/>
                <a:gd name="connsiteX25" fmla="*/ 1194017 w 1205189"/>
                <a:gd name="connsiteY25" fmla="*/ 220338 h 837282"/>
                <a:gd name="connsiteX26" fmla="*/ 1205034 w 1205189"/>
                <a:gd name="connsiteY26" fmla="*/ 16525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5189" h="837282">
                  <a:moveTo>
                    <a:pt x="125381" y="837282"/>
                  </a:moveTo>
                  <a:cubicBezTo>
                    <a:pt x="99675" y="793215"/>
                    <a:pt x="68605" y="751866"/>
                    <a:pt x="48263" y="705080"/>
                  </a:cubicBezTo>
                  <a:cubicBezTo>
                    <a:pt x="23715" y="648620"/>
                    <a:pt x="14425" y="579167"/>
                    <a:pt x="4196" y="517793"/>
                  </a:cubicBezTo>
                  <a:cubicBezTo>
                    <a:pt x="7868" y="488415"/>
                    <a:pt x="-13435" y="437131"/>
                    <a:pt x="15213" y="429658"/>
                  </a:cubicBezTo>
                  <a:cubicBezTo>
                    <a:pt x="93710" y="409181"/>
                    <a:pt x="178261" y="434694"/>
                    <a:pt x="257584" y="451692"/>
                  </a:cubicBezTo>
                  <a:cubicBezTo>
                    <a:pt x="283477" y="457241"/>
                    <a:pt x="323685" y="495759"/>
                    <a:pt x="323685" y="495759"/>
                  </a:cubicBezTo>
                  <a:cubicBezTo>
                    <a:pt x="334702" y="510448"/>
                    <a:pt x="344384" y="526241"/>
                    <a:pt x="356735" y="539827"/>
                  </a:cubicBezTo>
                  <a:cubicBezTo>
                    <a:pt x="381189" y="566727"/>
                    <a:pt x="411144" y="588557"/>
                    <a:pt x="433854" y="616945"/>
                  </a:cubicBezTo>
                  <a:cubicBezTo>
                    <a:pt x="448543" y="635306"/>
                    <a:pt x="463813" y="653218"/>
                    <a:pt x="477921" y="672029"/>
                  </a:cubicBezTo>
                  <a:cubicBezTo>
                    <a:pt x="485865" y="682622"/>
                    <a:pt x="490592" y="695717"/>
                    <a:pt x="499955" y="705080"/>
                  </a:cubicBezTo>
                  <a:cubicBezTo>
                    <a:pt x="509317" y="714443"/>
                    <a:pt x="521988" y="719769"/>
                    <a:pt x="533005" y="727114"/>
                  </a:cubicBezTo>
                  <a:cubicBezTo>
                    <a:pt x="547694" y="719769"/>
                    <a:pt x="565460" y="716693"/>
                    <a:pt x="577073" y="705080"/>
                  </a:cubicBezTo>
                  <a:cubicBezTo>
                    <a:pt x="592214" y="689939"/>
                    <a:pt x="600917" y="669328"/>
                    <a:pt x="610123" y="649995"/>
                  </a:cubicBezTo>
                  <a:cubicBezTo>
                    <a:pt x="637696" y="592091"/>
                    <a:pt x="649964" y="525914"/>
                    <a:pt x="687241" y="473726"/>
                  </a:cubicBezTo>
                  <a:cubicBezTo>
                    <a:pt x="756644" y="376561"/>
                    <a:pt x="728198" y="424863"/>
                    <a:pt x="775376" y="330506"/>
                  </a:cubicBezTo>
                  <a:cubicBezTo>
                    <a:pt x="768032" y="264405"/>
                    <a:pt x="765240" y="197638"/>
                    <a:pt x="753343" y="132203"/>
                  </a:cubicBezTo>
                  <a:cubicBezTo>
                    <a:pt x="750405" y="116045"/>
                    <a:pt x="737778" y="103230"/>
                    <a:pt x="731309" y="88135"/>
                  </a:cubicBezTo>
                  <a:cubicBezTo>
                    <a:pt x="726735" y="77461"/>
                    <a:pt x="723964" y="66102"/>
                    <a:pt x="720292" y="55085"/>
                  </a:cubicBezTo>
                  <a:cubicBezTo>
                    <a:pt x="777809" y="16740"/>
                    <a:pt x="727793" y="44026"/>
                    <a:pt x="808427" y="22034"/>
                  </a:cubicBezTo>
                  <a:cubicBezTo>
                    <a:pt x="830834" y="15923"/>
                    <a:pt x="874528" y="0"/>
                    <a:pt x="874528" y="0"/>
                  </a:cubicBezTo>
                  <a:cubicBezTo>
                    <a:pt x="903906" y="7345"/>
                    <a:pt x="937466" y="5236"/>
                    <a:pt x="962663" y="22034"/>
                  </a:cubicBezTo>
                  <a:cubicBezTo>
                    <a:pt x="975261" y="30433"/>
                    <a:pt x="968892" y="51737"/>
                    <a:pt x="973680" y="66101"/>
                  </a:cubicBezTo>
                  <a:cubicBezTo>
                    <a:pt x="984589" y="98826"/>
                    <a:pt x="1041624" y="229061"/>
                    <a:pt x="1050798" y="231354"/>
                  </a:cubicBezTo>
                  <a:lnTo>
                    <a:pt x="1094866" y="242371"/>
                  </a:lnTo>
                  <a:cubicBezTo>
                    <a:pt x="1116900" y="238699"/>
                    <a:pt x="1139161" y="236200"/>
                    <a:pt x="1160967" y="231354"/>
                  </a:cubicBezTo>
                  <a:cubicBezTo>
                    <a:pt x="1172303" y="228835"/>
                    <a:pt x="1185806" y="228549"/>
                    <a:pt x="1194017" y="220338"/>
                  </a:cubicBezTo>
                  <a:cubicBezTo>
                    <a:pt x="1207357" y="206998"/>
                    <a:pt x="1205034" y="182027"/>
                    <a:pt x="1205034" y="165253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670521" y="5161861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260850" y="4990832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11625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11625" y="517138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416425" y="5101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16354" y="5228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146550" y="5330098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94486" y="4636724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819886" y="4832503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744521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264343" y="474006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085476" y="468291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931846" y="454996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293741" y="2369636"/>
            <a:ext cx="776371" cy="688248"/>
            <a:chOff x="4094079" y="4549966"/>
            <a:chExt cx="1240114" cy="837282"/>
          </a:xfrm>
          <a:noFill/>
        </p:grpSpPr>
        <p:sp>
          <p:nvSpPr>
            <p:cNvPr id="89" name="Freeform 88"/>
            <p:cNvSpPr/>
            <p:nvPr/>
          </p:nvSpPr>
          <p:spPr>
            <a:xfrm>
              <a:off x="4094079" y="4549966"/>
              <a:ext cx="1205189" cy="837282"/>
            </a:xfrm>
            <a:custGeom>
              <a:avLst/>
              <a:gdLst>
                <a:gd name="connsiteX0" fmla="*/ 125381 w 1205189"/>
                <a:gd name="connsiteY0" fmla="*/ 837282 h 837282"/>
                <a:gd name="connsiteX1" fmla="*/ 48263 w 1205189"/>
                <a:gd name="connsiteY1" fmla="*/ 705080 h 837282"/>
                <a:gd name="connsiteX2" fmla="*/ 4196 w 1205189"/>
                <a:gd name="connsiteY2" fmla="*/ 517793 h 837282"/>
                <a:gd name="connsiteX3" fmla="*/ 15213 w 1205189"/>
                <a:gd name="connsiteY3" fmla="*/ 429658 h 837282"/>
                <a:gd name="connsiteX4" fmla="*/ 257584 w 1205189"/>
                <a:gd name="connsiteY4" fmla="*/ 451692 h 837282"/>
                <a:gd name="connsiteX5" fmla="*/ 323685 w 1205189"/>
                <a:gd name="connsiteY5" fmla="*/ 495759 h 837282"/>
                <a:gd name="connsiteX6" fmla="*/ 356735 w 1205189"/>
                <a:gd name="connsiteY6" fmla="*/ 539827 h 837282"/>
                <a:gd name="connsiteX7" fmla="*/ 433854 w 1205189"/>
                <a:gd name="connsiteY7" fmla="*/ 616945 h 837282"/>
                <a:gd name="connsiteX8" fmla="*/ 477921 w 1205189"/>
                <a:gd name="connsiteY8" fmla="*/ 672029 h 837282"/>
                <a:gd name="connsiteX9" fmla="*/ 499955 w 1205189"/>
                <a:gd name="connsiteY9" fmla="*/ 705080 h 837282"/>
                <a:gd name="connsiteX10" fmla="*/ 533005 w 1205189"/>
                <a:gd name="connsiteY10" fmla="*/ 727114 h 837282"/>
                <a:gd name="connsiteX11" fmla="*/ 577073 w 1205189"/>
                <a:gd name="connsiteY11" fmla="*/ 705080 h 837282"/>
                <a:gd name="connsiteX12" fmla="*/ 610123 w 1205189"/>
                <a:gd name="connsiteY12" fmla="*/ 649995 h 837282"/>
                <a:gd name="connsiteX13" fmla="*/ 687241 w 1205189"/>
                <a:gd name="connsiteY13" fmla="*/ 473726 h 837282"/>
                <a:gd name="connsiteX14" fmla="*/ 775376 w 1205189"/>
                <a:gd name="connsiteY14" fmla="*/ 330506 h 837282"/>
                <a:gd name="connsiteX15" fmla="*/ 753343 w 1205189"/>
                <a:gd name="connsiteY15" fmla="*/ 132203 h 837282"/>
                <a:gd name="connsiteX16" fmla="*/ 731309 w 1205189"/>
                <a:gd name="connsiteY16" fmla="*/ 88135 h 837282"/>
                <a:gd name="connsiteX17" fmla="*/ 720292 w 1205189"/>
                <a:gd name="connsiteY17" fmla="*/ 55085 h 837282"/>
                <a:gd name="connsiteX18" fmla="*/ 808427 w 1205189"/>
                <a:gd name="connsiteY18" fmla="*/ 22034 h 837282"/>
                <a:gd name="connsiteX19" fmla="*/ 874528 w 1205189"/>
                <a:gd name="connsiteY19" fmla="*/ 0 h 837282"/>
                <a:gd name="connsiteX20" fmla="*/ 962663 w 1205189"/>
                <a:gd name="connsiteY20" fmla="*/ 22034 h 837282"/>
                <a:gd name="connsiteX21" fmla="*/ 973680 w 1205189"/>
                <a:gd name="connsiteY21" fmla="*/ 66101 h 837282"/>
                <a:gd name="connsiteX22" fmla="*/ 1050798 w 1205189"/>
                <a:gd name="connsiteY22" fmla="*/ 231354 h 837282"/>
                <a:gd name="connsiteX23" fmla="*/ 1094866 w 1205189"/>
                <a:gd name="connsiteY23" fmla="*/ 242371 h 837282"/>
                <a:gd name="connsiteX24" fmla="*/ 1160967 w 1205189"/>
                <a:gd name="connsiteY24" fmla="*/ 231354 h 837282"/>
                <a:gd name="connsiteX25" fmla="*/ 1194017 w 1205189"/>
                <a:gd name="connsiteY25" fmla="*/ 220338 h 837282"/>
                <a:gd name="connsiteX26" fmla="*/ 1205034 w 1205189"/>
                <a:gd name="connsiteY26" fmla="*/ 16525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5189" h="837282">
                  <a:moveTo>
                    <a:pt x="125381" y="837282"/>
                  </a:moveTo>
                  <a:cubicBezTo>
                    <a:pt x="99675" y="793215"/>
                    <a:pt x="68605" y="751866"/>
                    <a:pt x="48263" y="705080"/>
                  </a:cubicBezTo>
                  <a:cubicBezTo>
                    <a:pt x="23715" y="648620"/>
                    <a:pt x="14425" y="579167"/>
                    <a:pt x="4196" y="517793"/>
                  </a:cubicBezTo>
                  <a:cubicBezTo>
                    <a:pt x="7868" y="488415"/>
                    <a:pt x="-13435" y="437131"/>
                    <a:pt x="15213" y="429658"/>
                  </a:cubicBezTo>
                  <a:cubicBezTo>
                    <a:pt x="93710" y="409181"/>
                    <a:pt x="178261" y="434694"/>
                    <a:pt x="257584" y="451692"/>
                  </a:cubicBezTo>
                  <a:cubicBezTo>
                    <a:pt x="283477" y="457241"/>
                    <a:pt x="323685" y="495759"/>
                    <a:pt x="323685" y="495759"/>
                  </a:cubicBezTo>
                  <a:cubicBezTo>
                    <a:pt x="334702" y="510448"/>
                    <a:pt x="344384" y="526241"/>
                    <a:pt x="356735" y="539827"/>
                  </a:cubicBezTo>
                  <a:cubicBezTo>
                    <a:pt x="381189" y="566727"/>
                    <a:pt x="411144" y="588557"/>
                    <a:pt x="433854" y="616945"/>
                  </a:cubicBezTo>
                  <a:cubicBezTo>
                    <a:pt x="448543" y="635306"/>
                    <a:pt x="463813" y="653218"/>
                    <a:pt x="477921" y="672029"/>
                  </a:cubicBezTo>
                  <a:cubicBezTo>
                    <a:pt x="485865" y="682622"/>
                    <a:pt x="490592" y="695717"/>
                    <a:pt x="499955" y="705080"/>
                  </a:cubicBezTo>
                  <a:cubicBezTo>
                    <a:pt x="509317" y="714443"/>
                    <a:pt x="521988" y="719769"/>
                    <a:pt x="533005" y="727114"/>
                  </a:cubicBezTo>
                  <a:cubicBezTo>
                    <a:pt x="547694" y="719769"/>
                    <a:pt x="565460" y="716693"/>
                    <a:pt x="577073" y="705080"/>
                  </a:cubicBezTo>
                  <a:cubicBezTo>
                    <a:pt x="592214" y="689939"/>
                    <a:pt x="600917" y="669328"/>
                    <a:pt x="610123" y="649995"/>
                  </a:cubicBezTo>
                  <a:cubicBezTo>
                    <a:pt x="637696" y="592091"/>
                    <a:pt x="649964" y="525914"/>
                    <a:pt x="687241" y="473726"/>
                  </a:cubicBezTo>
                  <a:cubicBezTo>
                    <a:pt x="756644" y="376561"/>
                    <a:pt x="728198" y="424863"/>
                    <a:pt x="775376" y="330506"/>
                  </a:cubicBezTo>
                  <a:cubicBezTo>
                    <a:pt x="768032" y="264405"/>
                    <a:pt x="765240" y="197638"/>
                    <a:pt x="753343" y="132203"/>
                  </a:cubicBezTo>
                  <a:cubicBezTo>
                    <a:pt x="750405" y="116045"/>
                    <a:pt x="737778" y="103230"/>
                    <a:pt x="731309" y="88135"/>
                  </a:cubicBezTo>
                  <a:cubicBezTo>
                    <a:pt x="726735" y="77461"/>
                    <a:pt x="723964" y="66102"/>
                    <a:pt x="720292" y="55085"/>
                  </a:cubicBezTo>
                  <a:cubicBezTo>
                    <a:pt x="777809" y="16740"/>
                    <a:pt x="727793" y="44026"/>
                    <a:pt x="808427" y="22034"/>
                  </a:cubicBezTo>
                  <a:cubicBezTo>
                    <a:pt x="830834" y="15923"/>
                    <a:pt x="874528" y="0"/>
                    <a:pt x="874528" y="0"/>
                  </a:cubicBezTo>
                  <a:cubicBezTo>
                    <a:pt x="903906" y="7345"/>
                    <a:pt x="937466" y="5236"/>
                    <a:pt x="962663" y="22034"/>
                  </a:cubicBezTo>
                  <a:cubicBezTo>
                    <a:pt x="975261" y="30433"/>
                    <a:pt x="968892" y="51737"/>
                    <a:pt x="973680" y="66101"/>
                  </a:cubicBezTo>
                  <a:cubicBezTo>
                    <a:pt x="984589" y="98826"/>
                    <a:pt x="1041624" y="229061"/>
                    <a:pt x="1050798" y="231354"/>
                  </a:cubicBezTo>
                  <a:lnTo>
                    <a:pt x="1094866" y="242371"/>
                  </a:lnTo>
                  <a:cubicBezTo>
                    <a:pt x="1116900" y="238699"/>
                    <a:pt x="1139161" y="236200"/>
                    <a:pt x="1160967" y="231354"/>
                  </a:cubicBezTo>
                  <a:cubicBezTo>
                    <a:pt x="1172303" y="228835"/>
                    <a:pt x="1185806" y="228549"/>
                    <a:pt x="1194017" y="220338"/>
                  </a:cubicBezTo>
                  <a:cubicBezTo>
                    <a:pt x="1207357" y="206998"/>
                    <a:pt x="1205034" y="182027"/>
                    <a:pt x="1205034" y="165253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670521" y="5161861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60850" y="4990832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111625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111625" y="517138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416425" y="5101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516354" y="5228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146550" y="5330098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794486" y="4636724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819886" y="4832503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744521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264343" y="474006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085476" y="468291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931846" y="454996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169945" y="3688501"/>
            <a:ext cx="776371" cy="688248"/>
            <a:chOff x="4094079" y="4549966"/>
            <a:chExt cx="1240114" cy="837282"/>
          </a:xfrm>
          <a:noFill/>
        </p:grpSpPr>
        <p:sp>
          <p:nvSpPr>
            <p:cNvPr id="104" name="Freeform 103"/>
            <p:cNvSpPr/>
            <p:nvPr/>
          </p:nvSpPr>
          <p:spPr>
            <a:xfrm>
              <a:off x="4094079" y="4549966"/>
              <a:ext cx="1205189" cy="837282"/>
            </a:xfrm>
            <a:custGeom>
              <a:avLst/>
              <a:gdLst>
                <a:gd name="connsiteX0" fmla="*/ 125381 w 1205189"/>
                <a:gd name="connsiteY0" fmla="*/ 837282 h 837282"/>
                <a:gd name="connsiteX1" fmla="*/ 48263 w 1205189"/>
                <a:gd name="connsiteY1" fmla="*/ 705080 h 837282"/>
                <a:gd name="connsiteX2" fmla="*/ 4196 w 1205189"/>
                <a:gd name="connsiteY2" fmla="*/ 517793 h 837282"/>
                <a:gd name="connsiteX3" fmla="*/ 15213 w 1205189"/>
                <a:gd name="connsiteY3" fmla="*/ 429658 h 837282"/>
                <a:gd name="connsiteX4" fmla="*/ 257584 w 1205189"/>
                <a:gd name="connsiteY4" fmla="*/ 451692 h 837282"/>
                <a:gd name="connsiteX5" fmla="*/ 323685 w 1205189"/>
                <a:gd name="connsiteY5" fmla="*/ 495759 h 837282"/>
                <a:gd name="connsiteX6" fmla="*/ 356735 w 1205189"/>
                <a:gd name="connsiteY6" fmla="*/ 539827 h 837282"/>
                <a:gd name="connsiteX7" fmla="*/ 433854 w 1205189"/>
                <a:gd name="connsiteY7" fmla="*/ 616945 h 837282"/>
                <a:gd name="connsiteX8" fmla="*/ 477921 w 1205189"/>
                <a:gd name="connsiteY8" fmla="*/ 672029 h 837282"/>
                <a:gd name="connsiteX9" fmla="*/ 499955 w 1205189"/>
                <a:gd name="connsiteY9" fmla="*/ 705080 h 837282"/>
                <a:gd name="connsiteX10" fmla="*/ 533005 w 1205189"/>
                <a:gd name="connsiteY10" fmla="*/ 727114 h 837282"/>
                <a:gd name="connsiteX11" fmla="*/ 577073 w 1205189"/>
                <a:gd name="connsiteY11" fmla="*/ 705080 h 837282"/>
                <a:gd name="connsiteX12" fmla="*/ 610123 w 1205189"/>
                <a:gd name="connsiteY12" fmla="*/ 649995 h 837282"/>
                <a:gd name="connsiteX13" fmla="*/ 687241 w 1205189"/>
                <a:gd name="connsiteY13" fmla="*/ 473726 h 837282"/>
                <a:gd name="connsiteX14" fmla="*/ 775376 w 1205189"/>
                <a:gd name="connsiteY14" fmla="*/ 330506 h 837282"/>
                <a:gd name="connsiteX15" fmla="*/ 753343 w 1205189"/>
                <a:gd name="connsiteY15" fmla="*/ 132203 h 837282"/>
                <a:gd name="connsiteX16" fmla="*/ 731309 w 1205189"/>
                <a:gd name="connsiteY16" fmla="*/ 88135 h 837282"/>
                <a:gd name="connsiteX17" fmla="*/ 720292 w 1205189"/>
                <a:gd name="connsiteY17" fmla="*/ 55085 h 837282"/>
                <a:gd name="connsiteX18" fmla="*/ 808427 w 1205189"/>
                <a:gd name="connsiteY18" fmla="*/ 22034 h 837282"/>
                <a:gd name="connsiteX19" fmla="*/ 874528 w 1205189"/>
                <a:gd name="connsiteY19" fmla="*/ 0 h 837282"/>
                <a:gd name="connsiteX20" fmla="*/ 962663 w 1205189"/>
                <a:gd name="connsiteY20" fmla="*/ 22034 h 837282"/>
                <a:gd name="connsiteX21" fmla="*/ 973680 w 1205189"/>
                <a:gd name="connsiteY21" fmla="*/ 66101 h 837282"/>
                <a:gd name="connsiteX22" fmla="*/ 1050798 w 1205189"/>
                <a:gd name="connsiteY22" fmla="*/ 231354 h 837282"/>
                <a:gd name="connsiteX23" fmla="*/ 1094866 w 1205189"/>
                <a:gd name="connsiteY23" fmla="*/ 242371 h 837282"/>
                <a:gd name="connsiteX24" fmla="*/ 1160967 w 1205189"/>
                <a:gd name="connsiteY24" fmla="*/ 231354 h 837282"/>
                <a:gd name="connsiteX25" fmla="*/ 1194017 w 1205189"/>
                <a:gd name="connsiteY25" fmla="*/ 220338 h 837282"/>
                <a:gd name="connsiteX26" fmla="*/ 1205034 w 1205189"/>
                <a:gd name="connsiteY26" fmla="*/ 16525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5189" h="837282">
                  <a:moveTo>
                    <a:pt x="125381" y="837282"/>
                  </a:moveTo>
                  <a:cubicBezTo>
                    <a:pt x="99675" y="793215"/>
                    <a:pt x="68605" y="751866"/>
                    <a:pt x="48263" y="705080"/>
                  </a:cubicBezTo>
                  <a:cubicBezTo>
                    <a:pt x="23715" y="648620"/>
                    <a:pt x="14425" y="579167"/>
                    <a:pt x="4196" y="517793"/>
                  </a:cubicBezTo>
                  <a:cubicBezTo>
                    <a:pt x="7868" y="488415"/>
                    <a:pt x="-13435" y="437131"/>
                    <a:pt x="15213" y="429658"/>
                  </a:cubicBezTo>
                  <a:cubicBezTo>
                    <a:pt x="93710" y="409181"/>
                    <a:pt x="178261" y="434694"/>
                    <a:pt x="257584" y="451692"/>
                  </a:cubicBezTo>
                  <a:cubicBezTo>
                    <a:pt x="283477" y="457241"/>
                    <a:pt x="323685" y="495759"/>
                    <a:pt x="323685" y="495759"/>
                  </a:cubicBezTo>
                  <a:cubicBezTo>
                    <a:pt x="334702" y="510448"/>
                    <a:pt x="344384" y="526241"/>
                    <a:pt x="356735" y="539827"/>
                  </a:cubicBezTo>
                  <a:cubicBezTo>
                    <a:pt x="381189" y="566727"/>
                    <a:pt x="411144" y="588557"/>
                    <a:pt x="433854" y="616945"/>
                  </a:cubicBezTo>
                  <a:cubicBezTo>
                    <a:pt x="448543" y="635306"/>
                    <a:pt x="463813" y="653218"/>
                    <a:pt x="477921" y="672029"/>
                  </a:cubicBezTo>
                  <a:cubicBezTo>
                    <a:pt x="485865" y="682622"/>
                    <a:pt x="490592" y="695717"/>
                    <a:pt x="499955" y="705080"/>
                  </a:cubicBezTo>
                  <a:cubicBezTo>
                    <a:pt x="509317" y="714443"/>
                    <a:pt x="521988" y="719769"/>
                    <a:pt x="533005" y="727114"/>
                  </a:cubicBezTo>
                  <a:cubicBezTo>
                    <a:pt x="547694" y="719769"/>
                    <a:pt x="565460" y="716693"/>
                    <a:pt x="577073" y="705080"/>
                  </a:cubicBezTo>
                  <a:cubicBezTo>
                    <a:pt x="592214" y="689939"/>
                    <a:pt x="600917" y="669328"/>
                    <a:pt x="610123" y="649995"/>
                  </a:cubicBezTo>
                  <a:cubicBezTo>
                    <a:pt x="637696" y="592091"/>
                    <a:pt x="649964" y="525914"/>
                    <a:pt x="687241" y="473726"/>
                  </a:cubicBezTo>
                  <a:cubicBezTo>
                    <a:pt x="756644" y="376561"/>
                    <a:pt x="728198" y="424863"/>
                    <a:pt x="775376" y="330506"/>
                  </a:cubicBezTo>
                  <a:cubicBezTo>
                    <a:pt x="768032" y="264405"/>
                    <a:pt x="765240" y="197638"/>
                    <a:pt x="753343" y="132203"/>
                  </a:cubicBezTo>
                  <a:cubicBezTo>
                    <a:pt x="750405" y="116045"/>
                    <a:pt x="737778" y="103230"/>
                    <a:pt x="731309" y="88135"/>
                  </a:cubicBezTo>
                  <a:cubicBezTo>
                    <a:pt x="726735" y="77461"/>
                    <a:pt x="723964" y="66102"/>
                    <a:pt x="720292" y="55085"/>
                  </a:cubicBezTo>
                  <a:cubicBezTo>
                    <a:pt x="777809" y="16740"/>
                    <a:pt x="727793" y="44026"/>
                    <a:pt x="808427" y="22034"/>
                  </a:cubicBezTo>
                  <a:cubicBezTo>
                    <a:pt x="830834" y="15923"/>
                    <a:pt x="874528" y="0"/>
                    <a:pt x="874528" y="0"/>
                  </a:cubicBezTo>
                  <a:cubicBezTo>
                    <a:pt x="903906" y="7345"/>
                    <a:pt x="937466" y="5236"/>
                    <a:pt x="962663" y="22034"/>
                  </a:cubicBezTo>
                  <a:cubicBezTo>
                    <a:pt x="975261" y="30433"/>
                    <a:pt x="968892" y="51737"/>
                    <a:pt x="973680" y="66101"/>
                  </a:cubicBezTo>
                  <a:cubicBezTo>
                    <a:pt x="984589" y="98826"/>
                    <a:pt x="1041624" y="229061"/>
                    <a:pt x="1050798" y="231354"/>
                  </a:cubicBezTo>
                  <a:lnTo>
                    <a:pt x="1094866" y="242371"/>
                  </a:lnTo>
                  <a:cubicBezTo>
                    <a:pt x="1116900" y="238699"/>
                    <a:pt x="1139161" y="236200"/>
                    <a:pt x="1160967" y="231354"/>
                  </a:cubicBezTo>
                  <a:cubicBezTo>
                    <a:pt x="1172303" y="228835"/>
                    <a:pt x="1185806" y="228549"/>
                    <a:pt x="1194017" y="220338"/>
                  </a:cubicBezTo>
                  <a:cubicBezTo>
                    <a:pt x="1207357" y="206998"/>
                    <a:pt x="1205034" y="182027"/>
                    <a:pt x="1205034" y="165253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670521" y="5161861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60850" y="4990832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111625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111625" y="517138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416425" y="5101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516354" y="5228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46550" y="5330098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94486" y="4636724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819886" y="4832503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4521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264343" y="474006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085476" y="468291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31846" y="454996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785303" y="3512435"/>
            <a:ext cx="776371" cy="688248"/>
            <a:chOff x="4094079" y="4549966"/>
            <a:chExt cx="1240114" cy="837282"/>
          </a:xfrm>
          <a:noFill/>
        </p:grpSpPr>
        <p:sp>
          <p:nvSpPr>
            <p:cNvPr id="119" name="Freeform 118"/>
            <p:cNvSpPr/>
            <p:nvPr/>
          </p:nvSpPr>
          <p:spPr>
            <a:xfrm>
              <a:off x="4094079" y="4549966"/>
              <a:ext cx="1205189" cy="837282"/>
            </a:xfrm>
            <a:custGeom>
              <a:avLst/>
              <a:gdLst>
                <a:gd name="connsiteX0" fmla="*/ 125381 w 1205189"/>
                <a:gd name="connsiteY0" fmla="*/ 837282 h 837282"/>
                <a:gd name="connsiteX1" fmla="*/ 48263 w 1205189"/>
                <a:gd name="connsiteY1" fmla="*/ 705080 h 837282"/>
                <a:gd name="connsiteX2" fmla="*/ 4196 w 1205189"/>
                <a:gd name="connsiteY2" fmla="*/ 517793 h 837282"/>
                <a:gd name="connsiteX3" fmla="*/ 15213 w 1205189"/>
                <a:gd name="connsiteY3" fmla="*/ 429658 h 837282"/>
                <a:gd name="connsiteX4" fmla="*/ 257584 w 1205189"/>
                <a:gd name="connsiteY4" fmla="*/ 451692 h 837282"/>
                <a:gd name="connsiteX5" fmla="*/ 323685 w 1205189"/>
                <a:gd name="connsiteY5" fmla="*/ 495759 h 837282"/>
                <a:gd name="connsiteX6" fmla="*/ 356735 w 1205189"/>
                <a:gd name="connsiteY6" fmla="*/ 539827 h 837282"/>
                <a:gd name="connsiteX7" fmla="*/ 433854 w 1205189"/>
                <a:gd name="connsiteY7" fmla="*/ 616945 h 837282"/>
                <a:gd name="connsiteX8" fmla="*/ 477921 w 1205189"/>
                <a:gd name="connsiteY8" fmla="*/ 672029 h 837282"/>
                <a:gd name="connsiteX9" fmla="*/ 499955 w 1205189"/>
                <a:gd name="connsiteY9" fmla="*/ 705080 h 837282"/>
                <a:gd name="connsiteX10" fmla="*/ 533005 w 1205189"/>
                <a:gd name="connsiteY10" fmla="*/ 727114 h 837282"/>
                <a:gd name="connsiteX11" fmla="*/ 577073 w 1205189"/>
                <a:gd name="connsiteY11" fmla="*/ 705080 h 837282"/>
                <a:gd name="connsiteX12" fmla="*/ 610123 w 1205189"/>
                <a:gd name="connsiteY12" fmla="*/ 649995 h 837282"/>
                <a:gd name="connsiteX13" fmla="*/ 687241 w 1205189"/>
                <a:gd name="connsiteY13" fmla="*/ 473726 h 837282"/>
                <a:gd name="connsiteX14" fmla="*/ 775376 w 1205189"/>
                <a:gd name="connsiteY14" fmla="*/ 330506 h 837282"/>
                <a:gd name="connsiteX15" fmla="*/ 753343 w 1205189"/>
                <a:gd name="connsiteY15" fmla="*/ 132203 h 837282"/>
                <a:gd name="connsiteX16" fmla="*/ 731309 w 1205189"/>
                <a:gd name="connsiteY16" fmla="*/ 88135 h 837282"/>
                <a:gd name="connsiteX17" fmla="*/ 720292 w 1205189"/>
                <a:gd name="connsiteY17" fmla="*/ 55085 h 837282"/>
                <a:gd name="connsiteX18" fmla="*/ 808427 w 1205189"/>
                <a:gd name="connsiteY18" fmla="*/ 22034 h 837282"/>
                <a:gd name="connsiteX19" fmla="*/ 874528 w 1205189"/>
                <a:gd name="connsiteY19" fmla="*/ 0 h 837282"/>
                <a:gd name="connsiteX20" fmla="*/ 962663 w 1205189"/>
                <a:gd name="connsiteY20" fmla="*/ 22034 h 837282"/>
                <a:gd name="connsiteX21" fmla="*/ 973680 w 1205189"/>
                <a:gd name="connsiteY21" fmla="*/ 66101 h 837282"/>
                <a:gd name="connsiteX22" fmla="*/ 1050798 w 1205189"/>
                <a:gd name="connsiteY22" fmla="*/ 231354 h 837282"/>
                <a:gd name="connsiteX23" fmla="*/ 1094866 w 1205189"/>
                <a:gd name="connsiteY23" fmla="*/ 242371 h 837282"/>
                <a:gd name="connsiteX24" fmla="*/ 1160967 w 1205189"/>
                <a:gd name="connsiteY24" fmla="*/ 231354 h 837282"/>
                <a:gd name="connsiteX25" fmla="*/ 1194017 w 1205189"/>
                <a:gd name="connsiteY25" fmla="*/ 220338 h 837282"/>
                <a:gd name="connsiteX26" fmla="*/ 1205034 w 1205189"/>
                <a:gd name="connsiteY26" fmla="*/ 16525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5189" h="837282">
                  <a:moveTo>
                    <a:pt x="125381" y="837282"/>
                  </a:moveTo>
                  <a:cubicBezTo>
                    <a:pt x="99675" y="793215"/>
                    <a:pt x="68605" y="751866"/>
                    <a:pt x="48263" y="705080"/>
                  </a:cubicBezTo>
                  <a:cubicBezTo>
                    <a:pt x="23715" y="648620"/>
                    <a:pt x="14425" y="579167"/>
                    <a:pt x="4196" y="517793"/>
                  </a:cubicBezTo>
                  <a:cubicBezTo>
                    <a:pt x="7868" y="488415"/>
                    <a:pt x="-13435" y="437131"/>
                    <a:pt x="15213" y="429658"/>
                  </a:cubicBezTo>
                  <a:cubicBezTo>
                    <a:pt x="93710" y="409181"/>
                    <a:pt x="178261" y="434694"/>
                    <a:pt x="257584" y="451692"/>
                  </a:cubicBezTo>
                  <a:cubicBezTo>
                    <a:pt x="283477" y="457241"/>
                    <a:pt x="323685" y="495759"/>
                    <a:pt x="323685" y="495759"/>
                  </a:cubicBezTo>
                  <a:cubicBezTo>
                    <a:pt x="334702" y="510448"/>
                    <a:pt x="344384" y="526241"/>
                    <a:pt x="356735" y="539827"/>
                  </a:cubicBezTo>
                  <a:cubicBezTo>
                    <a:pt x="381189" y="566727"/>
                    <a:pt x="411144" y="588557"/>
                    <a:pt x="433854" y="616945"/>
                  </a:cubicBezTo>
                  <a:cubicBezTo>
                    <a:pt x="448543" y="635306"/>
                    <a:pt x="463813" y="653218"/>
                    <a:pt x="477921" y="672029"/>
                  </a:cubicBezTo>
                  <a:cubicBezTo>
                    <a:pt x="485865" y="682622"/>
                    <a:pt x="490592" y="695717"/>
                    <a:pt x="499955" y="705080"/>
                  </a:cubicBezTo>
                  <a:cubicBezTo>
                    <a:pt x="509317" y="714443"/>
                    <a:pt x="521988" y="719769"/>
                    <a:pt x="533005" y="727114"/>
                  </a:cubicBezTo>
                  <a:cubicBezTo>
                    <a:pt x="547694" y="719769"/>
                    <a:pt x="565460" y="716693"/>
                    <a:pt x="577073" y="705080"/>
                  </a:cubicBezTo>
                  <a:cubicBezTo>
                    <a:pt x="592214" y="689939"/>
                    <a:pt x="600917" y="669328"/>
                    <a:pt x="610123" y="649995"/>
                  </a:cubicBezTo>
                  <a:cubicBezTo>
                    <a:pt x="637696" y="592091"/>
                    <a:pt x="649964" y="525914"/>
                    <a:pt x="687241" y="473726"/>
                  </a:cubicBezTo>
                  <a:cubicBezTo>
                    <a:pt x="756644" y="376561"/>
                    <a:pt x="728198" y="424863"/>
                    <a:pt x="775376" y="330506"/>
                  </a:cubicBezTo>
                  <a:cubicBezTo>
                    <a:pt x="768032" y="264405"/>
                    <a:pt x="765240" y="197638"/>
                    <a:pt x="753343" y="132203"/>
                  </a:cubicBezTo>
                  <a:cubicBezTo>
                    <a:pt x="750405" y="116045"/>
                    <a:pt x="737778" y="103230"/>
                    <a:pt x="731309" y="88135"/>
                  </a:cubicBezTo>
                  <a:cubicBezTo>
                    <a:pt x="726735" y="77461"/>
                    <a:pt x="723964" y="66102"/>
                    <a:pt x="720292" y="55085"/>
                  </a:cubicBezTo>
                  <a:cubicBezTo>
                    <a:pt x="777809" y="16740"/>
                    <a:pt x="727793" y="44026"/>
                    <a:pt x="808427" y="22034"/>
                  </a:cubicBezTo>
                  <a:cubicBezTo>
                    <a:pt x="830834" y="15923"/>
                    <a:pt x="874528" y="0"/>
                    <a:pt x="874528" y="0"/>
                  </a:cubicBezTo>
                  <a:cubicBezTo>
                    <a:pt x="903906" y="7345"/>
                    <a:pt x="937466" y="5236"/>
                    <a:pt x="962663" y="22034"/>
                  </a:cubicBezTo>
                  <a:cubicBezTo>
                    <a:pt x="975261" y="30433"/>
                    <a:pt x="968892" y="51737"/>
                    <a:pt x="973680" y="66101"/>
                  </a:cubicBezTo>
                  <a:cubicBezTo>
                    <a:pt x="984589" y="98826"/>
                    <a:pt x="1041624" y="229061"/>
                    <a:pt x="1050798" y="231354"/>
                  </a:cubicBezTo>
                  <a:lnTo>
                    <a:pt x="1094866" y="242371"/>
                  </a:lnTo>
                  <a:cubicBezTo>
                    <a:pt x="1116900" y="238699"/>
                    <a:pt x="1139161" y="236200"/>
                    <a:pt x="1160967" y="231354"/>
                  </a:cubicBezTo>
                  <a:cubicBezTo>
                    <a:pt x="1172303" y="228835"/>
                    <a:pt x="1185806" y="228549"/>
                    <a:pt x="1194017" y="220338"/>
                  </a:cubicBezTo>
                  <a:cubicBezTo>
                    <a:pt x="1207357" y="206998"/>
                    <a:pt x="1205034" y="182027"/>
                    <a:pt x="1205034" y="165253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670521" y="5161861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260850" y="4990832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111625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111625" y="517138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416425" y="5101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16354" y="522853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146550" y="5330098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4486" y="4636724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819886" y="4832503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744521" y="4968607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264343" y="474006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085476" y="4682915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931846" y="4549966"/>
              <a:ext cx="69850" cy="5715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143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List of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Many chain systems</a:t>
            </a:r>
          </a:p>
          <a:p>
            <a:pPr lvl="1" algn="l" rtl="0"/>
            <a:r>
              <a:rPr lang="en-US" dirty="0" smtClean="0"/>
              <a:t>Chain attachment/detachment</a:t>
            </a:r>
          </a:p>
          <a:p>
            <a:pPr lvl="1" algn="l" rtl="0"/>
            <a:r>
              <a:rPr lang="en-US" dirty="0" smtClean="0"/>
              <a:t>Dynamic connectivity</a:t>
            </a:r>
          </a:p>
          <a:p>
            <a:pPr lvl="1" algn="l" rtl="0"/>
            <a:r>
              <a:rPr lang="en-US" dirty="0" smtClean="0"/>
              <a:t>Construct complex objects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Many domains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Single chain</a:t>
            </a:r>
          </a:p>
          <a:p>
            <a:pPr lvl="1" algn="l" rtl="0"/>
            <a:r>
              <a:rPr lang="en-US" dirty="0" smtClean="0"/>
              <a:t>Fixed connectivity</a:t>
            </a:r>
          </a:p>
          <a:p>
            <a:pPr lvl="1" algn="l" rtl="0"/>
            <a:r>
              <a:rPr lang="en-US" dirty="0" smtClean="0"/>
              <a:t>dynamical connectivity change</a:t>
            </a:r>
          </a:p>
          <a:p>
            <a:pPr lvl="1" algn="l" rtl="0"/>
            <a:r>
              <a:rPr lang="en-US" dirty="0" smtClean="0"/>
              <a:t>Boundary attachment/detachment</a:t>
            </a:r>
          </a:p>
          <a:p>
            <a:pPr lvl="1" algn="l" rtl="0"/>
            <a:r>
              <a:rPr lang="en-US" dirty="0" smtClean="0"/>
              <a:t>Diffuse on boundary</a:t>
            </a:r>
          </a:p>
          <a:p>
            <a:pPr lvl="1" algn="l" rtl="0"/>
            <a:r>
              <a:rPr lang="en-US" dirty="0" smtClean="0"/>
              <a:t>Various forces (spring, diffusion, Morse, </a:t>
            </a:r>
            <a:r>
              <a:rPr lang="en-US" dirty="0" err="1" smtClean="0"/>
              <a:t>Lennard</a:t>
            </a:r>
            <a:r>
              <a:rPr lang="en-US" dirty="0" smtClean="0"/>
              <a:t>-Jones, bending</a:t>
            </a:r>
            <a:endParaRPr lang="en-US" dirty="0"/>
          </a:p>
          <a:p>
            <a:pPr lvl="1" algn="l" rtl="0"/>
            <a:r>
              <a:rPr lang="en-US" dirty="0" smtClean="0"/>
              <a:t>Molecular simulation (remove springs)</a:t>
            </a:r>
          </a:p>
        </p:txBody>
      </p:sp>
    </p:spTree>
    <p:extLst>
      <p:ext uri="{BB962C8B-B14F-4D97-AF65-F5344CB8AC3E}">
        <p14:creationId xmlns:p14="http://schemas.microsoft.com/office/powerpoint/2010/main" val="59197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Goal</a:t>
            </a:r>
          </a:p>
          <a:p>
            <a:pPr algn="l" rtl="0"/>
            <a:r>
              <a:rPr lang="en-US" dirty="0"/>
              <a:t>The physics engine </a:t>
            </a:r>
            <a:endParaRPr lang="en-US" dirty="0" smtClean="0"/>
          </a:p>
          <a:p>
            <a:pPr algn="l" rtl="0"/>
            <a:r>
              <a:rPr lang="en-US" dirty="0" smtClean="0"/>
              <a:t>Which other tools exists </a:t>
            </a:r>
          </a:p>
          <a:p>
            <a:pPr lvl="1" algn="l" rtl="0"/>
            <a:r>
              <a:rPr lang="en-US" dirty="0" smtClean="0"/>
              <a:t>Industry</a:t>
            </a:r>
          </a:p>
          <a:p>
            <a:pPr lvl="1" algn="l" rtl="0"/>
            <a:r>
              <a:rPr lang="en-US" dirty="0" smtClean="0"/>
              <a:t>academic</a:t>
            </a:r>
          </a:p>
          <a:p>
            <a:pPr algn="l" rtl="0"/>
            <a:r>
              <a:rPr lang="en-US" dirty="0"/>
              <a:t>What makes </a:t>
            </a:r>
            <a:r>
              <a:rPr lang="en-US" dirty="0" smtClean="0"/>
              <a:t>our work unique?</a:t>
            </a:r>
          </a:p>
          <a:p>
            <a:pPr algn="l" rtl="0"/>
            <a:r>
              <a:rPr lang="en-US" dirty="0" smtClean="0"/>
              <a:t>Structure</a:t>
            </a:r>
          </a:p>
          <a:p>
            <a:pPr algn="l" rtl="0"/>
            <a:r>
              <a:rPr lang="en-US" dirty="0" smtClean="0"/>
              <a:t>Capabilities</a:t>
            </a:r>
          </a:p>
          <a:p>
            <a:pPr algn="l" rtl="0"/>
            <a:r>
              <a:rPr lang="en-US" dirty="0" smtClean="0"/>
              <a:t>Applications</a:t>
            </a:r>
          </a:p>
          <a:p>
            <a:pPr algn="l" rtl="0"/>
            <a:r>
              <a:rPr lang="en-US" dirty="0" smtClean="0"/>
              <a:t>User experience</a:t>
            </a:r>
          </a:p>
          <a:p>
            <a:pPr algn="l" rtl="0"/>
            <a:r>
              <a:rPr lang="en-US" dirty="0" smtClean="0"/>
              <a:t>Summary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Construct a stochastic physics engine for molecular simulations</a:t>
            </a:r>
          </a:p>
          <a:p>
            <a:pPr algn="l" rtl="0"/>
            <a:r>
              <a:rPr lang="en-US" dirty="0" smtClean="0"/>
              <a:t>Simulate experiments easily</a:t>
            </a:r>
          </a:p>
          <a:p>
            <a:pPr algn="l" rtl="0"/>
            <a:r>
              <a:rPr lang="en-US" dirty="0" smtClean="0"/>
              <a:t>Focus on non-equilibrium single particle dynamics</a:t>
            </a:r>
          </a:p>
          <a:p>
            <a:pPr algn="l" rtl="0"/>
            <a:r>
              <a:rPr lang="en-US" dirty="0" smtClean="0"/>
              <a:t>Modularity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7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Molecular (particle)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Employing state of the art algorithms for many body simulations; </a:t>
            </a:r>
          </a:p>
          <a:p>
            <a:pPr algn="l" rtl="0"/>
            <a:r>
              <a:rPr lang="en-US" dirty="0" smtClean="0"/>
              <a:t>Super computers e.g. TIHAN-e1 (China, 7168 GPU 14336 CPUs) dedicated, among other, to molecular simulations;</a:t>
            </a:r>
          </a:p>
          <a:p>
            <a:pPr algn="l" rtl="0"/>
            <a:r>
              <a:rPr lang="en-US" dirty="0" smtClean="0"/>
              <a:t>Scientific computing- a trade off between accuracy and speed.</a:t>
            </a:r>
          </a:p>
          <a:p>
            <a:pPr algn="l" rtl="0"/>
            <a:r>
              <a:rPr lang="en-US" dirty="0" smtClean="0"/>
              <a:t>Real-time computations- usually in game engines</a:t>
            </a:r>
          </a:p>
          <a:p>
            <a:pPr algn="l" rtl="0"/>
            <a:r>
              <a:rPr lang="en-US" dirty="0" smtClean="0"/>
              <a:t>Precision- time consuming heavy computation</a:t>
            </a:r>
          </a:p>
          <a:p>
            <a:pPr algn="l" rtl="0"/>
            <a:r>
              <a:rPr lang="en-US" dirty="0" smtClean="0"/>
              <a:t>Used in : hydrodynamics and fluid flow problems, protein folding, weather forecast, strength of materials, computer graphics, ballistics, aerodynamics, geology, cosmology, etc..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3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Physics Engine for molecular simulation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Should include: collision detection, soft body dynamics, rigid body dynamics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99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Which Other Tools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65" y="1690688"/>
            <a:ext cx="10515600" cy="4351338"/>
          </a:xfrm>
        </p:spPr>
        <p:txBody>
          <a:bodyPr/>
          <a:lstStyle/>
          <a:p>
            <a:pPr algn="l" rtl="0"/>
            <a:r>
              <a:rPr lang="en-US" dirty="0" err="1" smtClean="0"/>
              <a:t>openMM</a:t>
            </a:r>
            <a:endParaRPr lang="en-US" dirty="0" smtClean="0"/>
          </a:p>
          <a:p>
            <a:pPr algn="l" rtl="0"/>
            <a:r>
              <a:rPr lang="en-US" dirty="0" smtClean="0"/>
              <a:t>Rocky-DEM – discrete element methods for bulk particle simulation </a:t>
            </a:r>
          </a:p>
          <a:p>
            <a:pPr algn="l" rtl="0"/>
            <a:r>
              <a:rPr lang="en-US" dirty="0" smtClean="0">
                <a:hlinkClick r:id="rId2"/>
              </a:rPr>
              <a:t>EDEM </a:t>
            </a:r>
            <a:r>
              <a:rPr lang="en-US" dirty="0" smtClean="0"/>
              <a:t>– discrete element method for solving many particle flow problems</a:t>
            </a:r>
          </a:p>
          <a:p>
            <a:pPr algn="l" rtl="0"/>
            <a:r>
              <a:rPr lang="en-US" dirty="0" smtClean="0"/>
              <a:t>Box2D – 2D physics engine</a:t>
            </a:r>
          </a:p>
          <a:p>
            <a:pPr algn="l" rtl="0"/>
            <a:r>
              <a:rPr lang="en-US" dirty="0" smtClean="0"/>
              <a:t>Bullet – 3D physics engine </a:t>
            </a:r>
          </a:p>
          <a:p>
            <a:pPr algn="l" rtl="0"/>
            <a:r>
              <a:rPr lang="en-US" dirty="0" smtClean="0"/>
              <a:t>Open Dynamics Engine (</a:t>
            </a:r>
            <a:r>
              <a:rPr lang="en-US" dirty="0" smtClean="0">
                <a:hlinkClick r:id="rId3"/>
              </a:rPr>
              <a:t>ODE</a:t>
            </a:r>
            <a:r>
              <a:rPr lang="en-US" dirty="0" smtClean="0"/>
              <a:t>)- libraries for 3d physics</a:t>
            </a:r>
          </a:p>
          <a:p>
            <a:pPr algn="l" rtl="0"/>
            <a:r>
              <a:rPr lang="en-US" dirty="0" smtClean="0"/>
              <a:t>Blender and other animation tools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In-house tools are more flexible</a:t>
            </a:r>
          </a:p>
          <a:p>
            <a:pPr algn="l" rtl="0"/>
            <a:r>
              <a:rPr lang="en-US" dirty="0" smtClean="0"/>
              <a:t>Do not depend on third party software</a:t>
            </a:r>
          </a:p>
          <a:p>
            <a:pPr algn="l" rtl="0"/>
            <a:r>
              <a:rPr lang="en-US" dirty="0" smtClean="0"/>
              <a:t>Allow incorporation of modules from other developers</a:t>
            </a:r>
          </a:p>
          <a:p>
            <a:pPr algn="l" rtl="0"/>
            <a:r>
              <a:rPr lang="en-US" dirty="0" smtClean="0"/>
              <a:t>Non-equilibrium stochastic dynamics.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makes our work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Build for both equilibrium and non-equilibrium problems</a:t>
            </a:r>
          </a:p>
          <a:p>
            <a:pPr algn="l" rtl="0"/>
            <a:r>
              <a:rPr lang="en-US" dirty="0" smtClean="0"/>
              <a:t>A focus on single particle stochastic dynamics</a:t>
            </a:r>
          </a:p>
          <a:p>
            <a:pPr algn="l" rtl="0"/>
            <a:r>
              <a:rPr lang="en-US" dirty="0" smtClean="0"/>
              <a:t>Polymers are the main objects</a:t>
            </a:r>
          </a:p>
          <a:p>
            <a:pPr algn="l" rtl="0"/>
            <a:r>
              <a:rPr lang="en-US" dirty="0" smtClean="0"/>
              <a:t>Passage times </a:t>
            </a:r>
          </a:p>
          <a:p>
            <a:pPr algn="l" rtl="0"/>
            <a:r>
              <a:rPr lang="en-US" dirty="0" smtClean="0"/>
              <a:t>Build with the intention of simulating biological experiments fast</a:t>
            </a:r>
          </a:p>
          <a:p>
            <a:pPr algn="l" rtl="0"/>
            <a:r>
              <a:rPr lang="en-US" dirty="0" smtClean="0"/>
              <a:t>Focuses on the line between </a:t>
            </a:r>
            <a:r>
              <a:rPr lang="en-US" dirty="0" err="1" smtClean="0"/>
              <a:t>meso</a:t>
            </a:r>
            <a:r>
              <a:rPr lang="en-US" dirty="0" smtClean="0"/>
              <a:t> and microscopic scale of particle dynamics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6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chose a </a:t>
            </a:r>
            <a:r>
              <a:rPr lang="en-US" dirty="0"/>
              <a:t>chain </a:t>
            </a:r>
            <a:r>
              <a:rPr lang="en-US" dirty="0" smtClean="0"/>
              <a:t>as our basic object for calculation </a:t>
            </a:r>
          </a:p>
          <a:p>
            <a:pPr algn="l" rtl="0"/>
            <a:r>
              <a:rPr lang="en-US" dirty="0" smtClean="0"/>
              <a:t>Monomers connected by springs allow both soft matter simulations and rigid body simulation.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409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Molecular simulation tools</vt:lpstr>
      <vt:lpstr>Agenda</vt:lpstr>
      <vt:lpstr>Goals</vt:lpstr>
      <vt:lpstr>Molecular (particle) simulations</vt:lpstr>
      <vt:lpstr>The Physics Engine for molecular simulation</vt:lpstr>
      <vt:lpstr>Which Other Tools Exist?</vt:lpstr>
      <vt:lpstr>Why bother?</vt:lpstr>
      <vt:lpstr>What makes our work unique?</vt:lpstr>
      <vt:lpstr>Structure</vt:lpstr>
      <vt:lpstr>Structure- classes</vt:lpstr>
      <vt:lpstr>List of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76</cp:revision>
  <dcterms:created xsi:type="dcterms:W3CDTF">2015-07-13T13:44:12Z</dcterms:created>
  <dcterms:modified xsi:type="dcterms:W3CDTF">2015-07-13T19:29:54Z</dcterms:modified>
</cp:coreProperties>
</file>