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9411275" cy="28621038"/>
  <p:notesSz cx="6858000" cy="9144000"/>
  <p:defaultTextStyle>
    <a:defPPr>
      <a:defRPr lang="en-US"/>
    </a:defPPr>
    <a:lvl1pPr marL="0" algn="l" defTabSz="2757830" rtl="0" eaLnBrk="1" latinLnBrk="0" hangingPunct="1">
      <a:defRPr sz="5429" kern="1200">
        <a:solidFill>
          <a:schemeClr val="tx1"/>
        </a:solidFill>
        <a:latin typeface="+mn-lt"/>
        <a:ea typeface="+mn-ea"/>
        <a:cs typeface="+mn-cs"/>
      </a:defRPr>
    </a:lvl1pPr>
    <a:lvl2pPr marL="1378915" algn="l" defTabSz="2757830" rtl="0" eaLnBrk="1" latinLnBrk="0" hangingPunct="1">
      <a:defRPr sz="5429" kern="1200">
        <a:solidFill>
          <a:schemeClr val="tx1"/>
        </a:solidFill>
        <a:latin typeface="+mn-lt"/>
        <a:ea typeface="+mn-ea"/>
        <a:cs typeface="+mn-cs"/>
      </a:defRPr>
    </a:lvl2pPr>
    <a:lvl3pPr marL="2757830" algn="l" defTabSz="2757830" rtl="0" eaLnBrk="1" latinLnBrk="0" hangingPunct="1">
      <a:defRPr sz="5429" kern="1200">
        <a:solidFill>
          <a:schemeClr val="tx1"/>
        </a:solidFill>
        <a:latin typeface="+mn-lt"/>
        <a:ea typeface="+mn-ea"/>
        <a:cs typeface="+mn-cs"/>
      </a:defRPr>
    </a:lvl3pPr>
    <a:lvl4pPr marL="4136746" algn="l" defTabSz="2757830" rtl="0" eaLnBrk="1" latinLnBrk="0" hangingPunct="1">
      <a:defRPr sz="5429" kern="1200">
        <a:solidFill>
          <a:schemeClr val="tx1"/>
        </a:solidFill>
        <a:latin typeface="+mn-lt"/>
        <a:ea typeface="+mn-ea"/>
        <a:cs typeface="+mn-cs"/>
      </a:defRPr>
    </a:lvl4pPr>
    <a:lvl5pPr marL="5515661" algn="l" defTabSz="2757830" rtl="0" eaLnBrk="1" latinLnBrk="0" hangingPunct="1">
      <a:defRPr sz="5429" kern="1200">
        <a:solidFill>
          <a:schemeClr val="tx1"/>
        </a:solidFill>
        <a:latin typeface="+mn-lt"/>
        <a:ea typeface="+mn-ea"/>
        <a:cs typeface="+mn-cs"/>
      </a:defRPr>
    </a:lvl5pPr>
    <a:lvl6pPr marL="6894576" algn="l" defTabSz="2757830" rtl="0" eaLnBrk="1" latinLnBrk="0" hangingPunct="1">
      <a:defRPr sz="5429" kern="1200">
        <a:solidFill>
          <a:schemeClr val="tx1"/>
        </a:solidFill>
        <a:latin typeface="+mn-lt"/>
        <a:ea typeface="+mn-ea"/>
        <a:cs typeface="+mn-cs"/>
      </a:defRPr>
    </a:lvl6pPr>
    <a:lvl7pPr marL="8273491" algn="l" defTabSz="2757830" rtl="0" eaLnBrk="1" latinLnBrk="0" hangingPunct="1">
      <a:defRPr sz="5429" kern="1200">
        <a:solidFill>
          <a:schemeClr val="tx1"/>
        </a:solidFill>
        <a:latin typeface="+mn-lt"/>
        <a:ea typeface="+mn-ea"/>
        <a:cs typeface="+mn-cs"/>
      </a:defRPr>
    </a:lvl7pPr>
    <a:lvl8pPr marL="9652406" algn="l" defTabSz="2757830" rtl="0" eaLnBrk="1" latinLnBrk="0" hangingPunct="1">
      <a:defRPr sz="5429" kern="1200">
        <a:solidFill>
          <a:schemeClr val="tx1"/>
        </a:solidFill>
        <a:latin typeface="+mn-lt"/>
        <a:ea typeface="+mn-ea"/>
        <a:cs typeface="+mn-cs"/>
      </a:defRPr>
    </a:lvl8pPr>
    <a:lvl9pPr marL="11031322" algn="l" defTabSz="2757830" rtl="0" eaLnBrk="1" latinLnBrk="0" hangingPunct="1">
      <a:defRPr sz="54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26" d="100"/>
          <a:sy n="26" d="100"/>
        </p:scale>
        <p:origin x="88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55846" y="4684047"/>
            <a:ext cx="33499584" cy="9964361"/>
          </a:xfrm>
        </p:spPr>
        <p:txBody>
          <a:bodyPr anchor="b"/>
          <a:lstStyle>
            <a:lvl1pPr algn="ctr">
              <a:defRPr sz="25040"/>
            </a:lvl1pPr>
          </a:lstStyle>
          <a:p>
            <a:r>
              <a:rPr lang="en-US" smtClean="0"/>
              <a:t>Click to edit Master title style</a:t>
            </a:r>
            <a:endParaRPr lang="en-US" dirty="0"/>
          </a:p>
        </p:txBody>
      </p:sp>
      <p:sp>
        <p:nvSpPr>
          <p:cNvPr id="3" name="Subtitle 2"/>
          <p:cNvSpPr>
            <a:spLocks noGrp="1"/>
          </p:cNvSpPr>
          <p:nvPr>
            <p:ph type="subTitle" idx="1"/>
          </p:nvPr>
        </p:nvSpPr>
        <p:spPr>
          <a:xfrm>
            <a:off x="4926410" y="15032672"/>
            <a:ext cx="29558456" cy="6910124"/>
          </a:xfrm>
        </p:spPr>
        <p:txBody>
          <a:bodyPr/>
          <a:lstStyle>
            <a:lvl1pPr marL="0" indent="0" algn="ctr">
              <a:buNone/>
              <a:defRPr sz="10016"/>
            </a:lvl1pPr>
            <a:lvl2pPr marL="1908078" indent="0" algn="ctr">
              <a:buNone/>
              <a:defRPr sz="8347"/>
            </a:lvl2pPr>
            <a:lvl3pPr marL="3816157" indent="0" algn="ctr">
              <a:buNone/>
              <a:defRPr sz="7512"/>
            </a:lvl3pPr>
            <a:lvl4pPr marL="5724235" indent="0" algn="ctr">
              <a:buNone/>
              <a:defRPr sz="6677"/>
            </a:lvl4pPr>
            <a:lvl5pPr marL="7632314" indent="0" algn="ctr">
              <a:buNone/>
              <a:defRPr sz="6677"/>
            </a:lvl5pPr>
            <a:lvl6pPr marL="9540392" indent="0" algn="ctr">
              <a:buNone/>
              <a:defRPr sz="6677"/>
            </a:lvl6pPr>
            <a:lvl7pPr marL="11448471" indent="0" algn="ctr">
              <a:buNone/>
              <a:defRPr sz="6677"/>
            </a:lvl7pPr>
            <a:lvl8pPr marL="13356549" indent="0" algn="ctr">
              <a:buNone/>
              <a:defRPr sz="6677"/>
            </a:lvl8pPr>
            <a:lvl9pPr marL="15264628" indent="0" algn="ctr">
              <a:buNone/>
              <a:defRPr sz="667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52326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81245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03696" y="1523805"/>
            <a:ext cx="8498056" cy="2425500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09527" y="1523805"/>
            <a:ext cx="25001528" cy="24255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06555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19082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89000" y="7135392"/>
            <a:ext cx="33992225" cy="11905555"/>
          </a:xfrm>
        </p:spPr>
        <p:txBody>
          <a:bodyPr anchor="b"/>
          <a:lstStyle>
            <a:lvl1pPr>
              <a:defRPr sz="25040"/>
            </a:lvl1pPr>
          </a:lstStyle>
          <a:p>
            <a:r>
              <a:rPr lang="en-US" smtClean="0"/>
              <a:t>Click to edit Master title style</a:t>
            </a:r>
            <a:endParaRPr lang="en-US" dirty="0"/>
          </a:p>
        </p:txBody>
      </p:sp>
      <p:sp>
        <p:nvSpPr>
          <p:cNvPr id="3" name="Text Placeholder 2"/>
          <p:cNvSpPr>
            <a:spLocks noGrp="1"/>
          </p:cNvSpPr>
          <p:nvPr>
            <p:ph type="body" idx="1"/>
          </p:nvPr>
        </p:nvSpPr>
        <p:spPr>
          <a:xfrm>
            <a:off x="2689000" y="19153578"/>
            <a:ext cx="33992225" cy="6260850"/>
          </a:xfrm>
        </p:spPr>
        <p:txBody>
          <a:bodyPr/>
          <a:lstStyle>
            <a:lvl1pPr marL="0" indent="0">
              <a:buNone/>
              <a:defRPr sz="10016">
                <a:solidFill>
                  <a:schemeClr val="tx1"/>
                </a:solidFill>
              </a:defRPr>
            </a:lvl1pPr>
            <a:lvl2pPr marL="1908078" indent="0">
              <a:buNone/>
              <a:defRPr sz="8347">
                <a:solidFill>
                  <a:schemeClr val="tx1">
                    <a:tint val="75000"/>
                  </a:schemeClr>
                </a:solidFill>
              </a:defRPr>
            </a:lvl2pPr>
            <a:lvl3pPr marL="3816157" indent="0">
              <a:buNone/>
              <a:defRPr sz="7512">
                <a:solidFill>
                  <a:schemeClr val="tx1">
                    <a:tint val="75000"/>
                  </a:schemeClr>
                </a:solidFill>
              </a:defRPr>
            </a:lvl3pPr>
            <a:lvl4pPr marL="5724235" indent="0">
              <a:buNone/>
              <a:defRPr sz="6677">
                <a:solidFill>
                  <a:schemeClr val="tx1">
                    <a:tint val="75000"/>
                  </a:schemeClr>
                </a:solidFill>
              </a:defRPr>
            </a:lvl4pPr>
            <a:lvl5pPr marL="7632314" indent="0">
              <a:buNone/>
              <a:defRPr sz="6677">
                <a:solidFill>
                  <a:schemeClr val="tx1">
                    <a:tint val="75000"/>
                  </a:schemeClr>
                </a:solidFill>
              </a:defRPr>
            </a:lvl5pPr>
            <a:lvl6pPr marL="9540392" indent="0">
              <a:buNone/>
              <a:defRPr sz="6677">
                <a:solidFill>
                  <a:schemeClr val="tx1">
                    <a:tint val="75000"/>
                  </a:schemeClr>
                </a:solidFill>
              </a:defRPr>
            </a:lvl6pPr>
            <a:lvl7pPr marL="11448471" indent="0">
              <a:buNone/>
              <a:defRPr sz="6677">
                <a:solidFill>
                  <a:schemeClr val="tx1">
                    <a:tint val="75000"/>
                  </a:schemeClr>
                </a:solidFill>
              </a:defRPr>
            </a:lvl7pPr>
            <a:lvl8pPr marL="13356549" indent="0">
              <a:buNone/>
              <a:defRPr sz="6677">
                <a:solidFill>
                  <a:schemeClr val="tx1">
                    <a:tint val="75000"/>
                  </a:schemeClr>
                </a:solidFill>
              </a:defRPr>
            </a:lvl8pPr>
            <a:lvl9pPr marL="15264628" indent="0">
              <a:buNone/>
              <a:defRPr sz="667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71780-4C30-459F-9B60-DDDABA3AB087}"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4341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09525" y="7619026"/>
            <a:ext cx="16749792" cy="181597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951958" y="7619026"/>
            <a:ext cx="16749792" cy="181597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271780-4C30-459F-9B60-DDDABA3AB087}"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73682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523811"/>
            <a:ext cx="33992225" cy="55320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14663" y="7016131"/>
            <a:ext cx="16672814" cy="3438498"/>
          </a:xfrm>
        </p:spPr>
        <p:txBody>
          <a:bodyPr anchor="b"/>
          <a:lstStyle>
            <a:lvl1pPr marL="0" indent="0">
              <a:buNone/>
              <a:defRPr sz="10016" b="1"/>
            </a:lvl1pPr>
            <a:lvl2pPr marL="1908078" indent="0">
              <a:buNone/>
              <a:defRPr sz="8347" b="1"/>
            </a:lvl2pPr>
            <a:lvl3pPr marL="3816157" indent="0">
              <a:buNone/>
              <a:defRPr sz="7512" b="1"/>
            </a:lvl3pPr>
            <a:lvl4pPr marL="5724235" indent="0">
              <a:buNone/>
              <a:defRPr sz="6677" b="1"/>
            </a:lvl4pPr>
            <a:lvl5pPr marL="7632314" indent="0">
              <a:buNone/>
              <a:defRPr sz="6677" b="1"/>
            </a:lvl5pPr>
            <a:lvl6pPr marL="9540392" indent="0">
              <a:buNone/>
              <a:defRPr sz="6677" b="1"/>
            </a:lvl6pPr>
            <a:lvl7pPr marL="11448471" indent="0">
              <a:buNone/>
              <a:defRPr sz="6677" b="1"/>
            </a:lvl7pPr>
            <a:lvl8pPr marL="13356549" indent="0">
              <a:buNone/>
              <a:defRPr sz="6677" b="1"/>
            </a:lvl8pPr>
            <a:lvl9pPr marL="15264628" indent="0">
              <a:buNone/>
              <a:defRPr sz="6677" b="1"/>
            </a:lvl9pPr>
          </a:lstStyle>
          <a:p>
            <a:pPr lvl="0"/>
            <a:r>
              <a:rPr lang="en-US" smtClean="0"/>
              <a:t>Click to edit Master text styles</a:t>
            </a:r>
          </a:p>
        </p:txBody>
      </p:sp>
      <p:sp>
        <p:nvSpPr>
          <p:cNvPr id="4" name="Content Placeholder 3"/>
          <p:cNvSpPr>
            <a:spLocks noGrp="1"/>
          </p:cNvSpPr>
          <p:nvPr>
            <p:ph sz="half" idx="2"/>
          </p:nvPr>
        </p:nvSpPr>
        <p:spPr>
          <a:xfrm>
            <a:off x="2714663" y="10454629"/>
            <a:ext cx="16672814" cy="1537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951960" y="7016131"/>
            <a:ext cx="16754925" cy="3438498"/>
          </a:xfrm>
        </p:spPr>
        <p:txBody>
          <a:bodyPr anchor="b"/>
          <a:lstStyle>
            <a:lvl1pPr marL="0" indent="0">
              <a:buNone/>
              <a:defRPr sz="10016" b="1"/>
            </a:lvl1pPr>
            <a:lvl2pPr marL="1908078" indent="0">
              <a:buNone/>
              <a:defRPr sz="8347" b="1"/>
            </a:lvl2pPr>
            <a:lvl3pPr marL="3816157" indent="0">
              <a:buNone/>
              <a:defRPr sz="7512" b="1"/>
            </a:lvl3pPr>
            <a:lvl4pPr marL="5724235" indent="0">
              <a:buNone/>
              <a:defRPr sz="6677" b="1"/>
            </a:lvl4pPr>
            <a:lvl5pPr marL="7632314" indent="0">
              <a:buNone/>
              <a:defRPr sz="6677" b="1"/>
            </a:lvl5pPr>
            <a:lvl6pPr marL="9540392" indent="0">
              <a:buNone/>
              <a:defRPr sz="6677" b="1"/>
            </a:lvl6pPr>
            <a:lvl7pPr marL="11448471" indent="0">
              <a:buNone/>
              <a:defRPr sz="6677" b="1"/>
            </a:lvl7pPr>
            <a:lvl8pPr marL="13356549" indent="0">
              <a:buNone/>
              <a:defRPr sz="6677" b="1"/>
            </a:lvl8pPr>
            <a:lvl9pPr marL="15264628" indent="0">
              <a:buNone/>
              <a:defRPr sz="6677" b="1"/>
            </a:lvl9pPr>
          </a:lstStyle>
          <a:p>
            <a:pPr lvl="0"/>
            <a:r>
              <a:rPr lang="en-US" smtClean="0"/>
              <a:t>Click to edit Master text styles</a:t>
            </a:r>
          </a:p>
        </p:txBody>
      </p:sp>
      <p:sp>
        <p:nvSpPr>
          <p:cNvPr id="6" name="Content Placeholder 5"/>
          <p:cNvSpPr>
            <a:spLocks noGrp="1"/>
          </p:cNvSpPr>
          <p:nvPr>
            <p:ph sz="quarter" idx="4"/>
          </p:nvPr>
        </p:nvSpPr>
        <p:spPr>
          <a:xfrm>
            <a:off x="19951960" y="10454629"/>
            <a:ext cx="16754925" cy="153771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71780-4C30-459F-9B60-DDDABA3AB087}"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8575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271780-4C30-459F-9B60-DDDABA3AB087}"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60947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71780-4C30-459F-9B60-DDDABA3AB087}"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25954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908069"/>
            <a:ext cx="12711162" cy="6678242"/>
          </a:xfrm>
        </p:spPr>
        <p:txBody>
          <a:bodyPr anchor="b"/>
          <a:lstStyle>
            <a:lvl1pPr>
              <a:defRPr sz="13355"/>
            </a:lvl1pPr>
          </a:lstStyle>
          <a:p>
            <a:r>
              <a:rPr lang="en-US" smtClean="0"/>
              <a:t>Click to edit Master title style</a:t>
            </a:r>
            <a:endParaRPr lang="en-US" dirty="0"/>
          </a:p>
        </p:txBody>
      </p:sp>
      <p:sp>
        <p:nvSpPr>
          <p:cNvPr id="3" name="Content Placeholder 2"/>
          <p:cNvSpPr>
            <a:spLocks noGrp="1"/>
          </p:cNvSpPr>
          <p:nvPr>
            <p:ph idx="1"/>
          </p:nvPr>
        </p:nvSpPr>
        <p:spPr>
          <a:xfrm>
            <a:off x="16754925" y="4120906"/>
            <a:ext cx="19951958" cy="20339488"/>
          </a:xfrm>
        </p:spPr>
        <p:txBody>
          <a:bodyPr/>
          <a:lstStyle>
            <a:lvl1pPr>
              <a:defRPr sz="13355"/>
            </a:lvl1pPr>
            <a:lvl2pPr>
              <a:defRPr sz="11686"/>
            </a:lvl2pPr>
            <a:lvl3pPr>
              <a:defRPr sz="10016"/>
            </a:lvl3pPr>
            <a:lvl4pPr>
              <a:defRPr sz="8347"/>
            </a:lvl4pPr>
            <a:lvl5pPr>
              <a:defRPr sz="8347"/>
            </a:lvl5pPr>
            <a:lvl6pPr>
              <a:defRPr sz="8347"/>
            </a:lvl6pPr>
            <a:lvl7pPr>
              <a:defRPr sz="8347"/>
            </a:lvl7pPr>
            <a:lvl8pPr>
              <a:defRPr sz="8347"/>
            </a:lvl8pPr>
            <a:lvl9pPr>
              <a:defRPr sz="834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14658" y="8586311"/>
            <a:ext cx="12711162" cy="15907204"/>
          </a:xfrm>
        </p:spPr>
        <p:txBody>
          <a:bodyPr/>
          <a:lstStyle>
            <a:lvl1pPr marL="0" indent="0">
              <a:buNone/>
              <a:defRPr sz="6677"/>
            </a:lvl1pPr>
            <a:lvl2pPr marL="1908078" indent="0">
              <a:buNone/>
              <a:defRPr sz="5843"/>
            </a:lvl2pPr>
            <a:lvl3pPr marL="3816157" indent="0">
              <a:buNone/>
              <a:defRPr sz="5008"/>
            </a:lvl3pPr>
            <a:lvl4pPr marL="5724235" indent="0">
              <a:buNone/>
              <a:defRPr sz="4173"/>
            </a:lvl4pPr>
            <a:lvl5pPr marL="7632314" indent="0">
              <a:buNone/>
              <a:defRPr sz="4173"/>
            </a:lvl5pPr>
            <a:lvl6pPr marL="9540392" indent="0">
              <a:buNone/>
              <a:defRPr sz="4173"/>
            </a:lvl6pPr>
            <a:lvl7pPr marL="11448471" indent="0">
              <a:buNone/>
              <a:defRPr sz="4173"/>
            </a:lvl7pPr>
            <a:lvl8pPr marL="13356549" indent="0">
              <a:buNone/>
              <a:defRPr sz="4173"/>
            </a:lvl8pPr>
            <a:lvl9pPr marL="15264628" indent="0">
              <a:buNone/>
              <a:defRPr sz="41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29472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14658" y="1908069"/>
            <a:ext cx="12711162" cy="6678242"/>
          </a:xfrm>
        </p:spPr>
        <p:txBody>
          <a:bodyPr anchor="b"/>
          <a:lstStyle>
            <a:lvl1pPr>
              <a:defRPr sz="1335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754925" y="4120906"/>
            <a:ext cx="19951958" cy="20339488"/>
          </a:xfrm>
        </p:spPr>
        <p:txBody>
          <a:bodyPr anchor="t"/>
          <a:lstStyle>
            <a:lvl1pPr marL="0" indent="0">
              <a:buNone/>
              <a:defRPr sz="13355"/>
            </a:lvl1pPr>
            <a:lvl2pPr marL="1908078" indent="0">
              <a:buNone/>
              <a:defRPr sz="11686"/>
            </a:lvl2pPr>
            <a:lvl3pPr marL="3816157" indent="0">
              <a:buNone/>
              <a:defRPr sz="10016"/>
            </a:lvl3pPr>
            <a:lvl4pPr marL="5724235" indent="0">
              <a:buNone/>
              <a:defRPr sz="8347"/>
            </a:lvl4pPr>
            <a:lvl5pPr marL="7632314" indent="0">
              <a:buNone/>
              <a:defRPr sz="8347"/>
            </a:lvl5pPr>
            <a:lvl6pPr marL="9540392" indent="0">
              <a:buNone/>
              <a:defRPr sz="8347"/>
            </a:lvl6pPr>
            <a:lvl7pPr marL="11448471" indent="0">
              <a:buNone/>
              <a:defRPr sz="8347"/>
            </a:lvl7pPr>
            <a:lvl8pPr marL="13356549" indent="0">
              <a:buNone/>
              <a:defRPr sz="8347"/>
            </a:lvl8pPr>
            <a:lvl9pPr marL="15264628" indent="0">
              <a:buNone/>
              <a:defRPr sz="8347"/>
            </a:lvl9pPr>
          </a:lstStyle>
          <a:p>
            <a:r>
              <a:rPr lang="en-US" smtClean="0"/>
              <a:t>Click icon to add picture</a:t>
            </a:r>
            <a:endParaRPr lang="en-US" dirty="0"/>
          </a:p>
        </p:txBody>
      </p:sp>
      <p:sp>
        <p:nvSpPr>
          <p:cNvPr id="4" name="Text Placeholder 3"/>
          <p:cNvSpPr>
            <a:spLocks noGrp="1"/>
          </p:cNvSpPr>
          <p:nvPr>
            <p:ph type="body" sz="half" idx="2"/>
          </p:nvPr>
        </p:nvSpPr>
        <p:spPr>
          <a:xfrm>
            <a:off x="2714658" y="8586311"/>
            <a:ext cx="12711162" cy="15907204"/>
          </a:xfrm>
        </p:spPr>
        <p:txBody>
          <a:bodyPr/>
          <a:lstStyle>
            <a:lvl1pPr marL="0" indent="0">
              <a:buNone/>
              <a:defRPr sz="6677"/>
            </a:lvl1pPr>
            <a:lvl2pPr marL="1908078" indent="0">
              <a:buNone/>
              <a:defRPr sz="5843"/>
            </a:lvl2pPr>
            <a:lvl3pPr marL="3816157" indent="0">
              <a:buNone/>
              <a:defRPr sz="5008"/>
            </a:lvl3pPr>
            <a:lvl4pPr marL="5724235" indent="0">
              <a:buNone/>
              <a:defRPr sz="4173"/>
            </a:lvl4pPr>
            <a:lvl5pPr marL="7632314" indent="0">
              <a:buNone/>
              <a:defRPr sz="4173"/>
            </a:lvl5pPr>
            <a:lvl6pPr marL="9540392" indent="0">
              <a:buNone/>
              <a:defRPr sz="4173"/>
            </a:lvl6pPr>
            <a:lvl7pPr marL="11448471" indent="0">
              <a:buNone/>
              <a:defRPr sz="4173"/>
            </a:lvl7pPr>
            <a:lvl8pPr marL="13356549" indent="0">
              <a:buNone/>
              <a:defRPr sz="4173"/>
            </a:lvl8pPr>
            <a:lvl9pPr marL="15264628" indent="0">
              <a:buNone/>
              <a:defRPr sz="41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35679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09525" y="1523811"/>
            <a:ext cx="33992225" cy="55320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09525" y="7619026"/>
            <a:ext cx="33992225" cy="1815978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09525" y="26527468"/>
            <a:ext cx="8867537" cy="1523805"/>
          </a:xfrm>
          <a:prstGeom prst="rect">
            <a:avLst/>
          </a:prstGeom>
        </p:spPr>
        <p:txBody>
          <a:bodyPr vert="horz" lIns="91440" tIns="45720" rIns="91440" bIns="45720" rtlCol="0" anchor="ctr"/>
          <a:lstStyle>
            <a:lvl1pPr algn="l">
              <a:defRPr sz="5008">
                <a:solidFill>
                  <a:schemeClr val="tx1">
                    <a:tint val="75000"/>
                  </a:schemeClr>
                </a:solidFill>
              </a:defRPr>
            </a:lvl1pPr>
          </a:lstStyle>
          <a:p>
            <a:fld id="{00271780-4C30-459F-9B60-DDDABA3AB087}" type="datetimeFigureOut">
              <a:rPr lang="en-US" smtClean="0"/>
              <a:t>3/13/2015</a:t>
            </a:fld>
            <a:endParaRPr lang="en-US"/>
          </a:p>
        </p:txBody>
      </p:sp>
      <p:sp>
        <p:nvSpPr>
          <p:cNvPr id="5" name="Footer Placeholder 4"/>
          <p:cNvSpPr>
            <a:spLocks noGrp="1"/>
          </p:cNvSpPr>
          <p:nvPr>
            <p:ph type="ftr" sz="quarter" idx="3"/>
          </p:nvPr>
        </p:nvSpPr>
        <p:spPr>
          <a:xfrm>
            <a:off x="13054985" y="26527468"/>
            <a:ext cx="13301305" cy="1523805"/>
          </a:xfrm>
          <a:prstGeom prst="rect">
            <a:avLst/>
          </a:prstGeom>
        </p:spPr>
        <p:txBody>
          <a:bodyPr vert="horz" lIns="91440" tIns="45720" rIns="91440" bIns="45720" rtlCol="0" anchor="ctr"/>
          <a:lstStyle>
            <a:lvl1pPr algn="ctr">
              <a:defRPr sz="50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834213" y="26527468"/>
            <a:ext cx="8867537" cy="1523805"/>
          </a:xfrm>
          <a:prstGeom prst="rect">
            <a:avLst/>
          </a:prstGeom>
        </p:spPr>
        <p:txBody>
          <a:bodyPr vert="horz" lIns="91440" tIns="45720" rIns="91440" bIns="45720" rtlCol="0" anchor="ctr"/>
          <a:lstStyle>
            <a:lvl1pPr algn="r">
              <a:defRPr sz="5008">
                <a:solidFill>
                  <a:schemeClr val="tx1">
                    <a:tint val="75000"/>
                  </a:schemeClr>
                </a:solidFill>
              </a:defRPr>
            </a:lvl1pPr>
          </a:lstStyle>
          <a:p>
            <a:fld id="{6E4B46C6-824C-40F7-8C6E-075D6FEAA860}" type="slidenum">
              <a:rPr lang="en-US" smtClean="0"/>
              <a:t>‹#›</a:t>
            </a:fld>
            <a:endParaRPr lang="en-US"/>
          </a:p>
        </p:txBody>
      </p:sp>
    </p:spTree>
    <p:extLst>
      <p:ext uri="{BB962C8B-B14F-4D97-AF65-F5344CB8AC3E}">
        <p14:creationId xmlns:p14="http://schemas.microsoft.com/office/powerpoint/2010/main" val="12262877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16157" rtl="0" eaLnBrk="1" latinLnBrk="0" hangingPunct="1">
        <a:lnSpc>
          <a:spcPct val="90000"/>
        </a:lnSpc>
        <a:spcBef>
          <a:spcPct val="0"/>
        </a:spcBef>
        <a:buNone/>
        <a:defRPr sz="18363" kern="1200">
          <a:solidFill>
            <a:schemeClr val="tx1"/>
          </a:solidFill>
          <a:latin typeface="+mj-lt"/>
          <a:ea typeface="+mj-ea"/>
          <a:cs typeface="+mj-cs"/>
        </a:defRPr>
      </a:lvl1pPr>
    </p:titleStyle>
    <p:bodyStyle>
      <a:lvl1pPr marL="954039" indent="-954039" algn="l" defTabSz="3816157" rtl="0" eaLnBrk="1" latinLnBrk="0" hangingPunct="1">
        <a:lnSpc>
          <a:spcPct val="90000"/>
        </a:lnSpc>
        <a:spcBef>
          <a:spcPts val="4173"/>
        </a:spcBef>
        <a:buFont typeface="Arial" panose="020B0604020202020204" pitchFamily="34" charset="0"/>
        <a:buChar char="•"/>
        <a:defRPr sz="11686" kern="1200">
          <a:solidFill>
            <a:schemeClr val="tx1"/>
          </a:solidFill>
          <a:latin typeface="+mn-lt"/>
          <a:ea typeface="+mn-ea"/>
          <a:cs typeface="+mn-cs"/>
        </a:defRPr>
      </a:lvl1pPr>
      <a:lvl2pPr marL="2862118" indent="-954039" algn="l" defTabSz="3816157" rtl="0" eaLnBrk="1" latinLnBrk="0" hangingPunct="1">
        <a:lnSpc>
          <a:spcPct val="90000"/>
        </a:lnSpc>
        <a:spcBef>
          <a:spcPts val="2087"/>
        </a:spcBef>
        <a:buFont typeface="Arial" panose="020B0604020202020204" pitchFamily="34" charset="0"/>
        <a:buChar char="•"/>
        <a:defRPr sz="10016" kern="1200">
          <a:solidFill>
            <a:schemeClr val="tx1"/>
          </a:solidFill>
          <a:latin typeface="+mn-lt"/>
          <a:ea typeface="+mn-ea"/>
          <a:cs typeface="+mn-cs"/>
        </a:defRPr>
      </a:lvl2pPr>
      <a:lvl3pPr marL="4770196" indent="-954039" algn="l" defTabSz="3816157" rtl="0" eaLnBrk="1" latinLnBrk="0" hangingPunct="1">
        <a:lnSpc>
          <a:spcPct val="90000"/>
        </a:lnSpc>
        <a:spcBef>
          <a:spcPts val="2087"/>
        </a:spcBef>
        <a:buFont typeface="Arial" panose="020B0604020202020204" pitchFamily="34" charset="0"/>
        <a:buChar char="•"/>
        <a:defRPr sz="8347" kern="1200">
          <a:solidFill>
            <a:schemeClr val="tx1"/>
          </a:solidFill>
          <a:latin typeface="+mn-lt"/>
          <a:ea typeface="+mn-ea"/>
          <a:cs typeface="+mn-cs"/>
        </a:defRPr>
      </a:lvl3pPr>
      <a:lvl4pPr marL="6678275"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4pPr>
      <a:lvl5pPr marL="8586353"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5pPr>
      <a:lvl6pPr marL="10494432"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6pPr>
      <a:lvl7pPr marL="12402510"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7pPr>
      <a:lvl8pPr marL="14310589"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8pPr>
      <a:lvl9pPr marL="16218667" indent="-954039" algn="l" defTabSz="3816157" rtl="0" eaLnBrk="1" latinLnBrk="0" hangingPunct="1">
        <a:lnSpc>
          <a:spcPct val="90000"/>
        </a:lnSpc>
        <a:spcBef>
          <a:spcPts val="2087"/>
        </a:spcBef>
        <a:buFont typeface="Arial" panose="020B0604020202020204" pitchFamily="34" charset="0"/>
        <a:buChar char="•"/>
        <a:defRPr sz="7512" kern="1200">
          <a:solidFill>
            <a:schemeClr val="tx1"/>
          </a:solidFill>
          <a:latin typeface="+mn-lt"/>
          <a:ea typeface="+mn-ea"/>
          <a:cs typeface="+mn-cs"/>
        </a:defRPr>
      </a:lvl9pPr>
    </p:bodyStyle>
    <p:otherStyle>
      <a:defPPr>
        <a:defRPr lang="en-US"/>
      </a:defPPr>
      <a:lvl1pPr marL="0" algn="l" defTabSz="3816157" rtl="0" eaLnBrk="1" latinLnBrk="0" hangingPunct="1">
        <a:defRPr sz="7512" kern="1200">
          <a:solidFill>
            <a:schemeClr val="tx1"/>
          </a:solidFill>
          <a:latin typeface="+mn-lt"/>
          <a:ea typeface="+mn-ea"/>
          <a:cs typeface="+mn-cs"/>
        </a:defRPr>
      </a:lvl1pPr>
      <a:lvl2pPr marL="1908078" algn="l" defTabSz="3816157" rtl="0" eaLnBrk="1" latinLnBrk="0" hangingPunct="1">
        <a:defRPr sz="7512" kern="1200">
          <a:solidFill>
            <a:schemeClr val="tx1"/>
          </a:solidFill>
          <a:latin typeface="+mn-lt"/>
          <a:ea typeface="+mn-ea"/>
          <a:cs typeface="+mn-cs"/>
        </a:defRPr>
      </a:lvl2pPr>
      <a:lvl3pPr marL="3816157" algn="l" defTabSz="3816157" rtl="0" eaLnBrk="1" latinLnBrk="0" hangingPunct="1">
        <a:defRPr sz="7512" kern="1200">
          <a:solidFill>
            <a:schemeClr val="tx1"/>
          </a:solidFill>
          <a:latin typeface="+mn-lt"/>
          <a:ea typeface="+mn-ea"/>
          <a:cs typeface="+mn-cs"/>
        </a:defRPr>
      </a:lvl3pPr>
      <a:lvl4pPr marL="5724235" algn="l" defTabSz="3816157" rtl="0" eaLnBrk="1" latinLnBrk="0" hangingPunct="1">
        <a:defRPr sz="7512" kern="1200">
          <a:solidFill>
            <a:schemeClr val="tx1"/>
          </a:solidFill>
          <a:latin typeface="+mn-lt"/>
          <a:ea typeface="+mn-ea"/>
          <a:cs typeface="+mn-cs"/>
        </a:defRPr>
      </a:lvl4pPr>
      <a:lvl5pPr marL="7632314" algn="l" defTabSz="3816157" rtl="0" eaLnBrk="1" latinLnBrk="0" hangingPunct="1">
        <a:defRPr sz="7512" kern="1200">
          <a:solidFill>
            <a:schemeClr val="tx1"/>
          </a:solidFill>
          <a:latin typeface="+mn-lt"/>
          <a:ea typeface="+mn-ea"/>
          <a:cs typeface="+mn-cs"/>
        </a:defRPr>
      </a:lvl5pPr>
      <a:lvl6pPr marL="9540392" algn="l" defTabSz="3816157" rtl="0" eaLnBrk="1" latinLnBrk="0" hangingPunct="1">
        <a:defRPr sz="7512" kern="1200">
          <a:solidFill>
            <a:schemeClr val="tx1"/>
          </a:solidFill>
          <a:latin typeface="+mn-lt"/>
          <a:ea typeface="+mn-ea"/>
          <a:cs typeface="+mn-cs"/>
        </a:defRPr>
      </a:lvl6pPr>
      <a:lvl7pPr marL="11448471" algn="l" defTabSz="3816157" rtl="0" eaLnBrk="1" latinLnBrk="0" hangingPunct="1">
        <a:defRPr sz="7512" kern="1200">
          <a:solidFill>
            <a:schemeClr val="tx1"/>
          </a:solidFill>
          <a:latin typeface="+mn-lt"/>
          <a:ea typeface="+mn-ea"/>
          <a:cs typeface="+mn-cs"/>
        </a:defRPr>
      </a:lvl7pPr>
      <a:lvl8pPr marL="13356549" algn="l" defTabSz="3816157" rtl="0" eaLnBrk="1" latinLnBrk="0" hangingPunct="1">
        <a:defRPr sz="7512" kern="1200">
          <a:solidFill>
            <a:schemeClr val="tx1"/>
          </a:solidFill>
          <a:latin typeface="+mn-lt"/>
          <a:ea typeface="+mn-ea"/>
          <a:cs typeface="+mn-cs"/>
        </a:defRPr>
      </a:lvl8pPr>
      <a:lvl9pPr marL="15264628" algn="l" defTabSz="3816157" rtl="0" eaLnBrk="1" latinLnBrk="0" hangingPunct="1">
        <a:defRPr sz="75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image" Target="../media/image1.jpeg"/><Relationship Id="rId16" Type="http://schemas.openxmlformats.org/officeDocument/2006/relationships/image" Target="../media/image13.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jpeg"/><Relationship Id="rId5" Type="http://schemas.openxmlformats.org/officeDocument/2006/relationships/image" Target="../media/image3.jpg"/><Relationship Id="rId15" Type="http://schemas.openxmlformats.org/officeDocument/2006/relationships/image" Target="../media/image12.jpg"/><Relationship Id="rId10" Type="http://schemas.openxmlformats.org/officeDocument/2006/relationships/image" Target="../media/image7.jpeg"/><Relationship Id="rId4" Type="http://schemas.openxmlformats.org/officeDocument/2006/relationships/image" Target="../media/image2.jpg"/><Relationship Id="rId9" Type="http://schemas.openxmlformats.org/officeDocument/2006/relationships/image" Target="../media/image6.jpe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449935" y="2013369"/>
            <a:ext cx="7503018" cy="11664732"/>
          </a:xfrm>
          <a:prstGeom prst="rect">
            <a:avLst/>
          </a:prstGeom>
          <a:solidFill>
            <a:schemeClr val="accent2">
              <a:lumMod val="20000"/>
              <a:lumOff val="80000"/>
            </a:schemeClr>
          </a:solidFill>
        </p:spPr>
        <p:txBody>
          <a:bodyPr wrap="square" rtlCol="0">
            <a:spAutoFit/>
          </a:bodyPr>
          <a:lstStyle/>
          <a:p>
            <a:r>
              <a:rPr lang="en-US" sz="4000" b="1" dirty="0" smtClean="0"/>
              <a:t>Results</a:t>
            </a:r>
          </a:p>
          <a:p>
            <a:endParaRPr lang="en-US" sz="2400" dirty="0" smtClean="0"/>
          </a:p>
          <a:p>
            <a:r>
              <a:rPr lang="en-US" sz="3200" b="1" dirty="0" smtClean="0"/>
              <a:t>Validation</a:t>
            </a:r>
          </a:p>
          <a:p>
            <a:endParaRPr lang="en-US" sz="2400" dirty="0" smtClean="0"/>
          </a:p>
          <a:p>
            <a:r>
              <a:rPr lang="en-US" sz="2400" b="1" dirty="0" smtClean="0"/>
              <a:t>Validation with synthetic data</a:t>
            </a:r>
            <a:r>
              <a:rPr lang="en-US" sz="2400" dirty="0" smtClean="0"/>
              <a:t/>
            </a:r>
            <a:br>
              <a:rPr lang="en-US" sz="2400" dirty="0" smtClean="0"/>
            </a:br>
            <a:r>
              <a:rPr lang="en-US" sz="2400" dirty="0" smtClean="0"/>
              <a:t>To test our method we start with a known structure (Figure 7A) and simulate its dynamics to get the encounter signals. Applying our method, we get an excellent agreement with the initial structure figure 7B, as can be seen from the connectivity matrix Figure 7C. </a:t>
            </a:r>
          </a:p>
          <a:p>
            <a:endParaRPr lang="en-US" sz="2400" dirty="0"/>
          </a:p>
          <a:p>
            <a:r>
              <a:rPr lang="en-US" sz="3200" b="1" dirty="0" smtClean="0"/>
              <a:t>Figure 7</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b="1" dirty="0" smtClean="0"/>
              <a:t>Reconstruction of the </a:t>
            </a:r>
            <a:r>
              <a:rPr lang="en-US" sz="2400" b="1" dirty="0" err="1" smtClean="0"/>
              <a:t>HiC</a:t>
            </a:r>
            <a:r>
              <a:rPr lang="en-US" sz="2400" b="1" dirty="0" smtClean="0"/>
              <a:t> data </a:t>
            </a:r>
          </a:p>
          <a:p>
            <a:r>
              <a:rPr lang="en-US" sz="2400" dirty="0" smtClean="0"/>
              <a:t>The connectivity matrix of the of the resulting structure is shown in </a:t>
            </a:r>
            <a:r>
              <a:rPr lang="en-US" sz="2400" b="1" dirty="0" smtClean="0"/>
              <a:t>Figure </a:t>
            </a:r>
            <a:r>
              <a:rPr lang="en-US" sz="2400" b="1" dirty="0" smtClean="0"/>
              <a:t>8.</a:t>
            </a:r>
            <a:r>
              <a:rPr lang="en-US" sz="2400" dirty="0" smtClean="0"/>
              <a:t> </a:t>
            </a:r>
            <a:endParaRPr lang="en-US" sz="2400" b="1" dirty="0"/>
          </a:p>
        </p:txBody>
      </p:sp>
      <p:sp>
        <p:nvSpPr>
          <p:cNvPr id="4" name="TextBox 3"/>
          <p:cNvSpPr txBox="1"/>
          <p:nvPr/>
        </p:nvSpPr>
        <p:spPr>
          <a:xfrm>
            <a:off x="266700" y="0"/>
            <a:ext cx="38785800" cy="1840504"/>
          </a:xfrm>
          <a:prstGeom prst="rect">
            <a:avLst/>
          </a:prstGeom>
          <a:solidFill>
            <a:schemeClr val="accent1"/>
          </a:solidFill>
          <a:scene3d>
            <a:camera prst="orthographicFront"/>
            <a:lightRig rig="threePt" dir="t"/>
          </a:scene3d>
          <a:sp3d contourW="12700">
            <a:bevelT w="114300"/>
            <a:contourClr>
              <a:schemeClr val="bg2"/>
            </a:contourClr>
          </a:sp3d>
        </p:spPr>
        <p:txBody>
          <a:bodyPr wrap="square" rtlCol="0">
            <a:spAutoFit/>
          </a:bodyPr>
          <a:lstStyle/>
          <a:p>
            <a:r>
              <a:rPr lang="en-US" sz="3937" dirty="0" smtClean="0"/>
              <a:t>             </a:t>
            </a:r>
            <a:r>
              <a:rPr lang="en-US" sz="4400" dirty="0"/>
              <a:t>Reconstruction of the X-inactivation center structure using </a:t>
            </a:r>
            <a:r>
              <a:rPr lang="en-US" sz="4400" dirty="0" err="1"/>
              <a:t>HiC</a:t>
            </a:r>
            <a:r>
              <a:rPr lang="en-US" sz="4400" dirty="0"/>
              <a:t> encounter frequency maps </a:t>
            </a:r>
          </a:p>
          <a:p>
            <a:pPr algn="ctr"/>
            <a:r>
              <a:rPr lang="en-US" sz="3480" dirty="0"/>
              <a:t>Ofir </a:t>
            </a:r>
            <a:r>
              <a:rPr lang="en-US" sz="3480" dirty="0" err="1"/>
              <a:t>Shukron</a:t>
            </a:r>
            <a:r>
              <a:rPr lang="en-US" sz="3480" dirty="0"/>
              <a:t>, David </a:t>
            </a:r>
            <a:r>
              <a:rPr lang="en-US" sz="3480" dirty="0" err="1"/>
              <a:t>Holcman</a:t>
            </a:r>
            <a:r>
              <a:rPr lang="en-US" sz="3480" dirty="0"/>
              <a:t>,</a:t>
            </a:r>
          </a:p>
          <a:p>
            <a:pPr algn="ctr"/>
            <a:r>
              <a:rPr lang="en-US" sz="3480" dirty="0" err="1"/>
              <a:t>Departement</a:t>
            </a:r>
            <a:r>
              <a:rPr lang="en-US" sz="3480" dirty="0"/>
              <a:t> de </a:t>
            </a:r>
            <a:r>
              <a:rPr lang="en-US" sz="3480" dirty="0" err="1"/>
              <a:t>Biologie</a:t>
            </a:r>
            <a:r>
              <a:rPr lang="en-US" sz="3480" dirty="0"/>
              <a:t>, </a:t>
            </a:r>
            <a:r>
              <a:rPr lang="en-US" sz="3480" dirty="0" err="1"/>
              <a:t>Ecole</a:t>
            </a:r>
            <a:r>
              <a:rPr lang="en-US" sz="3480" dirty="0"/>
              <a:t> </a:t>
            </a:r>
            <a:r>
              <a:rPr lang="en-US" sz="3480" dirty="0" err="1"/>
              <a:t>Normale</a:t>
            </a:r>
            <a:r>
              <a:rPr lang="en-US" sz="3480" dirty="0"/>
              <a:t> </a:t>
            </a:r>
            <a:r>
              <a:rPr lang="en-US" sz="3480" dirty="0" err="1"/>
              <a:t>Superieure</a:t>
            </a:r>
            <a:r>
              <a:rPr lang="en-US" sz="3480" dirty="0"/>
              <a:t>, 46 rue </a:t>
            </a:r>
            <a:r>
              <a:rPr lang="en-US" sz="3480" dirty="0" err="1"/>
              <a:t>d’Ulm</a:t>
            </a:r>
            <a:r>
              <a:rPr lang="en-US" sz="3480" dirty="0"/>
              <a:t>, 75005, Paris, France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761" y="48261"/>
            <a:ext cx="1283294" cy="1743982"/>
          </a:xfrm>
          <a:prstGeom prst="rect">
            <a:avLst/>
          </a:prstGeom>
        </p:spPr>
      </p:pic>
      <p:sp>
        <p:nvSpPr>
          <p:cNvPr id="10" name="TextBox 9"/>
          <p:cNvSpPr txBox="1"/>
          <p:nvPr/>
        </p:nvSpPr>
        <p:spPr>
          <a:xfrm>
            <a:off x="539750" y="2013369"/>
            <a:ext cx="6780074" cy="14879458"/>
          </a:xfrm>
          <a:prstGeom prst="rect">
            <a:avLst/>
          </a:prstGeom>
          <a:solidFill>
            <a:schemeClr val="tx2">
              <a:lumMod val="20000"/>
              <a:lumOff val="80000"/>
            </a:schemeClr>
          </a:solidFill>
        </p:spPr>
        <p:txBody>
          <a:bodyPr wrap="square" rtlCol="0">
            <a:spAutoFit/>
          </a:bodyPr>
          <a:lstStyle/>
          <a:p>
            <a:r>
              <a:rPr lang="en-US" sz="4000" b="1" dirty="0" smtClean="0"/>
              <a:t>Goal</a:t>
            </a:r>
            <a:br>
              <a:rPr lang="en-US" sz="4000" b="1" dirty="0" smtClean="0"/>
            </a:br>
            <a:r>
              <a:rPr lang="en-US" sz="2400" dirty="0" smtClean="0"/>
              <a:t/>
            </a:r>
            <a:br>
              <a:rPr lang="en-US" sz="2400" dirty="0" smtClean="0"/>
            </a:br>
            <a:endParaRPr lang="en-US" sz="2400" dirty="0" smtClean="0"/>
          </a:p>
          <a:p>
            <a:pPr marL="457200" indent="-457200">
              <a:buFont typeface="+mj-lt"/>
              <a:buAutoNum type="arabicPeriod"/>
            </a:pPr>
            <a:r>
              <a:rPr lang="en-US" sz="2400" dirty="0" smtClean="0"/>
              <a:t>Reconstruct </a:t>
            </a:r>
            <a:r>
              <a:rPr lang="en-US" sz="2400" dirty="0"/>
              <a:t>the local polymer architecture using </a:t>
            </a:r>
            <a:r>
              <a:rPr lang="en-US" sz="2400" dirty="0" err="1"/>
              <a:t>HiC</a:t>
            </a:r>
            <a:r>
              <a:rPr lang="en-US" sz="2400" dirty="0"/>
              <a:t> encounter frequency </a:t>
            </a:r>
            <a:r>
              <a:rPr lang="en-US" sz="2400" dirty="0" smtClean="0"/>
              <a:t>maps. </a:t>
            </a:r>
            <a:endParaRPr lang="en-US" sz="2400" dirty="0"/>
          </a:p>
          <a:p>
            <a:pPr marL="457200" indent="-457200">
              <a:buFont typeface="+mj-lt"/>
              <a:buAutoNum type="arabicPeriod"/>
            </a:pPr>
            <a:r>
              <a:rPr lang="en-US" sz="2400" dirty="0" smtClean="0"/>
              <a:t>Study </a:t>
            </a:r>
            <a:r>
              <a:rPr lang="en-US" sz="2400" dirty="0" smtClean="0"/>
              <a:t>the dynamic </a:t>
            </a:r>
            <a:r>
              <a:rPr lang="en-US" sz="2400" dirty="0"/>
              <a:t>properties of the resulting </a:t>
            </a:r>
            <a:r>
              <a:rPr lang="en-US" sz="2400" dirty="0" smtClean="0"/>
              <a:t>structure, the </a:t>
            </a:r>
            <a:r>
              <a:rPr lang="en-US" sz="2400" dirty="0"/>
              <a:t>encounter time distribution and Mean First encounter time (MFET) between different parts of a polymer.</a:t>
            </a:r>
          </a:p>
          <a:p>
            <a:endParaRPr lang="en-US" sz="2400" dirty="0"/>
          </a:p>
          <a:p>
            <a:r>
              <a:rPr lang="en-US" sz="2400" dirty="0" smtClean="0"/>
              <a:t/>
            </a:r>
            <a:br>
              <a:rPr lang="en-US" sz="2400" dirty="0" smtClean="0"/>
            </a:br>
            <a:r>
              <a:rPr lang="en-US" sz="2400" dirty="0" smtClean="0"/>
              <a:t>By Providing </a:t>
            </a:r>
            <a:r>
              <a:rPr lang="en-US" sz="2400" dirty="0"/>
              <a:t>a tool to transform static </a:t>
            </a:r>
            <a:r>
              <a:rPr lang="en-US" sz="2400" dirty="0" err="1" smtClean="0"/>
              <a:t>HiC</a:t>
            </a:r>
            <a:r>
              <a:rPr lang="en-US" sz="2400" dirty="0" smtClean="0"/>
              <a:t> encounter </a:t>
            </a:r>
            <a:r>
              <a:rPr lang="en-US" sz="2400" dirty="0"/>
              <a:t>map to an </a:t>
            </a:r>
            <a:r>
              <a:rPr lang="en-US" sz="2400" dirty="0" smtClean="0"/>
              <a:t>average polymer </a:t>
            </a:r>
            <a:r>
              <a:rPr lang="en-US" sz="2400" dirty="0"/>
              <a:t>structure, which captures salient features in the chromosome </a:t>
            </a:r>
            <a:r>
              <a:rPr lang="en-US" sz="2400" dirty="0" smtClean="0"/>
              <a:t>microstructure of the examined cells, allowing </a:t>
            </a:r>
            <a:r>
              <a:rPr lang="en-US" sz="2400" smtClean="0"/>
              <a:t>further </a:t>
            </a:r>
            <a:r>
              <a:rPr lang="en-US" sz="2400" smtClean="0"/>
              <a:t>analysis </a:t>
            </a:r>
            <a:r>
              <a:rPr lang="en-US" sz="2400" dirty="0" smtClean="0"/>
              <a:t>and simulation of the dynamics of a cross-linked polymer in various </a:t>
            </a:r>
            <a:r>
              <a:rPr lang="en-US" sz="2400" dirty="0"/>
              <a:t>scenarios. </a:t>
            </a:r>
          </a:p>
          <a:p>
            <a:endParaRPr lang="en-US" sz="2400" dirty="0"/>
          </a:p>
          <a:p>
            <a:endParaRPr lang="en-US" sz="2400" dirty="0"/>
          </a:p>
          <a:p>
            <a:r>
              <a:rPr lang="en-US" sz="4000" b="1" dirty="0" smtClean="0"/>
              <a:t>Background</a:t>
            </a:r>
            <a:endParaRPr lang="en-US" sz="4000" b="1" dirty="0"/>
          </a:p>
          <a:p>
            <a:r>
              <a:rPr lang="en-US" sz="2400" dirty="0" err="1"/>
              <a:t>HiC</a:t>
            </a:r>
            <a:r>
              <a:rPr lang="en-US" sz="2400" dirty="0"/>
              <a:t> experiment simultaneously captures millions of looping events of the chromosome. </a:t>
            </a:r>
            <a:r>
              <a:rPr lang="en-US" sz="2400" dirty="0" err="1" smtClean="0"/>
              <a:t>HiC</a:t>
            </a:r>
            <a:r>
              <a:rPr lang="en-US" sz="2400" dirty="0" smtClean="0"/>
              <a:t> steps are presented in </a:t>
            </a:r>
            <a:r>
              <a:rPr lang="en-US" sz="2400" b="1" dirty="0" smtClean="0"/>
              <a:t>Figure 1A</a:t>
            </a:r>
            <a:r>
              <a:rPr lang="en-US" sz="2400" dirty="0" smtClean="0"/>
              <a:t>.</a:t>
            </a:r>
            <a:endParaRPr lang="en-US" sz="2400" dirty="0"/>
          </a:p>
          <a:p>
            <a:endParaRPr lang="en-US" sz="2400" dirty="0"/>
          </a:p>
          <a:p>
            <a:r>
              <a:rPr lang="en-US" sz="2400" dirty="0"/>
              <a:t>Analysis of the </a:t>
            </a:r>
            <a:r>
              <a:rPr lang="en-US" sz="2400" dirty="0" err="1"/>
              <a:t>HiC</a:t>
            </a:r>
            <a:r>
              <a:rPr lang="en-US" sz="2400" dirty="0"/>
              <a:t> </a:t>
            </a:r>
            <a:r>
              <a:rPr lang="en-US" sz="2400" dirty="0" smtClean="0"/>
              <a:t>encounter frequencies in </a:t>
            </a:r>
            <a:r>
              <a:rPr lang="en-US" sz="2400" dirty="0"/>
              <a:t>mouse embryonic stem cells reveals the presence of stable Topologically Associating Domains (TAD</a:t>
            </a:r>
            <a:r>
              <a:rPr lang="en-US" sz="2400" dirty="0" smtClean="0"/>
              <a:t>) [Nora PE 2012] </a:t>
            </a:r>
            <a:r>
              <a:rPr lang="en-US" sz="2400" dirty="0"/>
              <a:t>, in the 4.5Mb region of the  X inactivation </a:t>
            </a:r>
            <a:r>
              <a:rPr lang="en-US" sz="2400" dirty="0" smtClean="0"/>
              <a:t>center </a:t>
            </a:r>
            <a:r>
              <a:rPr lang="en-US" sz="2400" b="1" dirty="0" smtClean="0"/>
              <a:t>Figure 1B</a:t>
            </a:r>
            <a:r>
              <a:rPr lang="en-US" sz="2400" dirty="0" smtClean="0"/>
              <a:t>.  However, </a:t>
            </a:r>
            <a:r>
              <a:rPr lang="en-US" sz="2400" dirty="0"/>
              <a:t>the actual architecture in a specific stage </a:t>
            </a:r>
            <a:r>
              <a:rPr lang="en-US" sz="2400" dirty="0" smtClean="0"/>
              <a:t>of cell life is </a:t>
            </a:r>
            <a:r>
              <a:rPr lang="en-US" sz="2400" dirty="0"/>
              <a:t>unknown </a:t>
            </a:r>
          </a:p>
          <a:p>
            <a:endParaRPr lang="en-US" sz="2400" dirty="0"/>
          </a:p>
          <a:p>
            <a:r>
              <a:rPr lang="en-US" sz="2800" b="1" dirty="0"/>
              <a:t>The </a:t>
            </a:r>
            <a:r>
              <a:rPr lang="en-US" sz="2800" b="1" dirty="0" smtClean="0"/>
              <a:t>data</a:t>
            </a:r>
            <a:r>
              <a:rPr lang="en-US" sz="2800" dirty="0"/>
              <a:t> </a:t>
            </a:r>
            <a:endParaRPr lang="en-US" sz="2800" dirty="0" smtClean="0"/>
          </a:p>
          <a:p>
            <a:r>
              <a:rPr lang="en-US" sz="2400" dirty="0" smtClean="0"/>
              <a:t>We use a </a:t>
            </a:r>
            <a:r>
              <a:rPr lang="en-US" sz="2400" dirty="0"/>
              <a:t>subset of  ~1Mb region of the X-chromosome around the X- inactivation center , provided by </a:t>
            </a:r>
            <a:r>
              <a:rPr lang="en-US" sz="2400" dirty="0" err="1" smtClean="0"/>
              <a:t>G.Luca</a:t>
            </a:r>
            <a:r>
              <a:rPr lang="en-US" sz="2400" dirty="0" smtClean="0"/>
              <a:t> </a:t>
            </a:r>
            <a:r>
              <a:rPr lang="en-US" sz="2400" dirty="0"/>
              <a:t>et. Al.</a:t>
            </a:r>
          </a:p>
          <a:p>
            <a:endParaRPr lang="en-US" sz="2400" dirty="0"/>
          </a:p>
          <a:p>
            <a:endParaRPr lang="en-US" sz="2030" dirty="0"/>
          </a:p>
          <a:p>
            <a:endParaRPr lang="en-US" sz="2030" dirty="0"/>
          </a:p>
          <a:p>
            <a:endParaRPr lang="en-US" sz="2030" dirty="0"/>
          </a:p>
        </p:txBody>
      </p:sp>
      <mc:AlternateContent xmlns:mc="http://schemas.openxmlformats.org/markup-compatibility/2006" xmlns:a14="http://schemas.microsoft.com/office/drawing/2010/main">
        <mc:Choice Requires="a14">
          <p:sp>
            <p:nvSpPr>
              <p:cNvPr id="11" name="TextBox 10"/>
              <p:cNvSpPr txBox="1"/>
              <p:nvPr/>
            </p:nvSpPr>
            <p:spPr>
              <a:xfrm>
                <a:off x="7725088" y="2023505"/>
                <a:ext cx="7336169" cy="26164983"/>
              </a:xfrm>
              <a:prstGeom prst="rect">
                <a:avLst/>
              </a:prstGeom>
              <a:solidFill>
                <a:schemeClr val="accent1">
                  <a:lumMod val="20000"/>
                  <a:lumOff val="80000"/>
                </a:schemeClr>
              </a:solidFill>
            </p:spPr>
            <p:txBody>
              <a:bodyPr wrap="square" rtlCol="0">
                <a:spAutoFit/>
              </a:bodyPr>
              <a:lstStyle/>
              <a:p>
                <a:r>
                  <a:rPr lang="en-US" sz="4000" b="1" dirty="0" smtClean="0"/>
                  <a:t>Methods</a:t>
                </a:r>
                <a:r>
                  <a:rPr lang="en-US" sz="2400" b="1" dirty="0" smtClean="0"/>
                  <a:t/>
                </a:r>
                <a:br>
                  <a:rPr lang="en-US" sz="2400" b="1" dirty="0" smtClean="0"/>
                </a:br>
                <a:endParaRPr lang="en-US" sz="2400" b="1" dirty="0" smtClean="0"/>
              </a:p>
              <a:p>
                <a:r>
                  <a:rPr lang="en-US" sz="3200" b="1" dirty="0" smtClean="0"/>
                  <a:t>Coarse </a:t>
                </a:r>
                <a:r>
                  <a:rPr lang="en-US" sz="3200" b="1" dirty="0"/>
                  <a:t>graining of the encounter frequency </a:t>
                </a:r>
                <a:r>
                  <a:rPr lang="en-US" sz="2400" dirty="0"/>
                  <a:t/>
                </a:r>
                <a:br>
                  <a:rPr lang="en-US" sz="2400" dirty="0"/>
                </a:br>
                <a:r>
                  <a:rPr lang="en-US" sz="2400" dirty="0"/>
                  <a:t>Segment size was chosen to be 3kb, in agreement with the mean restriction fragment size of </a:t>
                </a:r>
                <a:r>
                  <a:rPr lang="en-US" sz="2400" dirty="0" err="1"/>
                  <a:t>HindII</a:t>
                </a:r>
                <a:r>
                  <a:rPr lang="en-US" sz="2400" dirty="0"/>
                  <a:t> enzyme (Luca et al.). Encounters of ~</a:t>
                </a:r>
                <a:r>
                  <a:rPr lang="en-US" sz="2400" dirty="0" smtClean="0"/>
                  <a:t>920 </a:t>
                </a:r>
                <a:r>
                  <a:rPr lang="en-US" sz="2400" dirty="0"/>
                  <a:t>kb were mapped onto a polymer chain of N=307 beads</a:t>
                </a:r>
              </a:p>
              <a:p>
                <a:endParaRPr lang="en-US" sz="2400" b="1" dirty="0" smtClean="0"/>
              </a:p>
              <a:p>
                <a:r>
                  <a:rPr lang="en-US" sz="3200" b="1" dirty="0" smtClean="0"/>
                  <a:t>Modeling the polymer </a:t>
                </a:r>
              </a:p>
              <a:p>
                <a:pPr/>
                <a:r>
                  <a:rPr lang="en-US" sz="2400" dirty="0"/>
                  <a:t>Assuming a Rouse </a:t>
                </a:r>
                <a:r>
                  <a:rPr lang="en-US" sz="2400" dirty="0" smtClean="0"/>
                  <a:t>model </a:t>
                </a:r>
                <a:r>
                  <a:rPr lang="en-US" sz="2400" dirty="0"/>
                  <a:t>(</a:t>
                </a:r>
                <a:r>
                  <a:rPr lang="en-US" sz="2400" dirty="0" smtClean="0"/>
                  <a:t>beads connected </a:t>
                </a:r>
                <a:r>
                  <a:rPr lang="en-US" sz="2400" dirty="0"/>
                  <a:t>by harmonic springs) </a:t>
                </a:r>
                <a:r>
                  <a:rPr lang="en-US" sz="2400" dirty="0" smtClean="0"/>
                  <a:t>to describe </a:t>
                </a:r>
                <a:r>
                  <a:rPr lang="en-US" sz="2400" dirty="0"/>
                  <a:t>the </a:t>
                </a:r>
                <a:r>
                  <a:rPr lang="en-US" sz="2400" dirty="0" smtClean="0"/>
                  <a:t>dynamics of the polymer . The potential:</a:t>
                </a:r>
                <a:br>
                  <a:rPr lang="en-US" sz="2400" dirty="0" smtClean="0"/>
                </a:br>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Φ</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𝑁</m:t>
                              </m:r>
                            </m:sub>
                          </m:sSub>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4</m:t>
                          </m:r>
                        </m:den>
                      </m:f>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𝑁</m:t>
                              </m:r>
                            </m:sup>
                            <m:e>
                              <m:sSup>
                                <m:sSupPr>
                                  <m:ctrlPr>
                                    <a:rPr lang="en-US" sz="2400" i="1">
                                      <a:latin typeface="Cambria Math" panose="02040503050406030204" pitchFamily="18" charset="0"/>
                                      <a:ea typeface="Cambria Math" panose="02040503050406030204" pitchFamily="18" charset="0"/>
                                    </a:rPr>
                                  </m:ctrlPr>
                                </m:sSup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𝑖𝑗</m:t>
                                      </m:r>
                                    </m:sub>
                                  </m:sSub>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i="1">
                                              <a:latin typeface="Cambria Math" panose="02040503050406030204" pitchFamily="18" charset="0"/>
                                              <a:ea typeface="Cambria Math" panose="02040503050406030204" pitchFamily="18" charset="0"/>
                                            </a:rPr>
                                            <m:t>𝑗</m:t>
                                          </m:r>
                                        </m:sub>
                                      </m:sSub>
                                    </m:e>
                                  </m:d>
                                </m:e>
                                <m:sup>
                                  <m:r>
                                    <a:rPr lang="en-US" sz="2400" i="1">
                                      <a:latin typeface="Cambria Math" panose="02040503050406030204" pitchFamily="18" charset="0"/>
                                      <a:ea typeface="Cambria Math" panose="02040503050406030204" pitchFamily="18" charset="0"/>
                                    </a:rPr>
                                    <m:t>2</m:t>
                                  </m:r>
                                </m:sup>
                              </m:sSup>
                            </m:e>
                          </m:nary>
                        </m:e>
                      </m:nary>
                    </m:oMath>
                  </m:oMathPara>
                </a14:m>
                <a:r>
                  <a:rPr lang="en-US" sz="2400" dirty="0" smtClean="0"/>
                  <a:t/>
                </a:r>
                <a:br>
                  <a:rPr lang="en-US" sz="2400" dirty="0" smtClean="0"/>
                </a:br>
                <a:r>
                  <a:rPr lang="en-US" sz="2400" dirty="0" smtClean="0"/>
                  <a:t>with </a:t>
                </a:r>
                <a14:m>
                  <m:oMath xmlns:m="http://schemas.openxmlformats.org/officeDocument/2006/math">
                    <m:r>
                      <a:rPr lang="en-US" sz="2400" b="0" i="1" smtClean="0">
                        <a:latin typeface="Cambria Math" panose="02040503050406030204" pitchFamily="18" charset="0"/>
                      </a:rPr>
                      <m:t>𝑘</m:t>
                    </m:r>
                  </m:oMath>
                </a14:m>
                <a:r>
                  <a:rPr lang="en-US" sz="2400" dirty="0" smtClean="0"/>
                  <a:t> the spring constant,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=1</m:t>
                    </m:r>
                  </m:oMath>
                </a14:m>
                <a:r>
                  <a:rPr lang="en-US" sz="2400" dirty="0" smtClean="0"/>
                  <a:t> if beads </a:t>
                </a:r>
                <a14:m>
                  <m:oMath xmlns:m="http://schemas.openxmlformats.org/officeDocument/2006/math">
                    <m:r>
                      <a:rPr lang="en-US" sz="2400" b="0" i="1" smtClean="0">
                        <a:latin typeface="Cambria Math" panose="02040503050406030204" pitchFamily="18" charset="0"/>
                      </a:rPr>
                      <m:t>𝑖</m:t>
                    </m:r>
                  </m:oMath>
                </a14:m>
                <a:r>
                  <a:rPr lang="en-US" sz="2400" dirty="0" smtClean="0"/>
                  <a:t> and </a:t>
                </a:r>
                <a14:m>
                  <m:oMath xmlns:m="http://schemas.openxmlformats.org/officeDocument/2006/math">
                    <m:r>
                      <a:rPr lang="en-US" sz="2400" b="0" i="1" smtClean="0">
                        <a:latin typeface="Cambria Math" panose="02040503050406030204" pitchFamily="18" charset="0"/>
                      </a:rPr>
                      <m:t>𝑗</m:t>
                    </m:r>
                  </m:oMath>
                </a14:m>
                <a:r>
                  <a:rPr lang="en-US" sz="2400" dirty="0" smtClean="0"/>
                  <a:t> are connected, and 0 otherwise. The </a:t>
                </a:r>
                <a:r>
                  <a:rPr lang="en-US" sz="2400" dirty="0"/>
                  <a:t>stochastic dynamics of bead </a:t>
                </a:r>
                <a14:m>
                  <m:oMath xmlns:m="http://schemas.openxmlformats.org/officeDocument/2006/math">
                    <m:r>
                      <a:rPr lang="en-US" sz="2400" b="0" i="1" smtClean="0">
                        <a:latin typeface="Cambria Math" panose="02040503050406030204" pitchFamily="18" charset="0"/>
                      </a:rPr>
                      <m:t>𝑖</m:t>
                    </m:r>
                  </m:oMath>
                </a14:m>
                <a:r>
                  <a:rPr lang="en-US" sz="2400" dirty="0" smtClean="0"/>
                  <a:t>  </a:t>
                </a:r>
                <a:r>
                  <a:rPr lang="en-US" sz="2400" dirty="0"/>
                  <a:t>in a </a:t>
                </a:r>
                <a:r>
                  <a:rPr lang="en-US" sz="2400" dirty="0" smtClean="0"/>
                  <a:t>Rouse </a:t>
                </a:r>
                <a:r>
                  <a:rPr lang="en-US" sz="2400" dirty="0"/>
                  <a:t>chain of </a:t>
                </a:r>
                <a:r>
                  <a:rPr lang="en-US" sz="2400" dirty="0" smtClean="0"/>
                  <a:t>N </a:t>
                </a:r>
                <a:r>
                  <a:rPr lang="en-US" sz="2400" dirty="0"/>
                  <a:t>beads is given by</a:t>
                </a:r>
                <a:r>
                  <a:rPr lang="en-US" sz="2400" dirty="0" smtClean="0"/>
                  <a:t>:</a:t>
                </a:r>
              </a:p>
              <a:p>
                <a:pPr/>
                <a:r>
                  <a:rPr lang="en-US" sz="2400" dirty="0"/>
                  <a:t/>
                </a:r>
                <a:br>
                  <a:rPr lang="en-US" sz="2400" dirty="0"/>
                </a:b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b="0" i="1" smtClean="0">
                          <a:latin typeface="Cambria Math" panose="02040503050406030204" pitchFamily="18" charset="0"/>
                        </a:rPr>
                        <m:t>𝐷</m:t>
                      </m:r>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Φ</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i="1">
                              <a:latin typeface="Cambria Math" panose="02040503050406030204" pitchFamily="18" charset="0"/>
                            </a:rPr>
                            <m:t>𝐷</m:t>
                          </m:r>
                        </m:e>
                      </m:rad>
                      <m:f>
                        <m:fPr>
                          <m:ctrlPr>
                            <a:rPr lang="en-US" sz="2400" i="1">
                              <a:latin typeface="Cambria Math" panose="02040503050406030204" pitchFamily="18" charset="0"/>
                            </a:rPr>
                          </m:ctrlPr>
                        </m:fPr>
                        <m:num>
                          <m:r>
                            <a:rPr lang="en-US" sz="2400" i="1">
                              <a:latin typeface="Cambria Math" panose="02040503050406030204" pitchFamily="18" charset="0"/>
                            </a:rPr>
                            <m:t>𝑑𝑤</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r>
                            <a:rPr lang="en-US" sz="2400" i="1">
                              <a:latin typeface="Cambria Math" panose="02040503050406030204" pitchFamily="18" charset="0"/>
                            </a:rPr>
                            <m:t>𝑑𝑡</m:t>
                          </m:r>
                        </m:den>
                      </m:f>
                    </m:oMath>
                  </m:oMathPara>
                </a14:m>
                <a:endParaRPr lang="en-US" sz="2400" dirty="0"/>
              </a:p>
              <a:p>
                <a:endParaRPr lang="en-US" sz="2400" b="1" dirty="0"/>
              </a:p>
              <a:p>
                <a:r>
                  <a:rPr lang="en-US" sz="2400" dirty="0"/>
                  <a:t>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the position of bead </a:t>
                </a:r>
                <a14:m>
                  <m:oMath xmlns:m="http://schemas.openxmlformats.org/officeDocument/2006/math">
                    <m:r>
                      <a:rPr lang="en-US" sz="2400" i="1">
                        <a:latin typeface="Cambria Math" panose="02040503050406030204" pitchFamily="18" charset="0"/>
                      </a:rPr>
                      <m:t>𝑖</m:t>
                    </m:r>
                  </m:oMath>
                </a14:m>
                <a:r>
                  <a:rPr lang="en-US" sz="2400" dirty="0"/>
                  <a:t> at time </a:t>
                </a:r>
                <a14:m>
                  <m:oMath xmlns:m="http://schemas.openxmlformats.org/officeDocument/2006/math">
                    <m:r>
                      <a:rPr lang="en-US" sz="2400" i="1">
                        <a:latin typeface="Cambria Math" panose="02040503050406030204" pitchFamily="18" charset="0"/>
                      </a:rPr>
                      <m:t>𝑡</m:t>
                    </m:r>
                  </m:oMath>
                </a14:m>
                <a:r>
                  <a:rPr lang="en-US" sz="2400" dirty="0"/>
                  <a:t> , </a:t>
                </a:r>
                <a14:m>
                  <m:oMath xmlns:m="http://schemas.openxmlformats.org/officeDocument/2006/math">
                    <m:r>
                      <a:rPr lang="en-US" sz="2400" i="1">
                        <a:latin typeface="Cambria Math" panose="02040503050406030204" pitchFamily="18" charset="0"/>
                      </a:rPr>
                      <m:t>𝐷</m:t>
                    </m:r>
                  </m:oMath>
                </a14:m>
                <a:r>
                  <a:rPr lang="en-US" sz="2400" dirty="0"/>
                  <a:t> is the diffusion constant, and </a:t>
                </a:r>
                <a14:m>
                  <m:oMath xmlns:m="http://schemas.openxmlformats.org/officeDocument/2006/math">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is a white Gaussian noise with </a:t>
                </a:r>
                <a:r>
                  <a:rPr lang="en-US" sz="2400" dirty="0" smtClean="0"/>
                  <a:t>mean 0 a variance 1.</a:t>
                </a:r>
                <a:endParaRPr lang="en-US" sz="2400" dirty="0"/>
              </a:p>
              <a:p>
                <a:endParaRPr lang="en-US" sz="2400" dirty="0" smtClean="0"/>
              </a:p>
              <a:p>
                <a:r>
                  <a:rPr lang="en-US" sz="3200" b="1" dirty="0" smtClean="0"/>
                  <a:t>The encounter probability</a:t>
                </a:r>
              </a:p>
              <a:p>
                <a:r>
                  <a:rPr lang="en-US" sz="2400" dirty="0" smtClean="0"/>
                  <a:t>For </a:t>
                </a:r>
                <a:r>
                  <a:rPr lang="en-US" sz="2400" dirty="0"/>
                  <a:t>linear Rouse </a:t>
                </a:r>
                <a:r>
                  <a:rPr lang="en-US" sz="2400" dirty="0" smtClean="0"/>
                  <a:t>polymer of N beads (Figure 2A), </a:t>
                </a:r>
                <a:r>
                  <a:rPr lang="en-US" sz="2400" dirty="0"/>
                  <a:t>the distribution of the distance between bead m and n is normally distributed with </a:t>
                </a:r>
                <a:br>
                  <a:rPr lang="en-US" sz="2400" dirty="0"/>
                </a:b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𝑃</m:t>
                        </m:r>
                      </m:e>
                      <m:sub>
                        <m:r>
                          <a:rPr lang="en-US" sz="2400" b="0" i="1" smtClean="0">
                            <a:latin typeface="Cambria Math" panose="02040503050406030204" pitchFamily="18" charset="0"/>
                          </a:rPr>
                          <m:t>𝑁</m:t>
                        </m:r>
                      </m:sub>
                    </m:sSub>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e>
                        </m:d>
                      </m:e>
                    </m:d>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3</m:t>
                                </m:r>
                              </m:num>
                              <m:den>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den>
                            </m:f>
                          </m:e>
                        </m:d>
                      </m:e>
                      <m:sup>
                        <m:r>
                          <a:rPr lang="en-US" sz="2400" i="1">
                            <a:latin typeface="Cambria Math" panose="02040503050406030204" pitchFamily="18" charset="0"/>
                          </a:rPr>
                          <m:t>1.5</m:t>
                        </m:r>
                      </m:sup>
                    </m:sSup>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e>
                                </m:d>
                              </m:e>
                              <m:sup>
                                <m:r>
                                  <a:rPr lang="en-US" sz="2400" i="1">
                                    <a:latin typeface="Cambria Math" panose="02040503050406030204" pitchFamily="18" charset="0"/>
                                  </a:rPr>
                                  <m:t>2</m:t>
                                </m:r>
                              </m:sup>
                            </m:sSup>
                          </m:den>
                        </m:f>
                      </m:e>
                    </m:d>
                  </m:oMath>
                </a14:m>
                <a:r>
                  <a:rPr lang="en-US" sz="2400" dirty="0"/>
                  <a:t> </a:t>
                </a:r>
                <a:br>
                  <a:rPr lang="en-US" sz="2400" dirty="0"/>
                </a:br>
                <a:r>
                  <a:rPr lang="en-US" sz="2400" dirty="0"/>
                  <a:t/>
                </a:r>
                <a:br>
                  <a:rPr lang="en-US" sz="2400" dirty="0"/>
                </a:br>
                <a:r>
                  <a:rPr lang="en-US" sz="2400" dirty="0"/>
                  <a:t>with </a:t>
                </a:r>
                <a14:m>
                  <m:oMath xmlns:m="http://schemas.openxmlformats.org/officeDocument/2006/math">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 </m:t>
                    </m:r>
                  </m:oMath>
                </a14:m>
                <a:r>
                  <a:rPr lang="en-US" sz="2400" dirty="0"/>
                  <a:t>the std. of the distance between beads, whereas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𝑚</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𝑛</m:t>
                        </m:r>
                      </m:sub>
                    </m:sSub>
                  </m:oMath>
                </a14:m>
                <a:r>
                  <a:rPr lang="en-US" sz="2400" dirty="0"/>
                  <a:t> we get the encounter probability</a:t>
                </a:r>
                <a:r>
                  <a:rPr lang="en-US" sz="2400" dirty="0" smtClean="0"/>
                  <a:t>.</a:t>
                </a:r>
              </a:p>
              <a:p>
                <a:endParaRPr lang="en-US" sz="2400" dirty="0" smtClean="0"/>
              </a:p>
              <a:p>
                <a:r>
                  <a:rPr lang="en-US" sz="2400" dirty="0" smtClean="0"/>
                  <a:t>Rings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oMath>
                </a14:m>
                <a:r>
                  <a:rPr lang="en-US" sz="2400" dirty="0" smtClean="0"/>
                  <a:t> beads (Figure 2B) behave like Brownian bridges, with distance distribution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ub>
                      </m:sSub>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𝑚</m:t>
                                  </m:r>
                                </m:sub>
                              </m:sSub>
                            </m:e>
                          </m:d>
                        </m:e>
                      </m:d>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𝑚</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e>
                                  </m:d>
                                </m:den>
                              </m:f>
                            </m:e>
                          </m:d>
                        </m:e>
                        <m:sup>
                          <m:r>
                            <a:rPr lang="en-US" sz="2400" b="0" i="1" smtClean="0">
                              <a:latin typeface="Cambria Math" panose="02040503050406030204" pitchFamily="18" charset="0"/>
                            </a:rPr>
                            <m:t>1.5</m:t>
                          </m:r>
                        </m:sup>
                      </m:sSup>
                      <m:r>
                        <a:rPr lang="en-US" sz="2400" b="0" i="1" smtClean="0">
                          <a:latin typeface="Cambria Math" panose="02040503050406030204" pitchFamily="18" charset="0"/>
                        </a:rPr>
                        <m:t>𝑒𝑥𝑝</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𝑚</m:t>
                                          </m:r>
                                        </m:sub>
                                      </m:sSub>
                                    </m:e>
                                  </m:d>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𝑚</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den>
                          </m:f>
                        </m:e>
                      </m:d>
                    </m:oMath>
                  </m:oMathPara>
                </a14:m>
                <a:endParaRPr lang="en-US" sz="2400" dirty="0" smtClean="0"/>
              </a:p>
              <a:p>
                <a:endParaRPr lang="en-US" sz="2400" dirty="0" smtClean="0"/>
              </a:p>
              <a:p>
                <a:r>
                  <a:rPr lang="en-US" sz="2400" dirty="0" smtClean="0"/>
                  <a:t>For a structure containing a loop and a chain (Figure 2C), the bead distance distribution for bead n and m is given by the addition of two normally distributed vectors, which results in a normal distribution by the convolution of the two pdfs of a chain and a ring.</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_</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oMath>
                  </m:oMathPara>
                </a14:m>
                <a:endParaRPr lang="en-US" sz="2400" dirty="0" smtClean="0"/>
              </a:p>
              <a:p>
                <a:endParaRPr lang="en-US" sz="2400" b="1" dirty="0" smtClean="0"/>
              </a:p>
              <a:p>
                <a:r>
                  <a:rPr lang="en-US" sz="3200" b="1" dirty="0" smtClean="0"/>
                  <a:t>Figure 2</a:t>
                </a:r>
              </a:p>
              <a:p>
                <a:endParaRPr lang="en-US" sz="2400" b="1" dirty="0" smtClean="0"/>
              </a:p>
              <a:p>
                <a:endParaRPr lang="en-US" sz="2400" b="1" dirty="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smtClean="0"/>
              </a:p>
              <a:p>
                <a:endParaRPr lang="en-US" sz="2400" b="1" dirty="0" smtClean="0"/>
              </a:p>
              <a:p>
                <a:endParaRPr lang="en-US" sz="2400" b="1" dirty="0"/>
              </a:p>
              <a:p>
                <a:endParaRPr lang="en-US" sz="2400" b="1" dirty="0" smtClean="0"/>
              </a:p>
              <a:p>
                <a:endParaRPr lang="en-US" sz="2400" b="1" dirty="0" smtClean="0"/>
              </a:p>
              <a:p>
                <a:endParaRPr lang="en-US" sz="2400" b="1" dirty="0"/>
              </a:p>
              <a:p>
                <a:endParaRPr lang="en-US" sz="2400" b="1" dirty="0"/>
              </a:p>
              <a:p>
                <a:endParaRPr lang="en-US" sz="2400" b="1"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7725088" y="2023505"/>
                <a:ext cx="7336169" cy="26164983"/>
              </a:xfrm>
              <a:prstGeom prst="rect">
                <a:avLst/>
              </a:prstGeom>
              <a:blipFill rotWithShape="0">
                <a:blip r:embed="rId3"/>
                <a:stretch>
                  <a:fillRect l="-2907" t="-419" r="-1827"/>
                </a:stretch>
              </a:blipFill>
            </p:spPr>
            <p:txBody>
              <a:bodyPr/>
              <a:lstStyle/>
              <a:p>
                <a:r>
                  <a:rPr lang="en-US">
                    <a:noFill/>
                  </a:rPr>
                  <a:t> </a:t>
                </a:r>
              </a:p>
            </p:txBody>
          </p:sp>
        </mc:Fallback>
      </mc:AlternateContent>
      <p:sp>
        <p:nvSpPr>
          <p:cNvPr id="53" name="Rectangle 52"/>
          <p:cNvSpPr/>
          <p:nvPr/>
        </p:nvSpPr>
        <p:spPr>
          <a:xfrm>
            <a:off x="266700" y="0"/>
            <a:ext cx="38785800" cy="2819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42761" y="16876868"/>
            <a:ext cx="6994270" cy="9536193"/>
            <a:chOff x="325554" y="12782694"/>
            <a:chExt cx="6994270" cy="9536193"/>
          </a:xfrm>
        </p:grpSpPr>
        <p:sp>
          <p:nvSpPr>
            <p:cNvPr id="54" name="TextBox 53"/>
            <p:cNvSpPr txBox="1"/>
            <p:nvPr/>
          </p:nvSpPr>
          <p:spPr>
            <a:xfrm>
              <a:off x="764906" y="21795667"/>
              <a:ext cx="5905500" cy="523220"/>
            </a:xfrm>
            <a:prstGeom prst="rect">
              <a:avLst/>
            </a:prstGeom>
            <a:noFill/>
          </p:spPr>
          <p:txBody>
            <a:bodyPr wrap="square" rtlCol="0">
              <a:spAutoFit/>
            </a:bodyPr>
            <a:lstStyle/>
            <a:p>
              <a:r>
                <a:rPr lang="en-US" sz="2800" dirty="0" smtClean="0"/>
                <a:t>Nora et. al  2012</a:t>
              </a:r>
              <a:endParaRPr lang="en-US" sz="2800" dirty="0"/>
            </a:p>
          </p:txBody>
        </p:sp>
        <p:grpSp>
          <p:nvGrpSpPr>
            <p:cNvPr id="26" name="Group 25"/>
            <p:cNvGrpSpPr/>
            <p:nvPr/>
          </p:nvGrpSpPr>
          <p:grpSpPr>
            <a:xfrm>
              <a:off x="559317" y="12782694"/>
              <a:ext cx="6760507" cy="8788174"/>
              <a:chOff x="421346" y="11903665"/>
              <a:chExt cx="6760507" cy="8788174"/>
            </a:xfrm>
          </p:grpSpPr>
          <p:grpSp>
            <p:nvGrpSpPr>
              <p:cNvPr id="52" name="Group 51"/>
              <p:cNvGrpSpPr/>
              <p:nvPr/>
            </p:nvGrpSpPr>
            <p:grpSpPr>
              <a:xfrm>
                <a:off x="539750" y="17539568"/>
                <a:ext cx="6500952" cy="3152271"/>
                <a:chOff x="539750" y="14090700"/>
                <a:chExt cx="6500952" cy="3152271"/>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50" y="14090700"/>
                  <a:ext cx="3225687" cy="3152271"/>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493" y="14090700"/>
                  <a:ext cx="2412209" cy="2598360"/>
                </a:xfrm>
                <a:prstGeom prst="rect">
                  <a:avLst/>
                </a:prstGeom>
              </p:spPr>
            </p:pic>
            <p:cxnSp>
              <p:nvCxnSpPr>
                <p:cNvPr id="6" name="Straight Connector 5"/>
                <p:cNvCxnSpPr/>
                <p:nvPr/>
              </p:nvCxnSpPr>
              <p:spPr>
                <a:xfrm flipH="1">
                  <a:off x="1509486" y="14427200"/>
                  <a:ext cx="3267654" cy="58057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1509486" y="15718971"/>
                  <a:ext cx="3267654" cy="90215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09486" y="15007771"/>
                  <a:ext cx="685074" cy="71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V="1">
                  <a:off x="2194560" y="14693672"/>
                  <a:ext cx="2582580" cy="3141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94560" y="15718969"/>
                  <a:ext cx="2582580" cy="489418"/>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870612" y="13015790"/>
                <a:ext cx="6311241" cy="3862510"/>
                <a:chOff x="16281615" y="3347956"/>
                <a:chExt cx="12448242" cy="11009300"/>
              </a:xfrm>
            </p:grpSpPr>
            <p:sp>
              <p:nvSpPr>
                <p:cNvPr id="111" name="TextBox 110"/>
                <p:cNvSpPr txBox="1"/>
                <p:nvPr/>
              </p:nvSpPr>
              <p:spPr>
                <a:xfrm>
                  <a:off x="23184465" y="3380293"/>
                  <a:ext cx="5545392" cy="658265"/>
                </a:xfrm>
                <a:prstGeom prst="rect">
                  <a:avLst/>
                </a:prstGeom>
                <a:noFill/>
              </p:spPr>
              <p:txBody>
                <a:bodyPr wrap="square" rtlCol="0">
                  <a:spAutoFit/>
                </a:bodyPr>
                <a:lstStyle/>
                <a:p>
                  <a:r>
                    <a:rPr lang="en-US" sz="2400" b="1" dirty="0" smtClean="0"/>
                    <a:t>2. </a:t>
                  </a:r>
                  <a:r>
                    <a:rPr lang="en-US" sz="2000" dirty="0" err="1" smtClean="0"/>
                    <a:t>HindIII</a:t>
                  </a:r>
                  <a:r>
                    <a:rPr lang="en-US" sz="2000" dirty="0" smtClean="0"/>
                    <a:t> digestion</a:t>
                  </a:r>
                  <a:endParaRPr lang="en-US" sz="2000" dirty="0"/>
                </a:p>
              </p:txBody>
            </p:sp>
            <p:sp>
              <p:nvSpPr>
                <p:cNvPr id="112" name="TextBox 111"/>
                <p:cNvSpPr txBox="1"/>
                <p:nvPr/>
              </p:nvSpPr>
              <p:spPr>
                <a:xfrm>
                  <a:off x="23184464" y="8023122"/>
                  <a:ext cx="5545393" cy="658265"/>
                </a:xfrm>
                <a:prstGeom prst="rect">
                  <a:avLst/>
                </a:prstGeom>
                <a:noFill/>
              </p:spPr>
              <p:txBody>
                <a:bodyPr wrap="square" rtlCol="0">
                  <a:spAutoFit/>
                </a:bodyPr>
                <a:lstStyle/>
                <a:p>
                  <a:r>
                    <a:rPr lang="en-US" sz="2400" b="1" dirty="0" smtClean="0"/>
                    <a:t>3.</a:t>
                  </a:r>
                  <a:r>
                    <a:rPr lang="en-US" sz="2000" b="1" dirty="0" smtClean="0"/>
                    <a:t> </a:t>
                  </a:r>
                  <a:r>
                    <a:rPr lang="en-US" sz="2000" dirty="0" smtClean="0"/>
                    <a:t>Ligation </a:t>
                  </a:r>
                  <a:endParaRPr lang="en-US" sz="2000" dirty="0"/>
                </a:p>
              </p:txBody>
            </p:sp>
            <p:grpSp>
              <p:nvGrpSpPr>
                <p:cNvPr id="114" name="Group 113"/>
                <p:cNvGrpSpPr/>
                <p:nvPr/>
              </p:nvGrpSpPr>
              <p:grpSpPr>
                <a:xfrm>
                  <a:off x="16281615" y="3347956"/>
                  <a:ext cx="11756852" cy="11009300"/>
                  <a:chOff x="16291015" y="2979606"/>
                  <a:chExt cx="11051514" cy="11377650"/>
                </a:xfrm>
              </p:grpSpPr>
              <p:grpSp>
                <p:nvGrpSpPr>
                  <p:cNvPr id="68" name="Group 67"/>
                  <p:cNvGrpSpPr/>
                  <p:nvPr/>
                </p:nvGrpSpPr>
                <p:grpSpPr>
                  <a:xfrm>
                    <a:off x="16689689" y="5436327"/>
                    <a:ext cx="4395957" cy="2919880"/>
                    <a:chOff x="18232095" y="8411654"/>
                    <a:chExt cx="2178879" cy="1286381"/>
                  </a:xfrm>
                </p:grpSpPr>
                <p:sp>
                  <p:nvSpPr>
                    <p:cNvPr id="57" name="Freeform 56"/>
                    <p:cNvSpPr/>
                    <p:nvPr/>
                  </p:nvSpPr>
                  <p:spPr>
                    <a:xfrm>
                      <a:off x="18232095" y="8411654"/>
                      <a:ext cx="2178879" cy="1286381"/>
                    </a:xfrm>
                    <a:custGeom>
                      <a:avLst/>
                      <a:gdLst>
                        <a:gd name="connsiteX0" fmla="*/ 29612 w 2830870"/>
                        <a:gd name="connsiteY0" fmla="*/ 1277257 h 1828800"/>
                        <a:gd name="connsiteX1" fmla="*/ 15098 w 2830870"/>
                        <a:gd name="connsiteY1" fmla="*/ 1175657 h 1828800"/>
                        <a:gd name="connsiteX2" fmla="*/ 584 w 2830870"/>
                        <a:gd name="connsiteY2" fmla="*/ 1103086 h 1828800"/>
                        <a:gd name="connsiteX3" fmla="*/ 145727 w 2830870"/>
                        <a:gd name="connsiteY3" fmla="*/ 290286 h 1828800"/>
                        <a:gd name="connsiteX4" fmla="*/ 232812 w 2830870"/>
                        <a:gd name="connsiteY4" fmla="*/ 203200 h 1828800"/>
                        <a:gd name="connsiteX5" fmla="*/ 595670 w 2830870"/>
                        <a:gd name="connsiteY5" fmla="*/ 14514 h 1828800"/>
                        <a:gd name="connsiteX6" fmla="*/ 871441 w 2830870"/>
                        <a:gd name="connsiteY6" fmla="*/ 0 h 1828800"/>
                        <a:gd name="connsiteX7" fmla="*/ 944012 w 2830870"/>
                        <a:gd name="connsiteY7" fmla="*/ 58057 h 1828800"/>
                        <a:gd name="connsiteX8" fmla="*/ 1016584 w 2830870"/>
                        <a:gd name="connsiteY8" fmla="*/ 478971 h 1828800"/>
                        <a:gd name="connsiteX9" fmla="*/ 1045612 w 2830870"/>
                        <a:gd name="connsiteY9" fmla="*/ 566057 h 1828800"/>
                        <a:gd name="connsiteX10" fmla="*/ 1118184 w 2830870"/>
                        <a:gd name="connsiteY10" fmla="*/ 754743 h 1828800"/>
                        <a:gd name="connsiteX11" fmla="*/ 1219784 w 2830870"/>
                        <a:gd name="connsiteY11" fmla="*/ 957943 h 1828800"/>
                        <a:gd name="connsiteX12" fmla="*/ 1234298 w 2830870"/>
                        <a:gd name="connsiteY12" fmla="*/ 1001486 h 1828800"/>
                        <a:gd name="connsiteX13" fmla="*/ 1364927 w 2830870"/>
                        <a:gd name="connsiteY13" fmla="*/ 1190171 h 1828800"/>
                        <a:gd name="connsiteX14" fmla="*/ 1626184 w 2830870"/>
                        <a:gd name="connsiteY14" fmla="*/ 1407886 h 1828800"/>
                        <a:gd name="connsiteX15" fmla="*/ 1669727 w 2830870"/>
                        <a:gd name="connsiteY15" fmla="*/ 1436914 h 1828800"/>
                        <a:gd name="connsiteX16" fmla="*/ 1785841 w 2830870"/>
                        <a:gd name="connsiteY16" fmla="*/ 1553028 h 1828800"/>
                        <a:gd name="connsiteX17" fmla="*/ 1843898 w 2830870"/>
                        <a:gd name="connsiteY17" fmla="*/ 1567543 h 1828800"/>
                        <a:gd name="connsiteX18" fmla="*/ 1974527 w 2830870"/>
                        <a:gd name="connsiteY18" fmla="*/ 1625600 h 1828800"/>
                        <a:gd name="connsiteX19" fmla="*/ 2163212 w 2830870"/>
                        <a:gd name="connsiteY19" fmla="*/ 1654628 h 1828800"/>
                        <a:gd name="connsiteX20" fmla="*/ 2221270 w 2830870"/>
                        <a:gd name="connsiteY20" fmla="*/ 1669143 h 1828800"/>
                        <a:gd name="connsiteX21" fmla="*/ 2714755 w 2830870"/>
                        <a:gd name="connsiteY21" fmla="*/ 1524000 h 1828800"/>
                        <a:gd name="connsiteX22" fmla="*/ 2729270 w 2830870"/>
                        <a:gd name="connsiteY22" fmla="*/ 1451428 h 1828800"/>
                        <a:gd name="connsiteX23" fmla="*/ 2700241 w 2830870"/>
                        <a:gd name="connsiteY23" fmla="*/ 986971 h 1828800"/>
                        <a:gd name="connsiteX24" fmla="*/ 2714755 w 2830870"/>
                        <a:gd name="connsiteY24" fmla="*/ 725714 h 1828800"/>
                        <a:gd name="connsiteX25" fmla="*/ 2743784 w 2830870"/>
                        <a:gd name="connsiteY25" fmla="*/ 682171 h 1828800"/>
                        <a:gd name="connsiteX26" fmla="*/ 2830870 w 2830870"/>
                        <a:gd name="connsiteY26" fmla="*/ 624114 h 1828800"/>
                        <a:gd name="connsiteX27" fmla="*/ 2816355 w 2830870"/>
                        <a:gd name="connsiteY27" fmla="*/ 537028 h 1828800"/>
                        <a:gd name="connsiteX28" fmla="*/ 2772812 w 2830870"/>
                        <a:gd name="connsiteY28" fmla="*/ 522514 h 1828800"/>
                        <a:gd name="connsiteX29" fmla="*/ 2540584 w 2830870"/>
                        <a:gd name="connsiteY29" fmla="*/ 435428 h 1828800"/>
                        <a:gd name="connsiteX30" fmla="*/ 2497041 w 2830870"/>
                        <a:gd name="connsiteY30" fmla="*/ 420914 h 1828800"/>
                        <a:gd name="connsiteX31" fmla="*/ 2380927 w 2830870"/>
                        <a:gd name="connsiteY31" fmla="*/ 377371 h 1828800"/>
                        <a:gd name="connsiteX32" fmla="*/ 2206755 w 2830870"/>
                        <a:gd name="connsiteY32" fmla="*/ 406400 h 1828800"/>
                        <a:gd name="connsiteX33" fmla="*/ 2192241 w 2830870"/>
                        <a:gd name="connsiteY33" fmla="*/ 464457 h 1828800"/>
                        <a:gd name="connsiteX34" fmla="*/ 2177727 w 2830870"/>
                        <a:gd name="connsiteY34" fmla="*/ 551543 h 1828800"/>
                        <a:gd name="connsiteX35" fmla="*/ 2148698 w 2830870"/>
                        <a:gd name="connsiteY35" fmla="*/ 798286 h 1828800"/>
                        <a:gd name="connsiteX36" fmla="*/ 2134184 w 2830870"/>
                        <a:gd name="connsiteY36" fmla="*/ 885371 h 1828800"/>
                        <a:gd name="connsiteX37" fmla="*/ 1800355 w 2830870"/>
                        <a:gd name="connsiteY37" fmla="*/ 899886 h 1828800"/>
                        <a:gd name="connsiteX38" fmla="*/ 1539098 w 2830870"/>
                        <a:gd name="connsiteY38" fmla="*/ 943428 h 1828800"/>
                        <a:gd name="connsiteX39" fmla="*/ 1408470 w 2830870"/>
                        <a:gd name="connsiteY39" fmla="*/ 856343 h 1828800"/>
                        <a:gd name="connsiteX40" fmla="*/ 1350412 w 2830870"/>
                        <a:gd name="connsiteY40" fmla="*/ 769257 h 1828800"/>
                        <a:gd name="connsiteX41" fmla="*/ 1364927 w 2830870"/>
                        <a:gd name="connsiteY41" fmla="*/ 566057 h 1828800"/>
                        <a:gd name="connsiteX42" fmla="*/ 1393955 w 2830870"/>
                        <a:gd name="connsiteY42" fmla="*/ 522514 h 1828800"/>
                        <a:gd name="connsiteX43" fmla="*/ 1408470 w 2830870"/>
                        <a:gd name="connsiteY43" fmla="*/ 464457 h 1828800"/>
                        <a:gd name="connsiteX44" fmla="*/ 1393955 w 2830870"/>
                        <a:gd name="connsiteY44" fmla="*/ 217714 h 1828800"/>
                        <a:gd name="connsiteX45" fmla="*/ 1263327 w 2830870"/>
                        <a:gd name="connsiteY45" fmla="*/ 101600 h 1828800"/>
                        <a:gd name="connsiteX46" fmla="*/ 1219784 w 2830870"/>
                        <a:gd name="connsiteY46" fmla="*/ 72571 h 1828800"/>
                        <a:gd name="connsiteX47" fmla="*/ 1161727 w 2830870"/>
                        <a:gd name="connsiteY47" fmla="*/ 87086 h 1828800"/>
                        <a:gd name="connsiteX48" fmla="*/ 1132698 w 2830870"/>
                        <a:gd name="connsiteY48" fmla="*/ 130628 h 1828800"/>
                        <a:gd name="connsiteX49" fmla="*/ 1118184 w 2830870"/>
                        <a:gd name="connsiteY49" fmla="*/ 493486 h 1828800"/>
                        <a:gd name="connsiteX50" fmla="*/ 1074641 w 2830870"/>
                        <a:gd name="connsiteY50" fmla="*/ 580571 h 1828800"/>
                        <a:gd name="connsiteX51" fmla="*/ 1060127 w 2830870"/>
                        <a:gd name="connsiteY51" fmla="*/ 624114 h 1828800"/>
                        <a:gd name="connsiteX52" fmla="*/ 1002070 w 2830870"/>
                        <a:gd name="connsiteY52" fmla="*/ 711200 h 1828800"/>
                        <a:gd name="connsiteX53" fmla="*/ 958527 w 2830870"/>
                        <a:gd name="connsiteY53" fmla="*/ 798286 h 1828800"/>
                        <a:gd name="connsiteX54" fmla="*/ 914984 w 2830870"/>
                        <a:gd name="connsiteY54" fmla="*/ 841828 h 1828800"/>
                        <a:gd name="connsiteX55" fmla="*/ 842412 w 2830870"/>
                        <a:gd name="connsiteY55" fmla="*/ 914400 h 1828800"/>
                        <a:gd name="connsiteX56" fmla="*/ 813384 w 2830870"/>
                        <a:gd name="connsiteY56" fmla="*/ 957943 h 1828800"/>
                        <a:gd name="connsiteX57" fmla="*/ 784355 w 2830870"/>
                        <a:gd name="connsiteY57" fmla="*/ 1117600 h 1828800"/>
                        <a:gd name="connsiteX58" fmla="*/ 784355 w 2830870"/>
                        <a:gd name="connsiteY58" fmla="*/ 1567543 h 1828800"/>
                        <a:gd name="connsiteX59" fmla="*/ 769841 w 2830870"/>
                        <a:gd name="connsiteY59" fmla="*/ 1611086 h 1828800"/>
                        <a:gd name="connsiteX60" fmla="*/ 784355 w 2830870"/>
                        <a:gd name="connsiteY60" fmla="*/ 1698171 h 1828800"/>
                        <a:gd name="connsiteX61" fmla="*/ 871441 w 2830870"/>
                        <a:gd name="connsiteY61" fmla="*/ 1756228 h 1828800"/>
                        <a:gd name="connsiteX62" fmla="*/ 900470 w 2830870"/>
                        <a:gd name="connsiteY62" fmla="*/ 1799771 h 1828800"/>
                        <a:gd name="connsiteX63" fmla="*/ 813384 w 2830870"/>
                        <a:gd name="connsiteY63" fmla="*/ 1828800 h 1828800"/>
                        <a:gd name="connsiteX64" fmla="*/ 726298 w 2830870"/>
                        <a:gd name="connsiteY64" fmla="*/ 1799771 h 1828800"/>
                        <a:gd name="connsiteX65" fmla="*/ 639212 w 2830870"/>
                        <a:gd name="connsiteY65" fmla="*/ 1741714 h 1828800"/>
                        <a:gd name="connsiteX66" fmla="*/ 581155 w 2830870"/>
                        <a:gd name="connsiteY66" fmla="*/ 1654628 h 1828800"/>
                        <a:gd name="connsiteX67" fmla="*/ 523098 w 2830870"/>
                        <a:gd name="connsiteY67" fmla="*/ 1509486 h 1828800"/>
                        <a:gd name="connsiteX68" fmla="*/ 537612 w 2830870"/>
                        <a:gd name="connsiteY68" fmla="*/ 1335314 h 1828800"/>
                        <a:gd name="connsiteX69" fmla="*/ 552127 w 2830870"/>
                        <a:gd name="connsiteY69" fmla="*/ 1291771 h 1828800"/>
                        <a:gd name="connsiteX70" fmla="*/ 566641 w 2830870"/>
                        <a:gd name="connsiteY70" fmla="*/ 1233714 h 1828800"/>
                        <a:gd name="connsiteX71" fmla="*/ 552127 w 2830870"/>
                        <a:gd name="connsiteY71" fmla="*/ 972457 h 1828800"/>
                        <a:gd name="connsiteX72" fmla="*/ 537612 w 2830870"/>
                        <a:gd name="connsiteY72" fmla="*/ 928914 h 1828800"/>
                        <a:gd name="connsiteX73" fmla="*/ 508584 w 2830870"/>
                        <a:gd name="connsiteY73" fmla="*/ 798286 h 1828800"/>
                        <a:gd name="connsiteX74" fmla="*/ 450527 w 2830870"/>
                        <a:gd name="connsiteY74" fmla="*/ 711200 h 1828800"/>
                        <a:gd name="connsiteX75" fmla="*/ 421498 w 2830870"/>
                        <a:gd name="connsiteY75" fmla="*/ 696686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0870" h="1828800">
                          <a:moveTo>
                            <a:pt x="29612" y="1277257"/>
                          </a:moveTo>
                          <a:cubicBezTo>
                            <a:pt x="24774" y="1243390"/>
                            <a:pt x="20722" y="1209402"/>
                            <a:pt x="15098" y="1175657"/>
                          </a:cubicBezTo>
                          <a:cubicBezTo>
                            <a:pt x="11042" y="1151323"/>
                            <a:pt x="-3017" y="1127491"/>
                            <a:pt x="584" y="1103086"/>
                          </a:cubicBezTo>
                          <a:cubicBezTo>
                            <a:pt x="40755" y="830814"/>
                            <a:pt x="76956" y="556775"/>
                            <a:pt x="145727" y="290286"/>
                          </a:cubicBezTo>
                          <a:cubicBezTo>
                            <a:pt x="155985" y="250536"/>
                            <a:pt x="199312" y="226929"/>
                            <a:pt x="232812" y="203200"/>
                          </a:cubicBezTo>
                          <a:cubicBezTo>
                            <a:pt x="310103" y="148452"/>
                            <a:pt x="469798" y="29038"/>
                            <a:pt x="595670" y="14514"/>
                          </a:cubicBezTo>
                          <a:cubicBezTo>
                            <a:pt x="687114" y="3963"/>
                            <a:pt x="779517" y="4838"/>
                            <a:pt x="871441" y="0"/>
                          </a:cubicBezTo>
                          <a:cubicBezTo>
                            <a:pt x="895631" y="19352"/>
                            <a:pt x="935028" y="28410"/>
                            <a:pt x="944012" y="58057"/>
                          </a:cubicBezTo>
                          <a:cubicBezTo>
                            <a:pt x="985302" y="194313"/>
                            <a:pt x="988662" y="339361"/>
                            <a:pt x="1016584" y="478971"/>
                          </a:cubicBezTo>
                          <a:cubicBezTo>
                            <a:pt x="1022585" y="508976"/>
                            <a:pt x="1035034" y="537345"/>
                            <a:pt x="1045612" y="566057"/>
                          </a:cubicBezTo>
                          <a:cubicBezTo>
                            <a:pt x="1068908" y="629289"/>
                            <a:pt x="1088048" y="694470"/>
                            <a:pt x="1118184" y="754743"/>
                          </a:cubicBezTo>
                          <a:cubicBezTo>
                            <a:pt x="1152051" y="822476"/>
                            <a:pt x="1195837" y="886101"/>
                            <a:pt x="1219784" y="957943"/>
                          </a:cubicBezTo>
                          <a:cubicBezTo>
                            <a:pt x="1224622" y="972457"/>
                            <a:pt x="1226189" y="988512"/>
                            <a:pt x="1234298" y="1001486"/>
                          </a:cubicBezTo>
                          <a:cubicBezTo>
                            <a:pt x="1274841" y="1066355"/>
                            <a:pt x="1318459" y="1129405"/>
                            <a:pt x="1364927" y="1190171"/>
                          </a:cubicBezTo>
                          <a:cubicBezTo>
                            <a:pt x="1413717" y="1253973"/>
                            <a:pt x="1622342" y="1404948"/>
                            <a:pt x="1626184" y="1407886"/>
                          </a:cubicBezTo>
                          <a:cubicBezTo>
                            <a:pt x="1640041" y="1418482"/>
                            <a:pt x="1656820" y="1425180"/>
                            <a:pt x="1669727" y="1436914"/>
                          </a:cubicBezTo>
                          <a:cubicBezTo>
                            <a:pt x="1710229" y="1473734"/>
                            <a:pt x="1742052" y="1520186"/>
                            <a:pt x="1785841" y="1553028"/>
                          </a:cubicBezTo>
                          <a:cubicBezTo>
                            <a:pt x="1801799" y="1564997"/>
                            <a:pt x="1825280" y="1560382"/>
                            <a:pt x="1843898" y="1567543"/>
                          </a:cubicBezTo>
                          <a:cubicBezTo>
                            <a:pt x="1888372" y="1584648"/>
                            <a:pt x="1930053" y="1608495"/>
                            <a:pt x="1974527" y="1625600"/>
                          </a:cubicBezTo>
                          <a:cubicBezTo>
                            <a:pt x="2025592" y="1645240"/>
                            <a:pt x="2121461" y="1649989"/>
                            <a:pt x="2163212" y="1654628"/>
                          </a:cubicBezTo>
                          <a:cubicBezTo>
                            <a:pt x="2182565" y="1659466"/>
                            <a:pt x="2201497" y="1666507"/>
                            <a:pt x="2221270" y="1669143"/>
                          </a:cubicBezTo>
                          <a:cubicBezTo>
                            <a:pt x="2484171" y="1704197"/>
                            <a:pt x="2377953" y="1685079"/>
                            <a:pt x="2714755" y="1524000"/>
                          </a:cubicBezTo>
                          <a:cubicBezTo>
                            <a:pt x="2719593" y="1499809"/>
                            <a:pt x="2729270" y="1476098"/>
                            <a:pt x="2729270" y="1451428"/>
                          </a:cubicBezTo>
                          <a:cubicBezTo>
                            <a:pt x="2729270" y="1060352"/>
                            <a:pt x="2757509" y="1158780"/>
                            <a:pt x="2700241" y="986971"/>
                          </a:cubicBezTo>
                          <a:cubicBezTo>
                            <a:pt x="2682312" y="861464"/>
                            <a:pt x="2672912" y="872164"/>
                            <a:pt x="2714755" y="725714"/>
                          </a:cubicBezTo>
                          <a:cubicBezTo>
                            <a:pt x="2719547" y="708941"/>
                            <a:pt x="2730656" y="693658"/>
                            <a:pt x="2743784" y="682171"/>
                          </a:cubicBezTo>
                          <a:cubicBezTo>
                            <a:pt x="2770040" y="659197"/>
                            <a:pt x="2830870" y="624114"/>
                            <a:pt x="2830870" y="624114"/>
                          </a:cubicBezTo>
                          <a:cubicBezTo>
                            <a:pt x="2826032" y="595085"/>
                            <a:pt x="2830956" y="562580"/>
                            <a:pt x="2816355" y="537028"/>
                          </a:cubicBezTo>
                          <a:cubicBezTo>
                            <a:pt x="2808764" y="523744"/>
                            <a:pt x="2787168" y="527803"/>
                            <a:pt x="2772812" y="522514"/>
                          </a:cubicBezTo>
                          <a:lnTo>
                            <a:pt x="2540584" y="435428"/>
                          </a:lnTo>
                          <a:cubicBezTo>
                            <a:pt x="2526228" y="430139"/>
                            <a:pt x="2511419" y="426142"/>
                            <a:pt x="2497041" y="420914"/>
                          </a:cubicBezTo>
                          <a:cubicBezTo>
                            <a:pt x="2458193" y="406788"/>
                            <a:pt x="2419632" y="391885"/>
                            <a:pt x="2380927" y="377371"/>
                          </a:cubicBezTo>
                          <a:cubicBezTo>
                            <a:pt x="2322870" y="387047"/>
                            <a:pt x="2260196" y="381735"/>
                            <a:pt x="2206755" y="406400"/>
                          </a:cubicBezTo>
                          <a:cubicBezTo>
                            <a:pt x="2188643" y="414759"/>
                            <a:pt x="2196153" y="444896"/>
                            <a:pt x="2192241" y="464457"/>
                          </a:cubicBezTo>
                          <a:cubicBezTo>
                            <a:pt x="2186470" y="493315"/>
                            <a:pt x="2180977" y="522294"/>
                            <a:pt x="2177727" y="551543"/>
                          </a:cubicBezTo>
                          <a:cubicBezTo>
                            <a:pt x="2138216" y="907136"/>
                            <a:pt x="2184354" y="602174"/>
                            <a:pt x="2148698" y="798286"/>
                          </a:cubicBezTo>
                          <a:cubicBezTo>
                            <a:pt x="2143434" y="827240"/>
                            <a:pt x="2162436" y="877131"/>
                            <a:pt x="2134184" y="885371"/>
                          </a:cubicBezTo>
                          <a:cubicBezTo>
                            <a:pt x="2027258" y="916558"/>
                            <a:pt x="1911631" y="895048"/>
                            <a:pt x="1800355" y="899886"/>
                          </a:cubicBezTo>
                          <a:cubicBezTo>
                            <a:pt x="1664796" y="990259"/>
                            <a:pt x="1748037" y="960840"/>
                            <a:pt x="1539098" y="943428"/>
                          </a:cubicBezTo>
                          <a:cubicBezTo>
                            <a:pt x="1507707" y="786472"/>
                            <a:pt x="1563652" y="946866"/>
                            <a:pt x="1408470" y="856343"/>
                          </a:cubicBezTo>
                          <a:cubicBezTo>
                            <a:pt x="1378334" y="838764"/>
                            <a:pt x="1350412" y="769257"/>
                            <a:pt x="1350412" y="769257"/>
                          </a:cubicBezTo>
                          <a:cubicBezTo>
                            <a:pt x="1355250" y="701524"/>
                            <a:pt x="1353126" y="632930"/>
                            <a:pt x="1364927" y="566057"/>
                          </a:cubicBezTo>
                          <a:cubicBezTo>
                            <a:pt x="1367959" y="548879"/>
                            <a:pt x="1387083" y="538547"/>
                            <a:pt x="1393955" y="522514"/>
                          </a:cubicBezTo>
                          <a:cubicBezTo>
                            <a:pt x="1401813" y="504179"/>
                            <a:pt x="1403632" y="483809"/>
                            <a:pt x="1408470" y="464457"/>
                          </a:cubicBezTo>
                          <a:cubicBezTo>
                            <a:pt x="1403632" y="382209"/>
                            <a:pt x="1409371" y="298649"/>
                            <a:pt x="1393955" y="217714"/>
                          </a:cubicBezTo>
                          <a:cubicBezTo>
                            <a:pt x="1384577" y="168479"/>
                            <a:pt x="1291077" y="120100"/>
                            <a:pt x="1263327" y="101600"/>
                          </a:cubicBezTo>
                          <a:lnTo>
                            <a:pt x="1219784" y="72571"/>
                          </a:lnTo>
                          <a:cubicBezTo>
                            <a:pt x="1200432" y="77409"/>
                            <a:pt x="1178325" y="76021"/>
                            <a:pt x="1161727" y="87086"/>
                          </a:cubicBezTo>
                          <a:cubicBezTo>
                            <a:pt x="1147213" y="96762"/>
                            <a:pt x="1134556" y="113283"/>
                            <a:pt x="1132698" y="130628"/>
                          </a:cubicBezTo>
                          <a:cubicBezTo>
                            <a:pt x="1119802" y="250989"/>
                            <a:pt x="1126808" y="372744"/>
                            <a:pt x="1118184" y="493486"/>
                          </a:cubicBezTo>
                          <a:cubicBezTo>
                            <a:pt x="1115780" y="527137"/>
                            <a:pt x="1092058" y="554445"/>
                            <a:pt x="1074641" y="580571"/>
                          </a:cubicBezTo>
                          <a:cubicBezTo>
                            <a:pt x="1069803" y="595085"/>
                            <a:pt x="1067557" y="610740"/>
                            <a:pt x="1060127" y="624114"/>
                          </a:cubicBezTo>
                          <a:cubicBezTo>
                            <a:pt x="1043184" y="654612"/>
                            <a:pt x="1013103" y="678102"/>
                            <a:pt x="1002070" y="711200"/>
                          </a:cubicBezTo>
                          <a:cubicBezTo>
                            <a:pt x="987523" y="754838"/>
                            <a:pt x="989788" y="760773"/>
                            <a:pt x="958527" y="798286"/>
                          </a:cubicBezTo>
                          <a:cubicBezTo>
                            <a:pt x="945386" y="814055"/>
                            <a:pt x="928125" y="826059"/>
                            <a:pt x="914984" y="841828"/>
                          </a:cubicBezTo>
                          <a:cubicBezTo>
                            <a:pt x="854506" y="914401"/>
                            <a:pt x="922242" y="861179"/>
                            <a:pt x="842412" y="914400"/>
                          </a:cubicBezTo>
                          <a:cubicBezTo>
                            <a:pt x="832736" y="928914"/>
                            <a:pt x="821185" y="942341"/>
                            <a:pt x="813384" y="957943"/>
                          </a:cubicBezTo>
                          <a:cubicBezTo>
                            <a:pt x="791011" y="1002691"/>
                            <a:pt x="789358" y="1077576"/>
                            <a:pt x="784355" y="1117600"/>
                          </a:cubicBezTo>
                          <a:cubicBezTo>
                            <a:pt x="798372" y="1341864"/>
                            <a:pt x="808751" y="1347981"/>
                            <a:pt x="784355" y="1567543"/>
                          </a:cubicBezTo>
                          <a:cubicBezTo>
                            <a:pt x="782665" y="1582749"/>
                            <a:pt x="774679" y="1596572"/>
                            <a:pt x="769841" y="1611086"/>
                          </a:cubicBezTo>
                          <a:cubicBezTo>
                            <a:pt x="774679" y="1640114"/>
                            <a:pt x="767479" y="1674062"/>
                            <a:pt x="784355" y="1698171"/>
                          </a:cubicBezTo>
                          <a:cubicBezTo>
                            <a:pt x="804362" y="1726752"/>
                            <a:pt x="871441" y="1756228"/>
                            <a:pt x="871441" y="1756228"/>
                          </a:cubicBezTo>
                          <a:cubicBezTo>
                            <a:pt x="881117" y="1770742"/>
                            <a:pt x="911367" y="1786149"/>
                            <a:pt x="900470" y="1799771"/>
                          </a:cubicBezTo>
                          <a:cubicBezTo>
                            <a:pt x="881355" y="1823665"/>
                            <a:pt x="813384" y="1828800"/>
                            <a:pt x="813384" y="1828800"/>
                          </a:cubicBezTo>
                          <a:cubicBezTo>
                            <a:pt x="784355" y="1819124"/>
                            <a:pt x="751758" y="1816744"/>
                            <a:pt x="726298" y="1799771"/>
                          </a:cubicBezTo>
                          <a:lnTo>
                            <a:pt x="639212" y="1741714"/>
                          </a:lnTo>
                          <a:cubicBezTo>
                            <a:pt x="619860" y="1712685"/>
                            <a:pt x="592187" y="1687726"/>
                            <a:pt x="581155" y="1654628"/>
                          </a:cubicBezTo>
                          <a:cubicBezTo>
                            <a:pt x="545285" y="1547017"/>
                            <a:pt x="565811" y="1594911"/>
                            <a:pt x="523098" y="1509486"/>
                          </a:cubicBezTo>
                          <a:cubicBezTo>
                            <a:pt x="527936" y="1451429"/>
                            <a:pt x="529912" y="1393062"/>
                            <a:pt x="537612" y="1335314"/>
                          </a:cubicBezTo>
                          <a:cubicBezTo>
                            <a:pt x="539634" y="1320149"/>
                            <a:pt x="547924" y="1306482"/>
                            <a:pt x="552127" y="1291771"/>
                          </a:cubicBezTo>
                          <a:cubicBezTo>
                            <a:pt x="557607" y="1272591"/>
                            <a:pt x="561803" y="1253066"/>
                            <a:pt x="566641" y="1233714"/>
                          </a:cubicBezTo>
                          <a:cubicBezTo>
                            <a:pt x="561803" y="1146628"/>
                            <a:pt x="560396" y="1059284"/>
                            <a:pt x="552127" y="972457"/>
                          </a:cubicBezTo>
                          <a:cubicBezTo>
                            <a:pt x="550676" y="957226"/>
                            <a:pt x="541323" y="943757"/>
                            <a:pt x="537612" y="928914"/>
                          </a:cubicBezTo>
                          <a:cubicBezTo>
                            <a:pt x="507674" y="809165"/>
                            <a:pt x="538390" y="902608"/>
                            <a:pt x="508584" y="798286"/>
                          </a:cubicBezTo>
                          <a:cubicBezTo>
                            <a:pt x="496053" y="754425"/>
                            <a:pt x="493520" y="739862"/>
                            <a:pt x="450527" y="711200"/>
                          </a:cubicBezTo>
                          <a:cubicBezTo>
                            <a:pt x="426461" y="695156"/>
                            <a:pt x="384074" y="696686"/>
                            <a:pt x="421498" y="696686"/>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57" idx="70"/>
                      <a:endCxn id="57" idx="57"/>
                    </p:cNvCxnSpPr>
                    <p:nvPr/>
                  </p:nvCxnSpPr>
                  <p:spPr>
                    <a:xfrm flipV="1">
                      <a:off x="18668231" y="9197775"/>
                      <a:ext cx="167571" cy="816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12"/>
                      <a:endCxn id="57" idx="39"/>
                    </p:cNvCxnSpPr>
                    <p:nvPr/>
                  </p:nvCxnSpPr>
                  <p:spPr>
                    <a:xfrm flipV="1">
                      <a:off x="19182116" y="9014007"/>
                      <a:ext cx="134058" cy="10209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7" idx="52"/>
                    </p:cNvCxnSpPr>
                    <p:nvPr/>
                  </p:nvCxnSpPr>
                  <p:spPr>
                    <a:xfrm flipV="1">
                      <a:off x="19003374" y="8851136"/>
                      <a:ext cx="91278" cy="607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19259849" y="8752571"/>
                      <a:ext cx="101600" cy="1451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7" idx="58"/>
                      <a:endCxn id="57" idx="66"/>
                    </p:cNvCxnSpPr>
                    <p:nvPr/>
                  </p:nvCxnSpPr>
                  <p:spPr>
                    <a:xfrm flipH="1">
                      <a:off x="18679401" y="9514267"/>
                      <a:ext cx="156400" cy="6125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6291015" y="8874305"/>
                    <a:ext cx="4853898" cy="1760761"/>
                    <a:chOff x="15461725" y="8862845"/>
                    <a:chExt cx="11133584" cy="1871935"/>
                  </a:xfrm>
                </p:grpSpPr>
                <p:sp>
                  <p:nvSpPr>
                    <p:cNvPr id="69" name="Rectangle 68"/>
                    <p:cNvSpPr/>
                    <p:nvPr/>
                  </p:nvSpPr>
                  <p:spPr>
                    <a:xfrm>
                      <a:off x="15461725" y="8862845"/>
                      <a:ext cx="11133584" cy="1871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Polymer</a:t>
                      </a:r>
                      <a:br>
                        <a:rPr lang="en-US" sz="2400" dirty="0" smtClean="0">
                          <a:solidFill>
                            <a:schemeClr val="tx1"/>
                          </a:solidFill>
                        </a:rPr>
                      </a:br>
                      <a:r>
                        <a:rPr lang="en-US" sz="2400" dirty="0" smtClean="0">
                          <a:solidFill>
                            <a:schemeClr val="tx1"/>
                          </a:solidFill>
                        </a:rPr>
                        <a:t>   cross-links</a:t>
                      </a:r>
                      <a:endParaRPr lang="en-US" sz="2400" dirty="0">
                        <a:solidFill>
                          <a:schemeClr val="tx1"/>
                        </a:solidFill>
                      </a:endParaRPr>
                    </a:p>
                  </p:txBody>
                </p:sp>
                <p:cxnSp>
                  <p:nvCxnSpPr>
                    <p:cNvPr id="71" name="Straight Connector 70"/>
                    <p:cNvCxnSpPr/>
                    <p:nvPr/>
                  </p:nvCxnSpPr>
                  <p:spPr>
                    <a:xfrm>
                      <a:off x="16589398" y="9286310"/>
                      <a:ext cx="16607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6589397" y="10260590"/>
                      <a:ext cx="1660718" cy="44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23985892" y="5340334"/>
                    <a:ext cx="1799772" cy="2351314"/>
                    <a:chOff x="24296914" y="6052457"/>
                    <a:chExt cx="1799772" cy="2351314"/>
                  </a:xfrm>
                </p:grpSpPr>
                <p:sp>
                  <p:nvSpPr>
                    <p:cNvPr id="94" name="Freeform 93"/>
                    <p:cNvSpPr/>
                    <p:nvPr/>
                  </p:nvSpPr>
                  <p:spPr>
                    <a:xfrm>
                      <a:off x="24296914" y="6429829"/>
                      <a:ext cx="802521" cy="1973942"/>
                    </a:xfrm>
                    <a:custGeom>
                      <a:avLst/>
                      <a:gdLst>
                        <a:gd name="connsiteX0" fmla="*/ 0 w 802521"/>
                        <a:gd name="connsiteY0" fmla="*/ 0 h 1973942"/>
                        <a:gd name="connsiteX1" fmla="*/ 101600 w 802521"/>
                        <a:gd name="connsiteY1" fmla="*/ 58057 h 1973942"/>
                        <a:gd name="connsiteX2" fmla="*/ 159657 w 802521"/>
                        <a:gd name="connsiteY2" fmla="*/ 101600 h 1973942"/>
                        <a:gd name="connsiteX3" fmla="*/ 232229 w 802521"/>
                        <a:gd name="connsiteY3" fmla="*/ 145142 h 1973942"/>
                        <a:gd name="connsiteX4" fmla="*/ 275772 w 802521"/>
                        <a:gd name="connsiteY4" fmla="*/ 174171 h 1973942"/>
                        <a:gd name="connsiteX5" fmla="*/ 478972 w 802521"/>
                        <a:gd name="connsiteY5" fmla="*/ 304800 h 1973942"/>
                        <a:gd name="connsiteX6" fmla="*/ 653143 w 802521"/>
                        <a:gd name="connsiteY6" fmla="*/ 464457 h 1973942"/>
                        <a:gd name="connsiteX7" fmla="*/ 696686 w 802521"/>
                        <a:gd name="connsiteY7" fmla="*/ 580571 h 1973942"/>
                        <a:gd name="connsiteX8" fmla="*/ 711200 w 802521"/>
                        <a:gd name="connsiteY8" fmla="*/ 653142 h 1973942"/>
                        <a:gd name="connsiteX9" fmla="*/ 725715 w 802521"/>
                        <a:gd name="connsiteY9" fmla="*/ 711200 h 1973942"/>
                        <a:gd name="connsiteX10" fmla="*/ 711200 w 802521"/>
                        <a:gd name="connsiteY10" fmla="*/ 914400 h 1973942"/>
                        <a:gd name="connsiteX11" fmla="*/ 682172 w 802521"/>
                        <a:gd name="connsiteY11" fmla="*/ 957942 h 1973942"/>
                        <a:gd name="connsiteX12" fmla="*/ 667657 w 802521"/>
                        <a:gd name="connsiteY12" fmla="*/ 1030514 h 1973942"/>
                        <a:gd name="connsiteX13" fmla="*/ 638629 w 802521"/>
                        <a:gd name="connsiteY13" fmla="*/ 1117600 h 1973942"/>
                        <a:gd name="connsiteX14" fmla="*/ 638629 w 802521"/>
                        <a:gd name="connsiteY14" fmla="*/ 1712685 h 1973942"/>
                        <a:gd name="connsiteX15" fmla="*/ 667657 w 802521"/>
                        <a:gd name="connsiteY15" fmla="*/ 1770742 h 1973942"/>
                        <a:gd name="connsiteX16" fmla="*/ 754743 w 802521"/>
                        <a:gd name="connsiteY16" fmla="*/ 1872342 h 1973942"/>
                        <a:gd name="connsiteX17" fmla="*/ 798286 w 802521"/>
                        <a:gd name="connsiteY17" fmla="*/ 1901371 h 1973942"/>
                        <a:gd name="connsiteX18" fmla="*/ 798286 w 802521"/>
                        <a:gd name="connsiteY18" fmla="*/ 1973942 h 197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2521" h="1973942">
                          <a:moveTo>
                            <a:pt x="0" y="0"/>
                          </a:moveTo>
                          <a:cubicBezTo>
                            <a:pt x="33867" y="19352"/>
                            <a:pt x="68692" y="37116"/>
                            <a:pt x="101600" y="58057"/>
                          </a:cubicBezTo>
                          <a:cubicBezTo>
                            <a:pt x="122009" y="71044"/>
                            <a:pt x="139529" y="88182"/>
                            <a:pt x="159657" y="101600"/>
                          </a:cubicBezTo>
                          <a:cubicBezTo>
                            <a:pt x="183130" y="117248"/>
                            <a:pt x="208306" y="130190"/>
                            <a:pt x="232229" y="145142"/>
                          </a:cubicBezTo>
                          <a:cubicBezTo>
                            <a:pt x="247022" y="154387"/>
                            <a:pt x="260916" y="165029"/>
                            <a:pt x="275772" y="174171"/>
                          </a:cubicBezTo>
                          <a:cubicBezTo>
                            <a:pt x="319977" y="201374"/>
                            <a:pt x="427948" y="258415"/>
                            <a:pt x="478972" y="304800"/>
                          </a:cubicBezTo>
                          <a:cubicBezTo>
                            <a:pt x="705397" y="510642"/>
                            <a:pt x="476603" y="323224"/>
                            <a:pt x="653143" y="464457"/>
                          </a:cubicBezTo>
                          <a:cubicBezTo>
                            <a:pt x="662025" y="486662"/>
                            <a:pt x="689101" y="550229"/>
                            <a:pt x="696686" y="580571"/>
                          </a:cubicBezTo>
                          <a:cubicBezTo>
                            <a:pt x="702669" y="604504"/>
                            <a:pt x="705848" y="629060"/>
                            <a:pt x="711200" y="653142"/>
                          </a:cubicBezTo>
                          <a:cubicBezTo>
                            <a:pt x="715527" y="672615"/>
                            <a:pt x="720877" y="691847"/>
                            <a:pt x="725715" y="711200"/>
                          </a:cubicBezTo>
                          <a:cubicBezTo>
                            <a:pt x="720877" y="778933"/>
                            <a:pt x="723001" y="847527"/>
                            <a:pt x="711200" y="914400"/>
                          </a:cubicBezTo>
                          <a:cubicBezTo>
                            <a:pt x="708169" y="931578"/>
                            <a:pt x="688297" y="941609"/>
                            <a:pt x="682172" y="957942"/>
                          </a:cubicBezTo>
                          <a:cubicBezTo>
                            <a:pt x="673510" y="981041"/>
                            <a:pt x="674148" y="1006713"/>
                            <a:pt x="667657" y="1030514"/>
                          </a:cubicBezTo>
                          <a:cubicBezTo>
                            <a:pt x="659606" y="1060035"/>
                            <a:pt x="638629" y="1117600"/>
                            <a:pt x="638629" y="1117600"/>
                          </a:cubicBezTo>
                          <a:cubicBezTo>
                            <a:pt x="633523" y="1260560"/>
                            <a:pt x="608293" y="1540777"/>
                            <a:pt x="638629" y="1712685"/>
                          </a:cubicBezTo>
                          <a:cubicBezTo>
                            <a:pt x="642389" y="1733992"/>
                            <a:pt x="656922" y="1751956"/>
                            <a:pt x="667657" y="1770742"/>
                          </a:cubicBezTo>
                          <a:cubicBezTo>
                            <a:pt x="692309" y="1813883"/>
                            <a:pt x="715037" y="1838308"/>
                            <a:pt x="754743" y="1872342"/>
                          </a:cubicBezTo>
                          <a:cubicBezTo>
                            <a:pt x="767988" y="1883695"/>
                            <a:pt x="791414" y="1885337"/>
                            <a:pt x="798286" y="1901371"/>
                          </a:cubicBezTo>
                          <a:cubicBezTo>
                            <a:pt x="807815" y="1923605"/>
                            <a:pt x="798286" y="1949752"/>
                            <a:pt x="798286" y="1973942"/>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25138743" y="6052457"/>
                      <a:ext cx="957943" cy="2119086"/>
                    </a:xfrm>
                    <a:custGeom>
                      <a:avLst/>
                      <a:gdLst>
                        <a:gd name="connsiteX0" fmla="*/ 957943 w 957943"/>
                        <a:gd name="connsiteY0" fmla="*/ 2119086 h 2119086"/>
                        <a:gd name="connsiteX1" fmla="*/ 754743 w 957943"/>
                        <a:gd name="connsiteY1" fmla="*/ 2002972 h 2119086"/>
                        <a:gd name="connsiteX2" fmla="*/ 696686 w 957943"/>
                        <a:gd name="connsiteY2" fmla="*/ 1988457 h 2119086"/>
                        <a:gd name="connsiteX3" fmla="*/ 566057 w 957943"/>
                        <a:gd name="connsiteY3" fmla="*/ 1930400 h 2119086"/>
                        <a:gd name="connsiteX4" fmla="*/ 522514 w 957943"/>
                        <a:gd name="connsiteY4" fmla="*/ 1901372 h 2119086"/>
                        <a:gd name="connsiteX5" fmla="*/ 493486 w 957943"/>
                        <a:gd name="connsiteY5" fmla="*/ 1857829 h 2119086"/>
                        <a:gd name="connsiteX6" fmla="*/ 464457 w 957943"/>
                        <a:gd name="connsiteY6" fmla="*/ 1727200 h 2119086"/>
                        <a:gd name="connsiteX7" fmla="*/ 449943 w 957943"/>
                        <a:gd name="connsiteY7" fmla="*/ 1683657 h 2119086"/>
                        <a:gd name="connsiteX8" fmla="*/ 435428 w 957943"/>
                        <a:gd name="connsiteY8" fmla="*/ 1393372 h 2119086"/>
                        <a:gd name="connsiteX9" fmla="*/ 391886 w 957943"/>
                        <a:gd name="connsiteY9" fmla="*/ 1306286 h 2119086"/>
                        <a:gd name="connsiteX10" fmla="*/ 290286 w 957943"/>
                        <a:gd name="connsiteY10" fmla="*/ 1219200 h 2119086"/>
                        <a:gd name="connsiteX11" fmla="*/ 246743 w 957943"/>
                        <a:gd name="connsiteY11" fmla="*/ 1175657 h 2119086"/>
                        <a:gd name="connsiteX12" fmla="*/ 188686 w 957943"/>
                        <a:gd name="connsiteY12" fmla="*/ 1132114 h 2119086"/>
                        <a:gd name="connsiteX13" fmla="*/ 116114 w 957943"/>
                        <a:gd name="connsiteY13" fmla="*/ 1059543 h 2119086"/>
                        <a:gd name="connsiteX14" fmla="*/ 101600 w 957943"/>
                        <a:gd name="connsiteY14" fmla="*/ 1016000 h 2119086"/>
                        <a:gd name="connsiteX15" fmla="*/ 43543 w 957943"/>
                        <a:gd name="connsiteY15" fmla="*/ 928914 h 2119086"/>
                        <a:gd name="connsiteX16" fmla="*/ 0 w 957943"/>
                        <a:gd name="connsiteY16" fmla="*/ 841829 h 2119086"/>
                        <a:gd name="connsiteX17" fmla="*/ 29028 w 957943"/>
                        <a:gd name="connsiteY17" fmla="*/ 537029 h 2119086"/>
                        <a:gd name="connsiteX18" fmla="*/ 43543 w 957943"/>
                        <a:gd name="connsiteY18" fmla="*/ 478972 h 2119086"/>
                        <a:gd name="connsiteX19" fmla="*/ 87086 w 957943"/>
                        <a:gd name="connsiteY19" fmla="*/ 362857 h 2119086"/>
                        <a:gd name="connsiteX20" fmla="*/ 116114 w 957943"/>
                        <a:gd name="connsiteY20" fmla="*/ 304800 h 2119086"/>
                        <a:gd name="connsiteX21" fmla="*/ 159657 w 957943"/>
                        <a:gd name="connsiteY21" fmla="*/ 217714 h 2119086"/>
                        <a:gd name="connsiteX22" fmla="*/ 304800 w 957943"/>
                        <a:gd name="connsiteY22" fmla="*/ 145143 h 2119086"/>
                        <a:gd name="connsiteX23" fmla="*/ 377371 w 957943"/>
                        <a:gd name="connsiteY23" fmla="*/ 101600 h 2119086"/>
                        <a:gd name="connsiteX24" fmla="*/ 420914 w 957943"/>
                        <a:gd name="connsiteY24" fmla="*/ 72572 h 2119086"/>
                        <a:gd name="connsiteX25" fmla="*/ 508000 w 957943"/>
                        <a:gd name="connsiteY25" fmla="*/ 0 h 211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7943" h="2119086">
                          <a:moveTo>
                            <a:pt x="957943" y="2119086"/>
                          </a:moveTo>
                          <a:cubicBezTo>
                            <a:pt x="890210" y="2080381"/>
                            <a:pt x="830425" y="2021894"/>
                            <a:pt x="754743" y="2002972"/>
                          </a:cubicBezTo>
                          <a:cubicBezTo>
                            <a:pt x="735391" y="1998134"/>
                            <a:pt x="715610" y="1994765"/>
                            <a:pt x="696686" y="1988457"/>
                          </a:cubicBezTo>
                          <a:cubicBezTo>
                            <a:pt x="659353" y="1976013"/>
                            <a:pt x="601470" y="1950636"/>
                            <a:pt x="566057" y="1930400"/>
                          </a:cubicBezTo>
                          <a:cubicBezTo>
                            <a:pt x="550911" y="1921745"/>
                            <a:pt x="537028" y="1911048"/>
                            <a:pt x="522514" y="1901372"/>
                          </a:cubicBezTo>
                          <a:cubicBezTo>
                            <a:pt x="512838" y="1886858"/>
                            <a:pt x="501287" y="1873431"/>
                            <a:pt x="493486" y="1857829"/>
                          </a:cubicBezTo>
                          <a:cubicBezTo>
                            <a:pt x="473880" y="1818616"/>
                            <a:pt x="473378" y="1767346"/>
                            <a:pt x="464457" y="1727200"/>
                          </a:cubicBezTo>
                          <a:cubicBezTo>
                            <a:pt x="461138" y="1712265"/>
                            <a:pt x="454781" y="1698171"/>
                            <a:pt x="449943" y="1683657"/>
                          </a:cubicBezTo>
                          <a:cubicBezTo>
                            <a:pt x="445105" y="1586895"/>
                            <a:pt x="443821" y="1489890"/>
                            <a:pt x="435428" y="1393372"/>
                          </a:cubicBezTo>
                          <a:cubicBezTo>
                            <a:pt x="432886" y="1364137"/>
                            <a:pt x="409461" y="1327376"/>
                            <a:pt x="391886" y="1306286"/>
                          </a:cubicBezTo>
                          <a:cubicBezTo>
                            <a:pt x="346869" y="1252265"/>
                            <a:pt x="346343" y="1267249"/>
                            <a:pt x="290286" y="1219200"/>
                          </a:cubicBezTo>
                          <a:cubicBezTo>
                            <a:pt x="274701" y="1205842"/>
                            <a:pt x="262328" y="1189015"/>
                            <a:pt x="246743" y="1175657"/>
                          </a:cubicBezTo>
                          <a:cubicBezTo>
                            <a:pt x="228376" y="1159914"/>
                            <a:pt x="205791" y="1149219"/>
                            <a:pt x="188686" y="1132114"/>
                          </a:cubicBezTo>
                          <a:cubicBezTo>
                            <a:pt x="91924" y="1035353"/>
                            <a:pt x="232229" y="1136954"/>
                            <a:pt x="116114" y="1059543"/>
                          </a:cubicBezTo>
                          <a:cubicBezTo>
                            <a:pt x="111276" y="1045029"/>
                            <a:pt x="109030" y="1029374"/>
                            <a:pt x="101600" y="1016000"/>
                          </a:cubicBezTo>
                          <a:cubicBezTo>
                            <a:pt x="84657" y="985502"/>
                            <a:pt x="54576" y="962011"/>
                            <a:pt x="43543" y="928914"/>
                          </a:cubicBezTo>
                          <a:cubicBezTo>
                            <a:pt x="23511" y="868823"/>
                            <a:pt x="37514" y="898102"/>
                            <a:pt x="0" y="841829"/>
                          </a:cubicBezTo>
                          <a:cubicBezTo>
                            <a:pt x="9676" y="740229"/>
                            <a:pt x="16868" y="638362"/>
                            <a:pt x="29028" y="537029"/>
                          </a:cubicBezTo>
                          <a:cubicBezTo>
                            <a:pt x="31405" y="517223"/>
                            <a:pt x="38063" y="498152"/>
                            <a:pt x="43543" y="478972"/>
                          </a:cubicBezTo>
                          <a:cubicBezTo>
                            <a:pt x="53120" y="445452"/>
                            <a:pt x="74813" y="390472"/>
                            <a:pt x="87086" y="362857"/>
                          </a:cubicBezTo>
                          <a:cubicBezTo>
                            <a:pt x="95873" y="343085"/>
                            <a:pt x="107591" y="324687"/>
                            <a:pt x="116114" y="304800"/>
                          </a:cubicBezTo>
                          <a:cubicBezTo>
                            <a:pt x="131200" y="269598"/>
                            <a:pt x="127778" y="245608"/>
                            <a:pt x="159657" y="217714"/>
                          </a:cubicBezTo>
                          <a:cubicBezTo>
                            <a:pt x="228780" y="157232"/>
                            <a:pt x="232658" y="163178"/>
                            <a:pt x="304800" y="145143"/>
                          </a:cubicBezTo>
                          <a:cubicBezTo>
                            <a:pt x="328990" y="130629"/>
                            <a:pt x="353448" y="116552"/>
                            <a:pt x="377371" y="101600"/>
                          </a:cubicBezTo>
                          <a:cubicBezTo>
                            <a:pt x="392163" y="92355"/>
                            <a:pt x="404974" y="79657"/>
                            <a:pt x="420914" y="72572"/>
                          </a:cubicBezTo>
                          <a:cubicBezTo>
                            <a:pt x="521769" y="27748"/>
                            <a:pt x="508000" y="79457"/>
                            <a:pt x="508000" y="0"/>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stCxn id="94" idx="7"/>
                      <a:endCxn id="95" idx="15"/>
                    </p:cNvCxnSpPr>
                    <p:nvPr/>
                  </p:nvCxnSpPr>
                  <p:spPr>
                    <a:xfrm flipV="1">
                      <a:off x="24993600" y="6981371"/>
                      <a:ext cx="188686" cy="2902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24767797" y="9042399"/>
                    <a:ext cx="1880432" cy="2946401"/>
                    <a:chOff x="24767797" y="9042399"/>
                    <a:chExt cx="1880432" cy="2946401"/>
                  </a:xfrm>
                </p:grpSpPr>
                <p:sp>
                  <p:nvSpPr>
                    <p:cNvPr id="101" name="Freeform 100"/>
                    <p:cNvSpPr/>
                    <p:nvPr/>
                  </p:nvSpPr>
                  <p:spPr>
                    <a:xfrm>
                      <a:off x="24767797" y="9114971"/>
                      <a:ext cx="1880432" cy="2873829"/>
                    </a:xfrm>
                    <a:custGeom>
                      <a:avLst/>
                      <a:gdLst>
                        <a:gd name="connsiteX0" fmla="*/ 399974 w 1880432"/>
                        <a:gd name="connsiteY0" fmla="*/ 2873829 h 2873829"/>
                        <a:gd name="connsiteX1" fmla="*/ 472546 w 1880432"/>
                        <a:gd name="connsiteY1" fmla="*/ 2786743 h 2873829"/>
                        <a:gd name="connsiteX2" fmla="*/ 516089 w 1880432"/>
                        <a:gd name="connsiteY2" fmla="*/ 2743200 h 2873829"/>
                        <a:gd name="connsiteX3" fmla="*/ 530603 w 1880432"/>
                        <a:gd name="connsiteY3" fmla="*/ 2699658 h 2873829"/>
                        <a:gd name="connsiteX4" fmla="*/ 559632 w 1880432"/>
                        <a:gd name="connsiteY4" fmla="*/ 2656115 h 2873829"/>
                        <a:gd name="connsiteX5" fmla="*/ 559632 w 1880432"/>
                        <a:gd name="connsiteY5" fmla="*/ 1872343 h 2873829"/>
                        <a:gd name="connsiteX6" fmla="*/ 530603 w 1880432"/>
                        <a:gd name="connsiteY6" fmla="*/ 1785258 h 2873829"/>
                        <a:gd name="connsiteX7" fmla="*/ 516089 w 1880432"/>
                        <a:gd name="connsiteY7" fmla="*/ 1741715 h 2873829"/>
                        <a:gd name="connsiteX8" fmla="*/ 443517 w 1880432"/>
                        <a:gd name="connsiteY8" fmla="*/ 1611086 h 2873829"/>
                        <a:gd name="connsiteX9" fmla="*/ 429003 w 1880432"/>
                        <a:gd name="connsiteY9" fmla="*/ 1538515 h 2873829"/>
                        <a:gd name="connsiteX10" fmla="*/ 385460 w 1880432"/>
                        <a:gd name="connsiteY10" fmla="*/ 1494972 h 2873829"/>
                        <a:gd name="connsiteX11" fmla="*/ 341917 w 1880432"/>
                        <a:gd name="connsiteY11" fmla="*/ 1422400 h 2873829"/>
                        <a:gd name="connsiteX12" fmla="*/ 298374 w 1880432"/>
                        <a:gd name="connsiteY12" fmla="*/ 1364343 h 2873829"/>
                        <a:gd name="connsiteX13" fmla="*/ 283860 w 1880432"/>
                        <a:gd name="connsiteY13" fmla="*/ 1306286 h 2873829"/>
                        <a:gd name="connsiteX14" fmla="*/ 211289 w 1880432"/>
                        <a:gd name="connsiteY14" fmla="*/ 1219200 h 2873829"/>
                        <a:gd name="connsiteX15" fmla="*/ 153232 w 1880432"/>
                        <a:gd name="connsiteY15" fmla="*/ 1103086 h 2873829"/>
                        <a:gd name="connsiteX16" fmla="*/ 109689 w 1880432"/>
                        <a:gd name="connsiteY16" fmla="*/ 1016000 h 2873829"/>
                        <a:gd name="connsiteX17" fmla="*/ 66146 w 1880432"/>
                        <a:gd name="connsiteY17" fmla="*/ 957943 h 2873829"/>
                        <a:gd name="connsiteX18" fmla="*/ 22603 w 1880432"/>
                        <a:gd name="connsiteY18" fmla="*/ 812800 h 2873829"/>
                        <a:gd name="connsiteX19" fmla="*/ 8089 w 1880432"/>
                        <a:gd name="connsiteY19" fmla="*/ 725715 h 2873829"/>
                        <a:gd name="connsiteX20" fmla="*/ 95174 w 1880432"/>
                        <a:gd name="connsiteY20" fmla="*/ 174172 h 2873829"/>
                        <a:gd name="connsiteX21" fmla="*/ 167746 w 1880432"/>
                        <a:gd name="connsiteY21" fmla="*/ 116115 h 2873829"/>
                        <a:gd name="connsiteX22" fmla="*/ 182260 w 1880432"/>
                        <a:gd name="connsiteY22" fmla="*/ 72572 h 2873829"/>
                        <a:gd name="connsiteX23" fmla="*/ 254832 w 1880432"/>
                        <a:gd name="connsiteY23" fmla="*/ 43543 h 2873829"/>
                        <a:gd name="connsiteX24" fmla="*/ 341917 w 1880432"/>
                        <a:gd name="connsiteY24" fmla="*/ 0 h 2873829"/>
                        <a:gd name="connsiteX25" fmla="*/ 1241803 w 1880432"/>
                        <a:gd name="connsiteY25" fmla="*/ 43543 h 2873829"/>
                        <a:gd name="connsiteX26" fmla="*/ 1314374 w 1880432"/>
                        <a:gd name="connsiteY26" fmla="*/ 101600 h 2873829"/>
                        <a:gd name="connsiteX27" fmla="*/ 1357917 w 1880432"/>
                        <a:gd name="connsiteY27" fmla="*/ 130629 h 2873829"/>
                        <a:gd name="connsiteX28" fmla="*/ 1459517 w 1880432"/>
                        <a:gd name="connsiteY28" fmla="*/ 188686 h 2873829"/>
                        <a:gd name="connsiteX29" fmla="*/ 1546603 w 1880432"/>
                        <a:gd name="connsiteY29" fmla="*/ 275772 h 2873829"/>
                        <a:gd name="connsiteX30" fmla="*/ 1561117 w 1880432"/>
                        <a:gd name="connsiteY30" fmla="*/ 319315 h 2873829"/>
                        <a:gd name="connsiteX31" fmla="*/ 1532089 w 1880432"/>
                        <a:gd name="connsiteY31" fmla="*/ 609600 h 2873829"/>
                        <a:gd name="connsiteX32" fmla="*/ 1517574 w 1880432"/>
                        <a:gd name="connsiteY32" fmla="*/ 667658 h 2873829"/>
                        <a:gd name="connsiteX33" fmla="*/ 1488546 w 1880432"/>
                        <a:gd name="connsiteY33" fmla="*/ 725715 h 2873829"/>
                        <a:gd name="connsiteX34" fmla="*/ 1474032 w 1880432"/>
                        <a:gd name="connsiteY34" fmla="*/ 769258 h 2873829"/>
                        <a:gd name="connsiteX35" fmla="*/ 1430489 w 1880432"/>
                        <a:gd name="connsiteY35" fmla="*/ 827315 h 2873829"/>
                        <a:gd name="connsiteX36" fmla="*/ 1386946 w 1880432"/>
                        <a:gd name="connsiteY36" fmla="*/ 899886 h 2873829"/>
                        <a:gd name="connsiteX37" fmla="*/ 1299860 w 1880432"/>
                        <a:gd name="connsiteY37" fmla="*/ 986972 h 2873829"/>
                        <a:gd name="connsiteX38" fmla="*/ 1227289 w 1880432"/>
                        <a:gd name="connsiteY38" fmla="*/ 1132115 h 2873829"/>
                        <a:gd name="connsiteX39" fmla="*/ 1198260 w 1880432"/>
                        <a:gd name="connsiteY39" fmla="*/ 1175658 h 2873829"/>
                        <a:gd name="connsiteX40" fmla="*/ 1154717 w 1880432"/>
                        <a:gd name="connsiteY40" fmla="*/ 1219200 h 2873829"/>
                        <a:gd name="connsiteX41" fmla="*/ 1096660 w 1880432"/>
                        <a:gd name="connsiteY41" fmla="*/ 1306286 h 2873829"/>
                        <a:gd name="connsiteX42" fmla="*/ 1053117 w 1880432"/>
                        <a:gd name="connsiteY42" fmla="*/ 1364343 h 2873829"/>
                        <a:gd name="connsiteX43" fmla="*/ 1024089 w 1880432"/>
                        <a:gd name="connsiteY43" fmla="*/ 1407886 h 2873829"/>
                        <a:gd name="connsiteX44" fmla="*/ 995060 w 1880432"/>
                        <a:gd name="connsiteY44" fmla="*/ 1480458 h 2873829"/>
                        <a:gd name="connsiteX45" fmla="*/ 907974 w 1880432"/>
                        <a:gd name="connsiteY45" fmla="*/ 1596572 h 2873829"/>
                        <a:gd name="connsiteX46" fmla="*/ 849917 w 1880432"/>
                        <a:gd name="connsiteY46" fmla="*/ 1712686 h 2873829"/>
                        <a:gd name="connsiteX47" fmla="*/ 849917 w 1880432"/>
                        <a:gd name="connsiteY47" fmla="*/ 2017486 h 2873829"/>
                        <a:gd name="connsiteX48" fmla="*/ 864432 w 1880432"/>
                        <a:gd name="connsiteY48" fmla="*/ 2075543 h 2873829"/>
                        <a:gd name="connsiteX49" fmla="*/ 951517 w 1880432"/>
                        <a:gd name="connsiteY49" fmla="*/ 2206172 h 2873829"/>
                        <a:gd name="connsiteX50" fmla="*/ 1009574 w 1880432"/>
                        <a:gd name="connsiteY50" fmla="*/ 2278743 h 2873829"/>
                        <a:gd name="connsiteX51" fmla="*/ 1053117 w 1880432"/>
                        <a:gd name="connsiteY51" fmla="*/ 2351315 h 2873829"/>
                        <a:gd name="connsiteX52" fmla="*/ 1096660 w 1880432"/>
                        <a:gd name="connsiteY52" fmla="*/ 2394858 h 2873829"/>
                        <a:gd name="connsiteX53" fmla="*/ 1154717 w 1880432"/>
                        <a:gd name="connsiteY53" fmla="*/ 2481943 h 2873829"/>
                        <a:gd name="connsiteX54" fmla="*/ 1183746 w 1880432"/>
                        <a:gd name="connsiteY54" fmla="*/ 2525486 h 2873829"/>
                        <a:gd name="connsiteX55" fmla="*/ 1227289 w 1880432"/>
                        <a:gd name="connsiteY55" fmla="*/ 2554515 h 2873829"/>
                        <a:gd name="connsiteX56" fmla="*/ 1270832 w 1880432"/>
                        <a:gd name="connsiteY56" fmla="*/ 2598058 h 2873829"/>
                        <a:gd name="connsiteX57" fmla="*/ 1328889 w 1880432"/>
                        <a:gd name="connsiteY57" fmla="*/ 2612572 h 2873829"/>
                        <a:gd name="connsiteX58" fmla="*/ 1372432 w 1880432"/>
                        <a:gd name="connsiteY58" fmla="*/ 2627086 h 2873829"/>
                        <a:gd name="connsiteX59" fmla="*/ 1474032 w 1880432"/>
                        <a:gd name="connsiteY59" fmla="*/ 2670629 h 2873829"/>
                        <a:gd name="connsiteX60" fmla="*/ 1517574 w 1880432"/>
                        <a:gd name="connsiteY60" fmla="*/ 2699658 h 2873829"/>
                        <a:gd name="connsiteX61" fmla="*/ 1561117 w 1880432"/>
                        <a:gd name="connsiteY61" fmla="*/ 2743200 h 2873829"/>
                        <a:gd name="connsiteX62" fmla="*/ 1706260 w 1880432"/>
                        <a:gd name="connsiteY62" fmla="*/ 2786743 h 2873829"/>
                        <a:gd name="connsiteX63" fmla="*/ 1793346 w 1880432"/>
                        <a:gd name="connsiteY63" fmla="*/ 2844800 h 2873829"/>
                        <a:gd name="connsiteX64" fmla="*/ 1880432 w 1880432"/>
                        <a:gd name="connsiteY64" fmla="*/ 2873829 h 287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880432" h="2873829">
                          <a:moveTo>
                            <a:pt x="399974" y="2873829"/>
                          </a:moveTo>
                          <a:cubicBezTo>
                            <a:pt x="424165" y="2844800"/>
                            <a:pt x="447442" y="2814985"/>
                            <a:pt x="472546" y="2786743"/>
                          </a:cubicBezTo>
                          <a:cubicBezTo>
                            <a:pt x="486183" y="2771401"/>
                            <a:pt x="504703" y="2760279"/>
                            <a:pt x="516089" y="2743200"/>
                          </a:cubicBezTo>
                          <a:cubicBezTo>
                            <a:pt x="524575" y="2730470"/>
                            <a:pt x="523761" y="2713342"/>
                            <a:pt x="530603" y="2699658"/>
                          </a:cubicBezTo>
                          <a:cubicBezTo>
                            <a:pt x="538404" y="2684056"/>
                            <a:pt x="549956" y="2670629"/>
                            <a:pt x="559632" y="2656115"/>
                          </a:cubicBezTo>
                          <a:cubicBezTo>
                            <a:pt x="618594" y="2361299"/>
                            <a:pt x="594387" y="2509516"/>
                            <a:pt x="559632" y="1872343"/>
                          </a:cubicBezTo>
                          <a:cubicBezTo>
                            <a:pt x="557965" y="1841790"/>
                            <a:pt x="540279" y="1814286"/>
                            <a:pt x="530603" y="1785258"/>
                          </a:cubicBezTo>
                          <a:cubicBezTo>
                            <a:pt x="525765" y="1770744"/>
                            <a:pt x="522931" y="1755399"/>
                            <a:pt x="516089" y="1741715"/>
                          </a:cubicBezTo>
                          <a:cubicBezTo>
                            <a:pt x="474444" y="1658426"/>
                            <a:pt x="498192" y="1702211"/>
                            <a:pt x="443517" y="1611086"/>
                          </a:cubicBezTo>
                          <a:cubicBezTo>
                            <a:pt x="438679" y="1586896"/>
                            <a:pt x="440035" y="1560580"/>
                            <a:pt x="429003" y="1538515"/>
                          </a:cubicBezTo>
                          <a:cubicBezTo>
                            <a:pt x="419823" y="1520156"/>
                            <a:pt x="397776" y="1511393"/>
                            <a:pt x="385460" y="1494972"/>
                          </a:cubicBezTo>
                          <a:cubicBezTo>
                            <a:pt x="368533" y="1472403"/>
                            <a:pt x="357566" y="1445873"/>
                            <a:pt x="341917" y="1422400"/>
                          </a:cubicBezTo>
                          <a:cubicBezTo>
                            <a:pt x="328499" y="1402272"/>
                            <a:pt x="312888" y="1383695"/>
                            <a:pt x="298374" y="1364343"/>
                          </a:cubicBezTo>
                          <a:cubicBezTo>
                            <a:pt x="293536" y="1344991"/>
                            <a:pt x="291718" y="1324621"/>
                            <a:pt x="283860" y="1306286"/>
                          </a:cubicBezTo>
                          <a:cubicBezTo>
                            <a:pt x="268704" y="1270922"/>
                            <a:pt x="237445" y="1245356"/>
                            <a:pt x="211289" y="1219200"/>
                          </a:cubicBezTo>
                          <a:cubicBezTo>
                            <a:pt x="182277" y="1074146"/>
                            <a:pt x="222931" y="1207635"/>
                            <a:pt x="153232" y="1103086"/>
                          </a:cubicBezTo>
                          <a:cubicBezTo>
                            <a:pt x="135229" y="1076082"/>
                            <a:pt x="126387" y="1043830"/>
                            <a:pt x="109689" y="1016000"/>
                          </a:cubicBezTo>
                          <a:cubicBezTo>
                            <a:pt x="97243" y="995257"/>
                            <a:pt x="80660" y="977295"/>
                            <a:pt x="66146" y="957943"/>
                          </a:cubicBezTo>
                          <a:cubicBezTo>
                            <a:pt x="47630" y="902395"/>
                            <a:pt x="33572" y="867645"/>
                            <a:pt x="22603" y="812800"/>
                          </a:cubicBezTo>
                          <a:cubicBezTo>
                            <a:pt x="16832" y="783943"/>
                            <a:pt x="12927" y="754743"/>
                            <a:pt x="8089" y="725715"/>
                          </a:cubicBezTo>
                          <a:cubicBezTo>
                            <a:pt x="25835" y="432897"/>
                            <a:pt x="-60255" y="329600"/>
                            <a:pt x="95174" y="174172"/>
                          </a:cubicBezTo>
                          <a:cubicBezTo>
                            <a:pt x="117080" y="152267"/>
                            <a:pt x="143555" y="135467"/>
                            <a:pt x="167746" y="116115"/>
                          </a:cubicBezTo>
                          <a:cubicBezTo>
                            <a:pt x="172584" y="101601"/>
                            <a:pt x="170507" y="82366"/>
                            <a:pt x="182260" y="72572"/>
                          </a:cubicBezTo>
                          <a:cubicBezTo>
                            <a:pt x="202275" y="55892"/>
                            <a:pt x="231528" y="55195"/>
                            <a:pt x="254832" y="43543"/>
                          </a:cubicBezTo>
                          <a:cubicBezTo>
                            <a:pt x="367381" y="-12732"/>
                            <a:pt x="232466" y="36485"/>
                            <a:pt x="341917" y="0"/>
                          </a:cubicBezTo>
                          <a:cubicBezTo>
                            <a:pt x="641879" y="14514"/>
                            <a:pt x="943116" y="12337"/>
                            <a:pt x="1241803" y="43543"/>
                          </a:cubicBezTo>
                          <a:cubicBezTo>
                            <a:pt x="1272614" y="46762"/>
                            <a:pt x="1289591" y="83013"/>
                            <a:pt x="1314374" y="101600"/>
                          </a:cubicBezTo>
                          <a:cubicBezTo>
                            <a:pt x="1328329" y="112067"/>
                            <a:pt x="1342771" y="121974"/>
                            <a:pt x="1357917" y="130629"/>
                          </a:cubicBezTo>
                          <a:cubicBezTo>
                            <a:pt x="1394708" y="151653"/>
                            <a:pt x="1427695" y="160400"/>
                            <a:pt x="1459517" y="188686"/>
                          </a:cubicBezTo>
                          <a:cubicBezTo>
                            <a:pt x="1490200" y="215960"/>
                            <a:pt x="1546603" y="275772"/>
                            <a:pt x="1546603" y="275772"/>
                          </a:cubicBezTo>
                          <a:cubicBezTo>
                            <a:pt x="1551441" y="290286"/>
                            <a:pt x="1561117" y="304016"/>
                            <a:pt x="1561117" y="319315"/>
                          </a:cubicBezTo>
                          <a:cubicBezTo>
                            <a:pt x="1561117" y="636612"/>
                            <a:pt x="1569795" y="477631"/>
                            <a:pt x="1532089" y="609600"/>
                          </a:cubicBezTo>
                          <a:cubicBezTo>
                            <a:pt x="1526609" y="628781"/>
                            <a:pt x="1524578" y="648980"/>
                            <a:pt x="1517574" y="667658"/>
                          </a:cubicBezTo>
                          <a:cubicBezTo>
                            <a:pt x="1509977" y="687917"/>
                            <a:pt x="1497069" y="705828"/>
                            <a:pt x="1488546" y="725715"/>
                          </a:cubicBezTo>
                          <a:cubicBezTo>
                            <a:pt x="1482519" y="739777"/>
                            <a:pt x="1481623" y="755974"/>
                            <a:pt x="1474032" y="769258"/>
                          </a:cubicBezTo>
                          <a:cubicBezTo>
                            <a:pt x="1462030" y="790261"/>
                            <a:pt x="1443908" y="807187"/>
                            <a:pt x="1430489" y="827315"/>
                          </a:cubicBezTo>
                          <a:cubicBezTo>
                            <a:pt x="1414840" y="850788"/>
                            <a:pt x="1404810" y="878052"/>
                            <a:pt x="1386946" y="899886"/>
                          </a:cubicBezTo>
                          <a:cubicBezTo>
                            <a:pt x="1360950" y="931659"/>
                            <a:pt x="1299860" y="986972"/>
                            <a:pt x="1299860" y="986972"/>
                          </a:cubicBezTo>
                          <a:cubicBezTo>
                            <a:pt x="1276885" y="1078875"/>
                            <a:pt x="1296411" y="1028432"/>
                            <a:pt x="1227289" y="1132115"/>
                          </a:cubicBezTo>
                          <a:cubicBezTo>
                            <a:pt x="1217613" y="1146629"/>
                            <a:pt x="1210595" y="1163323"/>
                            <a:pt x="1198260" y="1175658"/>
                          </a:cubicBezTo>
                          <a:cubicBezTo>
                            <a:pt x="1183746" y="1190172"/>
                            <a:pt x="1167319" y="1202998"/>
                            <a:pt x="1154717" y="1219200"/>
                          </a:cubicBezTo>
                          <a:cubicBezTo>
                            <a:pt x="1133298" y="1246739"/>
                            <a:pt x="1117593" y="1278376"/>
                            <a:pt x="1096660" y="1306286"/>
                          </a:cubicBezTo>
                          <a:cubicBezTo>
                            <a:pt x="1082146" y="1325638"/>
                            <a:pt x="1067177" y="1344658"/>
                            <a:pt x="1053117" y="1364343"/>
                          </a:cubicBezTo>
                          <a:cubicBezTo>
                            <a:pt x="1042978" y="1378538"/>
                            <a:pt x="1031890" y="1392284"/>
                            <a:pt x="1024089" y="1407886"/>
                          </a:cubicBezTo>
                          <a:cubicBezTo>
                            <a:pt x="1012437" y="1431190"/>
                            <a:pt x="1008715" y="1458269"/>
                            <a:pt x="995060" y="1480458"/>
                          </a:cubicBezTo>
                          <a:cubicBezTo>
                            <a:pt x="969704" y="1521662"/>
                            <a:pt x="925942" y="1551651"/>
                            <a:pt x="907974" y="1596572"/>
                          </a:cubicBezTo>
                          <a:cubicBezTo>
                            <a:pt x="872467" y="1685339"/>
                            <a:pt x="893398" y="1647465"/>
                            <a:pt x="849917" y="1712686"/>
                          </a:cubicBezTo>
                          <a:cubicBezTo>
                            <a:pt x="809170" y="1834931"/>
                            <a:pt x="826872" y="1764000"/>
                            <a:pt x="849917" y="2017486"/>
                          </a:cubicBezTo>
                          <a:cubicBezTo>
                            <a:pt x="851723" y="2037352"/>
                            <a:pt x="856330" y="2057314"/>
                            <a:pt x="864432" y="2075543"/>
                          </a:cubicBezTo>
                          <a:cubicBezTo>
                            <a:pt x="884794" y="2121358"/>
                            <a:pt x="921596" y="2166278"/>
                            <a:pt x="951517" y="2206172"/>
                          </a:cubicBezTo>
                          <a:cubicBezTo>
                            <a:pt x="985010" y="2306647"/>
                            <a:pt x="937954" y="2195185"/>
                            <a:pt x="1009574" y="2278743"/>
                          </a:cubicBezTo>
                          <a:cubicBezTo>
                            <a:pt x="1027933" y="2300162"/>
                            <a:pt x="1036190" y="2328746"/>
                            <a:pt x="1053117" y="2351315"/>
                          </a:cubicBezTo>
                          <a:cubicBezTo>
                            <a:pt x="1065433" y="2367736"/>
                            <a:pt x="1082146" y="2380344"/>
                            <a:pt x="1096660" y="2394858"/>
                          </a:cubicBezTo>
                          <a:cubicBezTo>
                            <a:pt x="1122167" y="2471378"/>
                            <a:pt x="1094316" y="2409462"/>
                            <a:pt x="1154717" y="2481943"/>
                          </a:cubicBezTo>
                          <a:cubicBezTo>
                            <a:pt x="1165884" y="2495344"/>
                            <a:pt x="1171411" y="2513151"/>
                            <a:pt x="1183746" y="2525486"/>
                          </a:cubicBezTo>
                          <a:cubicBezTo>
                            <a:pt x="1196081" y="2537821"/>
                            <a:pt x="1213888" y="2543348"/>
                            <a:pt x="1227289" y="2554515"/>
                          </a:cubicBezTo>
                          <a:cubicBezTo>
                            <a:pt x="1243058" y="2567656"/>
                            <a:pt x="1253010" y="2587874"/>
                            <a:pt x="1270832" y="2598058"/>
                          </a:cubicBezTo>
                          <a:cubicBezTo>
                            <a:pt x="1288152" y="2607955"/>
                            <a:pt x="1309709" y="2607092"/>
                            <a:pt x="1328889" y="2612572"/>
                          </a:cubicBezTo>
                          <a:cubicBezTo>
                            <a:pt x="1343600" y="2616775"/>
                            <a:pt x="1358370" y="2621059"/>
                            <a:pt x="1372432" y="2627086"/>
                          </a:cubicBezTo>
                          <a:cubicBezTo>
                            <a:pt x="1497979" y="2680892"/>
                            <a:pt x="1371916" y="2636591"/>
                            <a:pt x="1474032" y="2670629"/>
                          </a:cubicBezTo>
                          <a:cubicBezTo>
                            <a:pt x="1488546" y="2680305"/>
                            <a:pt x="1504173" y="2688491"/>
                            <a:pt x="1517574" y="2699658"/>
                          </a:cubicBezTo>
                          <a:cubicBezTo>
                            <a:pt x="1533343" y="2712799"/>
                            <a:pt x="1543174" y="2733232"/>
                            <a:pt x="1561117" y="2743200"/>
                          </a:cubicBezTo>
                          <a:cubicBezTo>
                            <a:pt x="1590032" y="2759264"/>
                            <a:pt x="1668777" y="2777372"/>
                            <a:pt x="1706260" y="2786743"/>
                          </a:cubicBezTo>
                          <a:cubicBezTo>
                            <a:pt x="1735289" y="2806095"/>
                            <a:pt x="1760248" y="2833767"/>
                            <a:pt x="1793346" y="2844800"/>
                          </a:cubicBezTo>
                          <a:lnTo>
                            <a:pt x="1880432" y="2873829"/>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101" idx="5"/>
                    </p:cNvCxnSpPr>
                    <p:nvPr/>
                  </p:nvCxnSpPr>
                  <p:spPr>
                    <a:xfrm>
                      <a:off x="25327429" y="10987314"/>
                      <a:ext cx="290285" cy="80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25370971" y="9042399"/>
                      <a:ext cx="337042" cy="2302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20112013" y="12961882"/>
                    <a:ext cx="4949372" cy="1395374"/>
                    <a:chOff x="20087771" y="11829143"/>
                    <a:chExt cx="4949372" cy="1395374"/>
                  </a:xfrm>
                </p:grpSpPr>
                <p:sp>
                  <p:nvSpPr>
                    <p:cNvPr id="107" name="Freeform 106"/>
                    <p:cNvSpPr/>
                    <p:nvPr/>
                  </p:nvSpPr>
                  <p:spPr>
                    <a:xfrm>
                      <a:off x="20087771" y="11829143"/>
                      <a:ext cx="4949372" cy="1395374"/>
                    </a:xfrm>
                    <a:custGeom>
                      <a:avLst/>
                      <a:gdLst>
                        <a:gd name="connsiteX0" fmla="*/ 0 w 4949372"/>
                        <a:gd name="connsiteY0" fmla="*/ 928914 h 1395374"/>
                        <a:gd name="connsiteX1" fmla="*/ 827315 w 4949372"/>
                        <a:gd name="connsiteY1" fmla="*/ 928914 h 1395374"/>
                        <a:gd name="connsiteX2" fmla="*/ 899886 w 4949372"/>
                        <a:gd name="connsiteY2" fmla="*/ 899886 h 1395374"/>
                        <a:gd name="connsiteX3" fmla="*/ 972458 w 4949372"/>
                        <a:gd name="connsiteY3" fmla="*/ 798286 h 1395374"/>
                        <a:gd name="connsiteX4" fmla="*/ 986972 w 4949372"/>
                        <a:gd name="connsiteY4" fmla="*/ 754743 h 1395374"/>
                        <a:gd name="connsiteX5" fmla="*/ 1016000 w 4949372"/>
                        <a:gd name="connsiteY5" fmla="*/ 696686 h 1395374"/>
                        <a:gd name="connsiteX6" fmla="*/ 1045029 w 4949372"/>
                        <a:gd name="connsiteY6" fmla="*/ 609600 h 1395374"/>
                        <a:gd name="connsiteX7" fmla="*/ 1088572 w 4949372"/>
                        <a:gd name="connsiteY7" fmla="*/ 551543 h 1395374"/>
                        <a:gd name="connsiteX8" fmla="*/ 1146629 w 4949372"/>
                        <a:gd name="connsiteY8" fmla="*/ 464457 h 1395374"/>
                        <a:gd name="connsiteX9" fmla="*/ 1204686 w 4949372"/>
                        <a:gd name="connsiteY9" fmla="*/ 362857 h 1395374"/>
                        <a:gd name="connsiteX10" fmla="*/ 1219200 w 4949372"/>
                        <a:gd name="connsiteY10" fmla="*/ 319314 h 1395374"/>
                        <a:gd name="connsiteX11" fmla="*/ 1262743 w 4949372"/>
                        <a:gd name="connsiteY11" fmla="*/ 246743 h 1395374"/>
                        <a:gd name="connsiteX12" fmla="*/ 1291772 w 4949372"/>
                        <a:gd name="connsiteY12" fmla="*/ 188686 h 1395374"/>
                        <a:gd name="connsiteX13" fmla="*/ 1335315 w 4949372"/>
                        <a:gd name="connsiteY13" fmla="*/ 145143 h 1395374"/>
                        <a:gd name="connsiteX14" fmla="*/ 1364343 w 4949372"/>
                        <a:gd name="connsiteY14" fmla="*/ 101600 h 1395374"/>
                        <a:gd name="connsiteX15" fmla="*/ 1451429 w 4949372"/>
                        <a:gd name="connsiteY15" fmla="*/ 58057 h 1395374"/>
                        <a:gd name="connsiteX16" fmla="*/ 1509486 w 4949372"/>
                        <a:gd name="connsiteY16" fmla="*/ 29028 h 1395374"/>
                        <a:gd name="connsiteX17" fmla="*/ 1640115 w 4949372"/>
                        <a:gd name="connsiteY17" fmla="*/ 0 h 1395374"/>
                        <a:gd name="connsiteX18" fmla="*/ 1828800 w 4949372"/>
                        <a:gd name="connsiteY18" fmla="*/ 14514 h 1395374"/>
                        <a:gd name="connsiteX19" fmla="*/ 1872343 w 4949372"/>
                        <a:gd name="connsiteY19" fmla="*/ 29028 h 1395374"/>
                        <a:gd name="connsiteX20" fmla="*/ 1959429 w 4949372"/>
                        <a:gd name="connsiteY20" fmla="*/ 87086 h 1395374"/>
                        <a:gd name="connsiteX21" fmla="*/ 2046515 w 4949372"/>
                        <a:gd name="connsiteY21" fmla="*/ 217714 h 1395374"/>
                        <a:gd name="connsiteX22" fmla="*/ 2090058 w 4949372"/>
                        <a:gd name="connsiteY22" fmla="*/ 261257 h 1395374"/>
                        <a:gd name="connsiteX23" fmla="*/ 2119086 w 4949372"/>
                        <a:gd name="connsiteY23" fmla="*/ 319314 h 1395374"/>
                        <a:gd name="connsiteX24" fmla="*/ 2162629 w 4949372"/>
                        <a:gd name="connsiteY24" fmla="*/ 377371 h 1395374"/>
                        <a:gd name="connsiteX25" fmla="*/ 2191658 w 4949372"/>
                        <a:gd name="connsiteY25" fmla="*/ 420914 h 1395374"/>
                        <a:gd name="connsiteX26" fmla="*/ 2220686 w 4949372"/>
                        <a:gd name="connsiteY26" fmla="*/ 522514 h 1395374"/>
                        <a:gd name="connsiteX27" fmla="*/ 2249715 w 4949372"/>
                        <a:gd name="connsiteY27" fmla="*/ 609600 h 1395374"/>
                        <a:gd name="connsiteX28" fmla="*/ 2264229 w 4949372"/>
                        <a:gd name="connsiteY28" fmla="*/ 653143 h 1395374"/>
                        <a:gd name="connsiteX29" fmla="*/ 2322286 w 4949372"/>
                        <a:gd name="connsiteY29" fmla="*/ 798286 h 1395374"/>
                        <a:gd name="connsiteX30" fmla="*/ 2380343 w 4949372"/>
                        <a:gd name="connsiteY30" fmla="*/ 841828 h 1395374"/>
                        <a:gd name="connsiteX31" fmla="*/ 2409372 w 4949372"/>
                        <a:gd name="connsiteY31" fmla="*/ 885371 h 1395374"/>
                        <a:gd name="connsiteX32" fmla="*/ 2452915 w 4949372"/>
                        <a:gd name="connsiteY32" fmla="*/ 899886 h 1395374"/>
                        <a:gd name="connsiteX33" fmla="*/ 2525486 w 4949372"/>
                        <a:gd name="connsiteY33" fmla="*/ 914400 h 1395374"/>
                        <a:gd name="connsiteX34" fmla="*/ 2583543 w 4949372"/>
                        <a:gd name="connsiteY34" fmla="*/ 928914 h 1395374"/>
                        <a:gd name="connsiteX35" fmla="*/ 3265715 w 4949372"/>
                        <a:gd name="connsiteY35" fmla="*/ 928914 h 1395374"/>
                        <a:gd name="connsiteX36" fmla="*/ 3396343 w 4949372"/>
                        <a:gd name="connsiteY36" fmla="*/ 986971 h 1395374"/>
                        <a:gd name="connsiteX37" fmla="*/ 3643086 w 4949372"/>
                        <a:gd name="connsiteY37" fmla="*/ 1030514 h 1395374"/>
                        <a:gd name="connsiteX38" fmla="*/ 3730172 w 4949372"/>
                        <a:gd name="connsiteY38" fmla="*/ 1074057 h 1395374"/>
                        <a:gd name="connsiteX39" fmla="*/ 3773715 w 4949372"/>
                        <a:gd name="connsiteY39" fmla="*/ 1103086 h 1395374"/>
                        <a:gd name="connsiteX40" fmla="*/ 3846286 w 4949372"/>
                        <a:gd name="connsiteY40" fmla="*/ 1204686 h 1395374"/>
                        <a:gd name="connsiteX41" fmla="*/ 3889829 w 4949372"/>
                        <a:gd name="connsiteY41" fmla="*/ 1219200 h 1395374"/>
                        <a:gd name="connsiteX42" fmla="*/ 3947886 w 4949372"/>
                        <a:gd name="connsiteY42" fmla="*/ 1262743 h 1395374"/>
                        <a:gd name="connsiteX43" fmla="*/ 4078515 w 4949372"/>
                        <a:gd name="connsiteY43" fmla="*/ 1277257 h 1395374"/>
                        <a:gd name="connsiteX44" fmla="*/ 4122058 w 4949372"/>
                        <a:gd name="connsiteY44" fmla="*/ 1291771 h 1395374"/>
                        <a:gd name="connsiteX45" fmla="*/ 4194629 w 4949372"/>
                        <a:gd name="connsiteY45" fmla="*/ 1320800 h 1395374"/>
                        <a:gd name="connsiteX46" fmla="*/ 4310743 w 4949372"/>
                        <a:gd name="connsiteY46" fmla="*/ 1378857 h 1395374"/>
                        <a:gd name="connsiteX47" fmla="*/ 4354286 w 4949372"/>
                        <a:gd name="connsiteY47" fmla="*/ 1393371 h 1395374"/>
                        <a:gd name="connsiteX48" fmla="*/ 4949372 w 4949372"/>
                        <a:gd name="connsiteY48" fmla="*/ 1393371 h 139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949372" h="1395374">
                          <a:moveTo>
                            <a:pt x="0" y="928914"/>
                          </a:moveTo>
                          <a:cubicBezTo>
                            <a:pt x="344596" y="953528"/>
                            <a:pt x="338085" y="959490"/>
                            <a:pt x="827315" y="928914"/>
                          </a:cubicBezTo>
                          <a:cubicBezTo>
                            <a:pt x="853318" y="927289"/>
                            <a:pt x="875696" y="909562"/>
                            <a:pt x="899886" y="899886"/>
                          </a:cubicBezTo>
                          <a:cubicBezTo>
                            <a:pt x="909741" y="886746"/>
                            <a:pt x="961850" y="819502"/>
                            <a:pt x="972458" y="798286"/>
                          </a:cubicBezTo>
                          <a:cubicBezTo>
                            <a:pt x="979300" y="784602"/>
                            <a:pt x="980945" y="768805"/>
                            <a:pt x="986972" y="754743"/>
                          </a:cubicBezTo>
                          <a:cubicBezTo>
                            <a:pt x="995495" y="734856"/>
                            <a:pt x="1007964" y="716775"/>
                            <a:pt x="1016000" y="696686"/>
                          </a:cubicBezTo>
                          <a:cubicBezTo>
                            <a:pt x="1027364" y="668276"/>
                            <a:pt x="1026670" y="634079"/>
                            <a:pt x="1045029" y="609600"/>
                          </a:cubicBezTo>
                          <a:cubicBezTo>
                            <a:pt x="1059543" y="590248"/>
                            <a:pt x="1074700" y="571361"/>
                            <a:pt x="1088572" y="551543"/>
                          </a:cubicBezTo>
                          <a:cubicBezTo>
                            <a:pt x="1108579" y="522962"/>
                            <a:pt x="1146629" y="464457"/>
                            <a:pt x="1146629" y="464457"/>
                          </a:cubicBezTo>
                          <a:cubicBezTo>
                            <a:pt x="1179907" y="364620"/>
                            <a:pt x="1134389" y="485876"/>
                            <a:pt x="1204686" y="362857"/>
                          </a:cubicBezTo>
                          <a:cubicBezTo>
                            <a:pt x="1212277" y="349573"/>
                            <a:pt x="1212358" y="332998"/>
                            <a:pt x="1219200" y="319314"/>
                          </a:cubicBezTo>
                          <a:cubicBezTo>
                            <a:pt x="1231816" y="294082"/>
                            <a:pt x="1249043" y="271403"/>
                            <a:pt x="1262743" y="246743"/>
                          </a:cubicBezTo>
                          <a:cubicBezTo>
                            <a:pt x="1273251" y="227829"/>
                            <a:pt x="1279196" y="206292"/>
                            <a:pt x="1291772" y="188686"/>
                          </a:cubicBezTo>
                          <a:cubicBezTo>
                            <a:pt x="1303703" y="171983"/>
                            <a:pt x="1322174" y="160912"/>
                            <a:pt x="1335315" y="145143"/>
                          </a:cubicBezTo>
                          <a:cubicBezTo>
                            <a:pt x="1346482" y="131742"/>
                            <a:pt x="1352008" y="113935"/>
                            <a:pt x="1364343" y="101600"/>
                          </a:cubicBezTo>
                          <a:cubicBezTo>
                            <a:pt x="1399210" y="66732"/>
                            <a:pt x="1410111" y="75765"/>
                            <a:pt x="1451429" y="58057"/>
                          </a:cubicBezTo>
                          <a:cubicBezTo>
                            <a:pt x="1471316" y="49534"/>
                            <a:pt x="1489227" y="36625"/>
                            <a:pt x="1509486" y="29028"/>
                          </a:cubicBezTo>
                          <a:cubicBezTo>
                            <a:pt x="1532911" y="20243"/>
                            <a:pt x="1620410" y="3941"/>
                            <a:pt x="1640115" y="0"/>
                          </a:cubicBezTo>
                          <a:cubicBezTo>
                            <a:pt x="1703010" y="4838"/>
                            <a:pt x="1766206" y="6690"/>
                            <a:pt x="1828800" y="14514"/>
                          </a:cubicBezTo>
                          <a:cubicBezTo>
                            <a:pt x="1843981" y="16412"/>
                            <a:pt x="1860396" y="19471"/>
                            <a:pt x="1872343" y="29028"/>
                          </a:cubicBezTo>
                          <a:cubicBezTo>
                            <a:pt x="1963468" y="101927"/>
                            <a:pt x="1826094" y="53750"/>
                            <a:pt x="1959429" y="87086"/>
                          </a:cubicBezTo>
                          <a:cubicBezTo>
                            <a:pt x="1991912" y="141223"/>
                            <a:pt x="2006202" y="170682"/>
                            <a:pt x="2046515" y="217714"/>
                          </a:cubicBezTo>
                          <a:cubicBezTo>
                            <a:pt x="2059873" y="233299"/>
                            <a:pt x="2075544" y="246743"/>
                            <a:pt x="2090058" y="261257"/>
                          </a:cubicBezTo>
                          <a:cubicBezTo>
                            <a:pt x="2099734" y="280609"/>
                            <a:pt x="2107619" y="300966"/>
                            <a:pt x="2119086" y="319314"/>
                          </a:cubicBezTo>
                          <a:cubicBezTo>
                            <a:pt x="2131907" y="339827"/>
                            <a:pt x="2148569" y="357686"/>
                            <a:pt x="2162629" y="377371"/>
                          </a:cubicBezTo>
                          <a:cubicBezTo>
                            <a:pt x="2172768" y="391566"/>
                            <a:pt x="2181982" y="406400"/>
                            <a:pt x="2191658" y="420914"/>
                          </a:cubicBezTo>
                          <a:cubicBezTo>
                            <a:pt x="2240445" y="567278"/>
                            <a:pt x="2166000" y="340227"/>
                            <a:pt x="2220686" y="522514"/>
                          </a:cubicBezTo>
                          <a:cubicBezTo>
                            <a:pt x="2229479" y="551822"/>
                            <a:pt x="2240039" y="580571"/>
                            <a:pt x="2249715" y="609600"/>
                          </a:cubicBezTo>
                          <a:cubicBezTo>
                            <a:pt x="2254553" y="624114"/>
                            <a:pt x="2260518" y="638300"/>
                            <a:pt x="2264229" y="653143"/>
                          </a:cubicBezTo>
                          <a:cubicBezTo>
                            <a:pt x="2278129" y="708743"/>
                            <a:pt x="2283628" y="748583"/>
                            <a:pt x="2322286" y="798286"/>
                          </a:cubicBezTo>
                          <a:cubicBezTo>
                            <a:pt x="2337137" y="817381"/>
                            <a:pt x="2360991" y="827314"/>
                            <a:pt x="2380343" y="841828"/>
                          </a:cubicBezTo>
                          <a:cubicBezTo>
                            <a:pt x="2390019" y="856342"/>
                            <a:pt x="2395750" y="874474"/>
                            <a:pt x="2409372" y="885371"/>
                          </a:cubicBezTo>
                          <a:cubicBezTo>
                            <a:pt x="2421319" y="894929"/>
                            <a:pt x="2438072" y="896175"/>
                            <a:pt x="2452915" y="899886"/>
                          </a:cubicBezTo>
                          <a:cubicBezTo>
                            <a:pt x="2476848" y="905869"/>
                            <a:pt x="2501404" y="909049"/>
                            <a:pt x="2525486" y="914400"/>
                          </a:cubicBezTo>
                          <a:cubicBezTo>
                            <a:pt x="2544959" y="918727"/>
                            <a:pt x="2564191" y="924076"/>
                            <a:pt x="2583543" y="928914"/>
                          </a:cubicBezTo>
                          <a:cubicBezTo>
                            <a:pt x="2873008" y="908238"/>
                            <a:pt x="2890721" y="900068"/>
                            <a:pt x="3265715" y="928914"/>
                          </a:cubicBezTo>
                          <a:cubicBezTo>
                            <a:pt x="3404588" y="939597"/>
                            <a:pt x="3307251" y="954574"/>
                            <a:pt x="3396343" y="986971"/>
                          </a:cubicBezTo>
                          <a:cubicBezTo>
                            <a:pt x="3483585" y="1018695"/>
                            <a:pt x="3551184" y="1020303"/>
                            <a:pt x="3643086" y="1030514"/>
                          </a:cubicBezTo>
                          <a:cubicBezTo>
                            <a:pt x="3767875" y="1113707"/>
                            <a:pt x="3609988" y="1013965"/>
                            <a:pt x="3730172" y="1074057"/>
                          </a:cubicBezTo>
                          <a:cubicBezTo>
                            <a:pt x="3745774" y="1081858"/>
                            <a:pt x="3759201" y="1093410"/>
                            <a:pt x="3773715" y="1103086"/>
                          </a:cubicBezTo>
                          <a:cubicBezTo>
                            <a:pt x="3792071" y="1158153"/>
                            <a:pt x="3786021" y="1161639"/>
                            <a:pt x="3846286" y="1204686"/>
                          </a:cubicBezTo>
                          <a:cubicBezTo>
                            <a:pt x="3858736" y="1213579"/>
                            <a:pt x="3875315" y="1214362"/>
                            <a:pt x="3889829" y="1219200"/>
                          </a:cubicBezTo>
                          <a:cubicBezTo>
                            <a:pt x="3909181" y="1233714"/>
                            <a:pt x="3924765" y="1255629"/>
                            <a:pt x="3947886" y="1262743"/>
                          </a:cubicBezTo>
                          <a:cubicBezTo>
                            <a:pt x="3989760" y="1275627"/>
                            <a:pt x="4035300" y="1270055"/>
                            <a:pt x="4078515" y="1277257"/>
                          </a:cubicBezTo>
                          <a:cubicBezTo>
                            <a:pt x="4093606" y="1279772"/>
                            <a:pt x="4107733" y="1286399"/>
                            <a:pt x="4122058" y="1291771"/>
                          </a:cubicBezTo>
                          <a:cubicBezTo>
                            <a:pt x="4146453" y="1300919"/>
                            <a:pt x="4170973" y="1309882"/>
                            <a:pt x="4194629" y="1320800"/>
                          </a:cubicBezTo>
                          <a:cubicBezTo>
                            <a:pt x="4233919" y="1338934"/>
                            <a:pt x="4269690" y="1365173"/>
                            <a:pt x="4310743" y="1378857"/>
                          </a:cubicBezTo>
                          <a:cubicBezTo>
                            <a:pt x="4325257" y="1383695"/>
                            <a:pt x="4338991" y="1393023"/>
                            <a:pt x="4354286" y="1393371"/>
                          </a:cubicBezTo>
                          <a:cubicBezTo>
                            <a:pt x="4552597" y="1397878"/>
                            <a:pt x="4751010" y="1393371"/>
                            <a:pt x="4949372" y="1393371"/>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2257657" y="12526830"/>
                      <a:ext cx="337042" cy="23022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TextBox 109"/>
                  <p:cNvSpPr txBox="1"/>
                  <p:nvPr/>
                </p:nvSpPr>
                <p:spPr>
                  <a:xfrm>
                    <a:off x="16438289" y="2979606"/>
                    <a:ext cx="5843609" cy="2266513"/>
                  </a:xfrm>
                  <a:prstGeom prst="rect">
                    <a:avLst/>
                  </a:prstGeom>
                  <a:noFill/>
                </p:spPr>
                <p:txBody>
                  <a:bodyPr wrap="square" rtlCol="0">
                    <a:spAutoFit/>
                  </a:bodyPr>
                  <a:lstStyle/>
                  <a:p>
                    <a:r>
                      <a:rPr lang="en-US" sz="2400" b="1" dirty="0" smtClean="0"/>
                      <a:t>1. </a:t>
                    </a:r>
                    <a:r>
                      <a:rPr lang="en-US" sz="2000" dirty="0" smtClean="0"/>
                      <a:t>Cross-linking the polymer</a:t>
                    </a:r>
                    <a:br>
                      <a:rPr lang="en-US" sz="2000" dirty="0" smtClean="0"/>
                    </a:br>
                    <a:r>
                      <a:rPr lang="en-US" sz="2000" dirty="0" smtClean="0"/>
                      <a:t>      using  formaldehyde</a:t>
                    </a:r>
                    <a:endParaRPr lang="en-US" sz="2000" dirty="0"/>
                  </a:p>
                </p:txBody>
              </p:sp>
              <p:sp>
                <p:nvSpPr>
                  <p:cNvPr id="113" name="TextBox 112"/>
                  <p:cNvSpPr txBox="1"/>
                  <p:nvPr/>
                </p:nvSpPr>
                <p:spPr>
                  <a:xfrm>
                    <a:off x="17616725" y="11763491"/>
                    <a:ext cx="9725804" cy="680289"/>
                  </a:xfrm>
                  <a:prstGeom prst="rect">
                    <a:avLst/>
                  </a:prstGeom>
                  <a:noFill/>
                </p:spPr>
                <p:txBody>
                  <a:bodyPr wrap="square" rtlCol="0">
                    <a:spAutoFit/>
                  </a:bodyPr>
                  <a:lstStyle/>
                  <a:p>
                    <a:r>
                      <a:rPr lang="en-US" sz="2400" b="1" dirty="0" smtClean="0"/>
                      <a:t>4. </a:t>
                    </a:r>
                    <a:r>
                      <a:rPr lang="en-US" sz="2000" dirty="0" smtClean="0"/>
                      <a:t>Reverse cross-linking, and PCR</a:t>
                    </a:r>
                    <a:endParaRPr lang="en-US" sz="2000" dirty="0"/>
                  </a:p>
                </p:txBody>
              </p:sp>
            </p:grpSp>
          </p:grpSp>
          <p:sp>
            <p:nvSpPr>
              <p:cNvPr id="128" name="TextBox 127"/>
              <p:cNvSpPr txBox="1"/>
              <p:nvPr/>
            </p:nvSpPr>
            <p:spPr>
              <a:xfrm>
                <a:off x="421346" y="11903665"/>
                <a:ext cx="4088743" cy="707886"/>
              </a:xfrm>
              <a:prstGeom prst="rect">
                <a:avLst/>
              </a:prstGeom>
              <a:noFill/>
            </p:spPr>
            <p:txBody>
              <a:bodyPr wrap="square" rtlCol="0">
                <a:spAutoFit/>
              </a:bodyPr>
              <a:lstStyle/>
              <a:p>
                <a:r>
                  <a:rPr lang="en-US" sz="4000" b="1" dirty="0" smtClean="0"/>
                  <a:t>Figure 1</a:t>
                </a:r>
                <a:endParaRPr lang="en-US" sz="4000" b="1" dirty="0"/>
              </a:p>
            </p:txBody>
          </p:sp>
        </p:grpSp>
        <p:sp>
          <p:nvSpPr>
            <p:cNvPr id="129" name="TextBox 128"/>
            <p:cNvSpPr txBox="1"/>
            <p:nvPr/>
          </p:nvSpPr>
          <p:spPr>
            <a:xfrm>
              <a:off x="325554" y="13437374"/>
              <a:ext cx="235612" cy="707886"/>
            </a:xfrm>
            <a:prstGeom prst="rect">
              <a:avLst/>
            </a:prstGeom>
            <a:noFill/>
          </p:spPr>
          <p:txBody>
            <a:bodyPr wrap="square" rtlCol="0">
              <a:spAutoFit/>
            </a:bodyPr>
            <a:lstStyle/>
            <a:p>
              <a:r>
                <a:rPr lang="en-US" sz="4000" b="1" dirty="0" smtClean="0"/>
                <a:t>A</a:t>
              </a:r>
              <a:endParaRPr lang="en-US" sz="4000" b="1" dirty="0"/>
            </a:p>
          </p:txBody>
        </p:sp>
        <p:sp>
          <p:nvSpPr>
            <p:cNvPr id="130" name="TextBox 129"/>
            <p:cNvSpPr txBox="1"/>
            <p:nvPr/>
          </p:nvSpPr>
          <p:spPr>
            <a:xfrm>
              <a:off x="366453" y="17321069"/>
              <a:ext cx="538191" cy="707886"/>
            </a:xfrm>
            <a:prstGeom prst="rect">
              <a:avLst/>
            </a:prstGeom>
            <a:noFill/>
          </p:spPr>
          <p:txBody>
            <a:bodyPr wrap="square" rtlCol="0">
              <a:spAutoFit/>
            </a:bodyPr>
            <a:lstStyle/>
            <a:p>
              <a:r>
                <a:rPr lang="en-US" sz="4000" b="1" dirty="0" smtClean="0"/>
                <a:t>B</a:t>
              </a:r>
              <a:endParaRPr lang="en-US" sz="4000" b="1" dirty="0"/>
            </a:p>
          </p:txBody>
        </p:sp>
      </p:grpSp>
      <mc:AlternateContent xmlns:mc="http://schemas.openxmlformats.org/markup-compatibility/2006" xmlns:a14="http://schemas.microsoft.com/office/drawing/2010/main">
        <mc:Choice Requires="a14">
          <p:sp>
            <p:nvSpPr>
              <p:cNvPr id="16" name="TextBox 15"/>
              <p:cNvSpPr txBox="1"/>
              <p:nvPr/>
            </p:nvSpPr>
            <p:spPr>
              <a:xfrm>
                <a:off x="15564344" y="1979474"/>
                <a:ext cx="7622063" cy="26164214"/>
              </a:xfrm>
              <a:prstGeom prst="rect">
                <a:avLst/>
              </a:prstGeom>
              <a:solidFill>
                <a:schemeClr val="bg2">
                  <a:lumMod val="90000"/>
                </a:schemeClr>
              </a:solidFill>
            </p:spPr>
            <p:txBody>
              <a:bodyPr wrap="square" rtlCol="1">
                <a:spAutoFit/>
              </a:bodyPr>
              <a:lstStyle/>
              <a:p>
                <a:r>
                  <a:rPr lang="en-US" sz="4000" b="1" dirty="0" smtClean="0"/>
                  <a:t>Methods cont.</a:t>
                </a:r>
              </a:p>
              <a:p>
                <a:endParaRPr lang="en-US" sz="2400" dirty="0"/>
              </a:p>
              <a:p>
                <a:r>
                  <a:rPr lang="en-US" sz="3200" b="1" dirty="0"/>
                  <a:t>Smoothing by </a:t>
                </a:r>
                <a:r>
                  <a:rPr lang="en-US" sz="3200" b="1" dirty="0" smtClean="0"/>
                  <a:t>solving the </a:t>
                </a:r>
                <a:r>
                  <a:rPr lang="en-US" sz="3200" b="1" dirty="0"/>
                  <a:t>inverse heat equation</a:t>
                </a:r>
              </a:p>
              <a:p>
                <a:r>
                  <a:rPr lang="en-US" sz="2400" dirty="0" smtClean="0"/>
                  <a:t>The </a:t>
                </a:r>
                <a:r>
                  <a:rPr lang="en-US" sz="2400" dirty="0"/>
                  <a:t>description of the distance distribution in composite polymer structure by a normal distribution motivates the use  of the fundamental solution for the diffusion (heat) equation for the  smoothing of the encounter curves. Encounter probability is thought of as the change of temperature over time, and variation in encounter probability is considered to be a result of turning on and off a heat source </a:t>
                </a:r>
                <a14:m>
                  <m:oMath xmlns:m="http://schemas.openxmlformats.org/officeDocument/2006/math">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(see Figure 3A). We, thus, arrive at solving the inverse heat equation with an unknown source. </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𝑥𝑥</m:t>
                          </m:r>
                        </m:sub>
                      </m:sSub>
                      <m:r>
                        <a:rPr lang="en-US" sz="2400" i="1">
                          <a:latin typeface="Cambria Math" panose="02040503050406030204" pitchFamily="18" charset="0"/>
                        </a:rPr>
                        <m:t>+</m:t>
                      </m:r>
                      <m:r>
                        <a:rPr lang="en-US" sz="2400" i="1">
                          <a:latin typeface="Cambria Math" panose="02040503050406030204" pitchFamily="18" charset="0"/>
                        </a:rPr>
                        <m:t>𝑟</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    0&lt;</m:t>
                      </m:r>
                      <m:r>
                        <a:rPr lang="en-US" sz="2400" i="1">
                          <a:latin typeface="Cambria Math" panose="02040503050406030204" pitchFamily="18" charset="0"/>
                        </a:rPr>
                        <m:t>𝑥</m:t>
                      </m:r>
                      <m:r>
                        <a:rPr lang="en-US" sz="2400" i="1">
                          <a:latin typeface="Cambria Math" panose="02040503050406030204" pitchFamily="18" charset="0"/>
                        </a:rPr>
                        <m:t>&lt;1,  </m:t>
                      </m:r>
                      <m:r>
                        <a:rPr lang="en-US" sz="2400" i="1">
                          <a:latin typeface="Cambria Math" panose="02040503050406030204" pitchFamily="18" charset="0"/>
                        </a:rPr>
                        <m:t>𝑡</m:t>
                      </m:r>
                      <m:r>
                        <a:rPr lang="en-US" sz="2400" i="1">
                          <a:latin typeface="Cambria Math" panose="02040503050406030204" pitchFamily="18" charset="0"/>
                          <a:ea typeface="Cambria Math" panose="02040503050406030204" pitchFamily="18" charset="0"/>
                        </a:rPr>
                        <m:t>≥0</m:t>
                      </m:r>
                    </m:oMath>
                  </m:oMathPara>
                </a14:m>
                <a:endParaRPr lang="en-US" sz="2400" dirty="0"/>
              </a:p>
              <a:p>
                <a:pPr/>
                <a:r>
                  <a:rPr lang="en-US" sz="2400" dirty="0"/>
                  <a:t>with </a:t>
                </a:r>
                <a:br>
                  <a:rPr lang="en-US" sz="2400" dirty="0"/>
                </a:b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𝑢</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𝑡</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𝑥</m:t>
                          </m:r>
                        </m:sub>
                      </m:sSub>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,0</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 xmlns:m="http://schemas.openxmlformats.org/officeDocument/2006/math">
                      <m:nary>
                        <m:naryPr>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1</m:t>
                          </m:r>
                        </m:sup>
                        <m:e>
                          <m:r>
                            <a:rPr lang="en-US" sz="2400" i="1">
                              <a:latin typeface="Cambria Math" panose="02040503050406030204" pitchFamily="18" charset="0"/>
                              <a:ea typeface="Cambria Math" panose="02040503050406030204" pitchFamily="18" charset="0"/>
                            </a:rPr>
                            <m:t>𝑢</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d>
                          <m:r>
                            <a:rPr lang="en-US" sz="2400" i="1">
                              <a:latin typeface="Cambria Math" panose="02040503050406030204" pitchFamily="18" charset="0"/>
                              <a:ea typeface="Cambria Math" panose="02040503050406030204" pitchFamily="18" charset="0"/>
                            </a:rPr>
                            <m:t>𝑑𝑥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nary>
                    </m:oMath>
                  </m:oMathPara>
                </a14:m>
                <a:endParaRPr lang="en-US" sz="2400" dirty="0" smtClean="0"/>
              </a:p>
              <a:p>
                <a:endParaRPr lang="en-US" sz="2400" dirty="0" smtClean="0"/>
              </a:p>
              <a:p>
                <a:r>
                  <a:rPr lang="en-US" sz="2400" dirty="0" smtClean="0"/>
                  <a:t>This problem has a unique solution and can be solved </a:t>
                </a:r>
                <a:r>
                  <a:rPr lang="en-US" sz="2400" dirty="0"/>
                  <a:t>using the Boundary Element Method </a:t>
                </a:r>
                <a:r>
                  <a:rPr lang="en-US" sz="2400" dirty="0" smtClean="0"/>
                  <a:t>[</a:t>
                </a:r>
                <a:r>
                  <a:rPr lang="en-US" sz="2400" dirty="0" err="1"/>
                  <a:t>Farcas</a:t>
                </a:r>
                <a:r>
                  <a:rPr lang="en-US" sz="2400" dirty="0"/>
                  <a:t> and </a:t>
                </a:r>
                <a:r>
                  <a:rPr lang="en-US" sz="2400" dirty="0" err="1"/>
                  <a:t>Lesnic</a:t>
                </a:r>
                <a:r>
                  <a:rPr lang="en-US" sz="2400" dirty="0"/>
                  <a:t> </a:t>
                </a:r>
                <a:r>
                  <a:rPr lang="en-US" sz="2400" dirty="0" smtClean="0"/>
                  <a:t>2006, </a:t>
                </a:r>
                <a:r>
                  <a:rPr lang="en-US" sz="2400" dirty="0" err="1"/>
                  <a:t>Hazanee</a:t>
                </a:r>
                <a:r>
                  <a:rPr lang="en-US" sz="2400" dirty="0"/>
                  <a:t> et. al. 2011</a:t>
                </a:r>
                <a:r>
                  <a:rPr lang="en-US" sz="2400" dirty="0" smtClean="0"/>
                  <a:t>]. Treating </a:t>
                </a:r>
                <a14:m>
                  <m:oMath xmlns:m="http://schemas.openxmlformats.org/officeDocument/2006/math">
                    <m:r>
                      <a:rPr lang="en-US" sz="2400" b="0" i="1" smtClean="0">
                        <a:latin typeface="Cambria Math" panose="02040503050406030204" pitchFamily="18" charset="0"/>
                      </a:rPr>
                      <m:t>𝑡</m:t>
                    </m:r>
                  </m:oMath>
                </a14:m>
                <a:r>
                  <a:rPr lang="en-US" sz="2400" dirty="0" smtClean="0"/>
                  <a:t> </a:t>
                </a:r>
                <a:r>
                  <a:rPr lang="en-US" sz="2400" dirty="0"/>
                  <a:t>as the distance between </a:t>
                </a:r>
                <a:r>
                  <a:rPr lang="en-US" sz="2400" dirty="0" smtClean="0"/>
                  <a:t>beads, and  </a:t>
                </a: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oMath>
                </a14:m>
                <a:r>
                  <a:rPr lang="en-US" sz="2400" dirty="0" smtClean="0"/>
                  <a:t>the observed encounter </a:t>
                </a:r>
                <a:r>
                  <a:rPr lang="en-US" sz="2400" dirty="0"/>
                  <a:t>signal for bead </a:t>
                </a:r>
                <a14:m>
                  <m:oMath xmlns:m="http://schemas.openxmlformats.org/officeDocument/2006/math">
                    <m:r>
                      <a:rPr lang="en-US" sz="2400" b="0" i="1" smtClean="0">
                        <a:latin typeface="Cambria Math" panose="02040503050406030204" pitchFamily="18" charset="0"/>
                      </a:rPr>
                      <m:t>𝑖</m:t>
                    </m:r>
                    <m:r>
                      <a:rPr lang="en-US" sz="2400" b="0" i="0" smtClean="0">
                        <a:latin typeface="Cambria Math" panose="02040503050406030204" pitchFamily="18" charset="0"/>
                      </a:rPr>
                      <m:t>.</m:t>
                    </m:r>
                  </m:oMath>
                </a14:m>
                <a:endParaRPr lang="en-US" sz="2400" dirty="0" smtClean="0"/>
              </a:p>
              <a:p>
                <a:endParaRPr lang="en-US" sz="2400" dirty="0" smtClean="0"/>
              </a:p>
              <a:p>
                <a:r>
                  <a:rPr lang="en-US" sz="3200" b="1" dirty="0" smtClean="0"/>
                  <a:t>Figure 3</a:t>
                </a:r>
                <a:endParaRPr lang="en-US" sz="3200" b="1"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endParaRPr lang="en-US" sz="2400" dirty="0"/>
              </a:p>
              <a:p>
                <a:endParaRPr lang="en-US" sz="2400" dirty="0"/>
              </a:p>
              <a:p>
                <a:r>
                  <a:rPr lang="en-US" sz="2800" b="1" dirty="0" smtClean="0"/>
                  <a:t>From </a:t>
                </a:r>
                <a:r>
                  <a:rPr lang="en-US" sz="2800" b="1" dirty="0"/>
                  <a:t>encounter signal to loops and chains</a:t>
                </a:r>
                <a:endParaRPr lang="en-US" sz="2800" dirty="0"/>
              </a:p>
              <a:p>
                <a:r>
                  <a:rPr lang="en-US" sz="2400" dirty="0" smtClean="0"/>
                  <a:t>In the context of a Rous polymer, equal encounter probabilities indicate an equal distance between beads. We therefore differentiate the smoothed encounter signal of each bead </a:t>
                </a:r>
                <a:r>
                  <a:rPr lang="en-US" sz="2400" dirty="0"/>
                  <a:t>into regions of loops and </a:t>
                </a:r>
                <a:r>
                  <a:rPr lang="en-US" sz="2400" dirty="0" smtClean="0"/>
                  <a:t>chain (Figure 4)</a:t>
                </a:r>
              </a:p>
              <a:p>
                <a:endParaRPr lang="en-US" sz="2400" dirty="0" smtClean="0"/>
              </a:p>
              <a:p>
                <a:r>
                  <a:rPr lang="en-US" sz="3200" b="1" dirty="0" smtClean="0"/>
                  <a:t>Figure 4</a:t>
                </a:r>
                <a:endParaRPr lang="en-US" sz="3200" b="1"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b="1" dirty="0" smtClean="0"/>
              </a:p>
              <a:p>
                <a:r>
                  <a:rPr lang="en-US" sz="3200" b="1" dirty="0" smtClean="0"/>
                  <a:t>Assigning </a:t>
                </a:r>
                <a:r>
                  <a:rPr lang="en-US" sz="3200" b="1" dirty="0"/>
                  <a:t>spring </a:t>
                </a:r>
                <a:r>
                  <a:rPr lang="en-US" sz="3200" b="1" dirty="0" smtClean="0"/>
                  <a:t>constants</a:t>
                </a:r>
              </a:p>
              <a:p>
                <a:pPr/>
                <a:r>
                  <a:rPr lang="en-US" sz="2400" dirty="0" smtClean="0"/>
                  <a:t>If we observe  for some  signal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e>
                        </m:d>
                      </m:e>
                    </m:d>
                    <m:r>
                      <a:rPr lang="en-US" sz="2400" b="0" i="1" smtClean="0">
                        <a:latin typeface="Cambria Math" panose="02040503050406030204" pitchFamily="18" charset="0"/>
                      </a:rPr>
                      <m:t>&gt;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r>
                  <a:rPr lang="en-US" sz="2400" dirty="0" smtClean="0"/>
                  <a:t> (Figure 5A), </a:t>
                </a:r>
                <a:r>
                  <a:rPr lang="en-US" sz="2400" dirty="0"/>
                  <a:t>we assign a </a:t>
                </a:r>
                <a:r>
                  <a:rPr lang="en-US" sz="2400" dirty="0" smtClean="0"/>
                  <a:t>higher spring </a:t>
                </a:r>
                <a:r>
                  <a:rPr lang="en-US" sz="2400" dirty="0"/>
                  <a:t>constant between the beads. First, we estimate the NN interaction for all beads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𝑃</m:t>
                        </m:r>
                      </m:e>
                    </m:acc>
                    <m:r>
                      <a:rPr lang="en-US" sz="2400" i="1">
                        <a:latin typeface="Cambria Math" panose="02040503050406030204" pitchFamily="18" charset="0"/>
                      </a:rPr>
                      <m:t>(1)</m:t>
                    </m:r>
                  </m:oMath>
                </a14:m>
                <a:r>
                  <a:rPr lang="en-US" sz="2400" dirty="0"/>
                  <a:t>. </a:t>
                </a:r>
                <a:r>
                  <a:rPr lang="en-US" sz="2400" dirty="0" smtClean="0"/>
                  <a:t>We </a:t>
                </a:r>
                <a:r>
                  <a:rPr lang="en-US" sz="2400" dirty="0"/>
                  <a:t>fit a lognormal </a:t>
                </a:r>
                <a:r>
                  <a:rPr lang="en-US" sz="2400" dirty="0" smtClean="0"/>
                  <a:t>distribution (Figure 5B) </a:t>
                </a:r>
                <a:r>
                  <a:rPr lang="en-US" sz="2400" dirty="0"/>
                  <a:t>to the  NN encounter probability and use its expectation in the calculation of the </a:t>
                </a:r>
                <a:r>
                  <a:rPr lang="en-US" sz="2400" dirty="0" smtClean="0"/>
                  <a:t>new spring constant between beads n and m.</a:t>
                </a:r>
                <a:r>
                  <a:rPr lang="en-US" sz="2400" dirty="0"/>
                  <a:t/>
                </a:r>
                <a:br>
                  <a:rPr lang="en-US" sz="2400" dirty="0"/>
                </a:b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𝑃</m:t>
                                      </m:r>
                                    </m:e>
                                  </m:acc>
                                  <m:r>
                                    <a:rPr lang="en-US" sz="2400" i="1">
                                      <a:latin typeface="Cambria Math" panose="02040503050406030204" pitchFamily="18" charset="0"/>
                                    </a:rPr>
                                    <m:t>(1)</m:t>
                                  </m:r>
                                </m:num>
                                <m:den>
                                  <m:r>
                                    <a:rPr lang="en-US" sz="2400" i="1">
                                      <a:latin typeface="Cambria Math" panose="02040503050406030204" pitchFamily="18" charset="0"/>
                                    </a:rPr>
                                    <m:t>𝑃</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e>
                                  </m:d>
                                  <m:r>
                                    <a:rPr lang="en-US" sz="2400" i="1">
                                      <a:latin typeface="Cambria Math" panose="02040503050406030204" pitchFamily="18" charset="0"/>
                                    </a:rPr>
                                    <m:t>)</m:t>
                                  </m:r>
                                </m:den>
                              </m:f>
                            </m:e>
                          </m:d>
                        </m:e>
                        <m:sup>
                          <m:r>
                            <a:rPr lang="en-US" sz="2400" i="1">
                              <a:latin typeface="Cambria Math" panose="02040503050406030204" pitchFamily="18" charset="0"/>
                            </a:rPr>
                            <m:t>1.5</m:t>
                          </m:r>
                        </m:sup>
                      </m:sSup>
                    </m:oMath>
                  </m:oMathPara>
                </a14:m>
                <a:r>
                  <a:rPr lang="en-US" sz="2400" b="1" dirty="0"/>
                  <a:t/>
                </a:r>
                <a:br>
                  <a:rPr lang="en-US" sz="2400" b="1" dirty="0"/>
                </a:br>
                <a:endParaRPr lang="en-US" sz="2400" b="1" dirty="0" smtClean="0"/>
              </a:p>
              <a:p>
                <a:r>
                  <a:rPr lang="en-US" sz="3200" b="1" dirty="0" smtClean="0"/>
                  <a:t>Figure 5</a:t>
                </a:r>
                <a:endParaRPr lang="en-US" sz="2400" b="1" dirty="0"/>
              </a:p>
              <a:p>
                <a:endParaRPr lang="en-US" sz="2400" b="1" dirty="0" smtClean="0"/>
              </a:p>
              <a:p>
                <a:endParaRPr lang="en-US" sz="2400" b="1" dirty="0" smtClean="0"/>
              </a:p>
              <a:p>
                <a:endParaRPr lang="en-US" sz="2400" b="1" dirty="0"/>
              </a:p>
              <a:p>
                <a:endParaRPr lang="en-US" sz="2400" b="1" dirty="0" smtClean="0"/>
              </a:p>
              <a:p>
                <a:endParaRPr lang="en-US" sz="2400" b="1" dirty="0"/>
              </a:p>
              <a:p>
                <a:endParaRPr lang="en-US" sz="24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15564344" y="1979474"/>
                <a:ext cx="7622063" cy="26164214"/>
              </a:xfrm>
              <a:prstGeom prst="rect">
                <a:avLst/>
              </a:prstGeom>
              <a:blipFill rotWithShape="0">
                <a:blip r:embed="rId6"/>
                <a:stretch>
                  <a:fillRect l="-2798" t="-419" r="-1599"/>
                </a:stretch>
              </a:blipFill>
            </p:spPr>
            <p:txBody>
              <a:bodyPr/>
              <a:lstStyle/>
              <a:p>
                <a:r>
                  <a:rPr lang="en-US">
                    <a:noFill/>
                  </a:rPr>
                  <a:t> </a:t>
                </a:r>
              </a:p>
            </p:txBody>
          </p:sp>
        </mc:Fallback>
      </mc:AlternateContent>
      <p:grpSp>
        <p:nvGrpSpPr>
          <p:cNvPr id="25" name="Group 24"/>
          <p:cNvGrpSpPr/>
          <p:nvPr/>
        </p:nvGrpSpPr>
        <p:grpSpPr>
          <a:xfrm>
            <a:off x="8058936" y="22060167"/>
            <a:ext cx="6378146" cy="5661260"/>
            <a:chOff x="8051254" y="16130348"/>
            <a:chExt cx="6402597" cy="5974856"/>
          </a:xfrm>
        </p:grpSpPr>
        <p:grpSp>
          <p:nvGrpSpPr>
            <p:cNvPr id="20" name="Group 19"/>
            <p:cNvGrpSpPr/>
            <p:nvPr/>
          </p:nvGrpSpPr>
          <p:grpSpPr>
            <a:xfrm>
              <a:off x="8051254" y="16162302"/>
              <a:ext cx="3071138" cy="3041113"/>
              <a:chOff x="7933266" y="16162302"/>
              <a:chExt cx="3071138" cy="3041113"/>
            </a:xfrm>
          </p:grpSpPr>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47387" y="17047177"/>
                <a:ext cx="2895239" cy="2156238"/>
              </a:xfrm>
              <a:prstGeom prst="rect">
                <a:avLst/>
              </a:prstGeom>
              <a:ln>
                <a:noFill/>
              </a:ln>
              <a:effectLst>
                <a:outerShdw blurRad="292100" dist="139700" dir="2700000" algn="tl" rotWithShape="0">
                  <a:srgbClr val="333333">
                    <a:alpha val="65000"/>
                  </a:srgbClr>
                </a:outerShdw>
              </a:effectLst>
            </p:spPr>
          </p:pic>
          <p:sp>
            <p:nvSpPr>
              <p:cNvPr id="19" name="TextBox 18"/>
              <p:cNvSpPr txBox="1"/>
              <p:nvPr/>
            </p:nvSpPr>
            <p:spPr>
              <a:xfrm>
                <a:off x="7933266" y="16162302"/>
                <a:ext cx="3071138" cy="979213"/>
              </a:xfrm>
              <a:prstGeom prst="rect">
                <a:avLst/>
              </a:prstGeom>
              <a:noFill/>
            </p:spPr>
            <p:txBody>
              <a:bodyPr wrap="square" rtlCol="1">
                <a:spAutoFit/>
              </a:bodyPr>
              <a:lstStyle/>
              <a:p>
                <a:r>
                  <a:rPr lang="en-US" sz="4000" b="1" dirty="0" smtClean="0"/>
                  <a:t>A</a:t>
                </a:r>
                <a:r>
                  <a:rPr lang="en-US" dirty="0" smtClean="0"/>
                  <a:t>. </a:t>
                </a:r>
                <a:r>
                  <a:rPr lang="en-US" sz="3200" dirty="0" smtClean="0"/>
                  <a:t>Chain</a:t>
                </a:r>
                <a:endParaRPr lang="he-IL" sz="3200" dirty="0"/>
              </a:p>
            </p:txBody>
          </p:sp>
        </p:grpSp>
        <p:grpSp>
          <p:nvGrpSpPr>
            <p:cNvPr id="22" name="Group 21"/>
            <p:cNvGrpSpPr/>
            <p:nvPr/>
          </p:nvGrpSpPr>
          <p:grpSpPr>
            <a:xfrm>
              <a:off x="11544548" y="16130348"/>
              <a:ext cx="2909303" cy="3073066"/>
              <a:chOff x="11551373" y="16114964"/>
              <a:chExt cx="2909303" cy="3088451"/>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02826" y="17057624"/>
                <a:ext cx="2857850" cy="2145791"/>
              </a:xfrm>
              <a:prstGeom prst="rect">
                <a:avLst/>
              </a:prstGeom>
              <a:ln>
                <a:noFill/>
              </a:ln>
              <a:effectLst>
                <a:outerShdw blurRad="292100" dist="139700" dir="2700000" algn="tl" rotWithShape="0">
                  <a:srgbClr val="333333">
                    <a:alpha val="65000"/>
                  </a:srgbClr>
                </a:outerShdw>
              </a:effectLst>
            </p:spPr>
          </p:pic>
          <p:sp>
            <p:nvSpPr>
              <p:cNvPr id="21" name="TextBox 20"/>
              <p:cNvSpPr txBox="1"/>
              <p:nvPr/>
            </p:nvSpPr>
            <p:spPr>
              <a:xfrm>
                <a:off x="11551373" y="16114964"/>
                <a:ext cx="2199286" cy="984115"/>
              </a:xfrm>
              <a:prstGeom prst="rect">
                <a:avLst/>
              </a:prstGeom>
              <a:noFill/>
            </p:spPr>
            <p:txBody>
              <a:bodyPr wrap="square" rtlCol="1">
                <a:spAutoFit/>
              </a:bodyPr>
              <a:lstStyle/>
              <a:p>
                <a:r>
                  <a:rPr lang="en-US" sz="4000" b="1" dirty="0" smtClean="0"/>
                  <a:t>B</a:t>
                </a:r>
                <a:r>
                  <a:rPr lang="en-US" dirty="0" smtClean="0"/>
                  <a:t>. </a:t>
                </a:r>
                <a:r>
                  <a:rPr lang="en-US" sz="3600" dirty="0" smtClean="0"/>
                  <a:t>Ring</a:t>
                </a:r>
                <a:endParaRPr lang="he-IL" sz="3600" dirty="0"/>
              </a:p>
            </p:txBody>
          </p:sp>
        </p:grpSp>
        <p:grpSp>
          <p:nvGrpSpPr>
            <p:cNvPr id="24" name="Group 23"/>
            <p:cNvGrpSpPr/>
            <p:nvPr/>
          </p:nvGrpSpPr>
          <p:grpSpPr>
            <a:xfrm>
              <a:off x="8065375" y="19100807"/>
              <a:ext cx="3626933" cy="3004397"/>
              <a:chOff x="7947387" y="19150753"/>
              <a:chExt cx="3626933" cy="3004397"/>
            </a:xfrm>
          </p:grpSpPr>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70256" y="19980730"/>
                <a:ext cx="2875405" cy="2174420"/>
              </a:xfrm>
              <a:prstGeom prst="rect">
                <a:avLst/>
              </a:prstGeom>
              <a:ln>
                <a:noFill/>
              </a:ln>
              <a:effectLst>
                <a:outerShdw blurRad="292100" dist="139700" dir="2700000" algn="tl" rotWithShape="0">
                  <a:srgbClr val="333333">
                    <a:alpha val="65000"/>
                  </a:srgbClr>
                </a:outerShdw>
              </a:effectLst>
            </p:spPr>
          </p:pic>
          <p:sp>
            <p:nvSpPr>
              <p:cNvPr id="23" name="TextBox 22"/>
              <p:cNvSpPr txBox="1"/>
              <p:nvPr/>
            </p:nvSpPr>
            <p:spPr>
              <a:xfrm>
                <a:off x="7947387" y="19150753"/>
                <a:ext cx="3626933" cy="1001133"/>
              </a:xfrm>
              <a:prstGeom prst="rect">
                <a:avLst/>
              </a:prstGeom>
              <a:noFill/>
            </p:spPr>
            <p:txBody>
              <a:bodyPr wrap="square" rtlCol="1">
                <a:spAutoFit/>
              </a:bodyPr>
              <a:lstStyle/>
              <a:p>
                <a:r>
                  <a:rPr lang="en-US" sz="4000" b="1" dirty="0" smtClean="0"/>
                  <a:t>C</a:t>
                </a:r>
                <a:r>
                  <a:rPr lang="en-US" dirty="0" smtClean="0"/>
                  <a:t>. </a:t>
                </a:r>
                <a:r>
                  <a:rPr lang="en-US" sz="3600" dirty="0" smtClean="0"/>
                  <a:t>Composite </a:t>
                </a:r>
                <a:endParaRPr lang="he-IL" sz="3600" dirty="0"/>
              </a:p>
            </p:txBody>
          </p:sp>
        </p:grpSp>
      </p:grpSp>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426803" y="18737067"/>
            <a:ext cx="3971377" cy="2233899"/>
          </a:xfrm>
          <a:prstGeom prst="rect">
            <a:avLst/>
          </a:prstGeom>
          <a:ln>
            <a:noFill/>
          </a:ln>
          <a:effectLst>
            <a:outerShdw blurRad="292100" dist="139700" dir="2700000" algn="tl" rotWithShape="0">
              <a:srgbClr val="333333">
                <a:alpha val="65000"/>
              </a:srgbClr>
            </a:outerShdw>
          </a:effectLst>
        </p:spPr>
      </p:pic>
      <p:grpSp>
        <p:nvGrpSpPr>
          <p:cNvPr id="40" name="Group 39"/>
          <p:cNvGrpSpPr/>
          <p:nvPr/>
        </p:nvGrpSpPr>
        <p:grpSpPr>
          <a:xfrm>
            <a:off x="15777351" y="12098886"/>
            <a:ext cx="7021650" cy="3270802"/>
            <a:chOff x="15755954" y="5524500"/>
            <a:chExt cx="6970696" cy="3270802"/>
          </a:xfrm>
        </p:grpSpPr>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312911" y="6302622"/>
              <a:ext cx="3413739" cy="2485888"/>
            </a:xfrm>
            <a:prstGeom prst="rect">
              <a:avLst/>
            </a:prstGeom>
            <a:ln>
              <a:noFill/>
            </a:ln>
            <a:effectLst>
              <a:outerShdw blurRad="292100" dist="139700" dir="2700000" algn="tl" rotWithShape="0">
                <a:srgbClr val="333333">
                  <a:alpha val="65000"/>
                </a:srgbClr>
              </a:outerShdw>
            </a:effectLst>
          </p:spPr>
        </p:pic>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755954" y="6309414"/>
              <a:ext cx="3403343" cy="2485888"/>
            </a:xfrm>
            <a:prstGeom prst="rect">
              <a:avLst/>
            </a:prstGeom>
            <a:ln>
              <a:noFill/>
            </a:ln>
            <a:effectLst>
              <a:outerShdw blurRad="292100" dist="139700" dir="2700000" algn="tl" rotWithShape="0">
                <a:srgbClr val="333333">
                  <a:alpha val="65000"/>
                </a:srgbClr>
              </a:outerShdw>
            </a:effectLst>
          </p:spPr>
        </p:pic>
        <p:sp>
          <p:nvSpPr>
            <p:cNvPr id="33" name="TextBox 32"/>
            <p:cNvSpPr txBox="1"/>
            <p:nvPr/>
          </p:nvSpPr>
          <p:spPr>
            <a:xfrm>
              <a:off x="15772153" y="5524500"/>
              <a:ext cx="725010" cy="707886"/>
            </a:xfrm>
            <a:prstGeom prst="rect">
              <a:avLst/>
            </a:prstGeom>
            <a:noFill/>
          </p:spPr>
          <p:txBody>
            <a:bodyPr wrap="square" rtlCol="1">
              <a:spAutoFit/>
            </a:bodyPr>
            <a:lstStyle/>
            <a:p>
              <a:r>
                <a:rPr lang="en-US" sz="4000" b="1" dirty="0" smtClean="0"/>
                <a:t>A</a:t>
              </a:r>
              <a:endParaRPr lang="he-IL" sz="4000" b="1" dirty="0"/>
            </a:p>
          </p:txBody>
        </p:sp>
        <p:sp>
          <p:nvSpPr>
            <p:cNvPr id="34" name="TextBox 33"/>
            <p:cNvSpPr txBox="1"/>
            <p:nvPr/>
          </p:nvSpPr>
          <p:spPr>
            <a:xfrm>
              <a:off x="19273327" y="5524500"/>
              <a:ext cx="373562" cy="707886"/>
            </a:xfrm>
            <a:prstGeom prst="rect">
              <a:avLst/>
            </a:prstGeom>
            <a:noFill/>
          </p:spPr>
          <p:txBody>
            <a:bodyPr wrap="square" rtlCol="1">
              <a:spAutoFit/>
            </a:bodyPr>
            <a:lstStyle/>
            <a:p>
              <a:r>
                <a:rPr lang="en-US" sz="4000" b="1" dirty="0" smtClean="0"/>
                <a:t>B</a:t>
              </a:r>
              <a:endParaRPr lang="he-IL" sz="4000" b="1" dirty="0"/>
            </a:p>
          </p:txBody>
        </p:sp>
      </p:grpSp>
      <p:grpSp>
        <p:nvGrpSpPr>
          <p:cNvPr id="39" name="Group 38"/>
          <p:cNvGrpSpPr/>
          <p:nvPr/>
        </p:nvGrpSpPr>
        <p:grpSpPr>
          <a:xfrm>
            <a:off x="15831837" y="25610729"/>
            <a:ext cx="7108732" cy="2464942"/>
            <a:chOff x="15136022" y="21384818"/>
            <a:chExt cx="7108732" cy="2064626"/>
          </a:xfrm>
        </p:grpSpPr>
        <p:grpSp>
          <p:nvGrpSpPr>
            <p:cNvPr id="36" name="Group 35"/>
            <p:cNvGrpSpPr/>
            <p:nvPr/>
          </p:nvGrpSpPr>
          <p:grpSpPr>
            <a:xfrm>
              <a:off x="18915344" y="21384818"/>
              <a:ext cx="3329410" cy="2064626"/>
              <a:chOff x="19367633" y="21384818"/>
              <a:chExt cx="3815439" cy="2064626"/>
            </a:xfrm>
          </p:grpSpPr>
          <p:pic>
            <p:nvPicPr>
              <p:cNvPr id="131" name="Picture 1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669631" y="21438871"/>
                <a:ext cx="3513441" cy="2010573"/>
              </a:xfrm>
              <a:prstGeom prst="rect">
                <a:avLst/>
              </a:prstGeom>
              <a:ln>
                <a:noFill/>
              </a:ln>
              <a:effectLst>
                <a:outerShdw blurRad="292100" dist="139700" dir="2700000" algn="tl" rotWithShape="0">
                  <a:srgbClr val="333333">
                    <a:alpha val="65000"/>
                  </a:srgbClr>
                </a:outerShdw>
              </a:effectLst>
            </p:spPr>
          </p:pic>
          <p:sp>
            <p:nvSpPr>
              <p:cNvPr id="35" name="TextBox 34"/>
              <p:cNvSpPr txBox="1"/>
              <p:nvPr/>
            </p:nvSpPr>
            <p:spPr>
              <a:xfrm>
                <a:off x="19367633" y="21384818"/>
                <a:ext cx="1405230" cy="592923"/>
              </a:xfrm>
              <a:prstGeom prst="rect">
                <a:avLst/>
              </a:prstGeom>
              <a:noFill/>
            </p:spPr>
            <p:txBody>
              <a:bodyPr wrap="square" rtlCol="1">
                <a:spAutoFit/>
              </a:bodyPr>
              <a:lstStyle/>
              <a:p>
                <a:r>
                  <a:rPr lang="en-US" sz="4000" b="1" dirty="0"/>
                  <a:t>B</a:t>
                </a:r>
                <a:endParaRPr lang="he-IL" sz="4000" b="1" dirty="0"/>
              </a:p>
            </p:txBody>
          </p:sp>
        </p:grpSp>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695827" y="21438870"/>
              <a:ext cx="3068114" cy="2010573"/>
            </a:xfrm>
            <a:prstGeom prst="rect">
              <a:avLst/>
            </a:prstGeom>
            <a:ln>
              <a:noFill/>
            </a:ln>
            <a:effectLst>
              <a:outerShdw blurRad="292100" dist="139700" dir="2700000" algn="tl" rotWithShape="0">
                <a:srgbClr val="333333">
                  <a:alpha val="65000"/>
                </a:srgbClr>
              </a:outerShdw>
            </a:effectLst>
          </p:spPr>
        </p:pic>
        <p:sp>
          <p:nvSpPr>
            <p:cNvPr id="38" name="TextBox 37"/>
            <p:cNvSpPr txBox="1"/>
            <p:nvPr/>
          </p:nvSpPr>
          <p:spPr>
            <a:xfrm>
              <a:off x="15136022" y="21416734"/>
              <a:ext cx="725010" cy="592923"/>
            </a:xfrm>
            <a:prstGeom prst="rect">
              <a:avLst/>
            </a:prstGeom>
            <a:noFill/>
          </p:spPr>
          <p:txBody>
            <a:bodyPr wrap="square" rtlCol="1">
              <a:spAutoFit/>
            </a:bodyPr>
            <a:lstStyle/>
            <a:p>
              <a:r>
                <a:rPr lang="en-US" sz="4000" b="1" dirty="0" smtClean="0"/>
                <a:t>A</a:t>
              </a:r>
              <a:endParaRPr lang="he-IL" sz="4000" b="1" dirty="0"/>
            </a:p>
          </p:txBody>
        </p:sp>
      </p:grpSp>
      <p:grpSp>
        <p:nvGrpSpPr>
          <p:cNvPr id="49" name="Group 48"/>
          <p:cNvGrpSpPr/>
          <p:nvPr/>
        </p:nvGrpSpPr>
        <p:grpSpPr>
          <a:xfrm>
            <a:off x="23674758" y="6960062"/>
            <a:ext cx="6684143" cy="5138824"/>
            <a:chOff x="31388140" y="10246490"/>
            <a:chExt cx="6684143" cy="4493627"/>
          </a:xfrm>
        </p:grpSpPr>
        <p:grpSp>
          <p:nvGrpSpPr>
            <p:cNvPr id="48" name="Group 47"/>
            <p:cNvGrpSpPr/>
            <p:nvPr/>
          </p:nvGrpSpPr>
          <p:grpSpPr>
            <a:xfrm>
              <a:off x="31388140" y="10246490"/>
              <a:ext cx="6684143" cy="4493627"/>
              <a:chOff x="23689494" y="10163957"/>
              <a:chExt cx="6684143" cy="4493627"/>
            </a:xfrm>
          </p:grpSpPr>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740119" y="10926230"/>
                <a:ext cx="6633518" cy="3731354"/>
              </a:xfrm>
              <a:prstGeom prst="rect">
                <a:avLst/>
              </a:prstGeom>
              <a:ln>
                <a:noFill/>
              </a:ln>
              <a:effectLst>
                <a:outerShdw blurRad="292100" dist="139700" dir="2700000" algn="tl" rotWithShape="0">
                  <a:srgbClr val="333333">
                    <a:alpha val="65000"/>
                  </a:srgbClr>
                </a:outerShdw>
              </a:effectLst>
            </p:spPr>
          </p:pic>
          <p:sp>
            <p:nvSpPr>
              <p:cNvPr id="41" name="TextBox 40"/>
              <p:cNvSpPr txBox="1"/>
              <p:nvPr/>
            </p:nvSpPr>
            <p:spPr>
              <a:xfrm>
                <a:off x="23689494" y="10163957"/>
                <a:ext cx="619432" cy="707886"/>
              </a:xfrm>
              <a:prstGeom prst="rect">
                <a:avLst/>
              </a:prstGeom>
              <a:noFill/>
            </p:spPr>
            <p:txBody>
              <a:bodyPr wrap="square" rtlCol="0">
                <a:spAutoFit/>
              </a:bodyPr>
              <a:lstStyle/>
              <a:p>
                <a:r>
                  <a:rPr lang="en-US" sz="4000" b="1" dirty="0" smtClean="0"/>
                  <a:t>A</a:t>
                </a:r>
                <a:endParaRPr lang="en-US" sz="4000" b="1" dirty="0"/>
              </a:p>
            </p:txBody>
          </p:sp>
          <p:sp>
            <p:nvSpPr>
              <p:cNvPr id="42" name="TextBox 41"/>
              <p:cNvSpPr txBox="1"/>
              <p:nvPr/>
            </p:nvSpPr>
            <p:spPr>
              <a:xfrm>
                <a:off x="27407125" y="10163957"/>
                <a:ext cx="884903" cy="707886"/>
              </a:xfrm>
              <a:prstGeom prst="rect">
                <a:avLst/>
              </a:prstGeom>
              <a:noFill/>
            </p:spPr>
            <p:txBody>
              <a:bodyPr wrap="square" rtlCol="0">
                <a:spAutoFit/>
              </a:bodyPr>
              <a:lstStyle/>
              <a:p>
                <a:r>
                  <a:rPr lang="en-US" sz="4000" b="1" dirty="0" smtClean="0"/>
                  <a:t>B</a:t>
                </a:r>
                <a:endParaRPr lang="en-US" sz="4000" b="1" dirty="0"/>
              </a:p>
            </p:txBody>
          </p:sp>
          <p:sp>
            <p:nvSpPr>
              <p:cNvPr id="43" name="TextBox 42"/>
              <p:cNvSpPr txBox="1"/>
              <p:nvPr/>
            </p:nvSpPr>
            <p:spPr>
              <a:xfrm>
                <a:off x="23740119" y="12679140"/>
                <a:ext cx="766916" cy="707886"/>
              </a:xfrm>
              <a:prstGeom prst="rect">
                <a:avLst/>
              </a:prstGeom>
              <a:noFill/>
            </p:spPr>
            <p:txBody>
              <a:bodyPr wrap="square" rtlCol="0">
                <a:spAutoFit/>
              </a:bodyPr>
              <a:lstStyle/>
              <a:p>
                <a:r>
                  <a:rPr lang="en-US" sz="4000" b="1" dirty="0"/>
                  <a:t>C</a:t>
                </a:r>
              </a:p>
            </p:txBody>
          </p:sp>
          <p:sp>
            <p:nvSpPr>
              <p:cNvPr id="45" name="Rectangle 44"/>
              <p:cNvSpPr/>
              <p:nvPr/>
            </p:nvSpPr>
            <p:spPr>
              <a:xfrm>
                <a:off x="26304239" y="13601700"/>
                <a:ext cx="3909061" cy="6781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Connected beads (highlighted)</a:t>
                </a:r>
                <a:r>
                  <a:rPr lang="en-US" sz="2000" dirty="0" smtClean="0"/>
                  <a:t/>
                </a:r>
                <a:br>
                  <a:rPr lang="en-US" sz="2000" dirty="0" smtClean="0"/>
                </a:br>
                <a:r>
                  <a:rPr lang="en-US" sz="2000" dirty="0" smtClean="0">
                    <a:solidFill>
                      <a:schemeClr val="tx1"/>
                    </a:solidFill>
                  </a:rPr>
                  <a:t>not connected</a:t>
                </a:r>
                <a:endParaRPr lang="en-US" sz="2000" dirty="0">
                  <a:solidFill>
                    <a:schemeClr val="tx1"/>
                  </a:solidFill>
                </a:endParaRPr>
              </a:p>
            </p:txBody>
          </p:sp>
        </p:grpSp>
        <p:sp>
          <p:nvSpPr>
            <p:cNvPr id="44" name="Oval 43"/>
            <p:cNvSpPr/>
            <p:nvPr/>
          </p:nvSpPr>
          <p:spPr>
            <a:xfrm>
              <a:off x="33026337" y="1302831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3674037" y="13021598"/>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3674037" y="1365315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3361617" y="1335941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2378637" y="13654058"/>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2378637" y="143313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2713917" y="139884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3026337" y="14331334"/>
              <a:ext cx="53340" cy="68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77897" y="13797934"/>
              <a:ext cx="129540" cy="129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089327" y="14133214"/>
              <a:ext cx="129540" cy="1219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31394400" y="2023505"/>
            <a:ext cx="7239000" cy="8956298"/>
          </a:xfrm>
          <a:prstGeom prst="rect">
            <a:avLst/>
          </a:prstGeom>
          <a:noFill/>
        </p:spPr>
        <p:txBody>
          <a:bodyPr wrap="square" rtlCol="0">
            <a:spAutoFit/>
          </a:bodyPr>
          <a:lstStyle/>
          <a:p>
            <a:r>
              <a:rPr lang="en-US" sz="4000" b="1" dirty="0" smtClean="0"/>
              <a:t>Summary</a:t>
            </a:r>
          </a:p>
          <a:p>
            <a:endParaRPr lang="en-US" sz="4000" b="1" dirty="0"/>
          </a:p>
          <a:p>
            <a:pPr marL="457200" indent="-457200">
              <a:buAutoNum type="arabicPeriod"/>
            </a:pPr>
            <a:r>
              <a:rPr lang="en-US" sz="2400" dirty="0" smtClean="0"/>
              <a:t>We have developed a method to reconstruct the mean architecture of a polymer using </a:t>
            </a:r>
            <a:r>
              <a:rPr lang="en-US" sz="2400" dirty="0" err="1" smtClean="0"/>
              <a:t>HiC</a:t>
            </a:r>
            <a:r>
              <a:rPr lang="en-US" sz="2400" dirty="0" smtClean="0"/>
              <a:t> data, capturing its salient features;</a:t>
            </a:r>
          </a:p>
          <a:p>
            <a:pPr marL="457200" indent="-457200">
              <a:buAutoNum type="arabicPeriod"/>
            </a:pPr>
            <a:r>
              <a:rPr lang="en-US" sz="2400" dirty="0" smtClean="0"/>
              <a:t>Examination of the method shows excellent agreement </a:t>
            </a:r>
            <a:r>
              <a:rPr lang="en-US" sz="2400" dirty="0"/>
              <a:t>with synthetic </a:t>
            </a:r>
            <a:r>
              <a:rPr lang="en-US" sz="2400" dirty="0" smtClean="0"/>
              <a:t>data, exemplifies the robustness of our method;</a:t>
            </a:r>
          </a:p>
          <a:p>
            <a:pPr marL="457200" indent="-457200">
              <a:buAutoNum type="arabicPeriod"/>
            </a:pPr>
            <a:r>
              <a:rPr lang="en-US" sz="2400" dirty="0" smtClean="0"/>
              <a:t>We have presented a novel use of the solution of the inverse heat equation to smooth </a:t>
            </a:r>
            <a:r>
              <a:rPr lang="en-US" sz="2400" dirty="0" err="1" smtClean="0"/>
              <a:t>HiC</a:t>
            </a:r>
            <a:r>
              <a:rPr lang="en-US" sz="2400" dirty="0" smtClean="0"/>
              <a:t> data based on the underlying  assumption of a Rouse polymer.</a:t>
            </a:r>
          </a:p>
          <a:p>
            <a:pPr marL="457200" indent="-457200">
              <a:buAutoNum type="arabicPeriod"/>
            </a:pPr>
            <a:endParaRPr lang="en-US" sz="2400" dirty="0" smtClean="0"/>
          </a:p>
          <a:p>
            <a:r>
              <a:rPr lang="en-US" sz="4000" b="1" dirty="0" smtClean="0"/>
              <a:t>Perspectives</a:t>
            </a:r>
          </a:p>
          <a:p>
            <a:pPr marL="457200" indent="-457200">
              <a:buFont typeface="+mj-lt"/>
              <a:buAutoNum type="arabicPeriod"/>
            </a:pPr>
            <a:r>
              <a:rPr lang="en-US" sz="2400" dirty="0" smtClean="0"/>
              <a:t>Further investigation into the resulting structure  from </a:t>
            </a:r>
            <a:r>
              <a:rPr lang="en-US" sz="2400" dirty="0" err="1" smtClean="0"/>
              <a:t>HiC</a:t>
            </a:r>
            <a:r>
              <a:rPr lang="en-US" sz="2400" dirty="0" smtClean="0"/>
              <a:t> experiments will be carried out;</a:t>
            </a:r>
          </a:p>
          <a:p>
            <a:pPr marL="457200" indent="-457200">
              <a:buFont typeface="+mj-lt"/>
              <a:buAutoNum type="arabicPeriod"/>
            </a:pPr>
            <a:r>
              <a:rPr lang="en-US" sz="2400" dirty="0" smtClean="0"/>
              <a:t>A much more accurate result can be obtained using synchronized cell cycle samples;</a:t>
            </a:r>
          </a:p>
          <a:p>
            <a:pPr marL="457200" indent="-457200">
              <a:buFont typeface="+mj-lt"/>
              <a:buAutoNum type="arabicPeriod"/>
            </a:pPr>
            <a:r>
              <a:rPr lang="en-US" sz="2400" dirty="0" smtClean="0"/>
              <a:t>A measure for the similarity between the simulated encounter probability and the observed one should be incorporated </a:t>
            </a:r>
          </a:p>
          <a:p>
            <a:pPr marL="457200" indent="-457200">
              <a:buFont typeface="+mj-lt"/>
              <a:buAutoNum type="arabicPeriod"/>
            </a:pPr>
            <a:endParaRPr lang="en-US" sz="2400" dirty="0" smtClean="0"/>
          </a:p>
          <a:p>
            <a:pPr marL="457200" indent="-457200">
              <a:buFont typeface="+mj-lt"/>
              <a:buAutoNum type="arabicPeriod"/>
            </a:pPr>
            <a:endParaRPr lang="en-US" sz="2400" dirty="0"/>
          </a:p>
        </p:txBody>
      </p:sp>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689494" y="17182902"/>
            <a:ext cx="4467225" cy="3705225"/>
          </a:xfrm>
          <a:prstGeom prst="rect">
            <a:avLst/>
          </a:prstGeom>
          <a:ln>
            <a:noFill/>
          </a:ln>
          <a:effectLst>
            <a:outerShdw blurRad="292100" dist="139700" dir="2700000" algn="tl" rotWithShape="0">
              <a:srgbClr val="333333">
                <a:alpha val="65000"/>
              </a:srgbClr>
            </a:outerShdw>
          </a:effectLst>
        </p:spPr>
      </p:pic>
      <p:sp>
        <p:nvSpPr>
          <p:cNvPr id="55" name="TextBox 54"/>
          <p:cNvSpPr txBox="1"/>
          <p:nvPr/>
        </p:nvSpPr>
        <p:spPr>
          <a:xfrm>
            <a:off x="31760016" y="14642087"/>
            <a:ext cx="6724035" cy="5456622"/>
          </a:xfrm>
          <a:prstGeom prst="rect">
            <a:avLst/>
          </a:prstGeom>
          <a:noFill/>
        </p:spPr>
        <p:txBody>
          <a:bodyPr wrap="square" rtlCol="0">
            <a:spAutoFit/>
          </a:bodyPr>
          <a:lstStyle/>
          <a:p>
            <a:r>
              <a:rPr lang="en-US" dirty="0" smtClean="0"/>
              <a:t>References</a:t>
            </a:r>
            <a:br>
              <a:rPr lang="en-US" dirty="0" smtClean="0"/>
            </a:br>
            <a:endParaRPr lang="en-US" dirty="0" smtClean="0"/>
          </a:p>
          <a:p>
            <a:r>
              <a:rPr lang="en-US" sz="2400" dirty="0" smtClean="0"/>
              <a:t>[Nora PE 2012] </a:t>
            </a:r>
            <a:r>
              <a:rPr lang="en-US" sz="2400" dirty="0"/>
              <a:t>Nora, </a:t>
            </a:r>
            <a:r>
              <a:rPr lang="en-US" sz="2400" dirty="0" err="1"/>
              <a:t>Elphège</a:t>
            </a:r>
            <a:r>
              <a:rPr lang="en-US" sz="2400" dirty="0"/>
              <a:t> P., et al. "Spatial partitioning of the regulatory landscape of the X-inactivation </a:t>
            </a:r>
            <a:r>
              <a:rPr lang="en-US" sz="2400" dirty="0" err="1"/>
              <a:t>centre</a:t>
            </a:r>
            <a:r>
              <a:rPr lang="en-US" sz="2400" dirty="0"/>
              <a:t>." </a:t>
            </a:r>
            <a:r>
              <a:rPr lang="en-US" sz="2400" i="1" dirty="0"/>
              <a:t>Nature</a:t>
            </a:r>
            <a:r>
              <a:rPr lang="en-US" sz="2400" dirty="0"/>
              <a:t> 485.7398 (2012): 381-385</a:t>
            </a:r>
            <a:r>
              <a:rPr lang="en-US" sz="2400" dirty="0" smtClean="0"/>
              <a:t>.</a:t>
            </a:r>
          </a:p>
          <a:p>
            <a:endParaRPr lang="en-US" sz="2400" dirty="0"/>
          </a:p>
          <a:p>
            <a:r>
              <a:rPr lang="en-US" sz="2400" dirty="0" smtClean="0"/>
              <a:t>[Luca G 2014] </a:t>
            </a:r>
            <a:r>
              <a:rPr lang="en-US" sz="2400" dirty="0" err="1"/>
              <a:t>Giorgetti</a:t>
            </a:r>
            <a:r>
              <a:rPr lang="en-US" sz="2400" dirty="0"/>
              <a:t>, Luca, et al. </a:t>
            </a:r>
            <a:r>
              <a:rPr lang="en-US" sz="2400"/>
              <a:t>"Predictive polymer modeling reveals coupled fluctuations in chromosome conformation and transcription." </a:t>
            </a:r>
            <a:r>
              <a:rPr lang="en-US" sz="2400" i="1"/>
              <a:t>Cell</a:t>
            </a:r>
            <a:r>
              <a:rPr lang="en-US" sz="2400"/>
              <a:t> 157.4 (2014): 950-963</a:t>
            </a:r>
            <a:r>
              <a:rPr lang="en-US" sz="2400" smtClean="0"/>
              <a:t>.</a:t>
            </a:r>
          </a:p>
          <a:p>
            <a:endParaRPr lang="en-US" sz="2400" dirty="0"/>
          </a:p>
        </p:txBody>
      </p:sp>
      <p:sp>
        <p:nvSpPr>
          <p:cNvPr id="56" name="TextBox 55"/>
          <p:cNvSpPr txBox="1"/>
          <p:nvPr/>
        </p:nvSpPr>
        <p:spPr>
          <a:xfrm>
            <a:off x="23984474" y="15869265"/>
            <a:ext cx="4292818" cy="707886"/>
          </a:xfrm>
          <a:prstGeom prst="rect">
            <a:avLst/>
          </a:prstGeom>
          <a:noFill/>
        </p:spPr>
        <p:txBody>
          <a:bodyPr wrap="square" rtlCol="0">
            <a:spAutoFit/>
          </a:bodyPr>
          <a:lstStyle/>
          <a:p>
            <a:r>
              <a:rPr lang="en-US" sz="4000" b="1" dirty="0" smtClean="0"/>
              <a:t>Figure 8</a:t>
            </a:r>
            <a:endParaRPr lang="en-US" sz="4000" b="1" dirty="0"/>
          </a:p>
        </p:txBody>
      </p:sp>
    </p:spTree>
    <p:extLst>
      <p:ext uri="{BB962C8B-B14F-4D97-AF65-F5344CB8AC3E}">
        <p14:creationId xmlns:p14="http://schemas.microsoft.com/office/powerpoint/2010/main" val="397280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1622</TotalTime>
  <Words>314</Words>
  <Application>Microsoft Office PowerPoint</Application>
  <PresentationFormat>Custom</PresentationFormat>
  <Paragraphs>151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Ofir</dc:creator>
  <cp:lastModifiedBy>Ofir</cp:lastModifiedBy>
  <cp:revision>281</cp:revision>
  <dcterms:created xsi:type="dcterms:W3CDTF">2015-03-05T10:25:27Z</dcterms:created>
  <dcterms:modified xsi:type="dcterms:W3CDTF">2015-03-13T11:47:42Z</dcterms:modified>
</cp:coreProperties>
</file>