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956000" cy="28498800"/>
  <p:notesSz cx="6858000" cy="9144000"/>
  <p:defaultTextStyle>
    <a:defPPr>
      <a:defRPr lang="en-US"/>
    </a:defPPr>
    <a:lvl1pPr marL="0" algn="l" defTabSz="2757830" rtl="0" eaLnBrk="1" latinLnBrk="0" hangingPunct="1">
      <a:defRPr sz="5429" kern="1200">
        <a:solidFill>
          <a:schemeClr val="tx1"/>
        </a:solidFill>
        <a:latin typeface="+mn-lt"/>
        <a:ea typeface="+mn-ea"/>
        <a:cs typeface="+mn-cs"/>
      </a:defRPr>
    </a:lvl1pPr>
    <a:lvl2pPr marL="1378915" algn="l" defTabSz="2757830" rtl="0" eaLnBrk="1" latinLnBrk="0" hangingPunct="1">
      <a:defRPr sz="5429" kern="1200">
        <a:solidFill>
          <a:schemeClr val="tx1"/>
        </a:solidFill>
        <a:latin typeface="+mn-lt"/>
        <a:ea typeface="+mn-ea"/>
        <a:cs typeface="+mn-cs"/>
      </a:defRPr>
    </a:lvl2pPr>
    <a:lvl3pPr marL="2757830" algn="l" defTabSz="2757830" rtl="0" eaLnBrk="1" latinLnBrk="0" hangingPunct="1">
      <a:defRPr sz="5429" kern="1200">
        <a:solidFill>
          <a:schemeClr val="tx1"/>
        </a:solidFill>
        <a:latin typeface="+mn-lt"/>
        <a:ea typeface="+mn-ea"/>
        <a:cs typeface="+mn-cs"/>
      </a:defRPr>
    </a:lvl3pPr>
    <a:lvl4pPr marL="4136746" algn="l" defTabSz="2757830" rtl="0" eaLnBrk="1" latinLnBrk="0" hangingPunct="1">
      <a:defRPr sz="5429" kern="1200">
        <a:solidFill>
          <a:schemeClr val="tx1"/>
        </a:solidFill>
        <a:latin typeface="+mn-lt"/>
        <a:ea typeface="+mn-ea"/>
        <a:cs typeface="+mn-cs"/>
      </a:defRPr>
    </a:lvl4pPr>
    <a:lvl5pPr marL="5515661" algn="l" defTabSz="2757830" rtl="0" eaLnBrk="1" latinLnBrk="0" hangingPunct="1">
      <a:defRPr sz="5429" kern="1200">
        <a:solidFill>
          <a:schemeClr val="tx1"/>
        </a:solidFill>
        <a:latin typeface="+mn-lt"/>
        <a:ea typeface="+mn-ea"/>
        <a:cs typeface="+mn-cs"/>
      </a:defRPr>
    </a:lvl5pPr>
    <a:lvl6pPr marL="6894576" algn="l" defTabSz="2757830" rtl="0" eaLnBrk="1" latinLnBrk="0" hangingPunct="1">
      <a:defRPr sz="5429" kern="1200">
        <a:solidFill>
          <a:schemeClr val="tx1"/>
        </a:solidFill>
        <a:latin typeface="+mn-lt"/>
        <a:ea typeface="+mn-ea"/>
        <a:cs typeface="+mn-cs"/>
      </a:defRPr>
    </a:lvl6pPr>
    <a:lvl7pPr marL="8273491" algn="l" defTabSz="2757830" rtl="0" eaLnBrk="1" latinLnBrk="0" hangingPunct="1">
      <a:defRPr sz="5429" kern="1200">
        <a:solidFill>
          <a:schemeClr val="tx1"/>
        </a:solidFill>
        <a:latin typeface="+mn-lt"/>
        <a:ea typeface="+mn-ea"/>
        <a:cs typeface="+mn-cs"/>
      </a:defRPr>
    </a:lvl7pPr>
    <a:lvl8pPr marL="9652406" algn="l" defTabSz="2757830" rtl="0" eaLnBrk="1" latinLnBrk="0" hangingPunct="1">
      <a:defRPr sz="5429" kern="1200">
        <a:solidFill>
          <a:schemeClr val="tx1"/>
        </a:solidFill>
        <a:latin typeface="+mn-lt"/>
        <a:ea typeface="+mn-ea"/>
        <a:cs typeface="+mn-cs"/>
      </a:defRPr>
    </a:lvl8pPr>
    <a:lvl9pPr marL="11031322" algn="l" defTabSz="2757830" rtl="0" eaLnBrk="1" latinLnBrk="0" hangingPunct="1">
      <a:defRPr sz="5429"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25" d="100"/>
          <a:sy n="25" d="100"/>
        </p:scale>
        <p:origin x="1008"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1700" y="4664042"/>
            <a:ext cx="24612600" cy="9921804"/>
          </a:xfrm>
        </p:spPr>
        <p:txBody>
          <a:bodyPr anchor="b"/>
          <a:lstStyle>
            <a:lvl1pPr algn="ctr">
              <a:defRPr sz="19000"/>
            </a:lvl1pPr>
          </a:lstStyle>
          <a:p>
            <a:r>
              <a:rPr lang="en-US" smtClean="0"/>
              <a:t>Click to edit Master title style</a:t>
            </a:r>
            <a:endParaRPr lang="en-US" dirty="0"/>
          </a:p>
        </p:txBody>
      </p:sp>
      <p:sp>
        <p:nvSpPr>
          <p:cNvPr id="3" name="Subtitle 2"/>
          <p:cNvSpPr>
            <a:spLocks noGrp="1"/>
          </p:cNvSpPr>
          <p:nvPr>
            <p:ph type="subTitle" idx="1"/>
          </p:nvPr>
        </p:nvSpPr>
        <p:spPr>
          <a:xfrm>
            <a:off x="3619500" y="14968469"/>
            <a:ext cx="21717000" cy="6880611"/>
          </a:xfrm>
        </p:spPr>
        <p:txBody>
          <a:bodyPr/>
          <a:lstStyle>
            <a:lvl1pPr marL="0" indent="0" algn="ctr">
              <a:buNone/>
              <a:defRPr sz="7600"/>
            </a:lvl1pPr>
            <a:lvl2pPr marL="1447815" indent="0" algn="ctr">
              <a:buNone/>
              <a:defRPr sz="6333"/>
            </a:lvl2pPr>
            <a:lvl3pPr marL="2895630" indent="0" algn="ctr">
              <a:buNone/>
              <a:defRPr sz="5700"/>
            </a:lvl3pPr>
            <a:lvl4pPr marL="4343446" indent="0" algn="ctr">
              <a:buNone/>
              <a:defRPr sz="5067"/>
            </a:lvl4pPr>
            <a:lvl5pPr marL="5791261" indent="0" algn="ctr">
              <a:buNone/>
              <a:defRPr sz="5067"/>
            </a:lvl5pPr>
            <a:lvl6pPr marL="7239076" indent="0" algn="ctr">
              <a:buNone/>
              <a:defRPr sz="5067"/>
            </a:lvl6pPr>
            <a:lvl7pPr marL="8686891" indent="0" algn="ctr">
              <a:buNone/>
              <a:defRPr sz="5067"/>
            </a:lvl7pPr>
            <a:lvl8pPr marL="10134707" indent="0" algn="ctr">
              <a:buNone/>
              <a:defRPr sz="5067"/>
            </a:lvl8pPr>
            <a:lvl9pPr marL="11582522" indent="0" algn="ctr">
              <a:buNone/>
              <a:defRPr sz="506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9957175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28603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21639" y="1517297"/>
            <a:ext cx="6243638" cy="2415141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90726" y="1517297"/>
            <a:ext cx="18368963" cy="241514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68214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271780-4C30-459F-9B60-DDDABA3AB08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76775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75645" y="7104918"/>
            <a:ext cx="24974550" cy="11854707"/>
          </a:xfrm>
        </p:spPr>
        <p:txBody>
          <a:bodyPr anchor="b"/>
          <a:lstStyle>
            <a:lvl1pPr>
              <a:defRPr sz="19000"/>
            </a:lvl1pPr>
          </a:lstStyle>
          <a:p>
            <a:r>
              <a:rPr lang="en-US" smtClean="0"/>
              <a:t>Click to edit Master title style</a:t>
            </a:r>
            <a:endParaRPr lang="en-US" dirty="0"/>
          </a:p>
        </p:txBody>
      </p:sp>
      <p:sp>
        <p:nvSpPr>
          <p:cNvPr id="3" name="Text Placeholder 2"/>
          <p:cNvSpPr>
            <a:spLocks noGrp="1"/>
          </p:cNvSpPr>
          <p:nvPr>
            <p:ph type="body" idx="1"/>
          </p:nvPr>
        </p:nvSpPr>
        <p:spPr>
          <a:xfrm>
            <a:off x="1975645" y="19071775"/>
            <a:ext cx="24974550" cy="6234110"/>
          </a:xfrm>
        </p:spPr>
        <p:txBody>
          <a:bodyPr/>
          <a:lstStyle>
            <a:lvl1pPr marL="0" indent="0">
              <a:buNone/>
              <a:defRPr sz="7600">
                <a:solidFill>
                  <a:schemeClr val="tx1"/>
                </a:solidFill>
              </a:defRPr>
            </a:lvl1pPr>
            <a:lvl2pPr marL="1447815" indent="0">
              <a:buNone/>
              <a:defRPr sz="6333">
                <a:solidFill>
                  <a:schemeClr val="tx1">
                    <a:tint val="75000"/>
                  </a:schemeClr>
                </a:solidFill>
              </a:defRPr>
            </a:lvl2pPr>
            <a:lvl3pPr marL="2895630" indent="0">
              <a:buNone/>
              <a:defRPr sz="5700">
                <a:solidFill>
                  <a:schemeClr val="tx1">
                    <a:tint val="75000"/>
                  </a:schemeClr>
                </a:solidFill>
              </a:defRPr>
            </a:lvl3pPr>
            <a:lvl4pPr marL="4343446" indent="0">
              <a:buNone/>
              <a:defRPr sz="5067">
                <a:solidFill>
                  <a:schemeClr val="tx1">
                    <a:tint val="75000"/>
                  </a:schemeClr>
                </a:solidFill>
              </a:defRPr>
            </a:lvl4pPr>
            <a:lvl5pPr marL="5791261" indent="0">
              <a:buNone/>
              <a:defRPr sz="5067">
                <a:solidFill>
                  <a:schemeClr val="tx1">
                    <a:tint val="75000"/>
                  </a:schemeClr>
                </a:solidFill>
              </a:defRPr>
            </a:lvl5pPr>
            <a:lvl6pPr marL="7239076" indent="0">
              <a:buNone/>
              <a:defRPr sz="5067">
                <a:solidFill>
                  <a:schemeClr val="tx1">
                    <a:tint val="75000"/>
                  </a:schemeClr>
                </a:solidFill>
              </a:defRPr>
            </a:lvl6pPr>
            <a:lvl7pPr marL="8686891" indent="0">
              <a:buNone/>
              <a:defRPr sz="5067">
                <a:solidFill>
                  <a:schemeClr val="tx1">
                    <a:tint val="75000"/>
                  </a:schemeClr>
                </a:solidFill>
              </a:defRPr>
            </a:lvl7pPr>
            <a:lvl8pPr marL="10134707" indent="0">
              <a:buNone/>
              <a:defRPr sz="5067">
                <a:solidFill>
                  <a:schemeClr val="tx1">
                    <a:tint val="75000"/>
                  </a:schemeClr>
                </a:solidFill>
              </a:defRPr>
            </a:lvl8pPr>
            <a:lvl9pPr marL="11582522" indent="0">
              <a:buNone/>
              <a:defRPr sz="50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271780-4C30-459F-9B60-DDDABA3AB087}"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48026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90725" y="7586486"/>
            <a:ext cx="12306300" cy="18082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658975" y="7586486"/>
            <a:ext cx="12306300" cy="18082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271780-4C30-459F-9B60-DDDABA3AB087}"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392423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94497" y="1517303"/>
            <a:ext cx="24974550" cy="550845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94500" y="6986166"/>
            <a:ext cx="12249743" cy="3423812"/>
          </a:xfrm>
        </p:spPr>
        <p:txBody>
          <a:bodyPr anchor="b"/>
          <a:lstStyle>
            <a:lvl1pPr marL="0" indent="0">
              <a:buNone/>
              <a:defRPr sz="7600" b="1"/>
            </a:lvl1pPr>
            <a:lvl2pPr marL="1447815" indent="0">
              <a:buNone/>
              <a:defRPr sz="6333" b="1"/>
            </a:lvl2pPr>
            <a:lvl3pPr marL="2895630" indent="0">
              <a:buNone/>
              <a:defRPr sz="5700" b="1"/>
            </a:lvl3pPr>
            <a:lvl4pPr marL="4343446" indent="0">
              <a:buNone/>
              <a:defRPr sz="5067" b="1"/>
            </a:lvl4pPr>
            <a:lvl5pPr marL="5791261" indent="0">
              <a:buNone/>
              <a:defRPr sz="5067" b="1"/>
            </a:lvl5pPr>
            <a:lvl6pPr marL="7239076" indent="0">
              <a:buNone/>
              <a:defRPr sz="5067" b="1"/>
            </a:lvl6pPr>
            <a:lvl7pPr marL="8686891" indent="0">
              <a:buNone/>
              <a:defRPr sz="5067" b="1"/>
            </a:lvl7pPr>
            <a:lvl8pPr marL="10134707" indent="0">
              <a:buNone/>
              <a:defRPr sz="5067" b="1"/>
            </a:lvl8pPr>
            <a:lvl9pPr marL="11582522" indent="0">
              <a:buNone/>
              <a:defRPr sz="5067" b="1"/>
            </a:lvl9pPr>
          </a:lstStyle>
          <a:p>
            <a:pPr lvl="0"/>
            <a:r>
              <a:rPr lang="en-US" smtClean="0"/>
              <a:t>Click to edit Master text styles</a:t>
            </a:r>
          </a:p>
        </p:txBody>
      </p:sp>
      <p:sp>
        <p:nvSpPr>
          <p:cNvPr id="4" name="Content Placeholder 3"/>
          <p:cNvSpPr>
            <a:spLocks noGrp="1"/>
          </p:cNvSpPr>
          <p:nvPr>
            <p:ph sz="half" idx="2"/>
          </p:nvPr>
        </p:nvSpPr>
        <p:spPr>
          <a:xfrm>
            <a:off x="1994500" y="10409978"/>
            <a:ext cx="12249743" cy="15311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658976" y="6986166"/>
            <a:ext cx="12310072" cy="3423812"/>
          </a:xfrm>
        </p:spPr>
        <p:txBody>
          <a:bodyPr anchor="b"/>
          <a:lstStyle>
            <a:lvl1pPr marL="0" indent="0">
              <a:buNone/>
              <a:defRPr sz="7600" b="1"/>
            </a:lvl1pPr>
            <a:lvl2pPr marL="1447815" indent="0">
              <a:buNone/>
              <a:defRPr sz="6333" b="1"/>
            </a:lvl2pPr>
            <a:lvl3pPr marL="2895630" indent="0">
              <a:buNone/>
              <a:defRPr sz="5700" b="1"/>
            </a:lvl3pPr>
            <a:lvl4pPr marL="4343446" indent="0">
              <a:buNone/>
              <a:defRPr sz="5067" b="1"/>
            </a:lvl4pPr>
            <a:lvl5pPr marL="5791261" indent="0">
              <a:buNone/>
              <a:defRPr sz="5067" b="1"/>
            </a:lvl5pPr>
            <a:lvl6pPr marL="7239076" indent="0">
              <a:buNone/>
              <a:defRPr sz="5067" b="1"/>
            </a:lvl6pPr>
            <a:lvl7pPr marL="8686891" indent="0">
              <a:buNone/>
              <a:defRPr sz="5067" b="1"/>
            </a:lvl7pPr>
            <a:lvl8pPr marL="10134707" indent="0">
              <a:buNone/>
              <a:defRPr sz="5067" b="1"/>
            </a:lvl8pPr>
            <a:lvl9pPr marL="11582522" indent="0">
              <a:buNone/>
              <a:defRPr sz="5067" b="1"/>
            </a:lvl9pPr>
          </a:lstStyle>
          <a:p>
            <a:pPr lvl="0"/>
            <a:r>
              <a:rPr lang="en-US" smtClean="0"/>
              <a:t>Click to edit Master text styles</a:t>
            </a:r>
          </a:p>
        </p:txBody>
      </p:sp>
      <p:sp>
        <p:nvSpPr>
          <p:cNvPr id="6" name="Content Placeholder 5"/>
          <p:cNvSpPr>
            <a:spLocks noGrp="1"/>
          </p:cNvSpPr>
          <p:nvPr>
            <p:ph sz="quarter" idx="4"/>
          </p:nvPr>
        </p:nvSpPr>
        <p:spPr>
          <a:xfrm>
            <a:off x="14658976" y="10409978"/>
            <a:ext cx="12310072" cy="15311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271780-4C30-459F-9B60-DDDABA3AB087}"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51246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271780-4C30-459F-9B60-DDDABA3AB087}"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418696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71780-4C30-459F-9B60-DDDABA3AB087}"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143616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4496" y="1899920"/>
            <a:ext cx="9339064" cy="6649720"/>
          </a:xfrm>
        </p:spPr>
        <p:txBody>
          <a:bodyPr anchor="b"/>
          <a:lstStyle>
            <a:lvl1pPr>
              <a:defRPr sz="10133"/>
            </a:lvl1pPr>
          </a:lstStyle>
          <a:p>
            <a:r>
              <a:rPr lang="en-US" smtClean="0"/>
              <a:t>Click to edit Master title style</a:t>
            </a:r>
            <a:endParaRPr lang="en-US" dirty="0"/>
          </a:p>
        </p:txBody>
      </p:sp>
      <p:sp>
        <p:nvSpPr>
          <p:cNvPr id="3" name="Content Placeholder 2"/>
          <p:cNvSpPr>
            <a:spLocks noGrp="1"/>
          </p:cNvSpPr>
          <p:nvPr>
            <p:ph idx="1"/>
          </p:nvPr>
        </p:nvSpPr>
        <p:spPr>
          <a:xfrm>
            <a:off x="12310072" y="4103306"/>
            <a:ext cx="14658975" cy="20252619"/>
          </a:xfrm>
        </p:spPr>
        <p:txBody>
          <a:bodyPr/>
          <a:lstStyle>
            <a:lvl1pPr>
              <a:defRPr sz="10133"/>
            </a:lvl1pPr>
            <a:lvl2pPr>
              <a:defRPr sz="8867"/>
            </a:lvl2pPr>
            <a:lvl3pPr>
              <a:defRPr sz="7600"/>
            </a:lvl3pPr>
            <a:lvl4pPr>
              <a:defRPr sz="6333"/>
            </a:lvl4pPr>
            <a:lvl5pPr>
              <a:defRPr sz="6333"/>
            </a:lvl5pPr>
            <a:lvl6pPr>
              <a:defRPr sz="6333"/>
            </a:lvl6pPr>
            <a:lvl7pPr>
              <a:defRPr sz="6333"/>
            </a:lvl7pPr>
            <a:lvl8pPr>
              <a:defRPr sz="6333"/>
            </a:lvl8pPr>
            <a:lvl9pPr>
              <a:defRPr sz="6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94496" y="8549640"/>
            <a:ext cx="9339064" cy="15839266"/>
          </a:xfrm>
        </p:spPr>
        <p:txBody>
          <a:bodyPr/>
          <a:lstStyle>
            <a:lvl1pPr marL="0" indent="0">
              <a:buNone/>
              <a:defRPr sz="5067"/>
            </a:lvl1pPr>
            <a:lvl2pPr marL="1447815" indent="0">
              <a:buNone/>
              <a:defRPr sz="4433"/>
            </a:lvl2pPr>
            <a:lvl3pPr marL="2895630" indent="0">
              <a:buNone/>
              <a:defRPr sz="3800"/>
            </a:lvl3pPr>
            <a:lvl4pPr marL="4343446" indent="0">
              <a:buNone/>
              <a:defRPr sz="3167"/>
            </a:lvl4pPr>
            <a:lvl5pPr marL="5791261" indent="0">
              <a:buNone/>
              <a:defRPr sz="3167"/>
            </a:lvl5pPr>
            <a:lvl6pPr marL="7239076" indent="0">
              <a:buNone/>
              <a:defRPr sz="3167"/>
            </a:lvl6pPr>
            <a:lvl7pPr marL="8686891" indent="0">
              <a:buNone/>
              <a:defRPr sz="3167"/>
            </a:lvl7pPr>
            <a:lvl8pPr marL="10134707" indent="0">
              <a:buNone/>
              <a:defRPr sz="3167"/>
            </a:lvl8pPr>
            <a:lvl9pPr marL="11582522" indent="0">
              <a:buNone/>
              <a:defRPr sz="31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98317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4496" y="1899920"/>
            <a:ext cx="9339064" cy="6649720"/>
          </a:xfrm>
        </p:spPr>
        <p:txBody>
          <a:bodyPr anchor="b"/>
          <a:lstStyle>
            <a:lvl1pPr>
              <a:defRPr sz="1013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310072" y="4103306"/>
            <a:ext cx="14658975" cy="20252619"/>
          </a:xfrm>
        </p:spPr>
        <p:txBody>
          <a:bodyPr anchor="t"/>
          <a:lstStyle>
            <a:lvl1pPr marL="0" indent="0">
              <a:buNone/>
              <a:defRPr sz="10133"/>
            </a:lvl1pPr>
            <a:lvl2pPr marL="1447815" indent="0">
              <a:buNone/>
              <a:defRPr sz="8867"/>
            </a:lvl2pPr>
            <a:lvl3pPr marL="2895630" indent="0">
              <a:buNone/>
              <a:defRPr sz="7600"/>
            </a:lvl3pPr>
            <a:lvl4pPr marL="4343446" indent="0">
              <a:buNone/>
              <a:defRPr sz="6333"/>
            </a:lvl4pPr>
            <a:lvl5pPr marL="5791261" indent="0">
              <a:buNone/>
              <a:defRPr sz="6333"/>
            </a:lvl5pPr>
            <a:lvl6pPr marL="7239076" indent="0">
              <a:buNone/>
              <a:defRPr sz="6333"/>
            </a:lvl6pPr>
            <a:lvl7pPr marL="8686891" indent="0">
              <a:buNone/>
              <a:defRPr sz="6333"/>
            </a:lvl7pPr>
            <a:lvl8pPr marL="10134707" indent="0">
              <a:buNone/>
              <a:defRPr sz="6333"/>
            </a:lvl8pPr>
            <a:lvl9pPr marL="11582522" indent="0">
              <a:buNone/>
              <a:defRPr sz="6333"/>
            </a:lvl9pPr>
          </a:lstStyle>
          <a:p>
            <a:r>
              <a:rPr lang="en-US" smtClean="0"/>
              <a:t>Click icon to add picture</a:t>
            </a:r>
            <a:endParaRPr lang="en-US" dirty="0"/>
          </a:p>
        </p:txBody>
      </p:sp>
      <p:sp>
        <p:nvSpPr>
          <p:cNvPr id="4" name="Text Placeholder 3"/>
          <p:cNvSpPr>
            <a:spLocks noGrp="1"/>
          </p:cNvSpPr>
          <p:nvPr>
            <p:ph type="body" sz="half" idx="2"/>
          </p:nvPr>
        </p:nvSpPr>
        <p:spPr>
          <a:xfrm>
            <a:off x="1994496" y="8549640"/>
            <a:ext cx="9339064" cy="15839266"/>
          </a:xfrm>
        </p:spPr>
        <p:txBody>
          <a:bodyPr/>
          <a:lstStyle>
            <a:lvl1pPr marL="0" indent="0">
              <a:buNone/>
              <a:defRPr sz="5067"/>
            </a:lvl1pPr>
            <a:lvl2pPr marL="1447815" indent="0">
              <a:buNone/>
              <a:defRPr sz="4433"/>
            </a:lvl2pPr>
            <a:lvl3pPr marL="2895630" indent="0">
              <a:buNone/>
              <a:defRPr sz="3800"/>
            </a:lvl3pPr>
            <a:lvl4pPr marL="4343446" indent="0">
              <a:buNone/>
              <a:defRPr sz="3167"/>
            </a:lvl4pPr>
            <a:lvl5pPr marL="5791261" indent="0">
              <a:buNone/>
              <a:defRPr sz="3167"/>
            </a:lvl5pPr>
            <a:lvl6pPr marL="7239076" indent="0">
              <a:buNone/>
              <a:defRPr sz="3167"/>
            </a:lvl6pPr>
            <a:lvl7pPr marL="8686891" indent="0">
              <a:buNone/>
              <a:defRPr sz="3167"/>
            </a:lvl7pPr>
            <a:lvl8pPr marL="10134707" indent="0">
              <a:buNone/>
              <a:defRPr sz="3167"/>
            </a:lvl8pPr>
            <a:lvl9pPr marL="11582522" indent="0">
              <a:buNone/>
              <a:defRPr sz="31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71780-4C30-459F-9B60-DDDABA3AB087}"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B46C6-824C-40F7-8C6E-075D6FEAA860}" type="slidenum">
              <a:rPr lang="en-US" smtClean="0"/>
              <a:t>‹#›</a:t>
            </a:fld>
            <a:endParaRPr lang="en-US"/>
          </a:p>
        </p:txBody>
      </p:sp>
    </p:spTree>
    <p:extLst>
      <p:ext uri="{BB962C8B-B14F-4D97-AF65-F5344CB8AC3E}">
        <p14:creationId xmlns:p14="http://schemas.microsoft.com/office/powerpoint/2010/main" val="28087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90725" y="1517303"/>
            <a:ext cx="24974550" cy="55084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90725" y="7586486"/>
            <a:ext cx="24974550" cy="180822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90725" y="26414172"/>
            <a:ext cx="6515100" cy="1517297"/>
          </a:xfrm>
          <a:prstGeom prst="rect">
            <a:avLst/>
          </a:prstGeom>
        </p:spPr>
        <p:txBody>
          <a:bodyPr vert="horz" lIns="91440" tIns="45720" rIns="91440" bIns="45720" rtlCol="0" anchor="ctr"/>
          <a:lstStyle>
            <a:lvl1pPr algn="l">
              <a:defRPr sz="3800">
                <a:solidFill>
                  <a:schemeClr val="tx1">
                    <a:tint val="75000"/>
                  </a:schemeClr>
                </a:solidFill>
              </a:defRPr>
            </a:lvl1pPr>
          </a:lstStyle>
          <a:p>
            <a:fld id="{00271780-4C30-459F-9B60-DDDABA3AB087}" type="datetimeFigureOut">
              <a:rPr lang="en-US" smtClean="0"/>
              <a:t>3/5/2015</a:t>
            </a:fld>
            <a:endParaRPr lang="en-US"/>
          </a:p>
        </p:txBody>
      </p:sp>
      <p:sp>
        <p:nvSpPr>
          <p:cNvPr id="5" name="Footer Placeholder 4"/>
          <p:cNvSpPr>
            <a:spLocks noGrp="1"/>
          </p:cNvSpPr>
          <p:nvPr>
            <p:ph type="ftr" sz="quarter" idx="3"/>
          </p:nvPr>
        </p:nvSpPr>
        <p:spPr>
          <a:xfrm>
            <a:off x="9591675" y="26414172"/>
            <a:ext cx="9772650" cy="1517297"/>
          </a:xfrm>
          <a:prstGeom prst="rect">
            <a:avLst/>
          </a:prstGeom>
        </p:spPr>
        <p:txBody>
          <a:bodyPr vert="horz" lIns="91440" tIns="45720" rIns="91440" bIns="45720"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450175" y="26414172"/>
            <a:ext cx="6515100" cy="1517297"/>
          </a:xfrm>
          <a:prstGeom prst="rect">
            <a:avLst/>
          </a:prstGeom>
        </p:spPr>
        <p:txBody>
          <a:bodyPr vert="horz" lIns="91440" tIns="45720" rIns="91440" bIns="45720" rtlCol="0" anchor="ctr"/>
          <a:lstStyle>
            <a:lvl1pPr algn="r">
              <a:defRPr sz="3800">
                <a:solidFill>
                  <a:schemeClr val="tx1">
                    <a:tint val="75000"/>
                  </a:schemeClr>
                </a:solidFill>
              </a:defRPr>
            </a:lvl1pPr>
          </a:lstStyle>
          <a:p>
            <a:fld id="{6E4B46C6-824C-40F7-8C6E-075D6FEAA860}" type="slidenum">
              <a:rPr lang="en-US" smtClean="0"/>
              <a:t>‹#›</a:t>
            </a:fld>
            <a:endParaRPr lang="en-US"/>
          </a:p>
        </p:txBody>
      </p:sp>
    </p:spTree>
    <p:extLst>
      <p:ext uri="{BB962C8B-B14F-4D97-AF65-F5344CB8AC3E}">
        <p14:creationId xmlns:p14="http://schemas.microsoft.com/office/powerpoint/2010/main" val="306410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95630" rtl="0" eaLnBrk="1" latinLnBrk="0" hangingPunct="1">
        <a:lnSpc>
          <a:spcPct val="90000"/>
        </a:lnSpc>
        <a:spcBef>
          <a:spcPct val="0"/>
        </a:spcBef>
        <a:buNone/>
        <a:defRPr sz="13933" kern="1200">
          <a:solidFill>
            <a:schemeClr val="tx1"/>
          </a:solidFill>
          <a:latin typeface="+mj-lt"/>
          <a:ea typeface="+mj-ea"/>
          <a:cs typeface="+mj-cs"/>
        </a:defRPr>
      </a:lvl1pPr>
    </p:titleStyle>
    <p:bodyStyle>
      <a:lvl1pPr marL="723908" indent="-723908" algn="l" defTabSz="2895630" rtl="0" eaLnBrk="1" latinLnBrk="0" hangingPunct="1">
        <a:lnSpc>
          <a:spcPct val="90000"/>
        </a:lnSpc>
        <a:spcBef>
          <a:spcPts val="3167"/>
        </a:spcBef>
        <a:buFont typeface="Arial" panose="020B0604020202020204" pitchFamily="34" charset="0"/>
        <a:buChar char="•"/>
        <a:defRPr sz="8867" kern="1200">
          <a:solidFill>
            <a:schemeClr val="tx1"/>
          </a:solidFill>
          <a:latin typeface="+mn-lt"/>
          <a:ea typeface="+mn-ea"/>
          <a:cs typeface="+mn-cs"/>
        </a:defRPr>
      </a:lvl1pPr>
      <a:lvl2pPr marL="2171723" indent="-723908" algn="l" defTabSz="2895630" rtl="0" eaLnBrk="1" latinLnBrk="0" hangingPunct="1">
        <a:lnSpc>
          <a:spcPct val="90000"/>
        </a:lnSpc>
        <a:spcBef>
          <a:spcPts val="1583"/>
        </a:spcBef>
        <a:buFont typeface="Arial" panose="020B0604020202020204" pitchFamily="34" charset="0"/>
        <a:buChar char="•"/>
        <a:defRPr sz="7600" kern="1200">
          <a:solidFill>
            <a:schemeClr val="tx1"/>
          </a:solidFill>
          <a:latin typeface="+mn-lt"/>
          <a:ea typeface="+mn-ea"/>
          <a:cs typeface="+mn-cs"/>
        </a:defRPr>
      </a:lvl2pPr>
      <a:lvl3pPr marL="3619538" indent="-723908" algn="l" defTabSz="2895630" rtl="0" eaLnBrk="1" latinLnBrk="0" hangingPunct="1">
        <a:lnSpc>
          <a:spcPct val="90000"/>
        </a:lnSpc>
        <a:spcBef>
          <a:spcPts val="1583"/>
        </a:spcBef>
        <a:buFont typeface="Arial" panose="020B0604020202020204" pitchFamily="34" charset="0"/>
        <a:buChar char="•"/>
        <a:defRPr sz="6333" kern="1200">
          <a:solidFill>
            <a:schemeClr val="tx1"/>
          </a:solidFill>
          <a:latin typeface="+mn-lt"/>
          <a:ea typeface="+mn-ea"/>
          <a:cs typeface="+mn-cs"/>
        </a:defRPr>
      </a:lvl3pPr>
      <a:lvl4pPr marL="5067353"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4pPr>
      <a:lvl5pPr marL="6515169"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5pPr>
      <a:lvl6pPr marL="7962984"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6pPr>
      <a:lvl7pPr marL="9410799"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7pPr>
      <a:lvl8pPr marL="10858614"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8pPr>
      <a:lvl9pPr marL="12306430" indent="-723908" algn="l" defTabSz="2895630" rtl="0" eaLnBrk="1" latinLnBrk="0" hangingPunct="1">
        <a:lnSpc>
          <a:spcPct val="90000"/>
        </a:lnSpc>
        <a:spcBef>
          <a:spcPts val="1583"/>
        </a:spcBef>
        <a:buFont typeface="Arial" panose="020B0604020202020204" pitchFamily="34" charset="0"/>
        <a:buChar char="•"/>
        <a:defRPr sz="5700" kern="1200">
          <a:solidFill>
            <a:schemeClr val="tx1"/>
          </a:solidFill>
          <a:latin typeface="+mn-lt"/>
          <a:ea typeface="+mn-ea"/>
          <a:cs typeface="+mn-cs"/>
        </a:defRPr>
      </a:lvl9pPr>
    </p:bodyStyle>
    <p:otherStyle>
      <a:defPPr>
        <a:defRPr lang="en-US"/>
      </a:defPPr>
      <a:lvl1pPr marL="0" algn="l" defTabSz="2895630" rtl="0" eaLnBrk="1" latinLnBrk="0" hangingPunct="1">
        <a:defRPr sz="5700" kern="1200">
          <a:solidFill>
            <a:schemeClr val="tx1"/>
          </a:solidFill>
          <a:latin typeface="+mn-lt"/>
          <a:ea typeface="+mn-ea"/>
          <a:cs typeface="+mn-cs"/>
        </a:defRPr>
      </a:lvl1pPr>
      <a:lvl2pPr marL="1447815" algn="l" defTabSz="2895630" rtl="0" eaLnBrk="1" latinLnBrk="0" hangingPunct="1">
        <a:defRPr sz="5700" kern="1200">
          <a:solidFill>
            <a:schemeClr val="tx1"/>
          </a:solidFill>
          <a:latin typeface="+mn-lt"/>
          <a:ea typeface="+mn-ea"/>
          <a:cs typeface="+mn-cs"/>
        </a:defRPr>
      </a:lvl2pPr>
      <a:lvl3pPr marL="2895630" algn="l" defTabSz="2895630" rtl="0" eaLnBrk="1" latinLnBrk="0" hangingPunct="1">
        <a:defRPr sz="5700" kern="1200">
          <a:solidFill>
            <a:schemeClr val="tx1"/>
          </a:solidFill>
          <a:latin typeface="+mn-lt"/>
          <a:ea typeface="+mn-ea"/>
          <a:cs typeface="+mn-cs"/>
        </a:defRPr>
      </a:lvl3pPr>
      <a:lvl4pPr marL="4343446" algn="l" defTabSz="2895630" rtl="0" eaLnBrk="1" latinLnBrk="0" hangingPunct="1">
        <a:defRPr sz="5700" kern="1200">
          <a:solidFill>
            <a:schemeClr val="tx1"/>
          </a:solidFill>
          <a:latin typeface="+mn-lt"/>
          <a:ea typeface="+mn-ea"/>
          <a:cs typeface="+mn-cs"/>
        </a:defRPr>
      </a:lvl4pPr>
      <a:lvl5pPr marL="5791261" algn="l" defTabSz="2895630" rtl="0" eaLnBrk="1" latinLnBrk="0" hangingPunct="1">
        <a:defRPr sz="5700" kern="1200">
          <a:solidFill>
            <a:schemeClr val="tx1"/>
          </a:solidFill>
          <a:latin typeface="+mn-lt"/>
          <a:ea typeface="+mn-ea"/>
          <a:cs typeface="+mn-cs"/>
        </a:defRPr>
      </a:lvl5pPr>
      <a:lvl6pPr marL="7239076" algn="l" defTabSz="2895630" rtl="0" eaLnBrk="1" latinLnBrk="0" hangingPunct="1">
        <a:defRPr sz="5700" kern="1200">
          <a:solidFill>
            <a:schemeClr val="tx1"/>
          </a:solidFill>
          <a:latin typeface="+mn-lt"/>
          <a:ea typeface="+mn-ea"/>
          <a:cs typeface="+mn-cs"/>
        </a:defRPr>
      </a:lvl6pPr>
      <a:lvl7pPr marL="8686891" algn="l" defTabSz="2895630" rtl="0" eaLnBrk="1" latinLnBrk="0" hangingPunct="1">
        <a:defRPr sz="5700" kern="1200">
          <a:solidFill>
            <a:schemeClr val="tx1"/>
          </a:solidFill>
          <a:latin typeface="+mn-lt"/>
          <a:ea typeface="+mn-ea"/>
          <a:cs typeface="+mn-cs"/>
        </a:defRPr>
      </a:lvl7pPr>
      <a:lvl8pPr marL="10134707" algn="l" defTabSz="2895630" rtl="0" eaLnBrk="1" latinLnBrk="0" hangingPunct="1">
        <a:defRPr sz="5700" kern="1200">
          <a:solidFill>
            <a:schemeClr val="tx1"/>
          </a:solidFill>
          <a:latin typeface="+mn-lt"/>
          <a:ea typeface="+mn-ea"/>
          <a:cs typeface="+mn-cs"/>
        </a:defRPr>
      </a:lvl8pPr>
      <a:lvl9pPr marL="11582522" algn="l" defTabSz="2895630"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8956000" cy="2405146"/>
          </a:xfrm>
          <a:prstGeom prst="rect">
            <a:avLst/>
          </a:prstGeom>
          <a:solidFill>
            <a:schemeClr val="accent1"/>
          </a:solidFill>
          <a:scene3d>
            <a:camera prst="orthographicFront"/>
            <a:lightRig rig="threePt" dir="t"/>
          </a:scene3d>
          <a:sp3d contourW="12700">
            <a:bevelT w="114300"/>
            <a:contourClr>
              <a:schemeClr val="bg2"/>
            </a:contourClr>
          </a:sp3d>
        </p:spPr>
        <p:txBody>
          <a:bodyPr wrap="square" rtlCol="0">
            <a:spAutoFit/>
          </a:bodyPr>
          <a:lstStyle/>
          <a:p>
            <a:pPr algn="ctr"/>
            <a:r>
              <a:rPr lang="en-US" dirty="0" smtClean="0"/>
              <a:t> Reconstruction of the X-inactivation center structure using </a:t>
            </a:r>
            <a:r>
              <a:rPr lang="en-US" dirty="0" err="1" smtClean="0"/>
              <a:t>HiC</a:t>
            </a:r>
            <a:r>
              <a:rPr lang="en-US" dirty="0" smtClean="0"/>
              <a:t> encounter frequency </a:t>
            </a:r>
            <a:r>
              <a:rPr lang="en-US" dirty="0" smtClean="0"/>
              <a:t>maps </a:t>
            </a:r>
            <a:endParaRPr lang="en-US" dirty="0" smtClean="0"/>
          </a:p>
          <a:p>
            <a:pPr algn="ctr"/>
            <a:r>
              <a:rPr lang="en-US" sz="4800" dirty="0" smtClean="0"/>
              <a:t>Ofir </a:t>
            </a:r>
            <a:r>
              <a:rPr lang="en-US" sz="4800" dirty="0" err="1" smtClean="0"/>
              <a:t>Shukron</a:t>
            </a:r>
            <a:r>
              <a:rPr lang="en-US" sz="4800" dirty="0" smtClean="0"/>
              <a:t>, David </a:t>
            </a:r>
            <a:r>
              <a:rPr lang="en-US" sz="4800" dirty="0" err="1" smtClean="0"/>
              <a:t>Holcman</a:t>
            </a:r>
            <a:r>
              <a:rPr lang="en-US" sz="4800" dirty="0" smtClean="0"/>
              <a:t>,</a:t>
            </a:r>
          </a:p>
          <a:p>
            <a:pPr algn="ctr"/>
            <a:r>
              <a:rPr lang="en-US" sz="4800" dirty="0" err="1" smtClean="0"/>
              <a:t>Departement</a:t>
            </a:r>
            <a:r>
              <a:rPr lang="en-US" sz="4800" dirty="0" smtClean="0"/>
              <a:t> de </a:t>
            </a:r>
            <a:r>
              <a:rPr lang="en-US" sz="4800" dirty="0" err="1" smtClean="0"/>
              <a:t>Biologie</a:t>
            </a:r>
            <a:r>
              <a:rPr lang="en-US" sz="4800" dirty="0" smtClean="0"/>
              <a:t>, </a:t>
            </a:r>
            <a:r>
              <a:rPr lang="en-US" sz="4800" dirty="0" err="1" smtClean="0"/>
              <a:t>Ecole</a:t>
            </a:r>
            <a:r>
              <a:rPr lang="en-US" sz="4800" dirty="0" smtClean="0"/>
              <a:t> </a:t>
            </a:r>
            <a:r>
              <a:rPr lang="en-US" sz="4800" dirty="0" err="1" smtClean="0"/>
              <a:t>Normale</a:t>
            </a:r>
            <a:r>
              <a:rPr lang="en-US" sz="4800" dirty="0" smtClean="0"/>
              <a:t> </a:t>
            </a:r>
            <a:r>
              <a:rPr lang="en-US" sz="4800" dirty="0" err="1" smtClean="0"/>
              <a:t>Superieure</a:t>
            </a:r>
            <a:r>
              <a:rPr lang="en-US" sz="4800" dirty="0" smtClean="0"/>
              <a:t>, 46 rue, </a:t>
            </a:r>
            <a:r>
              <a:rPr lang="en-US" sz="4800" dirty="0" err="1" smtClean="0"/>
              <a:t>d’Ulm</a:t>
            </a:r>
            <a:r>
              <a:rPr lang="en-US" sz="4800" dirty="0" smtClean="0"/>
              <a:t>, 75005, Paris, France</a:t>
            </a:r>
            <a:endParaRPr lang="en-US" sz="48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769806" cy="2405146"/>
          </a:xfrm>
          <a:prstGeom prst="rect">
            <a:avLst/>
          </a:prstGeom>
        </p:spPr>
      </p:pic>
      <p:sp>
        <p:nvSpPr>
          <p:cNvPr id="10" name="TextBox 9"/>
          <p:cNvSpPr txBox="1"/>
          <p:nvPr/>
        </p:nvSpPr>
        <p:spPr>
          <a:xfrm>
            <a:off x="0" y="2405146"/>
            <a:ext cx="9350478" cy="23131973"/>
          </a:xfrm>
          <a:prstGeom prst="rect">
            <a:avLst/>
          </a:prstGeom>
          <a:solidFill>
            <a:schemeClr val="tx2">
              <a:lumMod val="20000"/>
              <a:lumOff val="80000"/>
            </a:schemeClr>
          </a:solidFill>
        </p:spPr>
        <p:txBody>
          <a:bodyPr wrap="square" rtlCol="0">
            <a:spAutoFit/>
          </a:bodyPr>
          <a:lstStyle/>
          <a:p>
            <a:r>
              <a:rPr lang="en-US" sz="4000" b="1" dirty="0" smtClean="0"/>
              <a:t>Aim</a:t>
            </a:r>
            <a:r>
              <a:rPr lang="en-US" sz="4000" dirty="0" smtClean="0"/>
              <a:t>: Reconstruct the local polymer structure using </a:t>
            </a:r>
            <a:r>
              <a:rPr lang="en-US" sz="4000" dirty="0" err="1" smtClean="0"/>
              <a:t>HiC</a:t>
            </a:r>
            <a:r>
              <a:rPr lang="en-US" sz="4000" dirty="0" smtClean="0"/>
              <a:t> encounter frequencies, to find the encounter time distribution and Mean </a:t>
            </a:r>
            <a:r>
              <a:rPr lang="en-US" sz="4000" dirty="0" smtClean="0"/>
              <a:t>First Passage time (</a:t>
            </a:r>
            <a:r>
              <a:rPr lang="en-US" sz="4000" dirty="0" smtClean="0"/>
              <a:t>MFPT) for different parts of a polymer in a dynamic and cross-linked structure</a:t>
            </a:r>
          </a:p>
          <a:p>
            <a:endParaRPr lang="en-US" sz="4000" dirty="0" smtClean="0"/>
          </a:p>
          <a:p>
            <a:r>
              <a:rPr lang="en-US" sz="4000" b="1" dirty="0" smtClean="0"/>
              <a:t>Significance</a:t>
            </a:r>
            <a:r>
              <a:rPr lang="en-US" sz="4000" dirty="0" smtClean="0"/>
              <a:t>: Transform static encounter map to an average structure, which captures salient features in the chromosome microstructure.</a:t>
            </a:r>
          </a:p>
          <a:p>
            <a:r>
              <a:rPr lang="en-US" sz="4000" dirty="0" smtClean="0"/>
              <a:t>Allowing examination of the polymer behavior in various scenarios. </a:t>
            </a:r>
          </a:p>
          <a:p>
            <a:endParaRPr lang="en-US" sz="4000" dirty="0" smtClean="0"/>
          </a:p>
          <a:p>
            <a:endParaRPr lang="en-US" sz="4000" dirty="0"/>
          </a:p>
          <a:p>
            <a:r>
              <a:rPr lang="en-US" sz="4000" b="1" dirty="0" smtClean="0"/>
              <a:t>Background:</a:t>
            </a:r>
          </a:p>
          <a:p>
            <a:r>
              <a:rPr lang="en-US" sz="4000" dirty="0" err="1" smtClean="0"/>
              <a:t>HiC</a:t>
            </a:r>
            <a:r>
              <a:rPr lang="en-US" sz="4000" dirty="0" smtClean="0"/>
              <a:t> allows simultaneous capturing of many looping events of the chromosome. </a:t>
            </a:r>
          </a:p>
          <a:p>
            <a:endParaRPr lang="en-US" sz="4000" dirty="0"/>
          </a:p>
          <a:p>
            <a:r>
              <a:rPr lang="en-US" sz="4000" dirty="0" smtClean="0"/>
              <a:t>Analysis of the </a:t>
            </a:r>
            <a:r>
              <a:rPr lang="en-US" sz="4000" dirty="0" err="1" smtClean="0"/>
              <a:t>HiC</a:t>
            </a:r>
            <a:r>
              <a:rPr lang="en-US" sz="4000" dirty="0" smtClean="0"/>
              <a:t> experiment in mouse embryonic stem cells reveals the presence of stable Topologically Associating Domains (TAD) , in the 4.5Mb region of the  </a:t>
            </a:r>
            <a:r>
              <a:rPr lang="en-US" sz="4000" dirty="0"/>
              <a:t>X</a:t>
            </a:r>
            <a:r>
              <a:rPr lang="en-US" sz="4000" dirty="0" smtClean="0"/>
              <a:t> inactivation center,</a:t>
            </a:r>
          </a:p>
          <a:p>
            <a:r>
              <a:rPr lang="en-US" sz="4000" dirty="0" err="1" smtClean="0"/>
              <a:t>Linx</a:t>
            </a:r>
            <a:r>
              <a:rPr lang="en-US" sz="4000" dirty="0" smtClean="0"/>
              <a:t>, </a:t>
            </a:r>
            <a:r>
              <a:rPr lang="en-US" sz="4000" dirty="0" err="1" smtClean="0"/>
              <a:t>xIst,Tsix,xite</a:t>
            </a:r>
            <a:endParaRPr lang="en-US" sz="4000" dirty="0"/>
          </a:p>
          <a:p>
            <a:endParaRPr lang="en-US" sz="4000" dirty="0" smtClean="0"/>
          </a:p>
          <a:p>
            <a:endParaRPr lang="en-US" sz="4000" dirty="0" smtClean="0"/>
          </a:p>
          <a:p>
            <a:r>
              <a:rPr lang="en-US" sz="4000" b="1" dirty="0" smtClean="0"/>
              <a:t>The data</a:t>
            </a:r>
            <a:r>
              <a:rPr lang="en-US" sz="4000" dirty="0" smtClean="0"/>
              <a:t>: As a proof of principle for our method we analyze 1Mb region of the X-inactivation center , provided by </a:t>
            </a:r>
            <a:r>
              <a:rPr lang="en-US" sz="4000" dirty="0" err="1" smtClean="0"/>
              <a:t>G.Luca</a:t>
            </a:r>
            <a:r>
              <a:rPr lang="en-US" sz="4000" dirty="0" smtClean="0"/>
              <a:t> et. Al.</a:t>
            </a:r>
          </a:p>
          <a:p>
            <a:endParaRPr lang="en-US" sz="4000" dirty="0" smtClean="0"/>
          </a:p>
          <a:p>
            <a:endParaRPr lang="en-US" dirty="0"/>
          </a:p>
          <a:p>
            <a:endParaRPr lang="en-US" dirty="0" smtClean="0"/>
          </a:p>
          <a:p>
            <a:endParaRPr lang="en-US" dirty="0"/>
          </a:p>
          <a:p>
            <a:endParaRPr lang="en-US" dirty="0"/>
          </a:p>
        </p:txBody>
      </p:sp>
      <p:sp>
        <p:nvSpPr>
          <p:cNvPr id="11" name="TextBox 10"/>
          <p:cNvSpPr txBox="1"/>
          <p:nvPr/>
        </p:nvSpPr>
        <p:spPr>
          <a:xfrm>
            <a:off x="9350478" y="2405146"/>
            <a:ext cx="10117395" cy="28407777"/>
          </a:xfrm>
          <a:prstGeom prst="rect">
            <a:avLst/>
          </a:prstGeom>
          <a:solidFill>
            <a:schemeClr val="accent1">
              <a:lumMod val="20000"/>
              <a:lumOff val="80000"/>
            </a:schemeClr>
          </a:solidFill>
        </p:spPr>
        <p:txBody>
          <a:bodyPr wrap="square" rtlCol="0">
            <a:spAutoFit/>
          </a:bodyPr>
          <a:lstStyle/>
          <a:p>
            <a:r>
              <a:rPr lang="en-US" sz="4000" b="1" dirty="0" smtClean="0"/>
              <a:t>Method:</a:t>
            </a:r>
          </a:p>
          <a:p>
            <a:r>
              <a:rPr lang="en-US" sz="4000" b="1" dirty="0" smtClean="0"/>
              <a:t>General idea:</a:t>
            </a:r>
            <a:r>
              <a:rPr lang="en-US" sz="4000" dirty="0" smtClean="0"/>
              <a:t> assuming a Rouse model, map encounter signal into part of loops and chains. </a:t>
            </a:r>
          </a:p>
          <a:p>
            <a:r>
              <a:rPr lang="en-US" sz="4000" b="1" dirty="0" smtClean="0"/>
              <a:t>[add image]</a:t>
            </a:r>
            <a:endParaRPr lang="en-US" sz="4000" b="1" dirty="0"/>
          </a:p>
          <a:p>
            <a:endParaRPr lang="en-US" sz="4000" b="1" dirty="0" smtClean="0"/>
          </a:p>
          <a:p>
            <a:r>
              <a:rPr lang="en-US" sz="4000" dirty="0" smtClean="0"/>
              <a:t>Coarse graining (by Luca): using bead size of 300bp (the mean restriction fragment size of </a:t>
            </a:r>
            <a:r>
              <a:rPr lang="en-US" sz="4000" dirty="0" err="1" smtClean="0"/>
              <a:t>HindII</a:t>
            </a:r>
            <a:r>
              <a:rPr lang="en-US" sz="4000" dirty="0" smtClean="0"/>
              <a:t>) encounters were mapped onto beads. Resulting in 307 beads. </a:t>
            </a:r>
          </a:p>
          <a:p>
            <a:endParaRPr lang="en-US" sz="4000" dirty="0" smtClean="0"/>
          </a:p>
          <a:p>
            <a:r>
              <a:rPr lang="en-US" sz="4000" dirty="0" smtClean="0"/>
              <a:t>Interpolate zero values in the signal </a:t>
            </a:r>
          </a:p>
          <a:p>
            <a:endParaRPr lang="en-US" sz="4000" dirty="0"/>
          </a:p>
          <a:p>
            <a:r>
              <a:rPr lang="en-US" sz="4000" dirty="0" smtClean="0"/>
              <a:t>Smoothing using Bilateral filter to preserve information carried by the peaks </a:t>
            </a:r>
          </a:p>
          <a:p>
            <a:r>
              <a:rPr lang="en-US" sz="4000" dirty="0" smtClean="0"/>
              <a:t>Provisional ideas: the encounter probability of the Rouse chain behaves like the diffusion (heat) equation, it is therefore natural to smooth the encounter curve using the diffusion equation. To account for the peaks we have to find an unknown source. We arrive at the inverse heat equation. Finding the source then allows us to smooth the curve with analytical formulas.[add image]</a:t>
            </a:r>
          </a:p>
          <a:p>
            <a:endParaRPr lang="en-US" sz="4000" dirty="0"/>
          </a:p>
          <a:p>
            <a:r>
              <a:rPr lang="en-US" sz="4000" dirty="0" smtClean="0"/>
              <a:t>Peak finding/ peak calling [consider removing]</a:t>
            </a:r>
          </a:p>
          <a:p>
            <a:endParaRPr lang="en-US" sz="4000" dirty="0" smtClean="0"/>
          </a:p>
          <a:p>
            <a:r>
              <a:rPr lang="en-US" sz="4000" dirty="0" smtClean="0"/>
              <a:t>break the encounter signals into regions of loops and chain [ add image]</a:t>
            </a:r>
          </a:p>
          <a:p>
            <a:endParaRPr lang="en-US" sz="4000" dirty="0" smtClean="0"/>
          </a:p>
          <a:p>
            <a:r>
              <a:rPr lang="en-US" sz="4000" dirty="0" smtClean="0"/>
              <a:t>Resulting structure can now be fitted with encounter probability functions, assuming Rouse model </a:t>
            </a:r>
          </a:p>
          <a:p>
            <a:endParaRPr lang="en-US" sz="4000" dirty="0" smtClean="0"/>
          </a:p>
          <a:p>
            <a:r>
              <a:rPr lang="en-US" sz="4000" dirty="0" smtClean="0"/>
              <a:t>Agreement between the loop location in various signals by probabilistic model</a:t>
            </a:r>
          </a:p>
          <a:p>
            <a:endParaRPr lang="en-US" sz="4000" dirty="0"/>
          </a:p>
          <a:p>
            <a:r>
              <a:rPr lang="en-US" sz="4000" dirty="0" smtClean="0"/>
              <a:t>Reconstruction</a:t>
            </a:r>
          </a:p>
          <a:p>
            <a:endParaRPr lang="en-US" sz="4000" dirty="0" smtClean="0"/>
          </a:p>
          <a:p>
            <a:r>
              <a:rPr lang="en-US" sz="4000" dirty="0" smtClean="0"/>
              <a:t>Adjusting the spring constant for peaks higher than nearest neighbor </a:t>
            </a:r>
          </a:p>
          <a:p>
            <a:endParaRPr lang="en-US" sz="4000" dirty="0" smtClean="0"/>
          </a:p>
          <a:p>
            <a:r>
              <a:rPr lang="en-US" sz="4000" dirty="0" smtClean="0"/>
              <a:t>Simulation of the resulted structure</a:t>
            </a:r>
          </a:p>
          <a:p>
            <a:endParaRPr lang="en-US" sz="4000" dirty="0"/>
          </a:p>
          <a:p>
            <a:r>
              <a:rPr lang="en-US" sz="4000" dirty="0" smtClean="0"/>
              <a:t>Validation with the </a:t>
            </a:r>
            <a:r>
              <a:rPr lang="en-US" sz="4000" dirty="0" err="1" smtClean="0"/>
              <a:t>HiC</a:t>
            </a:r>
            <a:r>
              <a:rPr lang="en-US" sz="4000" dirty="0" smtClean="0"/>
              <a:t> maps</a:t>
            </a:r>
          </a:p>
          <a:p>
            <a:endParaRPr lang="en-US" sz="4000" dirty="0"/>
          </a:p>
          <a:p>
            <a:endParaRPr lang="en-US" sz="4000" dirty="0"/>
          </a:p>
        </p:txBody>
      </p:sp>
      <p:sp>
        <p:nvSpPr>
          <p:cNvPr id="12" name="TextBox 11"/>
          <p:cNvSpPr txBox="1"/>
          <p:nvPr/>
        </p:nvSpPr>
        <p:spPr>
          <a:xfrm>
            <a:off x="19467873" y="2405146"/>
            <a:ext cx="9488127" cy="5016758"/>
          </a:xfrm>
          <a:prstGeom prst="rect">
            <a:avLst/>
          </a:prstGeom>
          <a:noFill/>
        </p:spPr>
        <p:txBody>
          <a:bodyPr wrap="square" rtlCol="0">
            <a:spAutoFit/>
          </a:bodyPr>
          <a:lstStyle/>
          <a:p>
            <a:r>
              <a:rPr lang="en-US" sz="4000" b="1" dirty="0" smtClean="0">
                <a:solidFill>
                  <a:schemeClr val="tx1"/>
                </a:solidFill>
              </a:rPr>
              <a:t>Preliminary Results:</a:t>
            </a:r>
          </a:p>
          <a:p>
            <a:r>
              <a:rPr lang="en-US" sz="4000" dirty="0" smtClean="0"/>
              <a:t>The resulting structure have not yet been analyzed, simulation are underway.</a:t>
            </a:r>
          </a:p>
          <a:p>
            <a:endParaRPr lang="en-US" sz="4000" dirty="0" smtClean="0"/>
          </a:p>
          <a:p>
            <a:r>
              <a:rPr lang="en-US" sz="4000" dirty="0" smtClean="0">
                <a:solidFill>
                  <a:schemeClr val="tx1"/>
                </a:solidFill>
              </a:rPr>
              <a:t>In synthetic example, we see accurate reconstruction.</a:t>
            </a:r>
          </a:p>
          <a:p>
            <a:endParaRPr lang="en-US" sz="4000" dirty="0" smtClean="0">
              <a:solidFill>
                <a:schemeClr val="tx1"/>
              </a:solidFill>
            </a:endParaRPr>
          </a:p>
          <a:p>
            <a:endParaRPr lang="en-US" sz="4000" dirty="0"/>
          </a:p>
        </p:txBody>
      </p:sp>
    </p:spTree>
    <p:extLst>
      <p:ext uri="{BB962C8B-B14F-4D97-AF65-F5344CB8AC3E}">
        <p14:creationId xmlns:p14="http://schemas.microsoft.com/office/powerpoint/2010/main" val="3972808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TotalTime>
  <Words>417</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Ofir</dc:creator>
  <cp:lastModifiedBy>Ofir</cp:lastModifiedBy>
  <cp:revision>38</cp:revision>
  <dcterms:created xsi:type="dcterms:W3CDTF">2015-03-05T10:25:27Z</dcterms:created>
  <dcterms:modified xsi:type="dcterms:W3CDTF">2015-03-05T14:06:49Z</dcterms:modified>
</cp:coreProperties>
</file>