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10.xml" ContentType="application/vnd.openxmlformats-officedocument.theme+xml"/>
  <Override PartName="/ppt/theme/theme8.xml" ContentType="application/vnd.openxmlformats-officedocument.theme+xml"/>
  <Override PartName="/ppt/theme/theme11.xml" ContentType="application/vnd.openxmlformats-officedocument.theme+xml"/>
  <Override PartName="/ppt/theme/theme9.xml" ContentType="application/vnd.openxmlformats-officedocument.theme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1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_rels/presentation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1.jpeg" ContentType="image/jpeg"/>
  <Override PartName="/ppt/media/image9.png" ContentType="image/png"/>
  <Override PartName="/ppt/media/image5.png" ContentType="image/png"/>
  <Override PartName="/ppt/media/image2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3.png" ContentType="image/png"/>
  <Override PartName="/ppt/media/image8.png" ContentType="image/png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9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3" r:id="rId4"/>
    <p:sldMasterId id="2147483655" r:id="rId5"/>
    <p:sldMasterId id="2147483657" r:id="rId6"/>
    <p:sldMasterId id="2147483659" r:id="rId7"/>
    <p:sldMasterId id="2147483661" r:id="rId8"/>
    <p:sldMasterId id="2147483663" r:id="rId9"/>
    <p:sldMasterId id="2147483665" r:id="rId10"/>
    <p:sldMasterId id="2147483667" r:id="rId11"/>
    <p:sldMasterId id="2147483669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4091F7-99A7-4529-AE3E-D37084688B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9A01FE90-E7C8-44A3-8D2D-947267E176B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FF3DF5EC-943C-4473-A031-912AE8F5876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ED29CD3C-7BAD-4954-9A10-225C2203186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FE1AF6-9361-40B0-BC6F-180387DDE3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22154B1-1CA5-4F9B-A4DF-9307B99CE94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E05D9C4-EC8C-4DBE-87B1-DF25D26E4D0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BED0211-A33F-4097-91B6-4D60F57627A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C33697B-299D-42F3-8C53-1FF45BBB28A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CCDFBF9-DD8D-41C1-8B94-71171A02C12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B5B7D157-3502-4204-9532-20DC0FA17A1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37FCC9E7-4CAE-41D4-B18A-CA0F12E2264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1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8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L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DF652E0-FF95-43BD-B460-200699231363}" type="slidenum">
              <a:rPr b="0" lang="es-CL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6865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L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B7CB876-73C0-4B9F-AE3E-8E1B604A4B91}" type="slidenum">
              <a:rPr b="0" lang="es-CL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8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L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317B914-1638-44CD-B9AB-427E795A6FBB}" type="slidenum">
              <a:rPr b="0" lang="es-CL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0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 rot="5400000">
            <a:off x="3920400" y="-1256400"/>
            <a:ext cx="4350960" cy="1051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498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L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88D818D-0C14-42C9-8312-180606C54637}" type="slidenum">
              <a:rPr b="0" lang="es-CL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2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 rot="5400000">
            <a:off x="7133400" y="1956240"/>
            <a:ext cx="5811480" cy="262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 rot="5400000">
            <a:off x="1800000" y="-596160"/>
            <a:ext cx="5811480" cy="77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L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B05477C-71B9-4BB3-977B-E32AAA43CDE5}" type="slidenum">
              <a:rPr b="0" lang="es-CL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4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L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0DA09A0-AEFA-4499-82D3-97DE0D07FADB}" type="slidenum">
              <a:rPr b="0" lang="es-CL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6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37485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L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E675852-782F-4508-BB31-192EC07393C1}" type="slidenum">
              <a:rPr b="0" lang="es-CL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8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033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033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L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9175D8D-7D0E-491A-A84B-B2B282BC8C85}" type="slidenum">
              <a:rPr b="0" lang="es-CL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12495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105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12495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105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L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6AB453E-653C-4A42-9D73-3F4AF29458E9}" type="slidenum">
              <a:rPr b="0" lang="es-CL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L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A25F92F-6B2E-44C5-9CED-E9E3D4D1581A}" type="slidenum">
              <a:rPr b="0" lang="es-CL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L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B8EEB2A-5C91-4FF4-A25B-4C2EC1C5126B}" type="slidenum">
              <a:rPr b="0" lang="es-CL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5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84;p1" descr="EscuelaIT Duoc UC - Escuela de Informática y Telecomunicaciones Duoc UC - Duoc  UC | LinkedIn"/>
          <p:cNvPicPr/>
          <p:nvPr/>
        </p:nvPicPr>
        <p:blipFill>
          <a:blip r:embed="rId1"/>
          <a:stretch/>
        </p:blipFill>
        <p:spPr>
          <a:xfrm>
            <a:off x="8772120" y="207720"/>
            <a:ext cx="3141000" cy="785160"/>
          </a:xfrm>
          <a:prstGeom prst="rect">
            <a:avLst/>
          </a:prstGeom>
          <a:ln w="0">
            <a:noFill/>
          </a:ln>
        </p:spPr>
      </p:pic>
      <p:sp>
        <p:nvSpPr>
          <p:cNvPr id="69" name="Google Shape;85;p1"/>
          <p:cNvSpPr/>
          <p:nvPr/>
        </p:nvSpPr>
        <p:spPr>
          <a:xfrm>
            <a:off x="0" y="2707920"/>
            <a:ext cx="12191760" cy="11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L" sz="4400" spc="-1" strike="noStrike">
                <a:solidFill>
                  <a:schemeClr val="dk1"/>
                </a:solidFill>
                <a:latin typeface="Calibri"/>
                <a:ea typeface="Calibri"/>
              </a:rPr>
              <a:t>PROYECTO “AIura Estudiantil”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L" sz="2400" spc="-1" strike="noStrike">
                <a:solidFill>
                  <a:schemeClr val="dk1"/>
                </a:solidFill>
                <a:latin typeface="Calibri"/>
                <a:ea typeface="Calibri"/>
              </a:rPr>
              <a:t>PRESENTACIÓN FINAL CAPSTONE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wipe dir="l"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77;p9" descr="EscuelaIT Duoc UC - Escuela de Informática y Telecomunicaciones Duoc UC - Duoc  UC | LinkedIn"/>
          <p:cNvPicPr/>
          <p:nvPr/>
        </p:nvPicPr>
        <p:blipFill>
          <a:blip r:embed="rId1"/>
          <a:stretch/>
        </p:blipFill>
        <p:spPr>
          <a:xfrm>
            <a:off x="8772120" y="207720"/>
            <a:ext cx="3141000" cy="785160"/>
          </a:xfrm>
          <a:prstGeom prst="rect">
            <a:avLst/>
          </a:prstGeom>
          <a:ln w="0">
            <a:noFill/>
          </a:ln>
        </p:spPr>
      </p:pic>
      <p:sp>
        <p:nvSpPr>
          <p:cNvPr id="127" name="Google Shape;178;p9"/>
          <p:cNvSpPr/>
          <p:nvPr/>
        </p:nvSpPr>
        <p:spPr>
          <a:xfrm>
            <a:off x="136080" y="369000"/>
            <a:ext cx="1219176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CL" sz="1800" spc="-1" strike="noStrike">
                <a:solidFill>
                  <a:srgbClr val="757070"/>
                </a:solidFill>
                <a:latin typeface="Calibri"/>
                <a:ea typeface="Calibri"/>
              </a:rPr>
              <a:t>PROYECTO AIura Estudiantil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Google Shape;179;p9"/>
          <p:cNvSpPr/>
          <p:nvPr/>
        </p:nvSpPr>
        <p:spPr>
          <a:xfrm>
            <a:off x="0" y="1432800"/>
            <a:ext cx="1219176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L" sz="3600" spc="-1" strike="noStrike">
                <a:solidFill>
                  <a:schemeClr val="dk1"/>
                </a:solidFill>
                <a:latin typeface="Calibri"/>
                <a:ea typeface="Calibri"/>
              </a:rPr>
              <a:t>Arquitectura del software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9" name="Google Shape;180;p9"/>
          <p:cNvCxnSpPr/>
          <p:nvPr/>
        </p:nvCxnSpPr>
        <p:spPr>
          <a:xfrm>
            <a:off x="0" y="757800"/>
            <a:ext cx="4085640" cy="360"/>
          </a:xfrm>
          <a:prstGeom prst="straightConnector1">
            <a:avLst/>
          </a:prstGeom>
          <a:ln w="15875">
            <a:solidFill>
              <a:srgbClr val="f5f7fc"/>
            </a:solidFill>
            <a:miter/>
          </a:ln>
        </p:spPr>
      </p:cxnSp>
      <p:pic>
        <p:nvPicPr>
          <p:cNvPr id="130" name="Google Shape;181;p9" descr=""/>
          <p:cNvPicPr/>
          <p:nvPr/>
        </p:nvPicPr>
        <p:blipFill>
          <a:blip r:embed="rId2"/>
          <a:srcRect l="0" t="0" r="42335" b="0"/>
          <a:stretch/>
        </p:blipFill>
        <p:spPr>
          <a:xfrm>
            <a:off x="3079080" y="2079000"/>
            <a:ext cx="6306120" cy="4473720"/>
          </a:xfrm>
          <a:prstGeom prst="rect">
            <a:avLst/>
          </a:prstGeom>
          <a:ln w="0">
            <a:noFill/>
          </a:ln>
        </p:spPr>
      </p:pic>
      <p:pic>
        <p:nvPicPr>
          <p:cNvPr id="131" name="Google Shape;181;p 1" descr=""/>
          <p:cNvPicPr/>
          <p:nvPr/>
        </p:nvPicPr>
        <p:blipFill>
          <a:blip r:embed="rId3"/>
          <a:srcRect l="0" t="0" r="42335" b="0"/>
          <a:stretch/>
        </p:blipFill>
        <p:spPr>
          <a:xfrm>
            <a:off x="3079440" y="2079360"/>
            <a:ext cx="6306120" cy="4473720"/>
          </a:xfrm>
          <a:prstGeom prst="rect">
            <a:avLst/>
          </a:prstGeom>
          <a:ln w="0">
            <a:noFill/>
          </a:ln>
        </p:spPr>
      </p:pic>
    </p:spTree>
  </p:cSld>
  <p:transition spd="slow">
    <p:wipe dir="l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86;p10" descr="EscuelaIT Duoc UC - Escuela de Informática y Telecomunicaciones Duoc UC - Duoc  UC | LinkedIn"/>
          <p:cNvPicPr/>
          <p:nvPr/>
        </p:nvPicPr>
        <p:blipFill>
          <a:blip r:embed="rId1"/>
          <a:stretch/>
        </p:blipFill>
        <p:spPr>
          <a:xfrm>
            <a:off x="8772120" y="207720"/>
            <a:ext cx="3141000" cy="785160"/>
          </a:xfrm>
          <a:prstGeom prst="rect">
            <a:avLst/>
          </a:prstGeom>
          <a:ln w="0">
            <a:noFill/>
          </a:ln>
        </p:spPr>
      </p:pic>
      <p:sp>
        <p:nvSpPr>
          <p:cNvPr id="133" name="Google Shape;187;p10"/>
          <p:cNvSpPr/>
          <p:nvPr/>
        </p:nvSpPr>
        <p:spPr>
          <a:xfrm>
            <a:off x="136080" y="369000"/>
            <a:ext cx="1219176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CL" sz="1800" spc="-1" strike="noStrike">
                <a:solidFill>
                  <a:srgbClr val="757070"/>
                </a:solidFill>
                <a:latin typeface="Calibri"/>
                <a:ea typeface="Calibri"/>
              </a:rPr>
              <a:t>PROYECTO AIura Estudiantil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Google Shape;188;p10"/>
          <p:cNvSpPr/>
          <p:nvPr/>
        </p:nvSpPr>
        <p:spPr>
          <a:xfrm>
            <a:off x="0" y="1432800"/>
            <a:ext cx="1219176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L" sz="3600" spc="-1" strike="noStrike">
                <a:solidFill>
                  <a:schemeClr val="dk1"/>
                </a:solidFill>
                <a:latin typeface="Calibri"/>
                <a:ea typeface="Calibri"/>
              </a:rPr>
              <a:t>Tecnologías utilizadas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5" name="Google Shape;189;p10"/>
          <p:cNvCxnSpPr/>
          <p:nvPr/>
        </p:nvCxnSpPr>
        <p:spPr>
          <a:xfrm>
            <a:off x="0" y="757800"/>
            <a:ext cx="4085640" cy="360"/>
          </a:xfrm>
          <a:prstGeom prst="straightConnector1">
            <a:avLst/>
          </a:prstGeom>
          <a:ln w="15875">
            <a:solidFill>
              <a:srgbClr val="f5f7fc"/>
            </a:solidFill>
            <a:miter/>
          </a:ln>
        </p:spPr>
      </p:cxnSp>
      <p:pic>
        <p:nvPicPr>
          <p:cNvPr id="136" name="Google Shape;190;p10" descr=""/>
          <p:cNvPicPr/>
          <p:nvPr/>
        </p:nvPicPr>
        <p:blipFill>
          <a:blip r:embed="rId2"/>
          <a:stretch/>
        </p:blipFill>
        <p:spPr>
          <a:xfrm>
            <a:off x="252000" y="2780640"/>
            <a:ext cx="2339280" cy="1296360"/>
          </a:xfrm>
          <a:prstGeom prst="rect">
            <a:avLst/>
          </a:prstGeom>
          <a:ln w="0">
            <a:noFill/>
          </a:ln>
        </p:spPr>
      </p:pic>
      <p:pic>
        <p:nvPicPr>
          <p:cNvPr id="137" name="Google Shape;191;p10" descr=""/>
          <p:cNvPicPr/>
          <p:nvPr/>
        </p:nvPicPr>
        <p:blipFill>
          <a:blip r:embed="rId3"/>
          <a:stretch/>
        </p:blipFill>
        <p:spPr>
          <a:xfrm>
            <a:off x="3272400" y="2401560"/>
            <a:ext cx="2054160" cy="2054160"/>
          </a:xfrm>
          <a:prstGeom prst="rect">
            <a:avLst/>
          </a:prstGeom>
          <a:ln w="0">
            <a:noFill/>
          </a:ln>
        </p:spPr>
      </p:pic>
      <p:pic>
        <p:nvPicPr>
          <p:cNvPr id="138" name="Google Shape;192;p10" descr=""/>
          <p:cNvPicPr/>
          <p:nvPr/>
        </p:nvPicPr>
        <p:blipFill>
          <a:blip r:embed="rId4"/>
          <a:stretch/>
        </p:blipFill>
        <p:spPr>
          <a:xfrm>
            <a:off x="5898600" y="2674800"/>
            <a:ext cx="2873160" cy="1508040"/>
          </a:xfrm>
          <a:prstGeom prst="rect">
            <a:avLst/>
          </a:prstGeom>
          <a:ln w="0">
            <a:noFill/>
          </a:ln>
        </p:spPr>
      </p:pic>
      <p:pic>
        <p:nvPicPr>
          <p:cNvPr id="139" name="Google Shape;193;p10" descr=""/>
          <p:cNvPicPr/>
          <p:nvPr/>
        </p:nvPicPr>
        <p:blipFill>
          <a:blip r:embed="rId5"/>
          <a:stretch/>
        </p:blipFill>
        <p:spPr>
          <a:xfrm>
            <a:off x="8772120" y="2581200"/>
            <a:ext cx="2993040" cy="1567080"/>
          </a:xfrm>
          <a:prstGeom prst="rect">
            <a:avLst/>
          </a:prstGeom>
          <a:ln w="0">
            <a:noFill/>
          </a:ln>
        </p:spPr>
      </p:pic>
      <p:pic>
        <p:nvPicPr>
          <p:cNvPr id="140" name="Google Shape;192;p 1" descr=""/>
          <p:cNvPicPr/>
          <p:nvPr/>
        </p:nvPicPr>
        <p:blipFill>
          <a:blip r:embed="rId6"/>
          <a:stretch/>
        </p:blipFill>
        <p:spPr>
          <a:xfrm>
            <a:off x="5898960" y="2675160"/>
            <a:ext cx="2873160" cy="1508040"/>
          </a:xfrm>
          <a:prstGeom prst="rect">
            <a:avLst/>
          </a:prstGeom>
          <a:ln w="0">
            <a:noFill/>
          </a:ln>
        </p:spPr>
      </p:pic>
      <p:pic>
        <p:nvPicPr>
          <p:cNvPr id="141" name="Google Shape;193;p 1" descr=""/>
          <p:cNvPicPr/>
          <p:nvPr/>
        </p:nvPicPr>
        <p:blipFill>
          <a:blip r:embed="rId7"/>
          <a:stretch/>
        </p:blipFill>
        <p:spPr>
          <a:xfrm>
            <a:off x="8772120" y="2581560"/>
            <a:ext cx="2993040" cy="1567080"/>
          </a:xfrm>
          <a:prstGeom prst="rect">
            <a:avLst/>
          </a:prstGeom>
          <a:ln w="0">
            <a:noFill/>
          </a:ln>
        </p:spPr>
      </p:pic>
    </p:spTree>
  </p:cSld>
  <p:transition spd="slow">
    <p:wipe dir="l"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98;p11" descr="EscuelaIT Duoc UC - Escuela de Informática y Telecomunicaciones Duoc UC - Duoc  UC | LinkedIn"/>
          <p:cNvPicPr/>
          <p:nvPr/>
        </p:nvPicPr>
        <p:blipFill>
          <a:blip r:embed="rId1"/>
          <a:stretch/>
        </p:blipFill>
        <p:spPr>
          <a:xfrm>
            <a:off x="8772120" y="207720"/>
            <a:ext cx="3141000" cy="785160"/>
          </a:xfrm>
          <a:prstGeom prst="rect">
            <a:avLst/>
          </a:prstGeom>
          <a:ln w="0">
            <a:noFill/>
          </a:ln>
        </p:spPr>
      </p:pic>
      <p:sp>
        <p:nvSpPr>
          <p:cNvPr id="143" name="Google Shape;199;p11"/>
          <p:cNvSpPr/>
          <p:nvPr/>
        </p:nvSpPr>
        <p:spPr>
          <a:xfrm>
            <a:off x="136080" y="369000"/>
            <a:ext cx="1219176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CL" sz="1800" spc="-1" strike="noStrike">
                <a:solidFill>
                  <a:srgbClr val="757070"/>
                </a:solidFill>
                <a:latin typeface="Calibri"/>
                <a:ea typeface="Calibri"/>
              </a:rPr>
              <a:t>PROYECTO AIura Estudiantil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Google Shape;200;p11"/>
          <p:cNvSpPr/>
          <p:nvPr/>
        </p:nvSpPr>
        <p:spPr>
          <a:xfrm>
            <a:off x="0" y="1432800"/>
            <a:ext cx="1219176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L" sz="3600" spc="-1" strike="noStrike">
                <a:solidFill>
                  <a:schemeClr val="dk1"/>
                </a:solidFill>
                <a:latin typeface="Calibri"/>
                <a:ea typeface="Calibri"/>
              </a:rPr>
              <a:t>MUCHAS GRACIAS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5" name="Google Shape;201;p11"/>
          <p:cNvCxnSpPr/>
          <p:nvPr/>
        </p:nvCxnSpPr>
        <p:spPr>
          <a:xfrm>
            <a:off x="0" y="757800"/>
            <a:ext cx="4085640" cy="360"/>
          </a:xfrm>
          <a:prstGeom prst="straightConnector1">
            <a:avLst/>
          </a:prstGeom>
          <a:ln w="15875">
            <a:solidFill>
              <a:srgbClr val="f5f7fc"/>
            </a:solidFill>
            <a:miter/>
          </a:ln>
        </p:spPr>
      </p:cxnSp>
    </p:spTree>
  </p:cSld>
  <p:transition spd="slow">
    <p:wipe dir="l"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206;p12" descr="EscuelaIT Duoc UC - Escuela de Informática y Telecomunicaciones Duoc UC - Duoc  UC | LinkedIn"/>
          <p:cNvPicPr/>
          <p:nvPr/>
        </p:nvPicPr>
        <p:blipFill>
          <a:blip r:embed="rId1"/>
          <a:stretch/>
        </p:blipFill>
        <p:spPr>
          <a:xfrm>
            <a:off x="8772120" y="207720"/>
            <a:ext cx="3141000" cy="785160"/>
          </a:xfrm>
          <a:prstGeom prst="rect">
            <a:avLst/>
          </a:prstGeom>
          <a:ln w="0">
            <a:noFill/>
          </a:ln>
        </p:spPr>
      </p:pic>
      <p:sp>
        <p:nvSpPr>
          <p:cNvPr id="147" name="Google Shape;207;p12"/>
          <p:cNvSpPr/>
          <p:nvPr/>
        </p:nvSpPr>
        <p:spPr>
          <a:xfrm>
            <a:off x="0" y="2707920"/>
            <a:ext cx="12191760" cy="11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L" sz="4400" spc="-1" strike="noStrike">
                <a:solidFill>
                  <a:schemeClr val="dk1"/>
                </a:solidFill>
                <a:latin typeface="Calibri"/>
                <a:ea typeface="Calibri"/>
              </a:rPr>
              <a:t>DEMOSTRACIÓN DEL RESULTADO DEL PROYECTO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L" sz="2400" spc="-1" strike="noStrike">
                <a:solidFill>
                  <a:srgbClr val="757070"/>
                </a:solidFill>
                <a:latin typeface="Calibri"/>
                <a:ea typeface="Calibri"/>
              </a:rPr>
              <a:t>*Exposición del sistema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wipe dir="l"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212;p13" descr="EscuelaIT Duoc UC - Escuela de Informática y Telecomunicaciones Duoc UC - Duoc  UC | LinkedIn"/>
          <p:cNvPicPr/>
          <p:nvPr/>
        </p:nvPicPr>
        <p:blipFill>
          <a:blip r:embed="rId1"/>
          <a:stretch/>
        </p:blipFill>
        <p:spPr>
          <a:xfrm>
            <a:off x="8772120" y="207720"/>
            <a:ext cx="3141000" cy="785160"/>
          </a:xfrm>
          <a:prstGeom prst="rect">
            <a:avLst/>
          </a:prstGeom>
          <a:ln w="0">
            <a:noFill/>
          </a:ln>
        </p:spPr>
      </p:pic>
      <p:sp>
        <p:nvSpPr>
          <p:cNvPr id="149" name="Google Shape;213;p13"/>
          <p:cNvSpPr/>
          <p:nvPr/>
        </p:nvSpPr>
        <p:spPr>
          <a:xfrm>
            <a:off x="0" y="1459080"/>
            <a:ext cx="12191760" cy="7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L" sz="4400" spc="-1" strike="noStrike">
                <a:solidFill>
                  <a:schemeClr val="dk1"/>
                </a:solidFill>
                <a:latin typeface="Calibri"/>
                <a:ea typeface="Calibri"/>
              </a:rPr>
              <a:t>Resultados obtenidos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wipe dir="l"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218;p14" descr="EscuelaIT Duoc UC - Escuela de Informática y Telecomunicaciones Duoc UC - Duoc  UC | LinkedIn"/>
          <p:cNvPicPr/>
          <p:nvPr/>
        </p:nvPicPr>
        <p:blipFill>
          <a:blip r:embed="rId1"/>
          <a:stretch/>
        </p:blipFill>
        <p:spPr>
          <a:xfrm>
            <a:off x="8772120" y="207720"/>
            <a:ext cx="3141000" cy="785160"/>
          </a:xfrm>
          <a:prstGeom prst="rect">
            <a:avLst/>
          </a:prstGeom>
          <a:ln w="0">
            <a:noFill/>
          </a:ln>
        </p:spPr>
      </p:pic>
      <p:sp>
        <p:nvSpPr>
          <p:cNvPr id="151" name="Google Shape;219;p14"/>
          <p:cNvSpPr/>
          <p:nvPr/>
        </p:nvSpPr>
        <p:spPr>
          <a:xfrm>
            <a:off x="0" y="1360800"/>
            <a:ext cx="12191760" cy="7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L" sz="4400" spc="-1" strike="noStrike">
                <a:solidFill>
                  <a:schemeClr val="dk1"/>
                </a:solidFill>
                <a:latin typeface="Calibri"/>
                <a:ea typeface="Calibri"/>
              </a:rPr>
              <a:t>Obstáculos presentados durante el desarrollo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wipe dir="l"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224;p15" descr="EscuelaIT Duoc UC - Escuela de Informática y Telecomunicaciones Duoc UC - Duoc  UC | LinkedIn"/>
          <p:cNvPicPr/>
          <p:nvPr/>
        </p:nvPicPr>
        <p:blipFill>
          <a:blip r:embed="rId1"/>
          <a:stretch/>
        </p:blipFill>
        <p:spPr>
          <a:xfrm>
            <a:off x="8772120" y="207720"/>
            <a:ext cx="3141000" cy="785160"/>
          </a:xfrm>
          <a:prstGeom prst="rect">
            <a:avLst/>
          </a:prstGeom>
          <a:ln w="0">
            <a:noFill/>
          </a:ln>
        </p:spPr>
      </p:pic>
      <p:sp>
        <p:nvSpPr>
          <p:cNvPr id="153" name="Google Shape;225;p15"/>
          <p:cNvSpPr/>
          <p:nvPr/>
        </p:nvSpPr>
        <p:spPr>
          <a:xfrm>
            <a:off x="0" y="3044160"/>
            <a:ext cx="12191760" cy="7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L" sz="4400" spc="-1" strike="noStrike">
                <a:solidFill>
                  <a:schemeClr val="dk1"/>
                </a:solidFill>
                <a:latin typeface="Calibri"/>
                <a:ea typeface="Calibri"/>
              </a:rPr>
              <a:t>PREGUNTAS DE LA COMISIÓN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wipe dir="l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90;p2" descr="EscuelaIT Duoc UC - Escuela de Informática y Telecomunicaciones Duoc UC - Duoc  UC | LinkedIn"/>
          <p:cNvPicPr/>
          <p:nvPr/>
        </p:nvPicPr>
        <p:blipFill>
          <a:blip r:embed="rId1"/>
          <a:stretch/>
        </p:blipFill>
        <p:spPr>
          <a:xfrm>
            <a:off x="8772120" y="207720"/>
            <a:ext cx="3141000" cy="785160"/>
          </a:xfrm>
          <a:prstGeom prst="rect">
            <a:avLst/>
          </a:prstGeom>
          <a:ln w="0">
            <a:noFill/>
          </a:ln>
        </p:spPr>
      </p:pic>
      <p:grpSp>
        <p:nvGrpSpPr>
          <p:cNvPr id="71" name="Google Shape;91;p2"/>
          <p:cNvGrpSpPr/>
          <p:nvPr/>
        </p:nvGrpSpPr>
        <p:grpSpPr>
          <a:xfrm>
            <a:off x="4120920" y="1710720"/>
            <a:ext cx="7633440" cy="4350600"/>
            <a:chOff x="4120920" y="1710720"/>
            <a:chExt cx="7633440" cy="4350600"/>
          </a:xfrm>
        </p:grpSpPr>
        <p:sp>
          <p:nvSpPr>
            <p:cNvPr id="72" name="Google Shape;92;p2"/>
            <p:cNvSpPr/>
            <p:nvPr/>
          </p:nvSpPr>
          <p:spPr>
            <a:xfrm>
              <a:off x="4120920" y="1710720"/>
              <a:ext cx="7633080" cy="135936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/>
            </a:gradFill>
            <a:ln w="0">
              <a:noFill/>
            </a:ln>
            <a:effectLst>
              <a:outerShdw algn="ctr" blurRad="57240" dir="5400000" dist="19080" rotWithShape="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" name="Google Shape;93;p2"/>
            <p:cNvSpPr/>
            <p:nvPr/>
          </p:nvSpPr>
          <p:spPr>
            <a:xfrm>
              <a:off x="5185080" y="1710720"/>
              <a:ext cx="6569280" cy="1359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99000" bIns="99000" anchor="t">
              <a:noAutofit/>
            </a:bodyPr>
            <a:p>
              <a:pPr>
                <a:lnSpc>
                  <a:spcPct val="90000"/>
                </a:lnSpc>
                <a:tabLst>
                  <a:tab algn="l" pos="0"/>
                </a:tabLst>
              </a:pPr>
              <a:r>
                <a:rPr b="0" lang="es-CL" sz="2600" spc="-1" strike="noStrike">
                  <a:solidFill>
                    <a:schemeClr val="lt1"/>
                  </a:solidFill>
                  <a:latin typeface="Calibri"/>
                  <a:ea typeface="Calibri"/>
                </a:rPr>
                <a:t>Javier Godoy</a:t>
              </a:r>
              <a:endParaRPr b="0" lang="en-US" sz="26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228600" indent="-228600">
                <a:lnSpc>
                  <a:spcPct val="90000"/>
                </a:lnSpc>
                <a:spcBef>
                  <a:spcPts val="910"/>
                </a:spcBef>
                <a:buClr>
                  <a:srgbClr val="ffffff"/>
                </a:buClr>
                <a:buFont typeface="Calibri"/>
                <a:buChar char="•"/>
                <a:tabLst>
                  <a:tab algn="l" pos="0"/>
                </a:tabLst>
              </a:pPr>
              <a:r>
                <a:rPr b="0" lang="es-CL" sz="2000" spc="-1" strike="noStrike">
                  <a:solidFill>
                    <a:schemeClr val="lt1"/>
                  </a:solidFill>
                  <a:latin typeface="Calibri"/>
                  <a:ea typeface="Calibri"/>
                </a:rPr>
                <a:t>Desarrollador Backend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228600" indent="-203040">
                <a:lnSpc>
                  <a:spcPct val="90000"/>
                </a:lnSpc>
                <a:spcBef>
                  <a:spcPts val="300"/>
                </a:spcBef>
                <a:buClr>
                  <a:srgbClr val="ffffff"/>
                </a:buClr>
                <a:buFont typeface="Calibri"/>
                <a:buChar char="•"/>
                <a:tabLst>
                  <a:tab algn="l" pos="0"/>
                </a:tabLst>
              </a:pPr>
              <a:r>
                <a:rPr b="0" lang="es-CL" sz="1600" spc="-1" strike="noStrike">
                  <a:solidFill>
                    <a:schemeClr val="lt1"/>
                  </a:solidFill>
                  <a:latin typeface="Calibri"/>
                  <a:ea typeface="Calibri"/>
                </a:rPr>
                <a:t>Implementar lógica del negocio (exceptuando IA) y exposición de datos.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4" name="Google Shape;94;p2"/>
            <p:cNvSpPr/>
            <p:nvPr/>
          </p:nvSpPr>
          <p:spPr>
            <a:xfrm>
              <a:off x="4257000" y="1846800"/>
              <a:ext cx="801720" cy="601920"/>
            </a:xfrm>
            <a:prstGeom prst="roundRect">
              <a:avLst>
                <a:gd name="adj" fmla="val 10000"/>
              </a:avLst>
            </a:prstGeom>
            <a:solidFill>
              <a:srgbClr val="c3d4eb"/>
            </a:solidFill>
            <a:ln w="0">
              <a:noFill/>
            </a:ln>
            <a:effectLst>
              <a:outerShdw algn="ctr" blurRad="57240" dir="5400000" dist="19080" rotWithShape="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5" name="Google Shape;95;p2"/>
            <p:cNvSpPr/>
            <p:nvPr/>
          </p:nvSpPr>
          <p:spPr>
            <a:xfrm>
              <a:off x="4120920" y="3206160"/>
              <a:ext cx="7633080" cy="135936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/>
            </a:gradFill>
            <a:ln w="0">
              <a:noFill/>
            </a:ln>
            <a:effectLst>
              <a:outerShdw algn="ctr" blurRad="57240" dir="5400000" dist="19080" rotWithShape="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" name="Google Shape;96;p2"/>
            <p:cNvSpPr/>
            <p:nvPr/>
          </p:nvSpPr>
          <p:spPr>
            <a:xfrm>
              <a:off x="5184720" y="3206160"/>
              <a:ext cx="6569280" cy="1359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99000" bIns="99000" anchor="t">
              <a:noAutofit/>
            </a:bodyPr>
            <a:p>
              <a:pPr>
                <a:lnSpc>
                  <a:spcPct val="90000"/>
                </a:lnSpc>
                <a:tabLst>
                  <a:tab algn="l" pos="0"/>
                </a:tabLst>
              </a:pPr>
              <a:r>
                <a:rPr b="0" lang="es-CL" sz="2600" spc="-1" strike="noStrike">
                  <a:solidFill>
                    <a:schemeClr val="lt1"/>
                  </a:solidFill>
                  <a:latin typeface="Calibri"/>
                  <a:ea typeface="Calibri"/>
                </a:rPr>
                <a:t>Nicolás Mallea</a:t>
              </a:r>
              <a:endParaRPr b="0" lang="en-US" sz="26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228600" indent="-228600">
                <a:lnSpc>
                  <a:spcPct val="90000"/>
                </a:lnSpc>
                <a:spcBef>
                  <a:spcPts val="910"/>
                </a:spcBef>
                <a:buClr>
                  <a:srgbClr val="ffffff"/>
                </a:buClr>
                <a:buFont typeface="Calibri"/>
                <a:buChar char="•"/>
                <a:tabLst>
                  <a:tab algn="l" pos="0"/>
                </a:tabLst>
              </a:pPr>
              <a:r>
                <a:rPr b="0" lang="es-CL" sz="2000" spc="-1" strike="noStrike">
                  <a:solidFill>
                    <a:schemeClr val="lt1"/>
                  </a:solidFill>
                  <a:latin typeface="Calibri"/>
                  <a:ea typeface="Calibri"/>
                </a:rPr>
                <a:t>Desarrollador integración IA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228600" indent="-203040">
                <a:lnSpc>
                  <a:spcPct val="90000"/>
                </a:lnSpc>
                <a:spcBef>
                  <a:spcPts val="300"/>
                </a:spcBef>
                <a:buClr>
                  <a:srgbClr val="ffffff"/>
                </a:buClr>
                <a:buFont typeface="Calibri"/>
                <a:buChar char="•"/>
                <a:tabLst>
                  <a:tab algn="l" pos="0"/>
                </a:tabLst>
              </a:pPr>
              <a:r>
                <a:rPr b="0" lang="es-CL" sz="1600" spc="-1" strike="noStrike">
                  <a:solidFill>
                    <a:schemeClr val="lt1"/>
                  </a:solidFill>
                  <a:latin typeface="Calibri"/>
                  <a:ea typeface="Calibri"/>
                </a:rPr>
                <a:t>Implementar lógica del negocio (IA), gestionar su integración al conjunto del proyecto, diseño y ajuste del prompt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7" name="Google Shape;97;p2"/>
            <p:cNvSpPr/>
            <p:nvPr/>
          </p:nvSpPr>
          <p:spPr>
            <a:xfrm>
              <a:off x="4257000" y="3342240"/>
              <a:ext cx="801720" cy="571320"/>
            </a:xfrm>
            <a:prstGeom prst="roundRect">
              <a:avLst>
                <a:gd name="adj" fmla="val 10000"/>
              </a:avLst>
            </a:prstGeom>
            <a:solidFill>
              <a:srgbClr val="c3d4eb"/>
            </a:solidFill>
            <a:ln w="0">
              <a:noFill/>
            </a:ln>
            <a:effectLst>
              <a:outerShdw algn="ctr" blurRad="57240" dir="5400000" dist="19080" rotWithShape="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" name="Google Shape;98;p2"/>
            <p:cNvSpPr/>
            <p:nvPr/>
          </p:nvSpPr>
          <p:spPr>
            <a:xfrm>
              <a:off x="4120920" y="4701960"/>
              <a:ext cx="7633080" cy="135936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/>
            </a:gradFill>
            <a:ln w="0">
              <a:noFill/>
            </a:ln>
            <a:effectLst>
              <a:outerShdw algn="ctr" blurRad="57240" dir="5400000" dist="19080" rotWithShape="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" name="Google Shape;99;p2"/>
            <p:cNvSpPr/>
            <p:nvPr/>
          </p:nvSpPr>
          <p:spPr>
            <a:xfrm>
              <a:off x="5185080" y="4701960"/>
              <a:ext cx="6569280" cy="1359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99000" bIns="99000" anchor="t">
              <a:noAutofit/>
            </a:bodyPr>
            <a:p>
              <a:pPr>
                <a:lnSpc>
                  <a:spcPct val="90000"/>
                </a:lnSpc>
                <a:tabLst>
                  <a:tab algn="l" pos="0"/>
                </a:tabLst>
              </a:pPr>
              <a:r>
                <a:rPr b="0" lang="es-CL" sz="2600" spc="-1" strike="noStrike">
                  <a:solidFill>
                    <a:schemeClr val="lt1"/>
                  </a:solidFill>
                  <a:latin typeface="Calibri"/>
                  <a:ea typeface="Calibri"/>
                </a:rPr>
                <a:t>Francisco Vega</a:t>
              </a:r>
              <a:endParaRPr b="0" lang="en-US" sz="26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228600" indent="-228600">
                <a:lnSpc>
                  <a:spcPct val="90000"/>
                </a:lnSpc>
                <a:spcBef>
                  <a:spcPts val="910"/>
                </a:spcBef>
                <a:buClr>
                  <a:srgbClr val="ffffff"/>
                </a:buClr>
                <a:buFont typeface="Calibri"/>
                <a:buChar char="•"/>
                <a:tabLst>
                  <a:tab algn="l" pos="0"/>
                </a:tabLst>
              </a:pPr>
              <a:r>
                <a:rPr b="0" lang="es-CL" sz="2000" spc="-1" strike="noStrike">
                  <a:solidFill>
                    <a:schemeClr val="lt1"/>
                  </a:solidFill>
                  <a:latin typeface="Calibri"/>
                  <a:ea typeface="Calibri"/>
                </a:rPr>
                <a:t>Desarrollador Frontend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228600" indent="-203040">
                <a:lnSpc>
                  <a:spcPct val="90000"/>
                </a:lnSpc>
                <a:spcBef>
                  <a:spcPts val="300"/>
                </a:spcBef>
                <a:buClr>
                  <a:srgbClr val="ffffff"/>
                </a:buClr>
                <a:buFont typeface="Calibri"/>
                <a:buChar char="•"/>
                <a:tabLst>
                  <a:tab algn="l" pos="0"/>
                </a:tabLst>
              </a:pPr>
              <a:r>
                <a:rPr b="0" lang="es-CL" sz="1600" spc="-1" strike="noStrike">
                  <a:solidFill>
                    <a:schemeClr val="lt1"/>
                  </a:solidFill>
                  <a:latin typeface="Calibri"/>
                  <a:ea typeface="Calibri"/>
                </a:rPr>
                <a:t>Consumo API, diseño interfaz y gestión de estados.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" name="Google Shape;100;p2"/>
            <p:cNvSpPr/>
            <p:nvPr/>
          </p:nvSpPr>
          <p:spPr>
            <a:xfrm>
              <a:off x="4257000" y="4837680"/>
              <a:ext cx="801720" cy="571320"/>
            </a:xfrm>
            <a:prstGeom prst="roundRect">
              <a:avLst>
                <a:gd name="adj" fmla="val 10000"/>
              </a:avLst>
            </a:prstGeom>
            <a:solidFill>
              <a:srgbClr val="c3d4eb"/>
            </a:solidFill>
            <a:ln w="0">
              <a:noFill/>
            </a:ln>
            <a:effectLst>
              <a:outerShdw algn="ctr" blurRad="57240" dir="5400000" dist="19080" rotWithShape="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1" name="Google Shape;101;p2"/>
          <p:cNvSpPr/>
          <p:nvPr/>
        </p:nvSpPr>
        <p:spPr>
          <a:xfrm>
            <a:off x="136080" y="369000"/>
            <a:ext cx="1219176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CL" sz="1800" spc="-1" strike="noStrike">
                <a:solidFill>
                  <a:srgbClr val="757070"/>
                </a:solidFill>
                <a:latin typeface="Calibri"/>
                <a:ea typeface="Calibri"/>
              </a:rPr>
              <a:t>PROYECTO AIura Estudiantil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102;p2"/>
          <p:cNvSpPr/>
          <p:nvPr/>
        </p:nvSpPr>
        <p:spPr>
          <a:xfrm>
            <a:off x="238320" y="3058560"/>
            <a:ext cx="3608640" cy="11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L" sz="3600" spc="-1" strike="noStrike">
                <a:solidFill>
                  <a:schemeClr val="dk1"/>
                </a:solidFill>
                <a:latin typeface="Calibri"/>
                <a:ea typeface="Calibri"/>
              </a:rPr>
              <a:t>INTEGRANTES DEL PROYECTO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3" name="Google Shape;103;p2"/>
          <p:cNvCxnSpPr/>
          <p:nvPr/>
        </p:nvCxnSpPr>
        <p:spPr>
          <a:xfrm>
            <a:off x="0" y="757800"/>
            <a:ext cx="4085640" cy="360"/>
          </a:xfrm>
          <a:prstGeom prst="straightConnector1">
            <a:avLst/>
          </a:prstGeom>
          <a:ln w="15875">
            <a:solidFill>
              <a:srgbClr val="f5f7fc"/>
            </a:solidFill>
            <a:miter/>
          </a:ln>
        </p:spPr>
      </p:cxnSp>
    </p:spTree>
  </p:cSld>
  <p:transition spd="slow">
    <p:wipe dir="l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108;p3" descr="EscuelaIT Duoc UC - Escuela de Informática y Telecomunicaciones Duoc UC - Duoc  UC | LinkedIn"/>
          <p:cNvPicPr/>
          <p:nvPr/>
        </p:nvPicPr>
        <p:blipFill>
          <a:blip r:embed="rId1"/>
          <a:stretch/>
        </p:blipFill>
        <p:spPr>
          <a:xfrm>
            <a:off x="8772120" y="207720"/>
            <a:ext cx="3141000" cy="785160"/>
          </a:xfrm>
          <a:prstGeom prst="rect">
            <a:avLst/>
          </a:prstGeom>
          <a:ln w="0">
            <a:noFill/>
          </a:ln>
        </p:spPr>
      </p:pic>
      <p:sp>
        <p:nvSpPr>
          <p:cNvPr id="85" name="Google Shape;109;p3"/>
          <p:cNvSpPr/>
          <p:nvPr/>
        </p:nvSpPr>
        <p:spPr>
          <a:xfrm>
            <a:off x="136080" y="369000"/>
            <a:ext cx="1219176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CL" sz="1800" spc="-1" strike="noStrike">
                <a:solidFill>
                  <a:srgbClr val="757070"/>
                </a:solidFill>
                <a:latin typeface="Calibri"/>
                <a:ea typeface="Calibri"/>
              </a:rPr>
              <a:t>PROYECTO AIura Estudiantil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Google Shape;110;p3"/>
          <p:cNvSpPr/>
          <p:nvPr/>
        </p:nvSpPr>
        <p:spPr>
          <a:xfrm>
            <a:off x="0" y="1130760"/>
            <a:ext cx="1219176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L" sz="3600" spc="-1" strike="noStrike">
                <a:solidFill>
                  <a:schemeClr val="dk1"/>
                </a:solidFill>
                <a:latin typeface="Calibri"/>
                <a:ea typeface="Calibri"/>
              </a:rPr>
              <a:t>DESCRIPCIÓN DEL PROYECTO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7" name="Google Shape;111;p3"/>
          <p:cNvCxnSpPr/>
          <p:nvPr/>
        </p:nvCxnSpPr>
        <p:spPr>
          <a:xfrm>
            <a:off x="0" y="757800"/>
            <a:ext cx="4085640" cy="360"/>
          </a:xfrm>
          <a:prstGeom prst="straightConnector1">
            <a:avLst/>
          </a:prstGeom>
          <a:ln w="15875">
            <a:solidFill>
              <a:srgbClr val="f5f7fc"/>
            </a:solidFill>
            <a:miter/>
          </a:ln>
        </p:spPr>
      </p:cxnSp>
      <p:sp>
        <p:nvSpPr>
          <p:cNvPr id="88" name="Google Shape;112;p3"/>
          <p:cNvSpPr/>
          <p:nvPr/>
        </p:nvSpPr>
        <p:spPr>
          <a:xfrm>
            <a:off x="714960" y="2169720"/>
            <a:ext cx="4348440" cy="4092120"/>
          </a:xfrm>
          <a:prstGeom prst="roundRect">
            <a:avLst>
              <a:gd name="adj" fmla="val 10901"/>
            </a:avLst>
          </a:prstGeom>
          <a:solidFill>
            <a:schemeClr val="lt1"/>
          </a:solidFill>
          <a:ln w="1270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L" sz="2800" spc="-1" strike="noStrike" u="sng">
                <a:solidFill>
                  <a:schemeClr val="dk1"/>
                </a:solidFill>
                <a:uFillTx/>
                <a:latin typeface="Calibri"/>
                <a:ea typeface="Calibri"/>
              </a:rPr>
              <a:t>Problema o dolor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s-CL" sz="1800" spc="-1" strike="noStrike">
                <a:solidFill>
                  <a:schemeClr val="dk1"/>
                </a:solidFill>
                <a:latin typeface="Calibri"/>
                <a:ea typeface="Calibri"/>
              </a:rPr>
              <a:t>Sobrecarga de trabajo de los docentes y la dificultad para mantener una alta calidad y coherencia en la planificación educativa.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Google Shape;113;p3"/>
          <p:cNvSpPr/>
          <p:nvPr/>
        </p:nvSpPr>
        <p:spPr>
          <a:xfrm>
            <a:off x="6912000" y="2177280"/>
            <a:ext cx="4348440" cy="4092120"/>
          </a:xfrm>
          <a:prstGeom prst="roundRect">
            <a:avLst>
              <a:gd name="adj" fmla="val 10901"/>
            </a:avLst>
          </a:prstGeom>
          <a:solidFill>
            <a:schemeClr val="lt1"/>
          </a:solidFill>
          <a:ln w="1270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L" sz="2800" spc="-1" strike="noStrike" u="sng">
                <a:solidFill>
                  <a:schemeClr val="dk1"/>
                </a:solidFill>
                <a:uFillTx/>
                <a:latin typeface="Calibri"/>
                <a:ea typeface="Calibri"/>
              </a:rPr>
              <a:t>Propuesta de solución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s-CL" sz="1800" spc="-1" strike="noStrike">
                <a:solidFill>
                  <a:schemeClr val="dk1"/>
                </a:solidFill>
                <a:latin typeface="Calibri"/>
                <a:ea typeface="Calibri"/>
              </a:rPr>
              <a:t>la implementación de un sistema de gestión del aprendizaje (LMS) que incorpore inteligencia artificial para la generación automatizada de planes de clase y unidades. Esta herramienta no solo liberará a los docentes de tareas repetitivas y tediosas, sino que también asegurará una mayor coherencia y alineación curricular.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114;p3"/>
          <p:cNvSpPr/>
          <p:nvPr/>
        </p:nvSpPr>
        <p:spPr>
          <a:xfrm>
            <a:off x="5456880" y="3736080"/>
            <a:ext cx="1140120" cy="756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1c305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ransition spd="slow">
    <p:wipe dir="l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119;p4" descr="EscuelaIT Duoc UC - Escuela de Informática y Telecomunicaciones Duoc UC - Duoc  UC | LinkedIn"/>
          <p:cNvPicPr/>
          <p:nvPr/>
        </p:nvPicPr>
        <p:blipFill>
          <a:blip r:embed="rId1"/>
          <a:stretch/>
        </p:blipFill>
        <p:spPr>
          <a:xfrm>
            <a:off x="8772120" y="207720"/>
            <a:ext cx="3141000" cy="785160"/>
          </a:xfrm>
          <a:prstGeom prst="rect">
            <a:avLst/>
          </a:prstGeom>
          <a:ln w="0">
            <a:noFill/>
          </a:ln>
        </p:spPr>
      </p:pic>
      <p:sp>
        <p:nvSpPr>
          <p:cNvPr id="92" name="Google Shape;120;p4"/>
          <p:cNvSpPr/>
          <p:nvPr/>
        </p:nvSpPr>
        <p:spPr>
          <a:xfrm>
            <a:off x="136080" y="369000"/>
            <a:ext cx="1219176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CL" sz="1800" spc="-1" strike="noStrike">
                <a:solidFill>
                  <a:srgbClr val="757070"/>
                </a:solidFill>
                <a:latin typeface="Calibri"/>
                <a:ea typeface="Calibri"/>
              </a:rPr>
              <a:t>PROYECTO AIura Estudiantil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Google Shape;121;p4"/>
          <p:cNvSpPr/>
          <p:nvPr/>
        </p:nvSpPr>
        <p:spPr>
          <a:xfrm>
            <a:off x="0" y="1384200"/>
            <a:ext cx="1219176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L" sz="3600" spc="-1" strike="noStrike">
                <a:solidFill>
                  <a:schemeClr val="dk1"/>
                </a:solidFill>
                <a:latin typeface="Calibri"/>
                <a:ea typeface="Calibri"/>
              </a:rPr>
              <a:t>Objetivo General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4" name="Google Shape;122;p4"/>
          <p:cNvCxnSpPr/>
          <p:nvPr/>
        </p:nvCxnSpPr>
        <p:spPr>
          <a:xfrm>
            <a:off x="0" y="757800"/>
            <a:ext cx="4085640" cy="360"/>
          </a:xfrm>
          <a:prstGeom prst="straightConnector1">
            <a:avLst/>
          </a:prstGeom>
          <a:ln w="15875">
            <a:solidFill>
              <a:srgbClr val="f5f7fc"/>
            </a:solidFill>
            <a:miter/>
          </a:ln>
        </p:spPr>
      </p:cxnSp>
      <p:sp>
        <p:nvSpPr>
          <p:cNvPr id="95" name="Google Shape;123;p4"/>
          <p:cNvSpPr/>
          <p:nvPr/>
        </p:nvSpPr>
        <p:spPr>
          <a:xfrm>
            <a:off x="0" y="4082400"/>
            <a:ext cx="1219176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L" sz="3600" spc="-1" strike="noStrike">
                <a:solidFill>
                  <a:schemeClr val="dk1"/>
                </a:solidFill>
                <a:latin typeface="Calibri"/>
                <a:ea typeface="Calibri"/>
              </a:rPr>
              <a:t>Objetivos Específicos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Google Shape;124;p4"/>
          <p:cNvSpPr/>
          <p:nvPr/>
        </p:nvSpPr>
        <p:spPr>
          <a:xfrm>
            <a:off x="614520" y="2040480"/>
            <a:ext cx="10962720" cy="1575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L" sz="1800" spc="-1" strike="noStrike">
                <a:solidFill>
                  <a:schemeClr val="dk1"/>
                </a:solidFill>
                <a:latin typeface="Calibri"/>
                <a:ea typeface="Calibri"/>
              </a:rPr>
              <a:t>Desarrollar un Learning Management System (LMS) con integración de inteligencia artificial para automatizar la generación de planificaciones de clases y unidades educativas, optimizando la gestión académica de instituciones educativas y mejorando la eficiencia en la labor docente.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Google Shape;125;p4"/>
          <p:cNvSpPr/>
          <p:nvPr/>
        </p:nvSpPr>
        <p:spPr>
          <a:xfrm>
            <a:off x="614520" y="4732560"/>
            <a:ext cx="10962720" cy="1575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marL="457200" indent="-317520" algn="ctr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s-CL" sz="1400" spc="-1" strike="noStrike">
                <a:solidFill>
                  <a:schemeClr val="dk1"/>
                </a:solidFill>
                <a:latin typeface="Calibri"/>
                <a:ea typeface="Calibri"/>
              </a:rPr>
              <a:t>Reducir el tiempo que los docentes dedican a la planificación de cursos al automatizar la creación de cronogramas y actividades mediante inteligencia artificial.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 algn="ctr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s-CL" sz="1400" spc="-1" strike="noStrike">
                <a:solidFill>
                  <a:schemeClr val="dk1"/>
                </a:solidFill>
                <a:latin typeface="Calibri"/>
                <a:ea typeface="Calibri"/>
              </a:rPr>
              <a:t>Mejorar la personalización de las planificaciones educativas adaptando los contenidos generados automáticamente a las necesidades y niveles de los estudiantes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 algn="ctr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s-CL" sz="1400" spc="-1" strike="noStrike">
                <a:solidFill>
                  <a:schemeClr val="dk1"/>
                </a:solidFill>
                <a:latin typeface="Calibri"/>
                <a:ea typeface="Calibri"/>
              </a:rPr>
              <a:t>Minimizar la carga administrativa relacionada con la organización y almacenamiento de datos, ofreciendo una solución que centralice la gestión de información de cursos y usuarios en una base de datos segura y escalable.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wipe dir="l"/>
  </p:transition>
  <p:timing>
    <p:tnLst>
      <p:par>
        <p:cTn id="16" dur="indefinite" restart="never" nodeType="tmRoot">
          <p:childTnLst>
            <p:seq>
              <p:cTn id="17" dur="indefinite" nodeType="mainSeq">
                <p:childTnLst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130;p5" descr="EscuelaIT Duoc UC - Escuela de Informática y Telecomunicaciones Duoc UC - Duoc  UC | LinkedIn"/>
          <p:cNvPicPr/>
          <p:nvPr/>
        </p:nvPicPr>
        <p:blipFill>
          <a:blip r:embed="rId1"/>
          <a:stretch/>
        </p:blipFill>
        <p:spPr>
          <a:xfrm>
            <a:off x="8772120" y="207720"/>
            <a:ext cx="3141000" cy="785160"/>
          </a:xfrm>
          <a:prstGeom prst="rect">
            <a:avLst/>
          </a:prstGeom>
          <a:ln w="0">
            <a:noFill/>
          </a:ln>
        </p:spPr>
      </p:pic>
      <p:sp>
        <p:nvSpPr>
          <p:cNvPr id="99" name="Google Shape;131;p5"/>
          <p:cNvSpPr/>
          <p:nvPr/>
        </p:nvSpPr>
        <p:spPr>
          <a:xfrm>
            <a:off x="136080" y="369000"/>
            <a:ext cx="1219176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CL" sz="1800" spc="-1" strike="noStrike">
                <a:solidFill>
                  <a:srgbClr val="757070"/>
                </a:solidFill>
                <a:latin typeface="Calibri"/>
                <a:ea typeface="Calibri"/>
              </a:rPr>
              <a:t>PROYECTO AIura Estudiantil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Google Shape;132;p5"/>
          <p:cNvSpPr/>
          <p:nvPr/>
        </p:nvSpPr>
        <p:spPr>
          <a:xfrm>
            <a:off x="0" y="1432800"/>
            <a:ext cx="1219176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L" sz="3600" spc="-1" strike="noStrike">
                <a:solidFill>
                  <a:schemeClr val="dk1"/>
                </a:solidFill>
                <a:latin typeface="Calibri"/>
                <a:ea typeface="Calibri"/>
              </a:rPr>
              <a:t>Alcances y limitaciones del proyecto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1" name="Google Shape;133;p5"/>
          <p:cNvCxnSpPr/>
          <p:nvPr/>
        </p:nvCxnSpPr>
        <p:spPr>
          <a:xfrm>
            <a:off x="0" y="757800"/>
            <a:ext cx="4085640" cy="360"/>
          </a:xfrm>
          <a:prstGeom prst="straightConnector1">
            <a:avLst/>
          </a:prstGeom>
          <a:ln w="15875">
            <a:solidFill>
              <a:srgbClr val="f5f7fc"/>
            </a:solidFill>
            <a:miter/>
          </a:ln>
        </p:spPr>
      </p:cxnSp>
      <p:sp>
        <p:nvSpPr>
          <p:cNvPr id="102" name="Google Shape;134;p5"/>
          <p:cNvSpPr/>
          <p:nvPr/>
        </p:nvSpPr>
        <p:spPr>
          <a:xfrm>
            <a:off x="0" y="2296800"/>
            <a:ext cx="6144840" cy="292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CL" sz="2400" spc="-1" strike="noStrike">
                <a:solidFill>
                  <a:schemeClr val="dk1"/>
                </a:solidFill>
                <a:latin typeface="Calibri"/>
                <a:ea typeface="Calibri"/>
              </a:rPr>
              <a:t>Alcances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es-CL" sz="1800" spc="-1" strike="noStrike">
                <a:solidFill>
                  <a:schemeClr val="dk1"/>
                </a:solidFill>
                <a:latin typeface="Calibri"/>
                <a:ea typeface="Calibri"/>
              </a:rPr>
              <a:t>Desarrollo de un sistema de gestión de aprendizaje (LMS) que permita a los docentes administrar clases, registrar y subir calificaciones, tomar asistencia, y compartir recursos y materiales educativos.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es-CL" sz="1800" spc="-1" strike="noStrike">
                <a:solidFill>
                  <a:schemeClr val="dk1"/>
                </a:solidFill>
                <a:latin typeface="Calibri"/>
                <a:ea typeface="Calibri"/>
              </a:rPr>
              <a:t>Integración de una herramienta de inteligencia artificial (IA) capaz de generar automáticamente planificaciones de clases y unidades educativas completas, incluyendo actividades y evaluaciones, a partir de un formulario que especifica la materia y la temporalidad.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Google Shape;135;p5"/>
          <p:cNvSpPr/>
          <p:nvPr/>
        </p:nvSpPr>
        <p:spPr>
          <a:xfrm>
            <a:off x="5882760" y="2296800"/>
            <a:ext cx="6144840" cy="40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CL" sz="2400" spc="-1" strike="noStrike">
                <a:solidFill>
                  <a:schemeClr val="dk1"/>
                </a:solidFill>
                <a:latin typeface="Calibri"/>
                <a:ea typeface="Calibri"/>
              </a:rPr>
              <a:t>Limitaciones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1" lang="es-CL" sz="1800" spc="-1" strike="noStrike">
                <a:solidFill>
                  <a:schemeClr val="dk1"/>
                </a:solidFill>
                <a:latin typeface="Calibri"/>
                <a:ea typeface="Calibri"/>
              </a:rPr>
              <a:t>Tiempo de Desarrollo:</a:t>
            </a:r>
            <a:r>
              <a:rPr b="0" lang="es-CL" sz="1800" spc="-1" strike="noStrike">
                <a:solidFill>
                  <a:schemeClr val="dk1"/>
                </a:solidFill>
                <a:latin typeface="Calibri"/>
                <a:ea typeface="Calibri"/>
              </a:rPr>
              <a:t> El proyecto debe completarse dentro del marco temporal del curso académico, lo cual puede limitar la cantidad de funcionalidades que se pueden implementar o refinar.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1" lang="es-CL" sz="1800" spc="-1" strike="noStrike">
                <a:solidFill>
                  <a:schemeClr val="dk1"/>
                </a:solidFill>
                <a:latin typeface="Calibri"/>
                <a:ea typeface="Calibri"/>
              </a:rPr>
              <a:t>Aceptación del Usuario:</a:t>
            </a:r>
            <a:r>
              <a:rPr b="0" lang="es-CL" sz="1800" spc="-1" strike="noStrike">
                <a:solidFill>
                  <a:schemeClr val="dk1"/>
                </a:solidFill>
                <a:latin typeface="Calibri"/>
                <a:ea typeface="Calibri"/>
              </a:rPr>
              <a:t> La adopción de nuevas tecnologías puede encontrar resistencia por parte de algunos usuarios, lo que puede limitar la efectividad del LMS si no se acompaña de un plan adecuado de capacitación y soporte.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1" lang="es-CL" sz="1800" spc="-1" strike="noStrike">
                <a:solidFill>
                  <a:schemeClr val="dk1"/>
                </a:solidFill>
                <a:latin typeface="Calibri"/>
                <a:ea typeface="Calibri"/>
              </a:rPr>
              <a:t>Precisión de la IA:</a:t>
            </a:r>
            <a:r>
              <a:rPr b="0" lang="es-CL" sz="1800" spc="-1" strike="noStrike">
                <a:solidFill>
                  <a:schemeClr val="dk1"/>
                </a:solidFill>
                <a:latin typeface="Calibri"/>
                <a:ea typeface="Calibri"/>
              </a:rPr>
              <a:t> La capacidad de la herramienta de inteligencia artificial para generar planificaciones de clase adecuadas dependerá de la calidad y cantidad de datos disponibles para entrenarla.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wipe dir="l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40;p6" descr="EscuelaIT Duoc UC - Escuela de Informática y Telecomunicaciones Duoc UC - Duoc  UC | LinkedIn"/>
          <p:cNvPicPr/>
          <p:nvPr/>
        </p:nvPicPr>
        <p:blipFill>
          <a:blip r:embed="rId1"/>
          <a:stretch/>
        </p:blipFill>
        <p:spPr>
          <a:xfrm>
            <a:off x="8772120" y="207720"/>
            <a:ext cx="3141000" cy="785160"/>
          </a:xfrm>
          <a:prstGeom prst="rect">
            <a:avLst/>
          </a:prstGeom>
          <a:ln w="0">
            <a:noFill/>
          </a:ln>
        </p:spPr>
      </p:pic>
      <p:sp>
        <p:nvSpPr>
          <p:cNvPr id="105" name="Google Shape;141;p6"/>
          <p:cNvSpPr/>
          <p:nvPr/>
        </p:nvSpPr>
        <p:spPr>
          <a:xfrm>
            <a:off x="136080" y="369000"/>
            <a:ext cx="1219176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CL" sz="1800" spc="-1" strike="noStrike">
                <a:solidFill>
                  <a:srgbClr val="757070"/>
                </a:solidFill>
                <a:latin typeface="Calibri"/>
                <a:ea typeface="Calibri"/>
              </a:rPr>
              <a:t>PROYECTO AIura Estudiantil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Google Shape;142;p6"/>
          <p:cNvSpPr/>
          <p:nvPr/>
        </p:nvSpPr>
        <p:spPr>
          <a:xfrm>
            <a:off x="0" y="1432800"/>
            <a:ext cx="1219176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L" sz="3600" spc="-1" strike="noStrike">
                <a:solidFill>
                  <a:schemeClr val="dk1"/>
                </a:solidFill>
                <a:latin typeface="Calibri"/>
                <a:ea typeface="Calibri"/>
              </a:rPr>
              <a:t>Competencias de carrera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7" name="Google Shape;143;p6"/>
          <p:cNvCxnSpPr/>
          <p:nvPr/>
        </p:nvCxnSpPr>
        <p:spPr>
          <a:xfrm>
            <a:off x="0" y="757800"/>
            <a:ext cx="4085640" cy="360"/>
          </a:xfrm>
          <a:prstGeom prst="straightConnector1">
            <a:avLst/>
          </a:prstGeom>
          <a:ln w="15875">
            <a:solidFill>
              <a:srgbClr val="f5f7fc"/>
            </a:solidFill>
            <a:miter/>
          </a:ln>
        </p:spPr>
      </p:cxnSp>
      <p:sp>
        <p:nvSpPr>
          <p:cNvPr id="108" name="Google Shape;144;p6"/>
          <p:cNvSpPr/>
          <p:nvPr/>
        </p:nvSpPr>
        <p:spPr>
          <a:xfrm>
            <a:off x="0" y="2296800"/>
            <a:ext cx="12191760" cy="26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457200" indent="-380880" algn="ctr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s-CL" sz="2400" spc="-1" strike="noStrike">
                <a:solidFill>
                  <a:schemeClr val="dk1"/>
                </a:solidFill>
                <a:latin typeface="Calibri"/>
                <a:ea typeface="Calibri"/>
              </a:rPr>
              <a:t>Administrar la configuración de ambientes, servicios de aplicaciones y bases de datos en un entorno empresarial a fin de habilitar operatividad o asegurar la continuidad de los sistemas que apoyan los procesos de negocio de acuerdo a los estándares definidos por la industria.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 algn="ctr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s-CL" sz="2400" spc="-1" strike="noStrike">
                <a:solidFill>
                  <a:schemeClr val="dk1"/>
                </a:solidFill>
                <a:latin typeface="Calibri"/>
                <a:ea typeface="Calibri"/>
              </a:rPr>
              <a:t>Ofrecer propuestas de solución informática analizando de forma integral los procesos de acuerdo a los requerimientos de la organización.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 algn="ctr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s-CL" sz="2400" spc="-1" strike="noStrike">
                <a:solidFill>
                  <a:schemeClr val="dk1"/>
                </a:solidFill>
                <a:latin typeface="Calibri"/>
                <a:ea typeface="Calibri"/>
              </a:rPr>
              <a:t>Desarrollar una solución de software utilizando técnicas que permitan sistematizar el proceso de desarrollo y mantenimiento, asegurando el logro de los objetivos.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wipe dir="l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49;p7" descr="EscuelaIT Duoc UC - Escuela de Informática y Telecomunicaciones Duoc UC - Duoc  UC | LinkedIn"/>
          <p:cNvPicPr/>
          <p:nvPr/>
        </p:nvPicPr>
        <p:blipFill>
          <a:blip r:embed="rId1"/>
          <a:stretch/>
        </p:blipFill>
        <p:spPr>
          <a:xfrm>
            <a:off x="8772120" y="207720"/>
            <a:ext cx="3141000" cy="785160"/>
          </a:xfrm>
          <a:prstGeom prst="rect">
            <a:avLst/>
          </a:prstGeom>
          <a:ln w="0">
            <a:noFill/>
          </a:ln>
        </p:spPr>
      </p:pic>
      <p:sp>
        <p:nvSpPr>
          <p:cNvPr id="110" name="Google Shape;150;p7"/>
          <p:cNvSpPr/>
          <p:nvPr/>
        </p:nvSpPr>
        <p:spPr>
          <a:xfrm>
            <a:off x="136080" y="369000"/>
            <a:ext cx="1219176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CL" sz="1800" spc="-1" strike="noStrike">
                <a:solidFill>
                  <a:srgbClr val="757070"/>
                </a:solidFill>
                <a:latin typeface="Calibri"/>
                <a:ea typeface="Calibri"/>
              </a:rPr>
              <a:t>PROYECTO AIura Estudiantil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Google Shape;151;p7"/>
          <p:cNvSpPr/>
          <p:nvPr/>
        </p:nvSpPr>
        <p:spPr>
          <a:xfrm>
            <a:off x="0" y="1432800"/>
            <a:ext cx="1219176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L" sz="3600" spc="-1" strike="noStrike">
                <a:solidFill>
                  <a:schemeClr val="dk1"/>
                </a:solidFill>
                <a:latin typeface="Calibri"/>
                <a:ea typeface="Calibri"/>
              </a:rPr>
              <a:t>Metodología de trabajo para el desarrollo del proyecto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2" name="Google Shape;152;p7"/>
          <p:cNvCxnSpPr/>
          <p:nvPr/>
        </p:nvCxnSpPr>
        <p:spPr>
          <a:xfrm>
            <a:off x="0" y="757800"/>
            <a:ext cx="4085640" cy="360"/>
          </a:xfrm>
          <a:prstGeom prst="straightConnector1">
            <a:avLst/>
          </a:prstGeom>
          <a:ln w="15875">
            <a:solidFill>
              <a:srgbClr val="f5f7fc"/>
            </a:solidFill>
            <a:miter/>
          </a:ln>
        </p:spPr>
      </p:cxnSp>
      <p:sp>
        <p:nvSpPr>
          <p:cNvPr id="113" name="Google Shape;153;p7"/>
          <p:cNvSpPr/>
          <p:nvPr/>
        </p:nvSpPr>
        <p:spPr>
          <a:xfrm>
            <a:off x="97920" y="2388600"/>
            <a:ext cx="1219176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L" sz="2100" spc="-1" strike="noStrike">
                <a:solidFill>
                  <a:schemeClr val="dk1"/>
                </a:solidFill>
                <a:latin typeface="Calibri"/>
                <a:ea typeface="Calibri"/>
              </a:rPr>
              <a:t>Metodología Ágil.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L" sz="2100" spc="-1" strike="noStrike">
                <a:solidFill>
                  <a:schemeClr val="dk1"/>
                </a:solidFill>
                <a:latin typeface="Calibri"/>
                <a:ea typeface="Calibri"/>
              </a:rPr>
              <a:t>Sprint de 2 semanas.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Google Shape;154;p7" descr=""/>
          <p:cNvPicPr/>
          <p:nvPr/>
        </p:nvPicPr>
        <p:blipFill>
          <a:blip r:embed="rId2"/>
          <a:stretch/>
        </p:blipFill>
        <p:spPr>
          <a:xfrm>
            <a:off x="3526920" y="3328200"/>
            <a:ext cx="5137920" cy="3425040"/>
          </a:xfrm>
          <a:prstGeom prst="rect">
            <a:avLst/>
          </a:prstGeom>
          <a:ln w="0">
            <a:noFill/>
          </a:ln>
        </p:spPr>
      </p:pic>
      <p:pic>
        <p:nvPicPr>
          <p:cNvPr id="115" name="Google Shape;154;p 1" descr=""/>
          <p:cNvPicPr/>
          <p:nvPr/>
        </p:nvPicPr>
        <p:blipFill>
          <a:blip r:embed="rId3"/>
          <a:stretch/>
        </p:blipFill>
        <p:spPr>
          <a:xfrm>
            <a:off x="3526920" y="3328200"/>
            <a:ext cx="5137920" cy="3425040"/>
          </a:xfrm>
          <a:prstGeom prst="rect">
            <a:avLst/>
          </a:prstGeom>
          <a:ln w="0">
            <a:noFill/>
          </a:ln>
        </p:spPr>
      </p:pic>
    </p:spTree>
  </p:cSld>
  <p:transition spd="slow">
    <p:wipe dir="l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59;p8" descr="EscuelaIT Duoc UC - Escuela de Informática y Telecomunicaciones Duoc UC - Duoc  UC | LinkedIn"/>
          <p:cNvPicPr/>
          <p:nvPr/>
        </p:nvPicPr>
        <p:blipFill>
          <a:blip r:embed="rId1"/>
          <a:stretch/>
        </p:blipFill>
        <p:spPr>
          <a:xfrm>
            <a:off x="8772120" y="207720"/>
            <a:ext cx="3141000" cy="785160"/>
          </a:xfrm>
          <a:prstGeom prst="rect">
            <a:avLst/>
          </a:prstGeom>
          <a:ln w="0">
            <a:noFill/>
          </a:ln>
        </p:spPr>
      </p:pic>
      <p:sp>
        <p:nvSpPr>
          <p:cNvPr id="117" name="Google Shape;160;p8"/>
          <p:cNvSpPr/>
          <p:nvPr/>
        </p:nvSpPr>
        <p:spPr>
          <a:xfrm>
            <a:off x="136080" y="369000"/>
            <a:ext cx="1219176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CL" sz="1800" spc="-1" strike="noStrike">
                <a:solidFill>
                  <a:srgbClr val="757070"/>
                </a:solidFill>
                <a:latin typeface="Calibri"/>
                <a:ea typeface="Calibri"/>
              </a:rPr>
              <a:t>PROYECTO AIura Estudiantil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Google Shape;161;p8"/>
          <p:cNvSpPr/>
          <p:nvPr/>
        </p:nvSpPr>
        <p:spPr>
          <a:xfrm>
            <a:off x="0" y="1155600"/>
            <a:ext cx="12191760" cy="79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L" sz="3600" spc="-1" strike="noStrike">
                <a:solidFill>
                  <a:schemeClr val="dk1"/>
                </a:solidFill>
                <a:latin typeface="Calibri"/>
                <a:ea typeface="Calibri"/>
              </a:rPr>
              <a:t>Cronograma para el desarrollo del proyecto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9" name="Google Shape;162;p8"/>
          <p:cNvCxnSpPr/>
          <p:nvPr/>
        </p:nvCxnSpPr>
        <p:spPr>
          <a:xfrm>
            <a:off x="0" y="757800"/>
            <a:ext cx="4085640" cy="360"/>
          </a:xfrm>
          <a:prstGeom prst="straightConnector1">
            <a:avLst/>
          </a:prstGeom>
          <a:ln w="15875">
            <a:solidFill>
              <a:srgbClr val="f5f7fc"/>
            </a:solidFill>
            <a:miter/>
          </a:ln>
        </p:spPr>
      </p:cxnSp>
      <p:pic>
        <p:nvPicPr>
          <p:cNvPr id="120" name="Google Shape;163;p8" descr=""/>
          <p:cNvPicPr/>
          <p:nvPr/>
        </p:nvPicPr>
        <p:blipFill>
          <a:blip r:embed="rId2"/>
          <a:stretch/>
        </p:blipFill>
        <p:spPr>
          <a:xfrm>
            <a:off x="152280" y="2108520"/>
            <a:ext cx="11886840" cy="2013840"/>
          </a:xfrm>
          <a:prstGeom prst="rect">
            <a:avLst/>
          </a:prstGeom>
          <a:ln w="0">
            <a:noFill/>
          </a:ln>
        </p:spPr>
      </p:pic>
    </p:spTree>
  </p:cSld>
  <p:transition spd="slow">
    <p:wipe dir="l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68;g2fd7974668f_0_11" descr="EscuelaIT Duoc UC - Escuela de Informática y Telecomunicaciones Duoc UC - Duoc  UC | LinkedIn"/>
          <p:cNvPicPr/>
          <p:nvPr/>
        </p:nvPicPr>
        <p:blipFill>
          <a:blip r:embed="rId1"/>
          <a:stretch/>
        </p:blipFill>
        <p:spPr>
          <a:xfrm>
            <a:off x="8772120" y="207720"/>
            <a:ext cx="3141000" cy="785160"/>
          </a:xfrm>
          <a:prstGeom prst="rect">
            <a:avLst/>
          </a:prstGeom>
          <a:ln w="0">
            <a:noFill/>
          </a:ln>
        </p:spPr>
      </p:pic>
      <p:sp>
        <p:nvSpPr>
          <p:cNvPr id="122" name="Google Shape;169;g2fd7974668f_0_11"/>
          <p:cNvSpPr/>
          <p:nvPr/>
        </p:nvSpPr>
        <p:spPr>
          <a:xfrm>
            <a:off x="136080" y="369000"/>
            <a:ext cx="1219176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CL" sz="1800" spc="-1" strike="noStrike">
                <a:solidFill>
                  <a:srgbClr val="757070"/>
                </a:solidFill>
                <a:latin typeface="Calibri"/>
                <a:ea typeface="Calibri"/>
              </a:rPr>
              <a:t>PROYECTO AIura Estudiantil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Google Shape;170;g2fd7974668f_0_11"/>
          <p:cNvSpPr/>
          <p:nvPr/>
        </p:nvSpPr>
        <p:spPr>
          <a:xfrm>
            <a:off x="0" y="1155600"/>
            <a:ext cx="12191760" cy="79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L" sz="3600" spc="-1" strike="noStrike">
                <a:solidFill>
                  <a:schemeClr val="dk1"/>
                </a:solidFill>
                <a:latin typeface="Calibri"/>
                <a:ea typeface="Calibri"/>
              </a:rPr>
              <a:t>Cronograma para el desarrollo del proyecto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4" name="Google Shape;171;g2fd7974668f_0_11"/>
          <p:cNvCxnSpPr/>
          <p:nvPr/>
        </p:nvCxnSpPr>
        <p:spPr>
          <a:xfrm>
            <a:off x="0" y="757800"/>
            <a:ext cx="4086000" cy="360"/>
          </a:xfrm>
          <a:prstGeom prst="straightConnector1">
            <a:avLst/>
          </a:prstGeom>
          <a:ln w="15875">
            <a:solidFill>
              <a:srgbClr val="f5f7fc"/>
            </a:solidFill>
            <a:miter/>
          </a:ln>
        </p:spPr>
      </p:cxnSp>
      <p:pic>
        <p:nvPicPr>
          <p:cNvPr id="125" name="Google Shape;172;g2fd7974668f_0_11" descr=""/>
          <p:cNvPicPr/>
          <p:nvPr/>
        </p:nvPicPr>
        <p:blipFill>
          <a:blip r:embed="rId2"/>
          <a:stretch/>
        </p:blipFill>
        <p:spPr>
          <a:xfrm>
            <a:off x="152280" y="2108520"/>
            <a:ext cx="11886840" cy="345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LibreOffice/24.2.2.2$MacOSX_AARCH64 LibreOffice_project/d56cc158d8a96260b836f100ef4b4ef25d6f1a01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  <dc:description/>
  <dc:language>en-US</dc:language>
  <cp:lastModifiedBy/>
  <dcterms:modified xsi:type="dcterms:W3CDTF">2024-10-18T21:55:25Z</dcterms:modified>
  <cp:revision>1</cp:revision>
  <dc:subject/>
  <dc:title/>
</cp:coreProperties>
</file>