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DB06C-8C6F-4CAB-A511-8CD7E1F9D1C6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3076B-DC0C-48C9-AA9D-ACFB6CC369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380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DB06C-8C6F-4CAB-A511-8CD7E1F9D1C6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3076B-DC0C-48C9-AA9D-ACFB6CC369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754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DB06C-8C6F-4CAB-A511-8CD7E1F9D1C6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3076B-DC0C-48C9-AA9D-ACFB6CC369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82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DB06C-8C6F-4CAB-A511-8CD7E1F9D1C6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3076B-DC0C-48C9-AA9D-ACFB6CC369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80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DB06C-8C6F-4CAB-A511-8CD7E1F9D1C6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3076B-DC0C-48C9-AA9D-ACFB6CC369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095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DB06C-8C6F-4CAB-A511-8CD7E1F9D1C6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3076B-DC0C-48C9-AA9D-ACFB6CC369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676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DB06C-8C6F-4CAB-A511-8CD7E1F9D1C6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3076B-DC0C-48C9-AA9D-ACFB6CC369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4761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DB06C-8C6F-4CAB-A511-8CD7E1F9D1C6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3076B-DC0C-48C9-AA9D-ACFB6CC369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170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DB06C-8C6F-4CAB-A511-8CD7E1F9D1C6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3076B-DC0C-48C9-AA9D-ACFB6CC369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5477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DB06C-8C6F-4CAB-A511-8CD7E1F9D1C6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3076B-DC0C-48C9-AA9D-ACFB6CC369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859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DB06C-8C6F-4CAB-A511-8CD7E1F9D1C6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3076B-DC0C-48C9-AA9D-ACFB6CC369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305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DB06C-8C6F-4CAB-A511-8CD7E1F9D1C6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3076B-DC0C-48C9-AA9D-ACFB6CC369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700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Rot="1" noChangeArrowheads="1"/>
          </p:cNvSpPr>
          <p:nvPr/>
        </p:nvSpPr>
        <p:spPr>
          <a:xfrm>
            <a:off x="1416050" y="2930526"/>
            <a:ext cx="9144000" cy="930275"/>
          </a:xfrm>
          <a:prstGeom prst="rect">
            <a:avLst/>
          </a:prstGeom>
        </p:spPr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ru-RU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«Создание программного комплекса для определения константы скорости химической реакции 2А = 2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B + </a:t>
            </a:r>
            <a:r>
              <a:rPr lang="ru-RU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С»</a:t>
            </a:r>
          </a:p>
        </p:txBody>
      </p:sp>
      <p:sp>
        <p:nvSpPr>
          <p:cNvPr id="2051" name="Rectangle 3"/>
          <p:cNvSpPr txBox="1">
            <a:spLocks noRot="1" noChangeArrowheads="1"/>
          </p:cNvSpPr>
          <p:nvPr/>
        </p:nvSpPr>
        <p:spPr bwMode="auto">
          <a:xfrm>
            <a:off x="1524000" y="6308725"/>
            <a:ext cx="91440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Санкт-Петербург</a:t>
            </a: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847850" y="1"/>
            <a:ext cx="8497888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defRPr/>
            </a:pPr>
            <a:r>
              <a:rPr lang="ru-RU" sz="1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Минобрнауки</a:t>
            </a:r>
            <a:r>
              <a:rPr lang="ru-RU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России</a:t>
            </a:r>
            <a:endParaRPr lang="en-US" sz="1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defRPr/>
            </a:pPr>
            <a:r>
              <a:rPr lang="ru-RU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федеральное государственное бюджетное образовательное учреждение</a:t>
            </a:r>
            <a:r>
              <a:rPr lang="en-US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высшего</a:t>
            </a:r>
            <a:r>
              <a: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образования                                                    </a:t>
            </a:r>
            <a:r>
              <a:rPr lang="ru-RU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Санкт-Петербургский государственный технологический институт (технический университет)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1524000" y="2297113"/>
            <a:ext cx="9144000" cy="6461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КУРСОВОЙ ПРОЕКТ ПО ДИСЦИПЛИНЕ</a:t>
            </a:r>
          </a:p>
          <a:p>
            <a:pPr algn="ctr">
              <a:defRPr/>
            </a:pPr>
            <a:r>
              <a:rPr lang="ru-R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«ПРОГРАММИРОВАНИЕ»</a:t>
            </a: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2568576" y="674688"/>
            <a:ext cx="7559675" cy="126206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ru-RU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Направление подготовки:  </a:t>
            </a:r>
            <a:r>
              <a:rPr lang="ru-RU" sz="16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09.03.01 </a:t>
            </a:r>
            <a:r>
              <a:rPr lang="ru-RU" sz="16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«Информатика и вычислительная техника»</a:t>
            </a:r>
          </a:p>
          <a:p>
            <a:pPr>
              <a:defRPr/>
            </a:pPr>
            <a:r>
              <a:rPr lang="ru-RU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Направленность образовательной программы  </a:t>
            </a:r>
            <a:r>
              <a:rPr lang="ru-RU" sz="1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16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Автоматизированные системы       </a:t>
            </a:r>
          </a:p>
          <a:p>
            <a:pPr>
              <a:defRPr/>
            </a:pPr>
            <a:r>
              <a:rPr lang="ru-RU" sz="1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</a:t>
            </a:r>
            <a:r>
              <a:rPr lang="ru-RU" sz="16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обработки информации и управления</a:t>
            </a:r>
            <a:r>
              <a:rPr lang="ru-RU" sz="1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»</a:t>
            </a:r>
          </a:p>
          <a:p>
            <a:pPr>
              <a:defRPr/>
            </a:pPr>
            <a:r>
              <a:rPr lang="ru-RU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Факультет</a:t>
            </a:r>
            <a:r>
              <a:rPr lang="ru-RU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информационных технологий и управления</a:t>
            </a:r>
          </a:p>
          <a:p>
            <a:pPr>
              <a:defRPr/>
            </a:pPr>
            <a:r>
              <a:rPr lang="ru-RU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Кафедра </a:t>
            </a:r>
            <a:r>
              <a:rPr lang="ru-RU" sz="1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систем автоматизированного проектирования и управления</a:t>
            </a:r>
            <a:endParaRPr lang="ru-RU" sz="1400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5" name="Rectangle 1222"/>
          <p:cNvSpPr>
            <a:spLocks noChangeArrowheads="1"/>
          </p:cNvSpPr>
          <p:nvPr/>
        </p:nvSpPr>
        <p:spPr bwMode="auto">
          <a:xfrm>
            <a:off x="2606675" y="27813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2056" name="Rectangle 1224"/>
          <p:cNvSpPr>
            <a:spLocks noChangeArrowheads="1"/>
          </p:cNvSpPr>
          <p:nvPr/>
        </p:nvSpPr>
        <p:spPr bwMode="auto">
          <a:xfrm>
            <a:off x="2606675" y="27813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2057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205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graphicFrame>
        <p:nvGraphicFramePr>
          <p:cNvPr id="10343" name="Group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40896"/>
              </p:ext>
            </p:extLst>
          </p:nvPr>
        </p:nvGraphicFramePr>
        <p:xfrm>
          <a:off x="1545319" y="3957122"/>
          <a:ext cx="9144000" cy="609600"/>
        </p:xfrm>
        <a:graphic>
          <a:graphicData uri="http://schemas.openxmlformats.org/drawingml/2006/table">
            <a:tbl>
              <a:tblPr/>
              <a:tblGrid>
                <a:gridCol w="183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Обучающийся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Студент гр.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494 Хлебников Р.А.  </a:t>
                      </a:r>
                      <a:endParaRPr kumimoji="0" lang="ru-RU" sz="1400" b="1" i="1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Руководитель 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Лектор, доц.  Корниенко И.Г., Консультант, ст. преп. Федин А.К.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68" name="Picture 108" descr="Логотип_САПРи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1524001" y="1095375"/>
            <a:ext cx="900113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9" name="Picture 23" descr="spbgti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76" y="142875"/>
            <a:ext cx="6381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9634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39202" y="433458"/>
            <a:ext cx="6676508" cy="5245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67995">
              <a:lnSpc>
                <a:spcPct val="130000"/>
              </a:lnSpc>
              <a:spcBef>
                <a:spcPts val="1200"/>
              </a:spcBef>
              <a:spcAft>
                <a:spcPts val="800"/>
              </a:spcAft>
            </a:pPr>
            <a:r>
              <a:rPr lang="ru-RU" sz="2400" b="1" kern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6 Описание пользовательского интерфейса</a:t>
            </a:r>
            <a:endParaRPr lang="ru-RU" sz="2000" b="1" kern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74617" y="1104539"/>
            <a:ext cx="79901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Программа состоит из одной, позволяющей вводить данные и отображать результат расчёта. Программа включает два исходных файла: main.py,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interface.ui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74617" y="2239625"/>
            <a:ext cx="83689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Форма </a:t>
            </a:r>
            <a:r>
              <a:rPr lang="en-US" dirty="0" err="1"/>
              <a:t>MainWindow</a:t>
            </a:r>
            <a:r>
              <a:rPr lang="en-US" dirty="0"/>
              <a:t> </a:t>
            </a:r>
            <a:r>
              <a:rPr lang="ru-RU" dirty="0"/>
              <a:t>– это основное окно, с которым будет работать пользователь. Здесь происходит ввод исходных данных, расчёт всех параметров и вывод конечных результатов на экран. В этом окне также присутствуют функции сохранения результата в файл, вывод окна со справкой о работе и авторе программы. Интерфейс программы представляет собой несколько областей, а его реализация является достаточно простой и интуитивно ясной для пользователей.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 txBox="1">
            <a:spLocks noRot="1" noChangeArrowheads="1"/>
          </p:cNvSpPr>
          <p:nvPr/>
        </p:nvSpPr>
        <p:spPr>
          <a:xfrm>
            <a:off x="5335588" y="5864226"/>
            <a:ext cx="5332412" cy="404813"/>
          </a:xfrm>
          <a:prstGeom prst="rect">
            <a:avLst/>
          </a:prstGeom>
        </p:spPr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ru-RU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ru-RU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14</a:t>
            </a:r>
            <a:endParaRPr lang="ru-RU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spbgti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1" y="6259514"/>
            <a:ext cx="4222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Логотип_САПРиУ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10056814" y="6348414"/>
            <a:ext cx="611187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 txBox="1">
            <a:spLocks noRot="1" noChangeArrowheads="1"/>
          </p:cNvSpPr>
          <p:nvPr/>
        </p:nvSpPr>
        <p:spPr>
          <a:xfrm>
            <a:off x="2063750" y="6308726"/>
            <a:ext cx="7920038" cy="404813"/>
          </a:xfrm>
          <a:prstGeom prst="rect">
            <a:avLst/>
          </a:prstGeom>
        </p:spPr>
        <p:txBody>
          <a:bodyPr anchor="ctr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ru-RU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Создание программного комплекса для определения константы скорости химической реакции 2А = 2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B+C</a:t>
            </a:r>
            <a:endParaRPr lang="ru-RU" sz="16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836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40" y="253343"/>
            <a:ext cx="4531214" cy="4000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131656" y="4514812"/>
            <a:ext cx="4050404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Рисунок 2 - Главное окно приложения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334103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34103" y="571451"/>
            <a:ext cx="2867025" cy="188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7666144" y="2712137"/>
            <a:ext cx="4202945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3 - Окно с результатами расчета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399" y="3285158"/>
            <a:ext cx="4538699" cy="2516018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8334103" y="5928790"/>
            <a:ext cx="3111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Рисунок 4 - Окно со справкой</a:t>
            </a:r>
            <a:endParaRPr lang="ru-RU" dirty="0"/>
          </a:p>
        </p:txBody>
      </p:sp>
      <p:pic>
        <p:nvPicPr>
          <p:cNvPr id="9" name="Picture 6" descr="spbgti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1" y="6259514"/>
            <a:ext cx="4222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 descr="Логотип_САПРиУ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10056814" y="6348414"/>
            <a:ext cx="611187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"/>
          <p:cNvSpPr txBox="1">
            <a:spLocks noRot="1" noChangeArrowheads="1"/>
          </p:cNvSpPr>
          <p:nvPr/>
        </p:nvSpPr>
        <p:spPr>
          <a:xfrm>
            <a:off x="2063750" y="6308726"/>
            <a:ext cx="7920038" cy="404813"/>
          </a:xfrm>
          <a:prstGeom prst="rect">
            <a:avLst/>
          </a:prstGeom>
        </p:spPr>
        <p:txBody>
          <a:bodyPr anchor="ctr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ru-RU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Создание программного комплекса для определения константы скорости химической реакции 2А = 2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B+C</a:t>
            </a:r>
            <a:endParaRPr lang="ru-RU" sz="16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2"/>
          <p:cNvSpPr txBox="1">
            <a:spLocks noRot="1" noChangeArrowheads="1"/>
          </p:cNvSpPr>
          <p:nvPr/>
        </p:nvSpPr>
        <p:spPr>
          <a:xfrm>
            <a:off x="5335588" y="5864226"/>
            <a:ext cx="5332412" cy="404813"/>
          </a:xfrm>
          <a:prstGeom prst="rect">
            <a:avLst/>
          </a:prstGeom>
        </p:spPr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ru-RU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ru-RU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14</a:t>
            </a:r>
            <a:endParaRPr lang="ru-RU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017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49085" y="274449"/>
            <a:ext cx="10737669" cy="3875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67995">
              <a:lnSpc>
                <a:spcPct val="130000"/>
              </a:lnSpc>
              <a:spcBef>
                <a:spcPts val="1200"/>
              </a:spcBef>
              <a:spcAft>
                <a:spcPts val="800"/>
              </a:spcAft>
            </a:pPr>
            <a:r>
              <a:rPr lang="ru-RU" sz="2400" b="1" kern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7 Проверка адекватности математической модели кинетики</a:t>
            </a:r>
            <a:endParaRPr lang="ru-RU" sz="2000" b="1" kern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67995" algn="just">
              <a:lnSpc>
                <a:spcPct val="130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Полученное значение коэффициента корреляции r = 0,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874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говорит о том, что связь между экспериментальными данными и расчетами, выполненными в математической модели существенная.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67995" algn="just">
              <a:lnSpc>
                <a:spcPct val="130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Полученное значение дисперсии d = 0,0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13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(моль/л)2 – мало, что также свидетельствует о малом разбросе данных, полученных при использовании математической модели, относительно данных, полученных в результате эксперимента.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67995" algn="just">
              <a:lnSpc>
                <a:spcPct val="130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 этих данных можно сделать вывод, что математическая модель может быть использована для определения константы скорости химической реакции.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Rot="1" noChangeArrowheads="1"/>
          </p:cNvSpPr>
          <p:nvPr/>
        </p:nvSpPr>
        <p:spPr>
          <a:xfrm>
            <a:off x="5335588" y="5864226"/>
            <a:ext cx="5332412" cy="404813"/>
          </a:xfrm>
          <a:prstGeom prst="rect">
            <a:avLst/>
          </a:prstGeom>
        </p:spPr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ru-RU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ru-RU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14</a:t>
            </a:r>
            <a:endParaRPr lang="ru-RU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6" descr="spbgti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1" y="6259514"/>
            <a:ext cx="4222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Логотип_САПРиУ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10056814" y="6348414"/>
            <a:ext cx="611187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Rot="1" noChangeArrowheads="1"/>
          </p:cNvSpPr>
          <p:nvPr/>
        </p:nvSpPr>
        <p:spPr>
          <a:xfrm>
            <a:off x="2063750" y="6308726"/>
            <a:ext cx="7920038" cy="404813"/>
          </a:xfrm>
          <a:prstGeom prst="rect">
            <a:avLst/>
          </a:prstGeom>
        </p:spPr>
        <p:txBody>
          <a:bodyPr anchor="ctr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ru-RU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Создание программного комплекса для определения константы скорости химической реакции 2А = 2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B+C</a:t>
            </a:r>
            <a:endParaRPr lang="ru-RU" sz="16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411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28800" y="579980"/>
            <a:ext cx="8046720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67995">
              <a:lnSpc>
                <a:spcPct val="130000"/>
              </a:lnSpc>
              <a:spcBef>
                <a:spcPts val="1200"/>
              </a:spcBef>
              <a:spcAft>
                <a:spcPts val="800"/>
              </a:spcAft>
            </a:pPr>
            <a:r>
              <a:rPr lang="ru-RU" b="1" kern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8 Примеры тестирования работоспособности программного обеспечения</a:t>
            </a:r>
            <a:endParaRPr lang="ru-RU" sz="1600" b="1" kern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39930" y="1498302"/>
            <a:ext cx="10550435" cy="1862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67995" algn="just">
              <a:lnSpc>
                <a:spcPct val="13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Тестирование разработанного в среде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PyCharm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программного обеспечения проводилось при входных данных: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67995" algn="just">
              <a:lnSpc>
                <a:spcPct val="13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а) Концентрация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0,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67995" algn="just">
              <a:lnSpc>
                <a:spcPct val="13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б) Концентрация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67995" algn="just">
              <a:lnSpc>
                <a:spcPct val="13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д) Количество точек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5000" y="2227035"/>
            <a:ext cx="1926207" cy="303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552" y="2247187"/>
            <a:ext cx="2866667" cy="192084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129624" y="5177636"/>
            <a:ext cx="4372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Рисунок 5 -Форма ввода исходных данных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273292" y="4372676"/>
            <a:ext cx="4178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Рисунок 6 - Форма отображения результатов расчета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56953" y="462363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Результаты расчета:</a:t>
            </a:r>
          </a:p>
          <a:p>
            <a:r>
              <a:rPr lang="ru-RU" dirty="0"/>
              <a:t>Порядок реакции n = 1 (0,9</a:t>
            </a:r>
            <a:r>
              <a:rPr lang="en-US" dirty="0"/>
              <a:t>89</a:t>
            </a:r>
            <a:r>
              <a:rPr lang="ru-RU" dirty="0"/>
              <a:t>)</a:t>
            </a:r>
          </a:p>
          <a:p>
            <a:r>
              <a:rPr lang="ru-RU" dirty="0"/>
              <a:t>Константа скорости реакции k = 0,</a:t>
            </a:r>
            <a:r>
              <a:rPr lang="en-US" dirty="0"/>
              <a:t>155</a:t>
            </a:r>
            <a:r>
              <a:rPr lang="ru-RU" dirty="0"/>
              <a:t> 1/с</a:t>
            </a:r>
          </a:p>
          <a:p>
            <a:r>
              <a:rPr lang="ru-RU" dirty="0"/>
              <a:t>Дисперсия d = 0,0</a:t>
            </a:r>
            <a:r>
              <a:rPr lang="en-US" dirty="0"/>
              <a:t>13</a:t>
            </a:r>
            <a:r>
              <a:rPr lang="ru-RU" dirty="0"/>
              <a:t> (моль/л)2</a:t>
            </a:r>
          </a:p>
          <a:p>
            <a:r>
              <a:rPr lang="ru-RU" dirty="0"/>
              <a:t>Коэффициент корреляции r = 0,</a:t>
            </a:r>
            <a:r>
              <a:rPr lang="en-US" dirty="0"/>
              <a:t>874</a:t>
            </a:r>
            <a:endParaRPr lang="ru-RU" dirty="0"/>
          </a:p>
        </p:txBody>
      </p:sp>
      <p:sp>
        <p:nvSpPr>
          <p:cNvPr id="9" name="Rectangle 2"/>
          <p:cNvSpPr txBox="1">
            <a:spLocks noRot="1" noChangeArrowheads="1"/>
          </p:cNvSpPr>
          <p:nvPr/>
        </p:nvSpPr>
        <p:spPr>
          <a:xfrm>
            <a:off x="2063750" y="6308726"/>
            <a:ext cx="7920038" cy="404813"/>
          </a:xfrm>
          <a:prstGeom prst="rect">
            <a:avLst/>
          </a:prstGeom>
        </p:spPr>
        <p:txBody>
          <a:bodyPr anchor="ctr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ru-RU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Создание программного комплекса для определения константы скорости химической реакции 2А = 2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B+C</a:t>
            </a:r>
            <a:endParaRPr lang="ru-RU" sz="16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6" descr="spbgti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1" y="6259514"/>
            <a:ext cx="4222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 descr="Логотип_САПРиУ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10056814" y="6348414"/>
            <a:ext cx="611187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2"/>
          <p:cNvSpPr txBox="1">
            <a:spLocks noRot="1" noChangeArrowheads="1"/>
          </p:cNvSpPr>
          <p:nvPr/>
        </p:nvSpPr>
        <p:spPr>
          <a:xfrm>
            <a:off x="5335588" y="5864226"/>
            <a:ext cx="5332412" cy="404813"/>
          </a:xfrm>
          <a:prstGeom prst="rect">
            <a:avLst/>
          </a:prstGeom>
        </p:spPr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ru-RU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ru-RU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14</a:t>
            </a:r>
            <a:endParaRPr lang="ru-RU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543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66206" y="276820"/>
            <a:ext cx="10881359" cy="4636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67995" algn="ctr">
              <a:lnSpc>
                <a:spcPct val="130000"/>
              </a:lnSpc>
              <a:spcBef>
                <a:spcPts val="1200"/>
              </a:spcBef>
              <a:spcAft>
                <a:spcPts val="800"/>
              </a:spcAft>
            </a:pPr>
            <a:r>
              <a:rPr lang="ru-RU" sz="2400" b="1" kern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Заключение</a:t>
            </a:r>
            <a:endParaRPr lang="ru-RU" sz="2000" b="1" kern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67995" algn="just">
              <a:lnSpc>
                <a:spcPct val="130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NewRoman"/>
                <a:cs typeface="TimesNewRoman"/>
              </a:rPr>
              <a:t>В ходе выполнения данной курсовой работы, посвящённой теории по синтезу и анализу математических моделей кинетики химических реакций, была выполнена постановка задачи по исследованию кинетики химической реакции, составлено формализованное описание задачи, разработана структура входных и выходных данных, а также разработан алгоритм (блок-схема) для определения порядка и константы скорости реакции.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67995" algn="just">
              <a:lnSpc>
                <a:spcPct val="130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NewRoman"/>
                <a:cs typeface="TimesNewRoman"/>
              </a:rPr>
              <a:t>Далее в ходе выполнения курсовой работы была спроектирована структура программы, разработан пользовательский графический интерфейс, выполнена предварительная оценка кинетических констант с использованием метода регрессивного анализа, проведен статистический анализ результатов, и составлена программа, </a:t>
            </a:r>
            <a:r>
              <a:rPr lang="ru-RU" dirty="0">
                <a:latin typeface="Times New Roman" panose="02020603050405020304" pitchFamily="18" charset="0"/>
                <a:ea typeface="TimesNewRoman"/>
                <a:cs typeface="TimesNewRoman"/>
              </a:rPr>
              <a:t>реализующая поставленную задачу, </a:t>
            </a:r>
            <a:r>
              <a:rPr lang="ru-RU" sz="2000" dirty="0">
                <a:latin typeface="Times New Roman" panose="02020603050405020304" pitchFamily="18" charset="0"/>
                <a:ea typeface="TimesNewRoman"/>
                <a:cs typeface="TimesNewRoman"/>
              </a:rPr>
              <a:t>которая была протестирована на работоспособность.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Rot="1" noChangeArrowheads="1"/>
          </p:cNvSpPr>
          <p:nvPr/>
        </p:nvSpPr>
        <p:spPr>
          <a:xfrm>
            <a:off x="5335588" y="5864226"/>
            <a:ext cx="5332412" cy="404813"/>
          </a:xfrm>
          <a:prstGeom prst="rect">
            <a:avLst/>
          </a:prstGeom>
        </p:spPr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ru-RU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14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ru-RU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14</a:t>
            </a:r>
            <a:endParaRPr lang="ru-RU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2063750" y="6308726"/>
            <a:ext cx="7920038" cy="404813"/>
          </a:xfrm>
          <a:prstGeom prst="rect">
            <a:avLst/>
          </a:prstGeom>
        </p:spPr>
        <p:txBody>
          <a:bodyPr anchor="ctr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ru-RU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Создание программного комплекса для определения константы скорости химической реакции 2А = 2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B+C</a:t>
            </a:r>
            <a:endParaRPr lang="ru-RU" sz="16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6" descr="spbgti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1" y="6259514"/>
            <a:ext cx="4222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Логотип_САПРиУ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10056814" y="6348414"/>
            <a:ext cx="611187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3705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Rot="1" noChangeArrowheads="1"/>
          </p:cNvSpPr>
          <p:nvPr/>
        </p:nvSpPr>
        <p:spPr>
          <a:xfrm>
            <a:off x="2063750" y="6308726"/>
            <a:ext cx="7920038" cy="404813"/>
          </a:xfrm>
          <a:prstGeom prst="rect">
            <a:avLst/>
          </a:prstGeom>
        </p:spPr>
        <p:txBody>
          <a:bodyPr anchor="ctr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ru-RU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Создание программного комплекса для определения константы скорости химической реакции 2А = 2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B+C</a:t>
            </a:r>
            <a:endParaRPr lang="ru-RU" sz="16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5" name="Picture 6" descr="Логотип_САПРи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10056814" y="6348414"/>
            <a:ext cx="611187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Rot="1" noChangeArrowheads="1"/>
          </p:cNvSpPr>
          <p:nvPr/>
        </p:nvSpPr>
        <p:spPr>
          <a:xfrm>
            <a:off x="5335588" y="5864226"/>
            <a:ext cx="5332412" cy="404813"/>
          </a:xfrm>
          <a:prstGeom prst="rect">
            <a:avLst/>
          </a:prstGeom>
        </p:spPr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ru-RU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ru-RU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14</a:t>
            </a:r>
            <a:endParaRPr lang="ru-RU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7" name="Picture 6" descr="spbgti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1" y="6259514"/>
            <a:ext cx="4222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4690975" y="292128"/>
            <a:ext cx="230011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/>
              <a:t>Введение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870376" y="100001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Высокоуровневые языки программирования разработаны для быстроты и удобства использования программистом.  Основная черта высокоуровневых языков – это абстракция, то есть введение смысловых конструкций, кратко описывающих такие структуры данных и операции над ними, описания которых на машинном коде очень длинны и сложны для понимания. 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870376" y="3173496"/>
            <a:ext cx="53804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Объектно-ориентированное программирование (ООП) – парадигма программирования, в которой основными концепциями являются понятия объектов и классов. ООП в настоящее время является абсолютным лидером в области прикладного программирования. 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966376" y="981125"/>
            <a:ext cx="462284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Языкам высокого уровня свойственно умение работать с комплексными структурами данных.  В большинство из них интегрирована поддержка строковых типов, объектов, операций файлового ввода-вывода и т. п.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966376" y="3173496"/>
            <a:ext cx="53383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Одним из наиболее распространенных объектно-ориентированных языков высокого уровня является </a:t>
            </a:r>
            <a:r>
              <a:rPr lang="en-US" dirty="0"/>
              <a:t>Python</a:t>
            </a:r>
            <a:r>
              <a:rPr lang="ru-RU" dirty="0"/>
              <a:t>. К достоинствам языка </a:t>
            </a:r>
            <a:r>
              <a:rPr lang="en-US" dirty="0"/>
              <a:t>python </a:t>
            </a:r>
            <a:r>
              <a:rPr lang="ru-RU" dirty="0"/>
              <a:t>можно отнести кроссплатформенность; большое количество источников информации о языке; большое количество сторонних библиотек и фреймворков; высокая скорость программ относительно других языков</a:t>
            </a:r>
          </a:p>
        </p:txBody>
      </p:sp>
    </p:spTree>
    <p:extLst>
      <p:ext uri="{BB962C8B-B14F-4D97-AF65-F5344CB8AC3E}">
        <p14:creationId xmlns:p14="http://schemas.microsoft.com/office/powerpoint/2010/main" val="2626983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05841" y="276386"/>
            <a:ext cx="104372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1 Аналитический обзор по выбору инструментальных средств разработки программного комплекса для определения константы скорости химической реакции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366" y="1227909"/>
            <a:ext cx="7719683" cy="2142308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180011" y="3613854"/>
            <a:ext cx="104851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Для реализации поставленной задачи разработано программное обеспечение, включающее графический пользовательский интерфейс. В качестве интегрированной среды разработки программного обеспечения (</a:t>
            </a:r>
            <a:r>
              <a:rPr lang="en-US" dirty="0"/>
              <a:t>Integrated Development Environment</a:t>
            </a:r>
            <a:r>
              <a:rPr lang="ru-RU" dirty="0"/>
              <a:t>, </a:t>
            </a:r>
            <a:r>
              <a:rPr lang="en-US" dirty="0"/>
              <a:t>IDE</a:t>
            </a:r>
            <a:r>
              <a:rPr lang="ru-RU" dirty="0"/>
              <a:t>) используется </a:t>
            </a:r>
            <a:r>
              <a:rPr lang="en-US" dirty="0"/>
              <a:t>JetBrains PyCharm</a:t>
            </a:r>
            <a:r>
              <a:rPr lang="ru-RU" dirty="0"/>
              <a:t> и </a:t>
            </a:r>
            <a:r>
              <a:rPr lang="en-US" dirty="0"/>
              <a:t>Qt designer </a:t>
            </a:r>
            <a:r>
              <a:rPr lang="ru-RU" dirty="0"/>
              <a:t>для создания пользовательского интерфейса.</a:t>
            </a:r>
            <a:endParaRPr lang="ru-RU" dirty="0">
              <a:effectLst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05841" y="4814183"/>
            <a:ext cx="104372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PyCharm</a:t>
            </a:r>
            <a:r>
              <a:rPr lang="ru-RU" dirty="0"/>
              <a:t> — интегрированная среда разработки для языка программирования </a:t>
            </a:r>
            <a:r>
              <a:rPr lang="ru-RU" dirty="0" err="1"/>
              <a:t>Python</a:t>
            </a:r>
            <a:r>
              <a:rPr lang="ru-RU" dirty="0"/>
              <a:t>. Предоставляет средства для анализа кода, графический отладчик, инструмент для запуска юнит-тестов и поддерживает веб-разработку на </a:t>
            </a:r>
            <a:r>
              <a:rPr lang="ru-RU" dirty="0" err="1"/>
              <a:t>Django</a:t>
            </a:r>
            <a:r>
              <a:rPr lang="ru-RU" dirty="0"/>
              <a:t>. </a:t>
            </a:r>
            <a:r>
              <a:rPr lang="ru-RU" dirty="0" err="1"/>
              <a:t>PyCharm</a:t>
            </a:r>
            <a:r>
              <a:rPr lang="ru-RU" dirty="0"/>
              <a:t> разработана компанией </a:t>
            </a:r>
            <a:r>
              <a:rPr lang="ru-RU" dirty="0" err="1"/>
              <a:t>JetBrains</a:t>
            </a:r>
            <a:r>
              <a:rPr lang="ru-RU" dirty="0"/>
              <a:t> на основе </a:t>
            </a:r>
            <a:r>
              <a:rPr lang="ru-RU" dirty="0" err="1"/>
              <a:t>IntelliJ</a:t>
            </a:r>
            <a:r>
              <a:rPr lang="ru-RU" dirty="0"/>
              <a:t> IDEA.</a:t>
            </a:r>
          </a:p>
        </p:txBody>
      </p:sp>
      <p:pic>
        <p:nvPicPr>
          <p:cNvPr id="6" name="Picture 6" descr="spbgti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1" y="6259514"/>
            <a:ext cx="4222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Логотип_САПРиУ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10056814" y="6348414"/>
            <a:ext cx="611187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 txBox="1">
            <a:spLocks noRot="1" noChangeArrowheads="1"/>
          </p:cNvSpPr>
          <p:nvPr/>
        </p:nvSpPr>
        <p:spPr>
          <a:xfrm>
            <a:off x="5335588" y="5864226"/>
            <a:ext cx="5332412" cy="404813"/>
          </a:xfrm>
          <a:prstGeom prst="rect">
            <a:avLst/>
          </a:prstGeom>
        </p:spPr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ru-RU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ru-RU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14</a:t>
            </a:r>
            <a:endParaRPr lang="ru-RU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2"/>
          <p:cNvSpPr txBox="1">
            <a:spLocks noRot="1" noChangeArrowheads="1"/>
          </p:cNvSpPr>
          <p:nvPr/>
        </p:nvSpPr>
        <p:spPr>
          <a:xfrm>
            <a:off x="2063750" y="6308726"/>
            <a:ext cx="7920038" cy="404813"/>
          </a:xfrm>
          <a:prstGeom prst="rect">
            <a:avLst/>
          </a:prstGeom>
        </p:spPr>
        <p:txBody>
          <a:bodyPr anchor="ctr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ru-RU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Создание программного комплекса для определения константы скорости химической реакции 2А = 2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B+C</a:t>
            </a:r>
            <a:endParaRPr lang="ru-RU" sz="16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401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88274" y="1282061"/>
            <a:ext cx="1042415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Qt</a:t>
            </a:r>
            <a:r>
              <a:rPr lang="ru-RU" dirty="0"/>
              <a:t> позволяет запускать написанное с его помощью программное обеспечение в большинстве современных операционных систем путём простой компиляции программы для каждой системы без изменения исходного кода. Включает в себя все основные классы, которые могут потребоваться при разработке прикладного программного обеспечения, начиная от элементов графического интерфейса и заканчивая классами для работы с сетью, базами данных и XML. Является полностью объектно-ориентированным, расширяемым и поддерживающим технику компонентного программирования.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005841" y="276386"/>
            <a:ext cx="104372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1 Аналитический обзор по выбору инструментальных средств разработки программного комплекса для определения константы скорости химической реакции</a:t>
            </a:r>
          </a:p>
        </p:txBody>
      </p:sp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2063750" y="6308726"/>
            <a:ext cx="7920038" cy="404813"/>
          </a:xfrm>
          <a:prstGeom prst="rect">
            <a:avLst/>
          </a:prstGeom>
        </p:spPr>
        <p:txBody>
          <a:bodyPr anchor="ctr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ru-RU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Создание программного комплекса для определения константы скорости химической реакции 2А = 2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B+C</a:t>
            </a:r>
            <a:endParaRPr lang="ru-RU" sz="16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6" descr="spbgti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1" y="6259514"/>
            <a:ext cx="4222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Логотип_САПРиУ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10056814" y="6348414"/>
            <a:ext cx="611187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Rot="1" noChangeArrowheads="1"/>
          </p:cNvSpPr>
          <p:nvPr/>
        </p:nvSpPr>
        <p:spPr>
          <a:xfrm>
            <a:off x="5335588" y="5864226"/>
            <a:ext cx="5332412" cy="404813"/>
          </a:xfrm>
          <a:prstGeom prst="rect">
            <a:avLst/>
          </a:prstGeom>
        </p:spPr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ru-RU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ru-RU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14</a:t>
            </a:r>
            <a:endParaRPr lang="ru-RU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044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941712" y="266002"/>
            <a:ext cx="64780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/>
              <a:t>2 Цели и задачи курсового проекта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757646" y="1030507"/>
            <a:ext cx="10737668" cy="405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67995" algn="just">
              <a:lnSpc>
                <a:spcPct val="130000"/>
              </a:lnSpc>
              <a:spcAft>
                <a:spcPts val="0"/>
              </a:spcAft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Одним из основных требований к специалистам в области автоматизированных систем управления является умение программировать и знание языков программирования. Курс «Программирование на языках высокого уровня» относится к тем дисциплинам, которые закладывают основу знаний по программированию на языках высокого уровня.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67995" algn="just">
              <a:lnSpc>
                <a:spcPct val="130000"/>
              </a:lnSpc>
              <a:spcAft>
                <a:spcPts val="0"/>
              </a:spcAft>
            </a:pPr>
            <a:r>
              <a:rPr lang="ru-RU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Цель:</a:t>
            </a:r>
            <a:r>
              <a:rPr lang="ru-RU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закрепление знаний и навыков в области алгоритмизации, принципов объектно-ориентированного программирования, разработки, отладки, и тестирования программных продуктов на языках высокого уровня.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67995" algn="just">
              <a:lnSpc>
                <a:spcPct val="130000"/>
              </a:lnSpc>
              <a:spcAft>
                <a:spcPts val="0"/>
              </a:spcAft>
            </a:pPr>
            <a:r>
              <a:rPr lang="ru-RU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Задачи: 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67995" algn="just">
              <a:lnSpc>
                <a:spcPct val="130000"/>
              </a:lnSpc>
              <a:spcAft>
                <a:spcPts val="0"/>
              </a:spcAft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а) проектирование и создание прикладного программного обеспечения;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67995" algn="just">
              <a:lnSpc>
                <a:spcPct val="130000"/>
              </a:lnSpc>
              <a:spcAft>
                <a:spcPts val="0"/>
              </a:spcAft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б) определение порядка химической реакции, константы скорости реакции;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67995" algn="just">
              <a:lnSpc>
                <a:spcPct val="130000"/>
              </a:lnSpc>
              <a:spcAft>
                <a:spcPts val="0"/>
              </a:spcAft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в) проведение статистического анализа результатов.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5335588" y="5864226"/>
            <a:ext cx="5332412" cy="404813"/>
          </a:xfrm>
          <a:prstGeom prst="rect">
            <a:avLst/>
          </a:prstGeom>
        </p:spPr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ru-RU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5 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ru-RU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14</a:t>
            </a:r>
            <a:endParaRPr lang="ru-RU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6" descr="spbgti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1" y="6259514"/>
            <a:ext cx="4222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Логотип_САПРиУ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10056814" y="6348414"/>
            <a:ext cx="611187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Rot="1" noChangeArrowheads="1"/>
          </p:cNvSpPr>
          <p:nvPr/>
        </p:nvSpPr>
        <p:spPr>
          <a:xfrm>
            <a:off x="2063750" y="6308726"/>
            <a:ext cx="7920038" cy="404813"/>
          </a:xfrm>
          <a:prstGeom prst="rect">
            <a:avLst/>
          </a:prstGeom>
        </p:spPr>
        <p:txBody>
          <a:bodyPr anchor="ctr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ru-RU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Создание программного комплекса для определения константы скорости химической реакции 2А = 2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B+C</a:t>
            </a:r>
            <a:endParaRPr lang="ru-RU" sz="16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319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33932" y="461946"/>
            <a:ext cx="76246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/>
              <a:t>3 Функциональная структура программного комплекса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09005" y="923611"/>
            <a:ext cx="11782697" cy="39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ru-RU" sz="1400" dirty="0">
                <a:latin typeface="Times New Roman" panose="02020603050405020304" pitchFamily="18" charset="0"/>
                <a:ea typeface="TimesNewRoman"/>
                <a:cs typeface="TimesNewRoman"/>
              </a:rPr>
              <a:t>Формализованное описание задачи определения констант скоростей химической реакции, как объекта программирования, позволяет создать программный комплекс, обладающий следующими характеристиками:</a:t>
            </a:r>
          </a:p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ru-RU" sz="1400" dirty="0">
                <a:latin typeface="Times New Roman" panose="02020603050405020304" pitchFamily="18" charset="0"/>
                <a:ea typeface="TimesNewRoman"/>
                <a:cs typeface="TimesNewRoman"/>
              </a:rPr>
              <a:t>а) Операционная система, ОС (англ. </a:t>
            </a:r>
            <a:r>
              <a:rPr lang="ru-RU" sz="1400" dirty="0" err="1">
                <a:latin typeface="Times New Roman" panose="02020603050405020304" pitchFamily="18" charset="0"/>
                <a:ea typeface="TimesNewRoman"/>
                <a:cs typeface="TimesNewRoman"/>
              </a:rPr>
              <a:t>operating</a:t>
            </a:r>
            <a:r>
              <a:rPr lang="ru-RU" sz="1400" dirty="0">
                <a:latin typeface="Times New Roman" panose="02020603050405020304" pitchFamily="18" charset="0"/>
                <a:ea typeface="TimesNewRoman"/>
                <a:cs typeface="TimesNewRoman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ea typeface="TimesNewRoman"/>
                <a:cs typeface="TimesNewRoman"/>
              </a:rPr>
              <a:t>system</a:t>
            </a:r>
            <a:r>
              <a:rPr lang="ru-RU" sz="1400" dirty="0">
                <a:latin typeface="Times New Roman" panose="02020603050405020304" pitchFamily="18" charset="0"/>
                <a:ea typeface="TimesNewRoman"/>
                <a:cs typeface="TimesNewRoman"/>
              </a:rPr>
              <a:t>) – базовый комплекс компьютерных программ, обеспечивающий управление аппаратными средствами компьютера, работу с файлами, ввод и вывод данных, а также выполнение прикладных программ и утилит: </a:t>
            </a:r>
            <a:r>
              <a:rPr lang="ru-RU" sz="1400" dirty="0" err="1">
                <a:latin typeface="Times New Roman" panose="02020603050405020304" pitchFamily="18" charset="0"/>
                <a:ea typeface="TimesNewRoman"/>
                <a:cs typeface="TimesNewRoman"/>
              </a:rPr>
              <a:t>Microsoft</a:t>
            </a:r>
            <a:r>
              <a:rPr lang="ru-RU" sz="1400" dirty="0">
                <a:latin typeface="Times New Roman" panose="02020603050405020304" pitchFamily="18" charset="0"/>
                <a:ea typeface="TimesNewRoman"/>
                <a:cs typeface="TimesNewRoman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ea typeface="TimesNewRoman"/>
                <a:cs typeface="TimesNewRoman"/>
              </a:rPr>
              <a:t>Windows</a:t>
            </a:r>
            <a:r>
              <a:rPr lang="ru-RU" sz="1400" dirty="0">
                <a:latin typeface="Times New Roman" panose="02020603050405020304" pitchFamily="18" charset="0"/>
                <a:ea typeface="TimesNewRoman"/>
                <a:cs typeface="TimesNewRoman"/>
              </a:rPr>
              <a:t> 10;</a:t>
            </a:r>
          </a:p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ru-RU" sz="1400" dirty="0">
                <a:latin typeface="Times New Roman" panose="02020603050405020304" pitchFamily="18" charset="0"/>
                <a:ea typeface="TimesNewRoman"/>
                <a:cs typeface="TimesNewRoman"/>
              </a:rPr>
              <a:t>б) Язык программирования: </a:t>
            </a:r>
            <a:r>
              <a:rPr lang="ru-RU" sz="1400" dirty="0" err="1">
                <a:latin typeface="Times New Roman" panose="02020603050405020304" pitchFamily="18" charset="0"/>
                <a:ea typeface="TimesNewRoman"/>
                <a:cs typeface="TimesNewRoman"/>
              </a:rPr>
              <a:t>Python</a:t>
            </a:r>
            <a:r>
              <a:rPr lang="ru-RU" sz="1400" dirty="0">
                <a:latin typeface="Times New Roman" panose="02020603050405020304" pitchFamily="18" charset="0"/>
                <a:ea typeface="TimesNewRoman"/>
                <a:cs typeface="TimesNewRoman"/>
              </a:rPr>
              <a:t> – интерпретируемый строго типизированный язык программирования общего назначения;</a:t>
            </a:r>
          </a:p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ru-RU" sz="1400" dirty="0">
                <a:latin typeface="Times New Roman" panose="02020603050405020304" pitchFamily="18" charset="0"/>
                <a:ea typeface="TimesNewRoman"/>
                <a:cs typeface="TimesNewRoman"/>
              </a:rPr>
              <a:t>в) Два разработанных классов (</a:t>
            </a:r>
            <a:r>
              <a:rPr lang="ru-RU" sz="1400" dirty="0" err="1">
                <a:latin typeface="Times New Roman" panose="02020603050405020304" pitchFamily="18" charset="0"/>
                <a:ea typeface="TimesNewRoman"/>
                <a:cs typeface="TimesNewRoman"/>
              </a:rPr>
              <a:t>class</a:t>
            </a:r>
            <a:r>
              <a:rPr lang="ru-RU" sz="1400" dirty="0">
                <a:latin typeface="Times New Roman" panose="02020603050405020304" pitchFamily="18" charset="0"/>
                <a:ea typeface="TimesNewRoman"/>
                <a:cs typeface="TimesNewRoman"/>
              </a:rPr>
              <a:t>):</a:t>
            </a:r>
          </a:p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en-US" sz="1400" dirty="0">
                <a:latin typeface="Times New Roman" panose="02020603050405020304" pitchFamily="18" charset="0"/>
                <a:ea typeface="TimesNewRoman"/>
                <a:cs typeface="TimesNewRoman"/>
              </a:rPr>
              <a:t>	</a:t>
            </a:r>
            <a:r>
              <a:rPr lang="ru-RU" sz="1400" dirty="0">
                <a:latin typeface="Times New Roman" panose="02020603050405020304" pitchFamily="18" charset="0"/>
                <a:ea typeface="TimesNewRoman"/>
                <a:cs typeface="TimesNewRoman"/>
              </a:rPr>
              <a:t>1)</a:t>
            </a:r>
            <a:r>
              <a:rPr lang="en-US" sz="1400" dirty="0">
                <a:latin typeface="Times New Roman" panose="02020603050405020304" pitchFamily="18" charset="0"/>
                <a:ea typeface="TimesNewRoman"/>
                <a:cs typeface="TimesNewRoman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ea typeface="TimesNewRoman"/>
                <a:cs typeface="TimesNewRoman"/>
              </a:rPr>
              <a:t>MainWindow</a:t>
            </a:r>
            <a:r>
              <a:rPr lang="ru-RU" sz="1400" dirty="0">
                <a:latin typeface="Times New Roman" panose="02020603050405020304" pitchFamily="18" charset="0"/>
                <a:ea typeface="TimesNewRoman"/>
                <a:cs typeface="TimesNewRoman"/>
              </a:rPr>
              <a:t>– класс главного окна программы;</a:t>
            </a:r>
          </a:p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en-US" sz="1400" dirty="0">
                <a:latin typeface="Times New Roman" panose="02020603050405020304" pitchFamily="18" charset="0"/>
                <a:ea typeface="TimesNewRoman"/>
                <a:cs typeface="TimesNewRoman"/>
              </a:rPr>
              <a:t>	</a:t>
            </a:r>
            <a:r>
              <a:rPr lang="ru-RU" sz="1400" dirty="0">
                <a:latin typeface="Times New Roman" panose="02020603050405020304" pitchFamily="18" charset="0"/>
                <a:ea typeface="TimesNewRoman"/>
                <a:cs typeface="TimesNewRoman"/>
              </a:rPr>
              <a:t>2)</a:t>
            </a:r>
            <a:r>
              <a:rPr lang="en-US" sz="1400" dirty="0">
                <a:latin typeface="Times New Roman" panose="02020603050405020304" pitchFamily="18" charset="0"/>
                <a:ea typeface="TimesNewRoman"/>
                <a:cs typeface="TimesNewRoman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ea typeface="TimesNewRoman"/>
                <a:cs typeface="TimesNewRoman"/>
              </a:rPr>
              <a:t>MyDelegate</a:t>
            </a:r>
            <a:r>
              <a:rPr lang="ru-RU" sz="1400" dirty="0">
                <a:latin typeface="Times New Roman" panose="02020603050405020304" pitchFamily="18" charset="0"/>
                <a:ea typeface="TimesNewRoman"/>
                <a:cs typeface="TimesNewRoman"/>
              </a:rPr>
              <a:t>– класс делегата таблиц главного окна программы;</a:t>
            </a:r>
          </a:p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ru-RU" sz="1400" dirty="0">
                <a:latin typeface="Times New Roman" panose="02020603050405020304" pitchFamily="18" charset="0"/>
                <a:ea typeface="TimesNewRoman"/>
                <a:cs typeface="TimesNewRoman"/>
              </a:rPr>
              <a:t>г) Количество потоков выполнения команд (нитей, </a:t>
            </a:r>
            <a:r>
              <a:rPr lang="ru-RU" sz="1400" dirty="0" err="1">
                <a:latin typeface="Times New Roman" panose="02020603050405020304" pitchFamily="18" charset="0"/>
                <a:ea typeface="TimesNewRoman"/>
                <a:cs typeface="TimesNewRoman"/>
              </a:rPr>
              <a:t>threads</a:t>
            </a:r>
            <a:r>
              <a:rPr lang="ru-RU" sz="1400" dirty="0">
                <a:latin typeface="Times New Roman" panose="02020603050405020304" pitchFamily="18" charset="0"/>
                <a:ea typeface="TimesNewRoman"/>
                <a:cs typeface="TimesNewRoman"/>
              </a:rPr>
              <a:t>) - одна последовательность хода управления внутри программы: 1;</a:t>
            </a:r>
          </a:p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ru-RU" sz="1400" dirty="0">
                <a:latin typeface="Times New Roman" panose="02020603050405020304" pitchFamily="18" charset="0"/>
                <a:ea typeface="TimesNewRoman"/>
                <a:cs typeface="TimesNewRoman"/>
              </a:rPr>
              <a:t>д) </a:t>
            </a:r>
            <a:r>
              <a:rPr lang="ru-RU" sz="1400" dirty="0" err="1">
                <a:latin typeface="Times New Roman" panose="02020603050405020304" pitchFamily="18" charset="0"/>
                <a:ea typeface="TimesNewRoman"/>
                <a:cs typeface="TimesNewRoman"/>
              </a:rPr>
              <a:t>Распределённость</a:t>
            </a:r>
            <a:r>
              <a:rPr lang="ru-RU" sz="1400" dirty="0">
                <a:latin typeface="Times New Roman" panose="02020603050405020304" pitchFamily="18" charset="0"/>
                <a:ea typeface="TimesNewRoman"/>
                <a:cs typeface="TimesNewRoman"/>
              </a:rPr>
              <a:t> приложения: локальная;</a:t>
            </a:r>
          </a:p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ru-RU" sz="1400" dirty="0">
                <a:latin typeface="Times New Roman" panose="02020603050405020304" pitchFamily="18" charset="0"/>
                <a:ea typeface="TimesNewRoman"/>
                <a:cs typeface="TimesNewRoman"/>
              </a:rPr>
              <a:t>е) Инструментальная среда разработки: </a:t>
            </a:r>
            <a:r>
              <a:rPr lang="ru-RU" sz="1400" dirty="0" err="1">
                <a:latin typeface="Times New Roman" panose="02020603050405020304" pitchFamily="18" charset="0"/>
                <a:ea typeface="TimesNewRoman"/>
                <a:cs typeface="TimesNewRoman"/>
              </a:rPr>
              <a:t>JetBrains</a:t>
            </a:r>
            <a:r>
              <a:rPr lang="ru-RU" sz="1400" dirty="0">
                <a:latin typeface="Times New Roman" panose="02020603050405020304" pitchFamily="18" charset="0"/>
                <a:ea typeface="TimesNewRoman"/>
                <a:cs typeface="TimesNewRoman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ea typeface="TimesNewRoman"/>
                <a:cs typeface="TimesNewRoman"/>
              </a:rPr>
              <a:t>Pycharm</a:t>
            </a:r>
            <a:r>
              <a:rPr lang="ru-RU" sz="1400" dirty="0">
                <a:latin typeface="Times New Roman" panose="02020603050405020304" pitchFamily="18" charset="0"/>
                <a:ea typeface="TimesNewRoman"/>
                <a:cs typeface="TimesNewRoman"/>
              </a:rPr>
              <a:t>;</a:t>
            </a:r>
          </a:p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ru-RU" sz="1400" dirty="0">
                <a:latin typeface="Times New Roman" panose="02020603050405020304" pitchFamily="18" charset="0"/>
                <a:ea typeface="TimesNewRoman"/>
                <a:cs typeface="TimesNewRoman"/>
              </a:rPr>
              <a:t>ж) Количество исходных файлов программы: 2 (main.py, </a:t>
            </a:r>
            <a:r>
              <a:rPr lang="ru-RU" sz="1400" dirty="0" err="1">
                <a:latin typeface="Times New Roman" panose="02020603050405020304" pitchFamily="18" charset="0"/>
                <a:ea typeface="TimesNewRoman"/>
                <a:cs typeface="TimesNewRoman"/>
              </a:rPr>
              <a:t>interface.ui</a:t>
            </a:r>
            <a:r>
              <a:rPr lang="ru-RU" sz="1400" dirty="0">
                <a:latin typeface="Times New Roman" panose="02020603050405020304" pitchFamily="18" charset="0"/>
                <a:ea typeface="TimesNewRoman"/>
                <a:cs typeface="TimesNewRoman"/>
              </a:rPr>
              <a:t>).</a:t>
            </a:r>
          </a:p>
        </p:txBody>
      </p:sp>
      <p:pic>
        <p:nvPicPr>
          <p:cNvPr id="4" name="Picture 6" descr="spbgti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1" y="6259514"/>
            <a:ext cx="4222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Rot="1" noChangeArrowheads="1"/>
          </p:cNvSpPr>
          <p:nvPr/>
        </p:nvSpPr>
        <p:spPr>
          <a:xfrm>
            <a:off x="2063750" y="6308726"/>
            <a:ext cx="7920038" cy="404813"/>
          </a:xfrm>
          <a:prstGeom prst="rect">
            <a:avLst/>
          </a:prstGeom>
        </p:spPr>
        <p:txBody>
          <a:bodyPr anchor="ctr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ru-RU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Создание программного комплекса для определения константы скорости химической реакции 2А = 2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B+C</a:t>
            </a:r>
            <a:endParaRPr lang="ru-RU" sz="16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6" descr="Логотип_САПРиУ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10056814" y="6348414"/>
            <a:ext cx="611187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Rot="1" noChangeArrowheads="1"/>
          </p:cNvSpPr>
          <p:nvPr/>
        </p:nvSpPr>
        <p:spPr>
          <a:xfrm>
            <a:off x="5335588" y="5864226"/>
            <a:ext cx="5332412" cy="404813"/>
          </a:xfrm>
          <a:prstGeom prst="rect">
            <a:avLst/>
          </a:prstGeom>
        </p:spPr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ru-RU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ru-RU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14</a:t>
            </a:r>
            <a:endParaRPr lang="ru-RU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394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88720" y="497071"/>
            <a:ext cx="9444446" cy="3924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67995" algn="ctr">
              <a:lnSpc>
                <a:spcPct val="130000"/>
              </a:lnSpc>
              <a:spcBef>
                <a:spcPts val="1200"/>
              </a:spcBef>
              <a:spcAft>
                <a:spcPts val="800"/>
              </a:spcAft>
            </a:pPr>
            <a:r>
              <a:rPr lang="ru-RU" sz="2800" b="1" kern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 Структура данных</a:t>
            </a:r>
            <a:endParaRPr lang="ru-RU" sz="2400" b="1" kern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67995" algn="just">
              <a:lnSpc>
                <a:spcPct val="130000"/>
              </a:lnSpc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Исходными данными являются:</a:t>
            </a:r>
          </a:p>
          <a:p>
            <a:pPr indent="467995" algn="just">
              <a:lnSpc>
                <a:spcPct val="130000"/>
              </a:lnSpc>
              <a:spcAft>
                <a:spcPts val="0"/>
              </a:spcAft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а) Изменение концентрации CA(t) во времени;</a:t>
            </a:r>
          </a:p>
          <a:p>
            <a:pPr indent="467995" algn="just">
              <a:lnSpc>
                <a:spcPct val="130000"/>
              </a:lnSpc>
              <a:spcAft>
                <a:spcPts val="0"/>
              </a:spcAft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б) Начальные концентрации CB и CC ;</a:t>
            </a:r>
          </a:p>
          <a:p>
            <a:pPr indent="467995" algn="just">
              <a:lnSpc>
                <a:spcPct val="130000"/>
              </a:lnSpc>
              <a:spcAft>
                <a:spcPts val="0"/>
              </a:spcAft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в) Количество экспериментальных точек N.</a:t>
            </a:r>
          </a:p>
          <a:p>
            <a:pPr indent="467995" algn="just">
              <a:lnSpc>
                <a:spcPct val="130000"/>
              </a:lnSpc>
              <a:spcAft>
                <a:spcPts val="0"/>
              </a:spcAft>
            </a:pP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67995" algn="just">
              <a:lnSpc>
                <a:spcPct val="130000"/>
              </a:lnSpc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Результатом расчёта являются данные:</a:t>
            </a:r>
          </a:p>
          <a:p>
            <a:pPr indent="467995" algn="just">
              <a:lnSpc>
                <a:spcPct val="130000"/>
              </a:lnSpc>
              <a:spcAft>
                <a:spcPts val="0"/>
              </a:spcAft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а) Порядок реакции;</a:t>
            </a:r>
          </a:p>
          <a:p>
            <a:pPr indent="467995" algn="just">
              <a:lnSpc>
                <a:spcPct val="130000"/>
              </a:lnSpc>
              <a:spcAft>
                <a:spcPts val="0"/>
              </a:spcAft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б) Константа скорости химических реакций;</a:t>
            </a:r>
          </a:p>
          <a:p>
            <a:pPr indent="467995" algn="just">
              <a:lnSpc>
                <a:spcPct val="130000"/>
              </a:lnSpc>
              <a:spcAft>
                <a:spcPts val="0"/>
              </a:spcAft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в) Дисперсия;</a:t>
            </a:r>
          </a:p>
          <a:p>
            <a:pPr indent="467995" algn="just">
              <a:lnSpc>
                <a:spcPct val="130000"/>
              </a:lnSpc>
              <a:spcAft>
                <a:spcPts val="0"/>
              </a:spcAft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г) Коэффициент корреляции.</a:t>
            </a:r>
          </a:p>
        </p:txBody>
      </p:sp>
      <p:sp>
        <p:nvSpPr>
          <p:cNvPr id="3" name="Rectangle 2"/>
          <p:cNvSpPr txBox="1">
            <a:spLocks noRot="1" noChangeArrowheads="1"/>
          </p:cNvSpPr>
          <p:nvPr/>
        </p:nvSpPr>
        <p:spPr>
          <a:xfrm>
            <a:off x="5335588" y="5864226"/>
            <a:ext cx="5332412" cy="404813"/>
          </a:xfrm>
          <a:prstGeom prst="rect">
            <a:avLst/>
          </a:prstGeom>
        </p:spPr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ru-RU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ru-RU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14</a:t>
            </a:r>
            <a:endParaRPr lang="ru-RU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6" descr="spbgti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1" y="6259514"/>
            <a:ext cx="4222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Логотип_САПРиУ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10056814" y="6348414"/>
            <a:ext cx="611187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Rot="1" noChangeArrowheads="1"/>
          </p:cNvSpPr>
          <p:nvPr/>
        </p:nvSpPr>
        <p:spPr>
          <a:xfrm>
            <a:off x="2063750" y="6308726"/>
            <a:ext cx="7920038" cy="404813"/>
          </a:xfrm>
          <a:prstGeom prst="rect">
            <a:avLst/>
          </a:prstGeom>
        </p:spPr>
        <p:txBody>
          <a:bodyPr anchor="ctr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ru-RU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Создание программного комплекса для определения константы скорости химической реакции 2А = 2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B+C</a:t>
            </a:r>
            <a:endParaRPr lang="ru-RU" sz="16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840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876903" y="441012"/>
            <a:ext cx="343553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5 Алгоритм определения порядка химической реакции и константы скорости химической реакции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881051" y="14437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9" name="Picture 6" descr="spbgti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1" y="6259514"/>
            <a:ext cx="4222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"/>
          <p:cNvSpPr txBox="1">
            <a:spLocks noRot="1" noChangeArrowheads="1"/>
          </p:cNvSpPr>
          <p:nvPr/>
        </p:nvSpPr>
        <p:spPr>
          <a:xfrm>
            <a:off x="2063750" y="6308726"/>
            <a:ext cx="7920038" cy="404813"/>
          </a:xfrm>
          <a:prstGeom prst="rect">
            <a:avLst/>
          </a:prstGeom>
        </p:spPr>
        <p:txBody>
          <a:bodyPr anchor="ctr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ru-RU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Создание программного комплекса для определения константы скорости химической реакции 2А = 2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B+C</a:t>
            </a:r>
            <a:endParaRPr lang="ru-RU" sz="16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6" descr="Логотип_САПРиУ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10056814" y="6348414"/>
            <a:ext cx="611187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2"/>
          <p:cNvSpPr txBox="1">
            <a:spLocks noRot="1" noChangeArrowheads="1"/>
          </p:cNvSpPr>
          <p:nvPr/>
        </p:nvSpPr>
        <p:spPr>
          <a:xfrm>
            <a:off x="5335588" y="5864226"/>
            <a:ext cx="5332412" cy="404813"/>
          </a:xfrm>
          <a:prstGeom prst="rect">
            <a:avLst/>
          </a:prstGeom>
        </p:spPr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ru-RU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ru-RU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14</a:t>
            </a:r>
            <a:endParaRPr lang="ru-RU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111932" y="4816794"/>
            <a:ext cx="6096000" cy="68505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1, лист 1 – Алгоритм определения константы скорости реакции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02CDDEE-3C93-4C31-B006-F9D17B29A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9800" y="51623"/>
            <a:ext cx="3979650" cy="615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318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407113" y="314962"/>
            <a:ext cx="52382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5 Алгоритм определения порядка химической реакции и константы скорости химической реакции</a:t>
            </a:r>
          </a:p>
        </p:txBody>
      </p:sp>
      <p:sp>
        <p:nvSpPr>
          <p:cNvPr id="6" name="Rectangle 2"/>
          <p:cNvSpPr txBox="1">
            <a:spLocks noRot="1" noChangeArrowheads="1"/>
          </p:cNvSpPr>
          <p:nvPr/>
        </p:nvSpPr>
        <p:spPr>
          <a:xfrm>
            <a:off x="5335588" y="5864226"/>
            <a:ext cx="5332412" cy="404813"/>
          </a:xfrm>
          <a:prstGeom prst="rect">
            <a:avLst/>
          </a:prstGeom>
        </p:spPr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ru-RU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ru-RU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14</a:t>
            </a:r>
            <a:endParaRPr lang="ru-RU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233749" y="151529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9" name="Picture 6" descr="spbgti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1" y="6259514"/>
            <a:ext cx="4222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 descr="Логотип_САПРиУ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10056814" y="6348414"/>
            <a:ext cx="611187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"/>
          <p:cNvSpPr txBox="1">
            <a:spLocks noRot="1" noChangeArrowheads="1"/>
          </p:cNvSpPr>
          <p:nvPr/>
        </p:nvSpPr>
        <p:spPr>
          <a:xfrm>
            <a:off x="2063750" y="6308726"/>
            <a:ext cx="7920038" cy="404813"/>
          </a:xfrm>
          <a:prstGeom prst="rect">
            <a:avLst/>
          </a:prstGeom>
        </p:spPr>
        <p:txBody>
          <a:bodyPr anchor="ctr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ru-RU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Создание программного комплекса для определения константы скорости химической реакции 2А = 2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B+C</a:t>
            </a:r>
            <a:endParaRPr lang="ru-RU" sz="16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233749" y="5558744"/>
            <a:ext cx="1906483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1, лист 2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B1824B9-F51B-45B6-B859-B752D28A7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3088" y="100876"/>
            <a:ext cx="3953850" cy="545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4360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1316</Words>
  <Application>Microsoft Office PowerPoint</Application>
  <PresentationFormat>Широкоэкранный</PresentationFormat>
  <Paragraphs>110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TimesNewRoman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программного комплекса для определения константы скорости химической реакции А = С+ 2D +2E + 4B</dc:title>
  <cp:lastModifiedBy>Роман Роман</cp:lastModifiedBy>
  <cp:revision>16</cp:revision>
  <dcterms:created xsi:type="dcterms:W3CDTF">2020-06-18T13:34:48Z</dcterms:created>
  <dcterms:modified xsi:type="dcterms:W3CDTF">2020-11-26T14:08:07Z</dcterms:modified>
</cp:coreProperties>
</file>