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sldIdLst>
    <p:sldId id="257" r:id="rId2"/>
    <p:sldId id="291" r:id="rId3"/>
    <p:sldId id="325" r:id="rId4"/>
    <p:sldId id="292" r:id="rId5"/>
    <p:sldId id="296" r:id="rId6"/>
    <p:sldId id="299" r:id="rId7"/>
    <p:sldId id="298" r:id="rId8"/>
    <p:sldId id="293" r:id="rId9"/>
    <p:sldId id="297" r:id="rId10"/>
    <p:sldId id="294" r:id="rId11"/>
    <p:sldId id="300" r:id="rId12"/>
    <p:sldId id="326" r:id="rId13"/>
    <p:sldId id="259" r:id="rId14"/>
    <p:sldId id="260" r:id="rId15"/>
    <p:sldId id="286" r:id="rId16"/>
    <p:sldId id="287" r:id="rId17"/>
    <p:sldId id="289" r:id="rId18"/>
    <p:sldId id="290" r:id="rId19"/>
    <p:sldId id="262" r:id="rId20"/>
    <p:sldId id="266" r:id="rId21"/>
    <p:sldId id="267" r:id="rId22"/>
    <p:sldId id="268" r:id="rId23"/>
    <p:sldId id="275" r:id="rId24"/>
    <p:sldId id="276" r:id="rId25"/>
    <p:sldId id="277" r:id="rId26"/>
    <p:sldId id="282" r:id="rId27"/>
    <p:sldId id="283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30" r:id="rId51"/>
    <p:sldId id="331" r:id="rId52"/>
    <p:sldId id="333" r:id="rId53"/>
    <p:sldId id="334" r:id="rId54"/>
    <p:sldId id="323" r:id="rId55"/>
    <p:sldId id="332" r:id="rId56"/>
    <p:sldId id="284" r:id="rId57"/>
    <p:sldId id="272" r:id="rId58"/>
    <p:sldId id="273" r:id="rId59"/>
    <p:sldId id="274" r:id="rId60"/>
    <p:sldId id="280" r:id="rId61"/>
    <p:sldId id="281" r:id="rId62"/>
    <p:sldId id="324" r:id="rId63"/>
    <p:sldId id="327" r:id="rId64"/>
    <p:sldId id="328" r:id="rId65"/>
    <p:sldId id="329" r:id="rId66"/>
    <p:sldId id="285" r:id="rId67"/>
    <p:sldId id="279" r:id="rId6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C816B-7616-4AC1-82DF-0E8C15E4E96F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A5605-28B3-492F-A6BB-7328FBB10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179562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7200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65419" y="5517232"/>
            <a:ext cx="6008712" cy="36004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소속을 입력하십시오</a:t>
            </a:r>
            <a:endParaRPr lang="ko-KR" altLang="en-US" dirty="0"/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665419" y="5805264"/>
            <a:ext cx="6008712" cy="3600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이름을 입력하십시오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72511" y="5508765"/>
            <a:ext cx="36004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8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감사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179562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59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Tx/>
              <a:buBlip>
                <a:blip r:embed="rId2"/>
              </a:buBlip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 marL="897750" indent="-285750">
              <a:buFont typeface="Arial" panose="020B0604020202020204" pitchFamily="34" charset="0"/>
              <a:buChar char="•"/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AA12-88BE-4DD4-8036-30BFBDF7602B}" type="datetime1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fld id="{2ECF5E50-0F1B-46FE-9B11-24E5092514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98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(바탕그림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BD71-6A48-4D45-AD47-E85666C32A75}" type="datetime1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ECF5E50-0F1B-46FE-9B11-24E509251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글상자흰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3624" y="1340768"/>
            <a:ext cx="8172000" cy="12961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4"/>
            <a:ext cx="8291264" cy="5184575"/>
          </a:xfrm>
        </p:spPr>
        <p:txBody>
          <a:bodyPr/>
          <a:lstStyle>
            <a:lvl2pPr>
              <a:lnSpc>
                <a:spcPct val="2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B0EA-6355-4158-8B1E-CC308A9ECC07}" type="datetime1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ECF5E50-0F1B-46FE-9B11-24E509251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395536" y="2780928"/>
            <a:ext cx="8209190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14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3218" y="1340768"/>
            <a:ext cx="8237566" cy="47575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목차를 입력하는 페이지입니다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A523-1986-42A7-BA19-EA2BA290FC88}" type="datetime1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ECF5E50-0F1B-46FE-9B11-24E5092514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29476" y="5301210"/>
            <a:ext cx="732904" cy="694831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841912" y="1777830"/>
            <a:ext cx="7402497" cy="4027434"/>
          </a:xfrm>
        </p:spPr>
        <p:txBody>
          <a:bodyPr/>
          <a:lstStyle>
            <a:lvl1pPr marL="271463" indent="-271463">
              <a:buFontTx/>
              <a:buBlip>
                <a:blip r:embed="rId3"/>
              </a:buBlip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내용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내용 </a:t>
            </a:r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내용 </a:t>
            </a:r>
            <a:r>
              <a:rPr lang="en-US" altLang="ko-KR" dirty="0" smtClean="0"/>
              <a:t>3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810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95537" y="188640"/>
            <a:ext cx="662473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836712"/>
            <a:ext cx="8291264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다섯째 수준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/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맑은 고딕" panose="020B0503020000020004" pitchFamily="50" charset="-127"/>
              </a:defRPr>
            </a:lvl1pPr>
          </a:lstStyle>
          <a:p>
            <a:fld id="{B8D68B99-C7CA-41C9-995E-6B45519C916B}" type="datetime1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8424" y="188640"/>
            <a:ext cx="5144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ECF5E50-0F1B-46FE-9B11-24E5092514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3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i="0" kern="1200" baseline="0">
          <a:solidFill>
            <a:schemeClr val="tx2"/>
          </a:solidFill>
          <a:latin typeface="맑은고딕"/>
          <a:ea typeface="맑은 고딕" panose="020B0503020000020004" pitchFamily="50" charset="-127"/>
          <a:cs typeface="+mj-cs"/>
        </a:defRPr>
      </a:lvl1pPr>
    </p:titleStyle>
    <p:bodyStyle>
      <a:lvl1pPr marL="180000" indent="-180000" algn="l" defTabSz="914400" rtl="0" eaLnBrk="1" latinLnBrk="1" hangingPunct="1">
        <a:lnSpc>
          <a:spcPct val="120000"/>
        </a:lnSpc>
        <a:spcBef>
          <a:spcPct val="20000"/>
        </a:spcBef>
        <a:buFontTx/>
        <a:buBlip>
          <a:blip r:embed="rId9"/>
        </a:buBlip>
        <a:defRPr sz="1800" b="1" i="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252000" algn="l" defTabSz="914400" rtl="0" eaLnBrk="1" latinLnBrk="1" hangingPunct="1">
        <a:lnSpc>
          <a:spcPct val="120000"/>
        </a:lnSpc>
        <a:spcBef>
          <a:spcPct val="20000"/>
        </a:spcBef>
        <a:buFontTx/>
        <a:buBlip>
          <a:blip r:embed="rId10"/>
        </a:buBlip>
        <a:defRPr sz="1600" b="1" i="0" kern="1200" baseline="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97750" indent="-285750" algn="l" defTabSz="914400" rtl="0" eaLnBrk="1" latinLnBrk="1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80000" indent="-180000" algn="l" defTabSz="914400" rtl="0" eaLnBrk="1" latinLnBrk="1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b="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40000" indent="-216000" algn="l" defTabSz="914400" rtl="0" eaLnBrk="1" latinLnBrk="1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차트파싱</a:t>
            </a:r>
            <a:r>
              <a:rPr lang="ko-KR" altLang="en-US" dirty="0" smtClean="0"/>
              <a:t> 기법을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한국어 </a:t>
            </a:r>
            <a:r>
              <a:rPr lang="ko-KR" altLang="en-US" dirty="0" err="1" smtClean="0"/>
              <a:t>의존문법</a:t>
            </a:r>
            <a:r>
              <a:rPr lang="ko-KR" altLang="en-US" dirty="0" smtClean="0"/>
              <a:t> 파서 구현 방법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자연언어처리 여름학교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부산대학교 전기컴퓨터공학부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682045" y="5805264"/>
            <a:ext cx="6008712" cy="360040"/>
          </a:xfrm>
        </p:spPr>
        <p:txBody>
          <a:bodyPr/>
          <a:lstStyle/>
          <a:p>
            <a:r>
              <a:rPr lang="ko-KR" altLang="en-US" dirty="0" smtClean="0"/>
              <a:t>권 혁 철</a:t>
            </a:r>
            <a:r>
              <a:rPr lang="en-US" altLang="ko-KR" dirty="0" smtClean="0"/>
              <a:t>(hckwon@pusan.ac.kr)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61950" y="6550223"/>
            <a:ext cx="7020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이 </a:t>
            </a:r>
            <a:r>
              <a:rPr lang="ko-KR" altLang="en-US" sz="1400" dirty="0" smtClean="0">
                <a:latin typeface="+mn-ea"/>
              </a:rPr>
              <a:t>연구는 </a:t>
            </a:r>
            <a:r>
              <a:rPr lang="ko-KR" altLang="en-US" sz="1400" dirty="0">
                <a:latin typeface="+mn-ea"/>
              </a:rPr>
              <a:t>삼성전자 미래기술육성센터의 </a:t>
            </a:r>
            <a:r>
              <a:rPr lang="ko-KR" altLang="en-US" sz="1400" dirty="0" smtClean="0">
                <a:latin typeface="+mn-ea"/>
              </a:rPr>
              <a:t>지원을 받아 수행된 연구임</a:t>
            </a:r>
            <a:r>
              <a:rPr lang="en-US" altLang="ko-KR" sz="1400" dirty="0" smtClean="0">
                <a:latin typeface="+mn-ea"/>
              </a:rPr>
              <a:t>(SRFC-IT1402-03)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005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지금으로는 거의 처리가 불가능한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시간과 공간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문서에서 시간과 공간의 표현과 추론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텍스트와 상황을 이용한 문맥 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Metaphor(</a:t>
            </a:r>
            <a:r>
              <a:rPr lang="ko-KR" altLang="en-US" dirty="0" smtClean="0"/>
              <a:t>은유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Speech Act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문서와 문서 간의 일관성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거짓 정보 판단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예측이 거의 불가능한 문맥에 따른 맞춤법 오류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9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Martin Kay</a:t>
            </a:r>
            <a:r>
              <a:rPr lang="ko-KR" altLang="en-US" dirty="0" smtClean="0"/>
              <a:t>가 개발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가장 초기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기법의 하나로 아주 단순함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심층학습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방법 등 다양한 방법과 결합이 쉬움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Dynamic programming </a:t>
            </a:r>
            <a:r>
              <a:rPr lang="ko-KR" altLang="en-US" dirty="0" smtClean="0"/>
              <a:t>기법을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한국어처럼 </a:t>
            </a:r>
            <a:r>
              <a:rPr lang="ko-KR" altLang="en-US" dirty="0" err="1" smtClean="0"/>
              <a:t>이끈말이</a:t>
            </a:r>
            <a:r>
              <a:rPr lang="ko-KR" altLang="en-US" dirty="0" smtClean="0"/>
              <a:t> 뒤에 오면 문장 분석이 더욱 </a:t>
            </a:r>
            <a:r>
              <a:rPr lang="ko-KR" altLang="en-US" dirty="0" err="1" smtClean="0"/>
              <a:t>쉬워짐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부산대학교는 </a:t>
            </a:r>
            <a:r>
              <a:rPr lang="en-US" altLang="ko-KR" dirty="0" smtClean="0"/>
              <a:t>1988</a:t>
            </a:r>
            <a:r>
              <a:rPr lang="ko-KR" altLang="en-US" dirty="0" smtClean="0"/>
              <a:t>년부터 한국어를 차트파싱으로 개발했음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???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2012</a:t>
            </a:r>
            <a:r>
              <a:rPr lang="ko-KR" altLang="en-US" dirty="0" smtClean="0"/>
              <a:t>년부터 새로 개발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1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시스템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Broad-coverage </a:t>
            </a:r>
          </a:p>
          <a:p>
            <a:pPr lvl="1"/>
            <a:r>
              <a:rPr lang="ko-KR" altLang="en-US" dirty="0" smtClean="0"/>
              <a:t>모든 가능한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garden-path sentence</a:t>
            </a:r>
            <a:r>
              <a:rPr lang="ko-KR" altLang="en-US" dirty="0" smtClean="0"/>
              <a:t>까지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친구를 만나는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밥을 먹는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대로 토하다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통사규칙과</a:t>
            </a:r>
            <a:r>
              <a:rPr lang="en-US" altLang="ko-KR" dirty="0" smtClean="0"/>
              <a:t> collocation</a:t>
            </a:r>
            <a:r>
              <a:rPr lang="ko-KR" altLang="en-US" dirty="0" smtClean="0"/>
              <a:t>만 활용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목표는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collocation 10</a:t>
            </a:r>
            <a:r>
              <a:rPr lang="ko-KR" altLang="en-US" dirty="0" smtClean="0"/>
              <a:t>만 개였으나 </a:t>
            </a:r>
            <a:r>
              <a:rPr lang="en-US" altLang="ko-KR" dirty="0" smtClean="0"/>
              <a:t>????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수천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수만 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가 나올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속도에 최적화되지 않음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만으로 </a:t>
            </a:r>
            <a:r>
              <a:rPr lang="ko-KR" altLang="en-US" dirty="0" err="1" smtClean="0"/>
              <a:t>프로그램함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Non-transparent sentence</a:t>
            </a:r>
            <a:r>
              <a:rPr lang="ko-KR" altLang="en-US" dirty="0" smtClean="0"/>
              <a:t>는 제외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4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일상 환경</a:t>
            </a:r>
            <a:r>
              <a:rPr lang="en-US" altLang="ko-KR" dirty="0"/>
              <a:t>(</a:t>
            </a:r>
            <a:r>
              <a:rPr lang="ko-KR" altLang="en-US" spc="-100" dirty="0"/>
              <a:t>극한 언어 사용 환경</a:t>
            </a:r>
            <a:r>
              <a:rPr lang="en-US" altLang="ko-KR" dirty="0"/>
              <a:t>)</a:t>
            </a:r>
            <a:r>
              <a:rPr lang="ko-KR" altLang="en-US" dirty="0"/>
              <a:t>에 적용 가능한 자연언어처리 요소 기술의 개발</a:t>
            </a:r>
          </a:p>
          <a:p>
            <a:pPr lvl="1"/>
            <a:r>
              <a:rPr lang="ko-KR" altLang="en-US" dirty="0"/>
              <a:t>실생활에 사용하는 문장</a:t>
            </a:r>
            <a:r>
              <a:rPr lang="en-US" altLang="ko-KR" dirty="0"/>
              <a:t>, </a:t>
            </a:r>
            <a:r>
              <a:rPr lang="ko-KR" altLang="en-US" dirty="0"/>
              <a:t>인터넷 문장</a:t>
            </a:r>
            <a:r>
              <a:rPr lang="en-US" altLang="ko-KR" dirty="0"/>
              <a:t>(</a:t>
            </a:r>
            <a:r>
              <a:rPr lang="ko-KR" altLang="en-US" dirty="0"/>
              <a:t>댓글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/>
              <a:t>을 처리할 수 있는 기술의 개발</a:t>
            </a:r>
          </a:p>
          <a:p>
            <a:pPr lvl="1"/>
            <a:r>
              <a:rPr lang="ko-KR" altLang="en-US" dirty="0" err="1"/>
              <a:t>오탈자나</a:t>
            </a:r>
            <a:r>
              <a:rPr lang="ko-KR" altLang="en-US" dirty="0"/>
              <a:t> 문법 오류 등을 포함한 비문의 분석도 가능한 기술의 개발</a:t>
            </a:r>
          </a:p>
          <a:p>
            <a:pPr lvl="1"/>
            <a:r>
              <a:rPr lang="ko-KR" altLang="en-US" dirty="0"/>
              <a:t>최신 신문 기사</a:t>
            </a:r>
            <a:r>
              <a:rPr lang="en-US" altLang="ko-KR" dirty="0"/>
              <a:t>, </a:t>
            </a:r>
            <a:r>
              <a:rPr lang="ko-KR" altLang="en-US" dirty="0"/>
              <a:t>인터넷 문장 등을 학습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평가 말뭉치로 활용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규칙 기반 방법론과 통계 기반 방법론의 융합</a:t>
            </a:r>
            <a:endParaRPr lang="en-US" altLang="ko-KR" dirty="0" smtClean="0"/>
          </a:p>
          <a:p>
            <a:pPr lvl="1"/>
            <a:r>
              <a:rPr lang="ko-KR" altLang="en-US" dirty="0"/>
              <a:t>규칙 기반 모형과 통계 기반 모형의 융합을 통한 성능 향상</a:t>
            </a:r>
          </a:p>
          <a:p>
            <a:pPr lvl="1"/>
            <a:r>
              <a:rPr lang="ko-KR" altLang="en-US" dirty="0"/>
              <a:t>언어학적 검증에 기반을 둔 규칙의 구축과 통계 기법을 통한 규칙의 일반화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확장성</a:t>
            </a:r>
            <a:r>
              <a:rPr lang="en-US" altLang="ko-KR" dirty="0"/>
              <a:t>(Scalability)</a:t>
            </a:r>
            <a:r>
              <a:rPr lang="ko-KR" altLang="en-US" dirty="0"/>
              <a:t>의 보장</a:t>
            </a:r>
          </a:p>
          <a:p>
            <a:pPr lvl="1"/>
            <a:r>
              <a:rPr lang="ko-KR" altLang="en-US" dirty="0"/>
              <a:t>한국어 </a:t>
            </a:r>
            <a:r>
              <a:rPr lang="ko-KR" altLang="en-US" dirty="0" err="1" smtClean="0"/>
              <a:t>워드넷</a:t>
            </a:r>
            <a:r>
              <a:rPr lang="en-US" altLang="ko-KR" dirty="0" smtClean="0"/>
              <a:t>(Korean WordNet)</a:t>
            </a:r>
            <a:r>
              <a:rPr lang="ko-KR" altLang="en-US" dirty="0" smtClean="0"/>
              <a:t>을 </a:t>
            </a:r>
            <a:r>
              <a:rPr lang="ko-KR" altLang="en-US" dirty="0"/>
              <a:t>중심으로 한 체계적인 </a:t>
            </a:r>
            <a:r>
              <a:rPr lang="ko-KR" altLang="en-US" dirty="0" err="1"/>
              <a:t>언어자원</a:t>
            </a:r>
            <a:r>
              <a:rPr lang="ko-KR" altLang="en-US" dirty="0"/>
              <a:t> 관리와 활용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자연언어처리를 위한 본 연구진의 연구방향</a:t>
            </a:r>
            <a:endParaRPr lang="ko-KR" altLang="en-US" sz="2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2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구문분석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생성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구구조문법</a:t>
            </a:r>
            <a:r>
              <a:rPr lang="en-US" altLang="ko-KR" dirty="0" smtClean="0"/>
              <a:t>(phrase structure grammar)</a:t>
            </a:r>
          </a:p>
          <a:p>
            <a:pPr lvl="1"/>
            <a:r>
              <a:rPr lang="ko-KR" altLang="en-US" dirty="0" err="1" smtClean="0">
                <a:solidFill>
                  <a:srgbClr val="C00000"/>
                </a:solidFill>
              </a:rPr>
              <a:t>의존문법</a:t>
            </a:r>
            <a:r>
              <a:rPr lang="en-US" altLang="ko-KR" dirty="0">
                <a:solidFill>
                  <a:srgbClr val="C00000"/>
                </a:solidFill>
              </a:rPr>
              <a:t>(dependency grammar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/>
              <a:t>형태소 분석 결과의 활용</a:t>
            </a:r>
            <a:endParaRPr lang="en-US" altLang="ko-KR" dirty="0"/>
          </a:p>
          <a:p>
            <a:pPr lvl="1"/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en-US" altLang="ko-KR" dirty="0"/>
              <a:t>(POS tagging)</a:t>
            </a:r>
            <a:r>
              <a:rPr lang="ko-KR" altLang="en-US" dirty="0"/>
              <a:t>을 통해 판단한 최적의 결과만을 선택하여 활용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모든 </a:t>
            </a:r>
            <a:r>
              <a:rPr lang="ko-KR" altLang="en-US" dirty="0" err="1">
                <a:solidFill>
                  <a:srgbClr val="C00000"/>
                </a:solidFill>
              </a:rPr>
              <a:t>형태소분석</a:t>
            </a:r>
            <a:r>
              <a:rPr lang="ko-KR" altLang="en-US" dirty="0">
                <a:solidFill>
                  <a:srgbClr val="C00000"/>
                </a:solidFill>
              </a:rPr>
              <a:t> 후보를 활용</a:t>
            </a:r>
            <a:endParaRPr lang="en-US" altLang="ko-KR" dirty="0">
              <a:solidFill>
                <a:srgbClr val="C00000"/>
              </a:solidFill>
            </a:endParaRPr>
          </a:p>
          <a:p>
            <a:pPr marL="288000" lvl="1" indent="0">
              <a:buNone/>
            </a:pPr>
            <a:endParaRPr lang="en-US" altLang="ko-KR" b="0" dirty="0" smtClean="0">
              <a:solidFill>
                <a:srgbClr val="C00000"/>
              </a:solidFill>
            </a:endParaRPr>
          </a:p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구문분석 단위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/>
              <a:t>어절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형태소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/>
              <a:t>구문분석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전이 기반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(Transition-Based Parsing)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차트 </a:t>
            </a:r>
            <a:r>
              <a:rPr lang="ko-KR" altLang="en-US" dirty="0" err="1" smtClean="0">
                <a:solidFill>
                  <a:srgbClr val="C00000"/>
                </a:solidFill>
              </a:rPr>
              <a:t>파싱</a:t>
            </a:r>
            <a:r>
              <a:rPr lang="en-US" altLang="ko-KR" dirty="0" smtClean="0">
                <a:solidFill>
                  <a:srgbClr val="C00000"/>
                </a:solidFill>
              </a:rPr>
              <a:t>(Chart Parsing)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 smtClean="0"/>
              <a:t>구문분석 </a:t>
            </a:r>
            <a:r>
              <a:rPr lang="ko-KR" altLang="en-US" dirty="0"/>
              <a:t>출력 </a:t>
            </a:r>
            <a:r>
              <a:rPr lang="ko-KR" altLang="en-US" dirty="0" smtClean="0"/>
              <a:t>결과</a:t>
            </a:r>
            <a:endParaRPr lang="en-US" altLang="ko-KR" dirty="0"/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정확하다고 판단한 </a:t>
            </a:r>
            <a:r>
              <a:rPr lang="en-US" altLang="ko-KR" dirty="0"/>
              <a:t>1</a:t>
            </a:r>
            <a:r>
              <a:rPr lang="ko-KR" altLang="en-US" dirty="0"/>
              <a:t>개의 구문분석 트리만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구문분석 </a:t>
            </a:r>
            <a:r>
              <a:rPr lang="ko-KR" altLang="en-US" dirty="0">
                <a:solidFill>
                  <a:srgbClr val="C00000"/>
                </a:solidFill>
              </a:rPr>
              <a:t>트리 후보를 </a:t>
            </a:r>
            <a:r>
              <a:rPr lang="ko-KR" altLang="en-US" dirty="0" err="1">
                <a:solidFill>
                  <a:srgbClr val="C00000"/>
                </a:solidFill>
              </a:rPr>
              <a:t>순위화하여</a:t>
            </a:r>
            <a:r>
              <a:rPr lang="ko-KR" altLang="en-US" dirty="0">
                <a:solidFill>
                  <a:srgbClr val="C00000"/>
                </a:solidFill>
              </a:rPr>
              <a:t> 출력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17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 </a:t>
            </a:r>
            <a:r>
              <a:rPr lang="en-US" altLang="ko-KR" dirty="0" smtClean="0"/>
              <a:t>(1) - </a:t>
            </a:r>
            <a:r>
              <a:rPr lang="ko-KR" altLang="en-US" dirty="0" smtClean="0"/>
              <a:t>규칙 기반 </a:t>
            </a:r>
            <a:r>
              <a:rPr lang="ko-KR" altLang="en-US" dirty="0" err="1" smtClean="0"/>
              <a:t>문장분석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7" y="836712"/>
            <a:ext cx="8291264" cy="5289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자연스러운 지식 표현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처리 과정과 지식의 분리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빠른 처리 속도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학습 말뭉치가 불필요함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응용영역과</a:t>
            </a:r>
            <a:r>
              <a:rPr lang="ko-KR" altLang="en-US" dirty="0" smtClean="0"/>
              <a:t> 무관한 시스템 구현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불완전하고 불확실한 지식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예외 현상 처리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다룰 수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설명 가능 인공지능</a:t>
            </a:r>
            <a:r>
              <a:rPr lang="en-US" altLang="ko-KR" dirty="0" smtClean="0"/>
              <a:t>(Explainable Artificial Intelligence; XAI)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47" y="3652505"/>
            <a:ext cx="5441044" cy="2777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1691" y="6060830"/>
            <a:ext cx="14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출처</a:t>
            </a:r>
            <a:r>
              <a:rPr lang="en-US" altLang="ko-KR" dirty="0" smtClean="0"/>
              <a:t>:DARPA)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3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 </a:t>
            </a:r>
            <a:r>
              <a:rPr lang="en-US" altLang="ko-KR" dirty="0" smtClean="0"/>
              <a:t>(2) – </a:t>
            </a:r>
            <a:r>
              <a:rPr lang="ko-KR" altLang="en-US" dirty="0" smtClean="0"/>
              <a:t>형태소 단위의 </a:t>
            </a:r>
            <a:r>
              <a:rPr lang="ko-KR" altLang="en-US" dirty="0" err="1" smtClean="0"/>
              <a:t>문장분석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7" y="836712"/>
            <a:ext cx="8291264" cy="52894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어절 단위와 비교하여 더 적은 데이터로 효과적인 모형의 개발이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먹다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먹고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먹어서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먹으니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먹어서부터</a:t>
            </a:r>
            <a:r>
              <a:rPr lang="en-US" altLang="ko-KR" dirty="0" smtClean="0"/>
              <a:t> ...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형태소 분석 결과를 활용하여 오류 전파 문제에 강건함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나의 어머니와 친구이다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접속조사</a:t>
            </a:r>
            <a:r>
              <a:rPr lang="ko-KR" altLang="en-US" dirty="0" smtClean="0"/>
              <a:t> → </a:t>
            </a:r>
            <a:r>
              <a:rPr lang="en-US" altLang="ko-KR" dirty="0" smtClean="0"/>
              <a:t>They </a:t>
            </a:r>
            <a:r>
              <a:rPr lang="en-US" altLang="ko-KR" dirty="0"/>
              <a:t>are my mother and friends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부사격조사</a:t>
            </a:r>
            <a:r>
              <a:rPr lang="ko-KR" altLang="en-US" dirty="0" smtClean="0"/>
              <a:t> </a:t>
            </a:r>
            <a:r>
              <a:rPr lang="ko-KR" altLang="en-US" dirty="0"/>
              <a:t>→ </a:t>
            </a:r>
            <a:r>
              <a:rPr lang="en-US" altLang="ko-KR" dirty="0" smtClean="0"/>
              <a:t>They </a:t>
            </a:r>
            <a:r>
              <a:rPr lang="en-US" altLang="ko-KR" dirty="0"/>
              <a:t>are friends with my mother.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본래</a:t>
            </a:r>
            <a:r>
              <a:rPr lang="en-US" altLang="ko-KR" dirty="0" smtClean="0"/>
              <a:t>/</a:t>
            </a:r>
            <a:r>
              <a:rPr lang="ko-KR" altLang="en-US" dirty="0" smtClean="0"/>
              <a:t>명사 </a:t>
            </a:r>
            <a:r>
              <a:rPr lang="ko-KR" altLang="en-US" dirty="0"/>
              <a:t>→ </a:t>
            </a:r>
            <a:r>
              <a:rPr lang="ko-KR" altLang="en-US" dirty="0" smtClean="0"/>
              <a:t>본래 모습은 아무도 모른다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본래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부사 </a:t>
            </a:r>
            <a:r>
              <a:rPr lang="ko-KR" altLang="en-US" dirty="0"/>
              <a:t>→ 본래 </a:t>
            </a:r>
            <a:r>
              <a:rPr lang="ko-KR" altLang="en-US" dirty="0" smtClean="0"/>
              <a:t>이곳은 아무도 살지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61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 </a:t>
            </a:r>
            <a:r>
              <a:rPr lang="en-US" altLang="ko-KR" dirty="0" smtClean="0"/>
              <a:t>(3) – </a:t>
            </a:r>
            <a:r>
              <a:rPr lang="ko-KR" altLang="en-US" dirty="0" smtClean="0"/>
              <a:t>차트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100" y="828399"/>
            <a:ext cx="8291264" cy="5289451"/>
          </a:xfrm>
        </p:spPr>
        <p:txBody>
          <a:bodyPr/>
          <a:lstStyle/>
          <a:p>
            <a:r>
              <a:rPr lang="en-US" altLang="ko-KR" dirty="0" smtClean="0"/>
              <a:t>1-way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부분 결과를 저장하기 때문에 </a:t>
            </a:r>
            <a:r>
              <a:rPr lang="en-US" altLang="ko-KR" dirty="0" smtClean="0"/>
              <a:t>backtracking</a:t>
            </a:r>
            <a:r>
              <a:rPr lang="ko-KR" altLang="en-US" dirty="0" smtClean="0"/>
              <a:t>이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전이 기반 </a:t>
            </a:r>
            <a:r>
              <a:rPr lang="ko-KR" altLang="en-US" dirty="0" err="1" smtClean="0"/>
              <a:t>파싱에서도</a:t>
            </a:r>
            <a:r>
              <a:rPr lang="ko-KR" altLang="en-US" dirty="0" smtClean="0"/>
              <a:t> 이를 해결하기 위한 다양한 시도가 있으나 완전하지 않음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2813" y="2083652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어머니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나오다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아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/>
              <a:t>4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/>
              <a:t>있다 </a:t>
            </a:r>
            <a:r>
              <a:rPr lang="en-US" altLang="ko-KR" sz="1200" dirty="0" smtClean="0"/>
              <a:t>5</a:t>
            </a:r>
            <a:endParaRPr lang="ko-KR" alt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64028" y="208365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Buffer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4028" y="2444466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Inactive Edge Pool(chart)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39979"/>
              </p:ext>
            </p:extLst>
          </p:nvPr>
        </p:nvGraphicFramePr>
        <p:xfrm>
          <a:off x="1151485" y="2838024"/>
          <a:ext cx="386108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675">
                  <a:extLst>
                    <a:ext uri="{9D8B030D-6E8A-4147-A177-3AD203B41FA5}">
                      <a16:colId xmlns:a16="http://schemas.microsoft.com/office/drawing/2014/main" val="3087401911"/>
                    </a:ext>
                  </a:extLst>
                </a:gridCol>
                <a:gridCol w="3604414">
                  <a:extLst>
                    <a:ext uri="{9D8B030D-6E8A-4147-A177-3AD203B41FA5}">
                      <a16:colId xmlns:a16="http://schemas.microsoft.com/office/drawing/2014/main" val="321047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0</a:t>
                      </a:r>
                      <a:r>
                        <a:rPr lang="ko-KR" altLang="en-US" sz="1400" dirty="0" smtClean="0"/>
                        <a:t>어머니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7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dirty="0" smtClean="0"/>
                        <a:t>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dirty="0" smtClean="0"/>
                        <a:t>    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어머니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4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dirty="0" smtClean="0"/>
                        <a:t>나오다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400" dirty="0" smtClean="0"/>
                        <a:t>((</a:t>
                      </a:r>
                      <a:r>
                        <a:rPr lang="ko-KR" altLang="en-US" sz="1400" dirty="0" smtClean="0"/>
                        <a:t>어머니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가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나오다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5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dirty="0" smtClean="0"/>
                        <a:t>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400" dirty="0" smtClean="0"/>
                        <a:t>(((</a:t>
                      </a:r>
                      <a:r>
                        <a:rPr lang="ko-KR" altLang="en-US" sz="1400" dirty="0" smtClean="0"/>
                        <a:t>어머니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가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나오다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나오다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70456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59931"/>
              </p:ext>
            </p:extLst>
          </p:nvPr>
        </p:nvGraphicFramePr>
        <p:xfrm>
          <a:off x="5580610" y="2838024"/>
          <a:ext cx="31477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7754">
                  <a:extLst>
                    <a:ext uri="{9D8B030D-6E8A-4147-A177-3AD203B41FA5}">
                      <a16:colId xmlns:a16="http://schemas.microsoft.com/office/drawing/2014/main" val="3210471530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있다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7017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00135" y="2468692"/>
            <a:ext cx="276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Active Edge Pool ( Agenda)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9789" y="5137269"/>
            <a:ext cx="2151916" cy="249382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1476" y="5436360"/>
            <a:ext cx="1075958" cy="249382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9789" y="4812889"/>
            <a:ext cx="498764" cy="249382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1"/>
          </p:cNvCxnSpPr>
          <p:nvPr/>
        </p:nvCxnSpPr>
        <p:spPr>
          <a:xfrm flipV="1">
            <a:off x="1928553" y="3020904"/>
            <a:ext cx="3652057" cy="180879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9" idx="1"/>
          </p:cNvCxnSpPr>
          <p:nvPr/>
        </p:nvCxnSpPr>
        <p:spPr>
          <a:xfrm flipV="1">
            <a:off x="3581705" y="3020904"/>
            <a:ext cx="1998905" cy="213298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2" idx="3"/>
            <a:endCxn id="19" idx="1"/>
          </p:cNvCxnSpPr>
          <p:nvPr/>
        </p:nvCxnSpPr>
        <p:spPr>
          <a:xfrm flipV="1">
            <a:off x="2497434" y="3020904"/>
            <a:ext cx="3083176" cy="254014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838971" y="3002049"/>
            <a:ext cx="1579720" cy="144641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설명선 2(강조선) 32"/>
          <p:cNvSpPr/>
          <p:nvPr/>
        </p:nvSpPr>
        <p:spPr>
          <a:xfrm>
            <a:off x="5639615" y="5178829"/>
            <a:ext cx="3332529" cy="612648"/>
          </a:xfrm>
          <a:prstGeom prst="accentCallout2">
            <a:avLst>
              <a:gd name="adj1" fmla="val 20107"/>
              <a:gd name="adj2" fmla="val -2845"/>
              <a:gd name="adj3" fmla="val 20107"/>
              <a:gd name="adj4" fmla="val -11678"/>
              <a:gd name="adj5" fmla="val -122236"/>
              <a:gd name="adj6" fmla="val -2520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선택 전략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규칙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통계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기계학습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심층학습</a:t>
            </a:r>
            <a:r>
              <a:rPr lang="ko-KR" altLang="en-US" sz="1400" dirty="0" smtClean="0"/>
              <a:t> 등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021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 </a:t>
            </a:r>
            <a:r>
              <a:rPr lang="en-US" altLang="ko-KR" dirty="0" smtClean="0"/>
              <a:t>(3) – </a:t>
            </a:r>
            <a:r>
              <a:rPr lang="ko-KR" altLang="en-US" dirty="0" smtClean="0"/>
              <a:t>차트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100" y="828399"/>
            <a:ext cx="8291264" cy="5289451"/>
          </a:xfrm>
        </p:spPr>
        <p:txBody>
          <a:bodyPr/>
          <a:lstStyle/>
          <a:p>
            <a:r>
              <a:rPr lang="ko-KR" altLang="en-US" dirty="0" smtClean="0"/>
              <a:t>모든 형태소 분석 결과를 이용하는 </a:t>
            </a:r>
            <a:r>
              <a:rPr lang="ko-KR" altLang="en-US" dirty="0" err="1" smtClean="0"/>
              <a:t>문장분석에</a:t>
            </a:r>
            <a:r>
              <a:rPr lang="ko-KR" altLang="en-US" dirty="0" smtClean="0"/>
              <a:t> 적합함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4858" y="1387499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어머니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나오다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아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/>
              <a:t>4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/>
              <a:t>있다 </a:t>
            </a:r>
            <a:r>
              <a:rPr lang="en-US" altLang="ko-KR" sz="1200" dirty="0" smtClean="0"/>
              <a:t>5</a:t>
            </a:r>
            <a:endParaRPr lang="ko-KR" alt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64028" y="138877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Buffer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4028" y="2186770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Inactive Edge Pool(chart)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42193" y="2227622"/>
            <a:ext cx="276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Active Edge Pool ( Agenda)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4858" y="1773310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어머니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나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와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/>
              <a:t>4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/>
              <a:t>있다 </a:t>
            </a:r>
            <a:r>
              <a:rPr lang="en-US" altLang="ko-KR" sz="1200" dirty="0" smtClean="0"/>
              <a:t>5</a:t>
            </a:r>
            <a:endParaRPr lang="ko-KR" altLang="en-US" sz="1200" dirty="0" smtClean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29381"/>
              </p:ext>
            </p:extLst>
          </p:nvPr>
        </p:nvGraphicFramePr>
        <p:xfrm>
          <a:off x="1151485" y="2871276"/>
          <a:ext cx="3861089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675">
                  <a:extLst>
                    <a:ext uri="{9D8B030D-6E8A-4147-A177-3AD203B41FA5}">
                      <a16:colId xmlns:a16="http://schemas.microsoft.com/office/drawing/2014/main" val="3087401911"/>
                    </a:ext>
                  </a:extLst>
                </a:gridCol>
                <a:gridCol w="3604414">
                  <a:extLst>
                    <a:ext uri="{9D8B030D-6E8A-4147-A177-3AD203B41FA5}">
                      <a16:colId xmlns:a16="http://schemas.microsoft.com/office/drawing/2014/main" val="321047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0</a:t>
                      </a:r>
                      <a:r>
                        <a:rPr lang="ko-KR" altLang="en-US" sz="1400" dirty="0" smtClean="0"/>
                        <a:t>어머니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87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dirty="0" smtClean="0"/>
                        <a:t>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dirty="0" smtClean="0"/>
                        <a:t>    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어머니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54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dirty="0" smtClean="0"/>
                        <a:t>나오다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dirty="0" smtClean="0"/>
                        <a:t>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400" dirty="0" smtClean="0"/>
                        <a:t>((</a:t>
                      </a:r>
                      <a:r>
                        <a:rPr lang="ko-KR" altLang="en-US" sz="1400" dirty="0" smtClean="0"/>
                        <a:t>어머니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가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나오다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65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dirty="0" smtClean="0"/>
                        <a:t>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400" dirty="0" smtClean="0"/>
                        <a:t>(((</a:t>
                      </a:r>
                      <a:r>
                        <a:rPr lang="ko-KR" altLang="en-US" sz="1400" dirty="0" smtClean="0"/>
                        <a:t>어머니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가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나오다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dirty="0" smtClean="0"/>
                        <a:t>나와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170456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74432"/>
              </p:ext>
            </p:extLst>
          </p:nvPr>
        </p:nvGraphicFramePr>
        <p:xfrm>
          <a:off x="5342193" y="2887902"/>
          <a:ext cx="322822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8229">
                  <a:extLst>
                    <a:ext uri="{9D8B030D-6E8A-4147-A177-3AD203B41FA5}">
                      <a16:colId xmlns:a16="http://schemas.microsoft.com/office/drawing/2014/main" val="3210471530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있다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70178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1300399" y="3797960"/>
            <a:ext cx="1064459" cy="104004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설명선 2(강조선) 43"/>
          <p:cNvSpPr/>
          <p:nvPr/>
        </p:nvSpPr>
        <p:spPr>
          <a:xfrm>
            <a:off x="5422669" y="3609190"/>
            <a:ext cx="3147754" cy="612648"/>
          </a:xfrm>
          <a:prstGeom prst="accentCallout2">
            <a:avLst>
              <a:gd name="adj1" fmla="val 20107"/>
              <a:gd name="adj2" fmla="val -2845"/>
              <a:gd name="adj3" fmla="val 20107"/>
              <a:gd name="adj4" fmla="val -11678"/>
              <a:gd name="adj5" fmla="val 116570"/>
              <a:gd name="adj6" fmla="val -9701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모든 형태소 분석 결과를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차트에 기록하면서 분석을 수행함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22669" y="4443233"/>
            <a:ext cx="3147754" cy="15912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형태소 분석 결과에 따라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인덱스가 달라지는 경우에도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간단한 인덱스 계산으로 가능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전문의 → 전문의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명사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            </a:t>
            </a:r>
            <a:r>
              <a:rPr lang="ko-KR" altLang="en-US" sz="1400" dirty="0" smtClean="0"/>
              <a:t>전문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명사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752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부산대학교 문장 분석 시스템의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295" y="1295069"/>
            <a:ext cx="202830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형태소 분석기</a:t>
            </a:r>
            <a:endParaRPr lang="en-US" altLang="ko-KR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libPnuNlpCore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28295" y="2713040"/>
            <a:ext cx="202830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품사 </a:t>
            </a:r>
            <a:r>
              <a:rPr lang="ko-KR" altLang="en-US" dirty="0" err="1" smtClean="0"/>
              <a:t>태거</a:t>
            </a:r>
            <a:endParaRPr lang="en-US" altLang="ko-KR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libKLTagger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28295" y="4089446"/>
            <a:ext cx="2028306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구문 분석기</a:t>
            </a:r>
            <a:endParaRPr lang="en-US" altLang="ko-KR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libKLParserLib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>
          <a:xfrm flipV="1">
            <a:off x="1642448" y="2209469"/>
            <a:ext cx="0" cy="50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V="1">
            <a:off x="1642448" y="3627440"/>
            <a:ext cx="0" cy="462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1414" y="1213660"/>
            <a:ext cx="48564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40000" lvl="1" indent="-2520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형태소 분석 사전에 기반을 둔 형태소 분석기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lvl="1" indent="-2520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교정 기능 포함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lvl="1" indent="-2520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ko-KR" altLang="en-US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 형태</a:t>
            </a:r>
            <a:r>
              <a:rPr lang="en-US" altLang="ko-KR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(Win32, Linux)</a:t>
            </a:r>
            <a:endParaRPr lang="ko-KR" altLang="en-US" sz="16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1414" y="2612966"/>
            <a:ext cx="5338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40000" lvl="1" indent="-2520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형태소 분석 결과에 기반을 둔 품사 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태거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lvl="1" indent="-2520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 모형과 통계 모형에 기반을 둔 알고리즘 사용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lvl="1" indent="-2520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ko-KR" altLang="en-US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 형태</a:t>
            </a:r>
            <a:r>
              <a:rPr lang="en-US" altLang="ko-KR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6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Win32, Linux)</a:t>
            </a:r>
            <a:endParaRPr lang="ko-KR" altLang="en-US" sz="16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1415" y="4012278"/>
            <a:ext cx="5657010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lvl="1" indent="-2520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품사 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태깅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결과에 기반을 둔 구문 분석기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lvl="1" indent="-2520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의존문법과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지배소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의존소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관계 제약 규칙에 기반을 둔 차트 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사용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lvl="1" indent="-2520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ko-KR" altLang="en-US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 형태</a:t>
            </a:r>
            <a:r>
              <a:rPr lang="en-US" altLang="ko-KR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9653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자연언어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규칙에 의한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언어에 대한 전문적 지식이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고도의 판단력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규칙화 과정에서 규칙 충돌과 규칙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통계적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학습용 말뭉치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자질 추출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심층학습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학습용 말뭉치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자질 추출 필요성 최소화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06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품사 </a:t>
            </a:r>
            <a:r>
              <a:rPr lang="ko-KR" altLang="en-US" dirty="0" err="1" smtClean="0"/>
              <a:t>태깅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형태소 분석 과정에서 발생하는 품사 </a:t>
            </a:r>
            <a:r>
              <a:rPr lang="ko-KR" altLang="en-US" dirty="0" err="1" smtClean="0"/>
              <a:t>중의성과</a:t>
            </a:r>
            <a:r>
              <a:rPr lang="ko-KR" altLang="en-US" dirty="0" smtClean="0"/>
              <a:t> 어휘 </a:t>
            </a:r>
            <a:r>
              <a:rPr lang="ko-KR" altLang="en-US" dirty="0" err="1" smtClean="0"/>
              <a:t>중의성을</a:t>
            </a:r>
            <a:r>
              <a:rPr lang="ko-KR" altLang="en-US" dirty="0" smtClean="0"/>
              <a:t> 해소하는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품사 </a:t>
            </a:r>
            <a:r>
              <a:rPr lang="ko-KR" altLang="en-US" dirty="0" err="1" smtClean="0"/>
              <a:t>중의성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형태소가 여러 가지 품사로 분석되는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가는 → 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명사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</a:t>
            </a:r>
            <a:r>
              <a:rPr lang="en-US" altLang="ko-KR" dirty="0" smtClean="0"/>
              <a:t>)/</a:t>
            </a:r>
            <a:r>
              <a:rPr lang="ko-KR" altLang="en-US" dirty="0" smtClean="0"/>
              <a:t>동사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어휘 </a:t>
            </a:r>
            <a:r>
              <a:rPr lang="ko-KR" altLang="en-US" dirty="0" err="1" smtClean="0"/>
              <a:t>중의성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단어가 다른 형태소들의 결합으로 분석되는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감기는 → 감기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명사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어미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조사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품사 </a:t>
            </a:r>
            <a:r>
              <a:rPr lang="ko-KR" altLang="en-US" dirty="0" err="1" smtClean="0"/>
              <a:t>태깅을</a:t>
            </a:r>
            <a:r>
              <a:rPr lang="ko-KR" altLang="en-US" dirty="0" smtClean="0"/>
              <a:t> 위한 일반적인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 기반 접근법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언어 정보를 생성 규칙</a:t>
            </a:r>
            <a:r>
              <a:rPr lang="en-US" altLang="ko-KR" dirty="0" smtClean="0"/>
              <a:t>(production rule)</a:t>
            </a:r>
            <a:r>
              <a:rPr lang="ko-KR" altLang="en-US" dirty="0" smtClean="0"/>
              <a:t>의 형태로 표현하고 이를 적용하여 </a:t>
            </a:r>
            <a:r>
              <a:rPr lang="ko-KR" altLang="en-US" dirty="0" err="1" smtClean="0"/>
              <a:t>태깅을</a:t>
            </a:r>
            <a:r>
              <a:rPr lang="ko-KR" altLang="en-US" dirty="0" smtClean="0"/>
              <a:t> 수행함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[ A or B] → A [ C or D] :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사이에 </a:t>
            </a:r>
            <a:r>
              <a:rPr lang="ko-KR" altLang="en-US" dirty="0" err="1" smtClean="0"/>
              <a:t>중의성이</a:t>
            </a:r>
            <a:r>
              <a:rPr lang="ko-KR" altLang="en-US" dirty="0" smtClean="0"/>
              <a:t> 있을 때 </a:t>
            </a:r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</a:t>
            </a:r>
            <a:r>
              <a:rPr lang="ko-KR" altLang="en-US" dirty="0" smtClean="0"/>
              <a:t>가 오면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선택함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통계 기반 접근법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말뭉치에서 추출한 통계 정보를 이용하여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모형을 학습하여 </a:t>
            </a:r>
            <a:r>
              <a:rPr lang="ko-KR" altLang="en-US" dirty="0" err="1" smtClean="0"/>
              <a:t>태깅을</a:t>
            </a:r>
            <a:r>
              <a:rPr lang="ko-KR" altLang="en-US" dirty="0" smtClean="0"/>
              <a:t> 수행함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HMM(Hidden Markov Model), CRF(Conditional Random Field)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복합적 접근법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규칙 기반 접근법과 통계 기반 접근법을 결합하여 </a:t>
            </a:r>
            <a:r>
              <a:rPr lang="ko-KR" altLang="en-US" dirty="0" err="1" smtClean="0"/>
              <a:t>태깅을</a:t>
            </a:r>
            <a:r>
              <a:rPr lang="ko-KR" altLang="en-US" dirty="0" smtClean="0"/>
              <a:t> 수행함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통계적 접근법을 먼저 적용한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신뢰도가 낮은 결과에 대해서만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규칙을 사용하여 규칙 기반 접근법으로 다시 </a:t>
            </a:r>
            <a:r>
              <a:rPr lang="ko-KR" altLang="en-US" dirty="0" err="1" smtClean="0"/>
              <a:t>태깅하는</a:t>
            </a:r>
            <a:r>
              <a:rPr lang="ko-KR" altLang="en-US" dirty="0" smtClean="0"/>
              <a:t> 방법 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AAB-BD1C-4D02-A921-27F1F3E0DB4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4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부산대학교 품사 </a:t>
            </a:r>
            <a:r>
              <a:rPr lang="ko-KR" altLang="en-US" dirty="0" err="1" smtClean="0"/>
              <a:t>태거</a:t>
            </a:r>
            <a:r>
              <a:rPr lang="en-US" altLang="ko-KR" dirty="0" smtClean="0"/>
              <a:t>(POS Tagger)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수작업으로 </a:t>
            </a:r>
            <a:r>
              <a:rPr lang="ko-KR" altLang="en-US" sz="1600" dirty="0"/>
              <a:t>구축한 규칙에 기반을 둔 모형과 대규모 말뭉치에 추출한 통계 정보에 기반을 둔 모형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이들을 결합한 모형으로 구성되어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규칙과 통계에 의한 </a:t>
            </a:r>
            <a:r>
              <a:rPr lang="ko-KR" altLang="en-US" sz="1600" dirty="0" err="1" smtClean="0"/>
              <a:t>중의성</a:t>
            </a:r>
            <a:r>
              <a:rPr lang="ko-KR" altLang="en-US" sz="1600" dirty="0" smtClean="0"/>
              <a:t> 해소</a:t>
            </a:r>
            <a:endParaRPr lang="en-US" altLang="ko-KR" sz="1600" dirty="0" smtClean="0"/>
          </a:p>
          <a:p>
            <a:pPr lvl="1"/>
            <a:r>
              <a:rPr lang="ko-KR" altLang="en-US" dirty="0" smtClean="0"/>
              <a:t>수작업으로 구축한 규칙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1,500</a:t>
            </a:r>
            <a:r>
              <a:rPr lang="ko-KR" altLang="en-US" dirty="0" smtClean="0"/>
              <a:t>개와 대규모 말뭉치에서 추출한 통계 정보를 바탕으로 제어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8000" lvl="1" indent="0">
              <a:buNone/>
            </a:pPr>
            <a:endParaRPr lang="en-US" altLang="ko-KR" sz="1400" dirty="0"/>
          </a:p>
          <a:p>
            <a:endParaRPr lang="en-US" altLang="ko-KR" sz="16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1A5-8A3D-4B61-AF04-3A1B1530B6C3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2" y="2878369"/>
            <a:ext cx="7171985" cy="3554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308465" y="4204109"/>
            <a:ext cx="1904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상태 가중치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(State Weight)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9774" y="4833029"/>
            <a:ext cx="2124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전이 가중치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TansitionWeight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61804" y="4127165"/>
            <a:ext cx="1404851" cy="15388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61804" y="4753238"/>
            <a:ext cx="2142784" cy="159583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3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품사 태그 집합</a:t>
            </a:r>
            <a:r>
              <a:rPr lang="en-US" altLang="ko-KR" dirty="0" smtClean="0"/>
              <a:t>(POS Tag 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1A5-8A3D-4B61-AF04-3A1B1530B6C3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07606"/>
              </p:ext>
            </p:extLst>
          </p:nvPr>
        </p:nvGraphicFramePr>
        <p:xfrm>
          <a:off x="505893" y="1005353"/>
          <a:ext cx="3600000" cy="53871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4162301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4937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248173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039749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9671853"/>
                    </a:ext>
                  </a:extLst>
                </a:gridCol>
              </a:tblGrid>
              <a:tr h="2079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부산대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세종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92586"/>
                  </a:ext>
                </a:extLst>
              </a:tr>
              <a:tr h="19059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체언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명사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21814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일반명사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429066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동작성명사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733665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상태성명사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32707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고유명사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70324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의존명사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010915"/>
                  </a:ext>
                </a:extLst>
              </a:tr>
              <a:tr h="304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일반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210238"/>
                  </a:ext>
                </a:extLst>
              </a:tr>
              <a:tr h="304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</a:rPr>
                        <a:t>단위성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455344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대명사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72681"/>
                  </a:ext>
                </a:extLst>
              </a:tr>
              <a:tr h="199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수사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098293"/>
                  </a:ext>
                </a:extLst>
              </a:tr>
              <a:tr h="19059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용언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동사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502721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자동사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640814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타동사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66136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자타동사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16834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형용사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79602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보조용언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785623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지정자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886436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긍정 지정사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019763"/>
                  </a:ext>
                </a:extLst>
              </a:tr>
              <a:tr h="199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부정 지정사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847312"/>
                  </a:ext>
                </a:extLst>
              </a:tr>
              <a:tr h="19059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수식언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관형사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80816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일반관형사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4222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수관형사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55002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부사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63295"/>
                  </a:ext>
                </a:extLst>
              </a:tr>
              <a:tr h="19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일반부사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60631"/>
                  </a:ext>
                </a:extLst>
              </a:tr>
              <a:tr h="199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접속부사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412535"/>
                  </a:ext>
                </a:extLst>
              </a:tr>
              <a:tr h="1565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독립언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감탄사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40" marR="7440" marT="744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74762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52076"/>
              </p:ext>
            </p:extLst>
          </p:nvPr>
        </p:nvGraphicFramePr>
        <p:xfrm>
          <a:off x="4754390" y="1008669"/>
          <a:ext cx="3634035" cy="51263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26807">
                  <a:extLst>
                    <a:ext uri="{9D8B030D-6E8A-4147-A177-3AD203B41FA5}">
                      <a16:colId xmlns:a16="http://schemas.microsoft.com/office/drawing/2014/main" val="2111384329"/>
                    </a:ext>
                  </a:extLst>
                </a:gridCol>
                <a:gridCol w="726807">
                  <a:extLst>
                    <a:ext uri="{9D8B030D-6E8A-4147-A177-3AD203B41FA5}">
                      <a16:colId xmlns:a16="http://schemas.microsoft.com/office/drawing/2014/main" val="4249217352"/>
                    </a:ext>
                  </a:extLst>
                </a:gridCol>
                <a:gridCol w="726807">
                  <a:extLst>
                    <a:ext uri="{9D8B030D-6E8A-4147-A177-3AD203B41FA5}">
                      <a16:colId xmlns:a16="http://schemas.microsoft.com/office/drawing/2014/main" val="3503477781"/>
                    </a:ext>
                  </a:extLst>
                </a:gridCol>
                <a:gridCol w="726807">
                  <a:extLst>
                    <a:ext uri="{9D8B030D-6E8A-4147-A177-3AD203B41FA5}">
                      <a16:colId xmlns:a16="http://schemas.microsoft.com/office/drawing/2014/main" val="3571141393"/>
                    </a:ext>
                  </a:extLst>
                </a:gridCol>
                <a:gridCol w="726807">
                  <a:extLst>
                    <a:ext uri="{9D8B030D-6E8A-4147-A177-3AD203B41FA5}">
                      <a16:colId xmlns:a16="http://schemas.microsoft.com/office/drawing/2014/main" val="2426581928"/>
                    </a:ext>
                  </a:extLst>
                </a:gridCol>
              </a:tblGrid>
              <a:tr h="17555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부산대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세종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74289"/>
                  </a:ext>
                </a:extLst>
              </a:tr>
              <a:tr h="160930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</a:rPr>
                        <a:t>관계언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격조사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83255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85849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보격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411901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목적격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446227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관형격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561083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부사격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445449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호격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72315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인용격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624616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</a:rPr>
                        <a:t>접속조사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852452"/>
                  </a:ext>
                </a:extLst>
              </a:tr>
              <a:tr h="1682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보조사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345300"/>
                  </a:ext>
                </a:extLst>
              </a:tr>
              <a:tr h="160930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 smtClean="0">
                          <a:effectLst/>
                        </a:rPr>
                        <a:t>의존형태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어미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27647"/>
                  </a:ext>
                </a:extLst>
              </a:tr>
              <a:tr h="26480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선어말어미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39096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종결어미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77651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연결어미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134506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</a:rPr>
                        <a:t>전성어미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533924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명사형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074781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관형사형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788710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접두사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4352"/>
                  </a:ext>
                </a:extLst>
              </a:tr>
              <a:tr h="26480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일반접두사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563557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수접두사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547788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접미사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642393"/>
                  </a:ext>
                </a:extLst>
              </a:tr>
              <a:tr h="26480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일반접미사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990530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수접미사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322822"/>
                  </a:ext>
                </a:extLst>
              </a:tr>
              <a:tr h="26480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복수접미사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749705"/>
                  </a:ext>
                </a:extLst>
              </a:tr>
              <a:tr h="1682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</a:rPr>
                        <a:t>파생접미사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관형사화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55661"/>
                  </a:ext>
                </a:extLst>
              </a:tr>
              <a:tr h="1609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동사화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674466"/>
                  </a:ext>
                </a:extLst>
              </a:tr>
              <a:tr h="1682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형용사화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723924"/>
                  </a:ext>
                </a:extLst>
              </a:tr>
              <a:tr h="16824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smtClean="0">
                          <a:effectLst/>
                        </a:rPr>
                        <a:t>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smtClean="0">
                          <a:effectLst/>
                        </a:rPr>
                        <a:t>31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8" marR="6978" marT="697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335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 기반 품사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문맥 정보를 활용한 품사 </a:t>
            </a:r>
            <a:r>
              <a:rPr lang="ko-KR" altLang="en-US" dirty="0" err="1" smtClean="0"/>
              <a:t>중의성</a:t>
            </a:r>
            <a:r>
              <a:rPr lang="ko-KR" altLang="en-US" dirty="0" smtClean="0"/>
              <a:t> 해소 규칙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최소한의 문형 정보만 활용하여 빠른 시간에 </a:t>
            </a:r>
            <a:r>
              <a:rPr lang="ko-KR" altLang="en-US" dirty="0" err="1" smtClean="0"/>
              <a:t>중의성을</a:t>
            </a:r>
            <a:r>
              <a:rPr lang="ko-KR" altLang="en-US" dirty="0" smtClean="0"/>
              <a:t> 해소하는 것이 가능함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1A5-8A3D-4B61-AF04-3A1B1530B6C3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387378"/>
            <a:ext cx="7862615" cy="42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 기반 품사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품사 </a:t>
            </a:r>
            <a:r>
              <a:rPr lang="ko-KR" altLang="en-US" sz="1600" dirty="0" err="1" smtClean="0"/>
              <a:t>중의성</a:t>
            </a:r>
            <a:r>
              <a:rPr lang="ko-KR" altLang="en-US" sz="1600" dirty="0" smtClean="0"/>
              <a:t> 해소 규칙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(</a:t>
            </a:r>
            <a:r>
              <a:rPr lang="ko-KR" altLang="en-US" sz="1400" dirty="0"/>
              <a:t>규칙</a:t>
            </a:r>
            <a:r>
              <a:rPr lang="en-US" altLang="ko-KR" sz="1400" dirty="0"/>
              <a:t>) </a:t>
            </a:r>
            <a:r>
              <a:rPr lang="ko-KR" altLang="en-US" sz="1400" dirty="0"/>
              <a:t>어절 전체가 부사나 명사로 분석될 때</a:t>
            </a:r>
            <a:r>
              <a:rPr lang="en-US" altLang="ko-KR" sz="1400" dirty="0"/>
              <a:t>, </a:t>
            </a:r>
            <a:r>
              <a:rPr lang="ko-KR" altLang="en-US" sz="1400" dirty="0"/>
              <a:t>조사 결합이 없으면 부사의 가중치를 높임</a:t>
            </a:r>
            <a:endParaRPr lang="en-US" altLang="ko-KR" sz="1400" dirty="0"/>
          </a:p>
          <a:p>
            <a:pPr marL="459000" lvl="2" indent="0">
              <a:buNone/>
            </a:pPr>
            <a:r>
              <a:rPr lang="en-US" altLang="ko-KR" sz="1200" dirty="0" smtClean="0"/>
              <a:t>    → (</a:t>
            </a:r>
            <a:r>
              <a:rPr lang="ko-KR" altLang="en-US" sz="1200" dirty="0" smtClean="0"/>
              <a:t>예문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전 </a:t>
            </a:r>
            <a:r>
              <a:rPr lang="ko-KR" altLang="en-US" sz="1200" dirty="0" smtClean="0">
                <a:solidFill>
                  <a:srgbClr val="C00000"/>
                </a:solidFill>
              </a:rPr>
              <a:t>본래</a:t>
            </a:r>
            <a:r>
              <a:rPr lang="ko-KR" altLang="en-US" sz="1200" dirty="0" smtClean="0"/>
              <a:t> 돌을 좋아하여 여러 곳을 다니며 돌을 주워 모읍니다</a:t>
            </a:r>
            <a:r>
              <a:rPr lang="en-US" altLang="ko-KR" sz="1200" dirty="0" smtClean="0"/>
              <a:t>.</a:t>
            </a:r>
          </a:p>
          <a:p>
            <a:pPr marL="459000" lvl="2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→ (</a:t>
            </a:r>
            <a:r>
              <a:rPr lang="ko-KR" altLang="en-US" sz="1200" dirty="0" smtClean="0"/>
              <a:t>예문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그는 남이 싫어하는 일을 </a:t>
            </a:r>
            <a:r>
              <a:rPr lang="ko-KR" altLang="en-US" sz="1200" dirty="0" smtClean="0">
                <a:solidFill>
                  <a:srgbClr val="C00000"/>
                </a:solidFill>
              </a:rPr>
              <a:t>스스로</a:t>
            </a:r>
            <a:r>
              <a:rPr lang="ko-KR" altLang="en-US" sz="1200" dirty="0" smtClean="0"/>
              <a:t> 나서서 했다</a:t>
            </a:r>
            <a:r>
              <a:rPr lang="en-US" altLang="ko-KR" sz="1200" dirty="0" smtClean="0"/>
              <a:t>.</a:t>
            </a:r>
          </a:p>
          <a:p>
            <a:pPr marL="459000" lvl="2" indent="0">
              <a:buNone/>
            </a:pPr>
            <a:endParaRPr lang="en-US" altLang="ko-KR" sz="1200" dirty="0" smtClean="0"/>
          </a:p>
          <a:p>
            <a:pPr lvl="0"/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endParaRPr lang="en-US" altLang="ko-KR" sz="1600" dirty="0">
              <a:solidFill>
                <a:prstClr val="black"/>
              </a:solidFill>
            </a:endParaRPr>
          </a:p>
          <a:p>
            <a:pPr lvl="0"/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endParaRPr lang="en-US" altLang="ko-KR" sz="1600" dirty="0">
              <a:solidFill>
                <a:prstClr val="black"/>
              </a:solidFill>
            </a:endParaRPr>
          </a:p>
          <a:p>
            <a:pPr lvl="0"/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endParaRPr lang="en-US" altLang="ko-KR" sz="1600" dirty="0">
              <a:solidFill>
                <a:prstClr val="black"/>
              </a:solidFill>
            </a:endParaRPr>
          </a:p>
          <a:p>
            <a:pPr lvl="0"/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 smtClean="0">
                <a:solidFill>
                  <a:prstClr val="black"/>
                </a:solidFill>
              </a:rPr>
              <a:t>인명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지명과 같은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미등록어의</a:t>
            </a:r>
            <a:r>
              <a:rPr lang="ko-KR" altLang="en-US" sz="1600" dirty="0" smtClean="0">
                <a:solidFill>
                  <a:prstClr val="black"/>
                </a:solidFill>
              </a:rPr>
              <a:t> 추정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sz="1400" dirty="0" err="1" smtClean="0">
                <a:solidFill>
                  <a:srgbClr val="4F81BD">
                    <a:lumMod val="75000"/>
                  </a:srgbClr>
                </a:solidFill>
              </a:rPr>
              <a:t>미등록어가</a:t>
            </a:r>
            <a:r>
              <a:rPr lang="ko-KR" altLang="en-US" sz="1400" dirty="0" smtClean="0">
                <a:solidFill>
                  <a:srgbClr val="4F81BD">
                    <a:lumMod val="75000"/>
                  </a:srgbClr>
                </a:solidFill>
              </a:rPr>
              <a:t> 포함된 어절을 분석하는 기능 추가</a:t>
            </a:r>
            <a:endParaRPr lang="en-US" altLang="ko-KR" sz="1400" dirty="0" smtClean="0">
              <a:solidFill>
                <a:srgbClr val="4F81BD">
                  <a:lumMod val="75000"/>
                </a:srgbClr>
              </a:solidFill>
            </a:endParaRPr>
          </a:p>
          <a:p>
            <a:pPr lvl="2"/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예문</a:t>
            </a:r>
            <a:r>
              <a:rPr lang="en-US" altLang="ko-KR" sz="1200" dirty="0" smtClean="0">
                <a:solidFill>
                  <a:prstClr val="black"/>
                </a:solidFill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</a:rPr>
              <a:t>그는 사람을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부춘산에게</a:t>
            </a:r>
            <a:r>
              <a:rPr lang="ko-KR" altLang="en-US" sz="1200" dirty="0" smtClean="0">
                <a:solidFill>
                  <a:prstClr val="black"/>
                </a:solidFill>
              </a:rPr>
              <a:t> 보내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냇가에 낚시질하는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엄자릉을</a:t>
            </a:r>
            <a:r>
              <a:rPr lang="ko-KR" altLang="en-US" sz="1200" dirty="0" smtClean="0">
                <a:solidFill>
                  <a:prstClr val="black"/>
                </a:solidFill>
              </a:rPr>
              <a:t> 데려 오라 했다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marL="459000" lvl="2" indent="0">
              <a:buNone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  → </a:t>
            </a:r>
            <a:r>
              <a:rPr lang="ko-KR" altLang="en-US" sz="1200" dirty="0" smtClean="0">
                <a:solidFill>
                  <a:prstClr val="black"/>
                </a:solidFill>
              </a:rPr>
              <a:t>앞에서부터 한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음절씩</a:t>
            </a:r>
            <a:r>
              <a:rPr lang="ko-KR" altLang="en-US" sz="1200" dirty="0" smtClean="0">
                <a:solidFill>
                  <a:prstClr val="black"/>
                </a:solidFill>
              </a:rPr>
              <a:t> 사전에 등재된 고유명사로 대치하면서 분석이 되는지를 확인함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459000" lvl="2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    → ‘</a:t>
            </a:r>
            <a:r>
              <a:rPr lang="ko-KR" altLang="en-US" sz="1200" dirty="0" smtClean="0">
                <a:solidFill>
                  <a:prstClr val="black"/>
                </a:solidFill>
              </a:rPr>
              <a:t>홍길동</a:t>
            </a:r>
            <a:r>
              <a:rPr lang="en-US" altLang="ko-KR" sz="1200" dirty="0" smtClean="0">
                <a:solidFill>
                  <a:prstClr val="black"/>
                </a:solidFill>
              </a:rPr>
              <a:t>+</a:t>
            </a:r>
            <a:r>
              <a:rPr lang="ko-KR" altLang="en-US" sz="1200" dirty="0" smtClean="0">
                <a:solidFill>
                  <a:prstClr val="black"/>
                </a:solidFill>
              </a:rPr>
              <a:t>에게</a:t>
            </a:r>
            <a:r>
              <a:rPr lang="en-US" altLang="ko-KR" sz="1200" dirty="0" smtClean="0">
                <a:solidFill>
                  <a:prstClr val="black"/>
                </a:solidFill>
              </a:rPr>
              <a:t>’, ‘</a:t>
            </a:r>
            <a:r>
              <a:rPr lang="ko-KR" altLang="en-US" sz="1200" dirty="0" smtClean="0">
                <a:solidFill>
                  <a:prstClr val="black"/>
                </a:solidFill>
              </a:rPr>
              <a:t>홍길동</a:t>
            </a:r>
            <a:r>
              <a:rPr lang="en-US" altLang="ko-KR" sz="1200" dirty="0" smtClean="0">
                <a:solidFill>
                  <a:prstClr val="black"/>
                </a:solidFill>
              </a:rPr>
              <a:t>+</a:t>
            </a:r>
            <a:r>
              <a:rPr lang="ko-KR" altLang="en-US" sz="1200" dirty="0" smtClean="0">
                <a:solidFill>
                  <a:prstClr val="black"/>
                </a:solidFill>
              </a:rPr>
              <a:t>을</a:t>
            </a:r>
            <a:r>
              <a:rPr lang="en-US" altLang="ko-KR" sz="1200" dirty="0" smtClean="0">
                <a:solidFill>
                  <a:prstClr val="black"/>
                </a:solidFill>
              </a:rPr>
              <a:t>’</a:t>
            </a:r>
            <a:r>
              <a:rPr lang="ko-KR" altLang="en-US" sz="1200" dirty="0" smtClean="0">
                <a:solidFill>
                  <a:prstClr val="black"/>
                </a:solidFill>
              </a:rPr>
              <a:t>로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분석이되므로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‘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부춘산</a:t>
            </a:r>
            <a:r>
              <a:rPr lang="en-US" altLang="ko-KR" sz="1200" dirty="0" smtClean="0">
                <a:solidFill>
                  <a:prstClr val="black"/>
                </a:solidFill>
              </a:rPr>
              <a:t>’</a:t>
            </a:r>
            <a:r>
              <a:rPr lang="ko-KR" altLang="en-US" sz="1200" dirty="0" smtClean="0">
                <a:solidFill>
                  <a:prstClr val="black"/>
                </a:solidFill>
              </a:rPr>
              <a:t>과 </a:t>
            </a:r>
            <a:r>
              <a:rPr lang="en-US" altLang="ko-KR" sz="1200" dirty="0" smtClean="0">
                <a:solidFill>
                  <a:prstClr val="black"/>
                </a:solidFill>
              </a:rPr>
              <a:t>‘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엄자릉</a:t>
            </a:r>
            <a:r>
              <a:rPr lang="en-US" altLang="ko-KR" sz="1200" dirty="0" smtClean="0">
                <a:solidFill>
                  <a:prstClr val="black"/>
                </a:solidFill>
              </a:rPr>
              <a:t>’</a:t>
            </a:r>
            <a:r>
              <a:rPr lang="ko-KR" altLang="en-US" sz="1200" dirty="0" smtClean="0">
                <a:solidFill>
                  <a:prstClr val="black"/>
                </a:solidFill>
              </a:rPr>
              <a:t>을 고유명사로 판단함</a:t>
            </a:r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marL="216000" lvl="1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AAB-BD1C-4D02-A921-27F1F3E0DB4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18" y="2147975"/>
            <a:ext cx="5487699" cy="22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 기반 품사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범주 패턴 기반 </a:t>
            </a:r>
            <a:r>
              <a:rPr lang="en-US" altLang="ko-KR" dirty="0" smtClean="0"/>
              <a:t>Hidden </a:t>
            </a:r>
            <a:r>
              <a:rPr lang="en-US" altLang="ko-KR" dirty="0" err="1" smtClean="0"/>
              <a:t>Makov</a:t>
            </a:r>
            <a:r>
              <a:rPr lang="en-US" altLang="ko-KR" dirty="0" smtClean="0"/>
              <a:t> Model(HMM)</a:t>
            </a:r>
          </a:p>
          <a:p>
            <a:pPr lvl="1" algn="just"/>
            <a:r>
              <a:rPr lang="en-US" altLang="ko-KR" dirty="0"/>
              <a:t>Sequential labeling problem</a:t>
            </a:r>
            <a:r>
              <a:rPr lang="ko-KR" altLang="en-US" dirty="0"/>
              <a:t>의 대표적인 해결책 중 하나인 </a:t>
            </a:r>
            <a:r>
              <a:rPr lang="en-US" altLang="ko-KR" dirty="0" smtClean="0"/>
              <a:t>HMM</a:t>
            </a:r>
            <a:r>
              <a:rPr lang="ko-KR" altLang="en-US" dirty="0" smtClean="0"/>
              <a:t>에 기반을 두고통계적으로 </a:t>
            </a:r>
            <a:r>
              <a:rPr lang="ko-KR" altLang="en-US" dirty="0" err="1" smtClean="0"/>
              <a:t>모형화함</a:t>
            </a:r>
            <a:endParaRPr lang="en-US" altLang="ko-KR" dirty="0" smtClean="0"/>
          </a:p>
          <a:p>
            <a:pPr lvl="1" algn="just"/>
            <a:r>
              <a:rPr lang="ko-KR" altLang="en-US" dirty="0" smtClean="0"/>
              <a:t>어절 내 제약 조건이나 어절 간 </a:t>
            </a:r>
            <a:r>
              <a:rPr lang="ko-KR" altLang="en-US" dirty="0" err="1" smtClean="0"/>
              <a:t>제약조건과</a:t>
            </a:r>
            <a:r>
              <a:rPr lang="ko-KR" altLang="en-US" dirty="0" smtClean="0"/>
              <a:t> 같은 형태론적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통사론적 제약 조건을 반영할 수 있는 범주 패턴을 설정함</a:t>
            </a:r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906" y="4068291"/>
            <a:ext cx="3650439" cy="253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3553" y="2698606"/>
            <a:ext cx="6821356" cy="7776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5731" y="3204127"/>
            <a:ext cx="3277120" cy="10774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5975" y="4529058"/>
            <a:ext cx="4972137" cy="8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6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3"/>
            <a:ext cx="8291264" cy="443448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형태소 후보 제거 및 형태소 리스트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“</a:t>
            </a:r>
            <a:r>
              <a:rPr lang="ko-KR" altLang="en-US" dirty="0" smtClean="0"/>
              <a:t>이 사회의 전반적인 문제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19091" y="1783348"/>
            <a:ext cx="8943918" cy="1024012"/>
            <a:chOff x="119091" y="1783348"/>
            <a:chExt cx="8943918" cy="1024012"/>
          </a:xfrm>
        </p:grpSpPr>
        <p:sp>
          <p:nvSpPr>
            <p:cNvPr id="72" name="직사각형 71"/>
            <p:cNvSpPr/>
            <p:nvPr/>
          </p:nvSpPr>
          <p:spPr>
            <a:xfrm>
              <a:off x="8109949" y="1783348"/>
              <a:ext cx="953060" cy="10240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752374" y="1783348"/>
              <a:ext cx="3316935" cy="10240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34882" y="1783348"/>
              <a:ext cx="3283569" cy="10240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19091" y="1783348"/>
              <a:ext cx="1272622" cy="10240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432" y="1783348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[</a:t>
              </a:r>
              <a:r>
                <a:rPr lang="ko-KR" altLang="en-US" sz="1200" b="1" dirty="0" smtClean="0"/>
                <a:t>이</a:t>
              </a:r>
              <a:r>
                <a:rPr lang="en-US" altLang="ko-KR" sz="1200" b="1" dirty="0" smtClean="0"/>
                <a:t>]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091" y="2056477"/>
              <a:ext cx="1047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이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err="1" smtClean="0"/>
                <a:t>지시관형사</a:t>
              </a:r>
              <a:endParaRPr lang="en-US" altLang="ko-KR" sz="1000" b="1" dirty="0" smtClean="0"/>
            </a:p>
            <a:p>
              <a:r>
                <a:rPr lang="ko-KR" altLang="en-US" sz="1000" b="1" dirty="0" smtClean="0"/>
                <a:t>이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smtClean="0"/>
                <a:t>수관형사</a:t>
              </a:r>
              <a:endParaRPr lang="en-US" altLang="ko-KR" sz="1000" b="1" dirty="0" smtClean="0"/>
            </a:p>
            <a:p>
              <a:r>
                <a:rPr lang="ko-KR" altLang="en-US" sz="1000" b="1" dirty="0" smtClean="0"/>
                <a:t>이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smtClean="0"/>
                <a:t>명사</a:t>
              </a:r>
              <a:endParaRPr lang="en-US" altLang="ko-KR" sz="1000" b="1" dirty="0" smtClean="0"/>
            </a:p>
            <a:p>
              <a:r>
                <a:rPr lang="ko-KR" altLang="en-US" sz="1000" b="1" dirty="0" smtClean="0"/>
                <a:t>이</a:t>
              </a:r>
              <a:r>
                <a:rPr lang="en-US" altLang="ko-KR" sz="1000" b="1" dirty="0" smtClean="0"/>
                <a:t> : </a:t>
              </a:r>
              <a:r>
                <a:rPr lang="ko-KR" altLang="en-US" sz="1000" b="1" dirty="0" smtClean="0"/>
                <a:t>대명사</a:t>
              </a:r>
              <a:endParaRPr lang="ko-KR" altLang="en-US" sz="1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03808" y="1783348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[</a:t>
              </a:r>
              <a:r>
                <a:rPr lang="ko-KR" altLang="en-US" sz="1200" b="1" dirty="0" smtClean="0"/>
                <a:t>사회의</a:t>
              </a:r>
              <a:r>
                <a:rPr lang="en-US" altLang="ko-KR" sz="1200" b="1" dirty="0" smtClean="0"/>
                <a:t>]</a:t>
              </a:r>
              <a:endParaRPr lang="ko-KR" alt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9345" y="2056477"/>
              <a:ext cx="28424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사회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의  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smtClean="0"/>
                <a:t>명사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err="1" smtClean="0"/>
                <a:t>관형격조사</a:t>
              </a:r>
              <a:endParaRPr lang="en-US" altLang="ko-KR" sz="1000" b="1" dirty="0" smtClean="0"/>
            </a:p>
            <a:p>
              <a:r>
                <a:rPr lang="ko-KR" altLang="en-US" sz="1000" b="1" dirty="0" smtClean="0"/>
                <a:t>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회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의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smtClean="0"/>
                <a:t>수관형사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단위의존명사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err="1" smtClean="0"/>
                <a:t>관형격조사</a:t>
              </a:r>
              <a:endParaRPr lang="en-US" altLang="ko-KR" sz="1000" b="1" dirty="0"/>
            </a:p>
            <a:p>
              <a:r>
                <a:rPr lang="ko-KR" altLang="en-US" sz="1000" b="1" dirty="0" smtClean="0"/>
                <a:t>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회의  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smtClean="0"/>
                <a:t>수관형사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단위의존명사</a:t>
              </a:r>
              <a:endParaRPr lang="ko-KR" altLang="en-US" sz="1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61039" y="1783348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[</a:t>
              </a:r>
              <a:r>
                <a:rPr lang="ko-KR" altLang="en-US" sz="1200" b="1" dirty="0" smtClean="0"/>
                <a:t>전반적인</a:t>
              </a:r>
              <a:r>
                <a:rPr lang="en-US" altLang="ko-KR" sz="1200" b="1" dirty="0" smtClean="0"/>
                <a:t>]</a:t>
              </a:r>
              <a:endParaRPr lang="ko-KR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3520" y="2056477"/>
              <a:ext cx="2842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전반적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이다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ㄴ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smtClean="0"/>
                <a:t>명사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지정사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관형형전성어미</a:t>
              </a:r>
              <a:endParaRPr lang="ko-KR" altLang="en-US" sz="10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90565" y="1783348"/>
              <a:ext cx="591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[</a:t>
              </a:r>
              <a:r>
                <a:rPr lang="ko-KR" altLang="en-US" sz="1200" b="1" dirty="0" smtClean="0"/>
                <a:t>문제</a:t>
              </a:r>
              <a:r>
                <a:rPr lang="en-US" altLang="ko-KR" sz="1200" b="1" dirty="0" smtClean="0"/>
                <a:t>]</a:t>
              </a:r>
              <a:endParaRPr lang="ko-KR" alt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150579" y="2056477"/>
              <a:ext cx="7906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문제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smtClean="0"/>
                <a:t>명사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9091" y="3285759"/>
            <a:ext cx="8943918" cy="805879"/>
            <a:chOff x="119091" y="3154390"/>
            <a:chExt cx="8943918" cy="805879"/>
          </a:xfrm>
        </p:grpSpPr>
        <p:sp>
          <p:nvSpPr>
            <p:cNvPr id="74" name="직사각형 73"/>
            <p:cNvSpPr/>
            <p:nvPr/>
          </p:nvSpPr>
          <p:spPr>
            <a:xfrm>
              <a:off x="8109949" y="3154390"/>
              <a:ext cx="953060" cy="805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752374" y="3154390"/>
              <a:ext cx="3316935" cy="805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434882" y="3154390"/>
              <a:ext cx="3283569" cy="805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9091" y="3154390"/>
              <a:ext cx="1272622" cy="805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6432" y="3154390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[</a:t>
              </a:r>
              <a:r>
                <a:rPr lang="ko-KR" altLang="en-US" sz="1200" b="1" dirty="0" smtClean="0"/>
                <a:t>이</a:t>
              </a:r>
              <a:r>
                <a:rPr lang="en-US" altLang="ko-KR" sz="1200" b="1" dirty="0" smtClean="0"/>
                <a:t>]</a:t>
              </a:r>
              <a:endParaRPr lang="ko-KR" altLang="en-US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9091" y="3442387"/>
              <a:ext cx="1047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이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: </a:t>
              </a:r>
              <a:r>
                <a:rPr lang="ko-KR" altLang="en-US" sz="1000" b="1" dirty="0" err="1" smtClean="0">
                  <a:solidFill>
                    <a:srgbClr val="FF0000"/>
                  </a:solidFill>
                </a:rPr>
                <a:t>지시관형사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03808" y="3154390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[</a:t>
              </a:r>
              <a:r>
                <a:rPr lang="ko-KR" altLang="en-US" sz="1200" b="1" dirty="0" smtClean="0"/>
                <a:t>사회의</a:t>
              </a:r>
              <a:r>
                <a:rPr lang="en-US" altLang="ko-KR" sz="1200" b="1" dirty="0" smtClean="0"/>
                <a:t>]</a:t>
              </a:r>
              <a:endParaRPr lang="ko-KR" altLang="en-US" sz="1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89345" y="3442387"/>
              <a:ext cx="2842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사회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의  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: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명사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000" b="1" dirty="0" err="1" smtClean="0">
                  <a:solidFill>
                    <a:srgbClr val="FF0000"/>
                  </a:solidFill>
                </a:rPr>
                <a:t>관형격조사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사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회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의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: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수관형사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단위의존명사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000" b="1" dirty="0" err="1" smtClean="0">
                  <a:solidFill>
                    <a:srgbClr val="FF0000"/>
                  </a:solidFill>
                </a:rPr>
                <a:t>관형격조사</a:t>
              </a:r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961039" y="3154390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[</a:t>
              </a:r>
              <a:r>
                <a:rPr lang="ko-KR" altLang="en-US" sz="1200" b="1" dirty="0" smtClean="0"/>
                <a:t>전반적인</a:t>
              </a:r>
              <a:r>
                <a:rPr lang="en-US" altLang="ko-KR" sz="1200" b="1" dirty="0" smtClean="0"/>
                <a:t>]</a:t>
              </a:r>
              <a:endParaRPr lang="ko-KR" altLang="en-US" sz="1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23520" y="3442387"/>
              <a:ext cx="2842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전반적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이다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ㄴ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smtClean="0"/>
                <a:t>명사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지정사</a:t>
              </a:r>
              <a:r>
                <a:rPr lang="en-US" altLang="ko-KR" sz="1000" b="1" dirty="0" smtClean="0"/>
                <a:t>+</a:t>
              </a:r>
              <a:r>
                <a:rPr lang="ko-KR" altLang="en-US" sz="1000" b="1" dirty="0" smtClean="0"/>
                <a:t>관형형전성어미</a:t>
              </a:r>
              <a:endParaRPr lang="ko-KR" altLang="en-US" sz="10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90565" y="3154390"/>
              <a:ext cx="591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[</a:t>
              </a:r>
              <a:r>
                <a:rPr lang="ko-KR" altLang="en-US" sz="1200" b="1" dirty="0" smtClean="0"/>
                <a:t>문제</a:t>
              </a:r>
              <a:r>
                <a:rPr lang="en-US" altLang="ko-KR" sz="1200" b="1" dirty="0" smtClean="0"/>
                <a:t>]</a:t>
              </a:r>
              <a:endParaRPr lang="ko-KR" altLang="en-US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150579" y="3442387"/>
              <a:ext cx="7906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문제 </a:t>
              </a:r>
              <a:r>
                <a:rPr lang="en-US" altLang="ko-KR" sz="1000" b="1" dirty="0" smtClean="0"/>
                <a:t>: </a:t>
              </a:r>
              <a:r>
                <a:rPr lang="ko-KR" altLang="en-US" sz="1000" b="1" dirty="0" smtClean="0"/>
                <a:t>명사</a:t>
              </a:r>
              <a:endParaRPr lang="ko-KR" altLang="en-US" sz="1000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9091" y="4570036"/>
            <a:ext cx="8943917" cy="1422252"/>
            <a:chOff x="119091" y="4570036"/>
            <a:chExt cx="8943917" cy="1422252"/>
          </a:xfrm>
        </p:grpSpPr>
        <p:sp>
          <p:nvSpPr>
            <p:cNvPr id="51" name="직사각형 50"/>
            <p:cNvSpPr/>
            <p:nvPr/>
          </p:nvSpPr>
          <p:spPr>
            <a:xfrm>
              <a:off x="119091" y="4570036"/>
              <a:ext cx="8943917" cy="142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7752" y="5164169"/>
              <a:ext cx="1133644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/>
                <a:t>이 </a:t>
              </a:r>
              <a:r>
                <a:rPr lang="en-US" altLang="ko-KR" sz="1050" b="1" dirty="0" smtClean="0"/>
                <a:t>: </a:t>
              </a:r>
              <a:r>
                <a:rPr lang="ko-KR" altLang="en-US" sz="1050" b="1" dirty="0" err="1" smtClean="0"/>
                <a:t>지시관형사</a:t>
              </a:r>
              <a:endParaRPr lang="ko-KR" altLang="en-US" sz="105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14256" y="5164169"/>
              <a:ext cx="1824538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accent6"/>
                  </a:solidFill>
                </a:rPr>
                <a:t>사회</a:t>
              </a:r>
              <a:r>
                <a:rPr lang="en-US" altLang="ko-KR" sz="1050" b="1" dirty="0" smtClean="0">
                  <a:solidFill>
                    <a:schemeClr val="accent6"/>
                  </a:solidFill>
                </a:rPr>
                <a:t>+</a:t>
              </a:r>
              <a:r>
                <a:rPr lang="ko-KR" altLang="en-US" sz="1050" b="1" dirty="0" smtClean="0">
                  <a:solidFill>
                    <a:schemeClr val="accent6"/>
                  </a:solidFill>
                </a:rPr>
                <a:t>의   </a:t>
              </a:r>
              <a:r>
                <a:rPr lang="en-US" altLang="ko-KR" sz="1050" b="1" dirty="0" smtClean="0">
                  <a:solidFill>
                    <a:schemeClr val="accent6"/>
                  </a:solidFill>
                </a:rPr>
                <a:t>: </a:t>
              </a:r>
              <a:r>
                <a:rPr lang="ko-KR" altLang="en-US" sz="1050" b="1" dirty="0" smtClean="0">
                  <a:solidFill>
                    <a:schemeClr val="accent6"/>
                  </a:solidFill>
                </a:rPr>
                <a:t>명사</a:t>
              </a:r>
              <a:r>
                <a:rPr lang="en-US" altLang="ko-KR" sz="1050" b="1" dirty="0" smtClean="0">
                  <a:solidFill>
                    <a:schemeClr val="accent6"/>
                  </a:solidFill>
                </a:rPr>
                <a:t>+</a:t>
              </a:r>
              <a:r>
                <a:rPr lang="ko-KR" altLang="en-US" sz="1050" b="1" dirty="0" err="1" smtClean="0">
                  <a:solidFill>
                    <a:schemeClr val="accent6"/>
                  </a:solidFill>
                </a:rPr>
                <a:t>관형격조사</a:t>
              </a:r>
              <a:endParaRPr lang="en-US" altLang="ko-KR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61654" y="5164169"/>
              <a:ext cx="297549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/>
                <a:t>전반적</a:t>
              </a:r>
              <a:r>
                <a:rPr lang="en-US" altLang="ko-KR" sz="1050" b="1" dirty="0" smtClean="0"/>
                <a:t>+</a:t>
              </a:r>
              <a:r>
                <a:rPr lang="ko-KR" altLang="en-US" sz="1050" b="1" dirty="0" smtClean="0"/>
                <a:t>이다</a:t>
              </a:r>
              <a:r>
                <a:rPr lang="en-US" altLang="ko-KR" sz="1050" b="1" dirty="0" smtClean="0"/>
                <a:t>+</a:t>
              </a:r>
              <a:r>
                <a:rPr lang="ko-KR" altLang="en-US" sz="1050" b="1" dirty="0" smtClean="0"/>
                <a:t>ㄴ </a:t>
              </a:r>
              <a:r>
                <a:rPr lang="en-US" altLang="ko-KR" sz="1050" b="1" dirty="0" smtClean="0"/>
                <a:t>: </a:t>
              </a:r>
              <a:r>
                <a:rPr lang="ko-KR" altLang="en-US" sz="1050" b="1" dirty="0" smtClean="0"/>
                <a:t>명사</a:t>
              </a:r>
              <a:r>
                <a:rPr lang="en-US" altLang="ko-KR" sz="1050" b="1" dirty="0" smtClean="0"/>
                <a:t>+</a:t>
              </a:r>
              <a:r>
                <a:rPr lang="ko-KR" altLang="en-US" sz="1050" b="1" dirty="0" smtClean="0"/>
                <a:t>지정사</a:t>
              </a:r>
              <a:r>
                <a:rPr lang="en-US" altLang="ko-KR" sz="1050" b="1" dirty="0" smtClean="0"/>
                <a:t>+</a:t>
              </a:r>
              <a:r>
                <a:rPr lang="ko-KR" altLang="en-US" sz="1050" b="1" dirty="0" smtClean="0"/>
                <a:t>관형형전성어미</a:t>
              </a:r>
              <a:endParaRPr lang="ko-KR" altLang="en-US" sz="105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0009" y="5164169"/>
              <a:ext cx="851515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문제 </a:t>
              </a:r>
              <a:r>
                <a:rPr lang="en-US" altLang="ko-KR" sz="1050" b="1" dirty="0" smtClean="0"/>
                <a:t>: </a:t>
              </a:r>
              <a:r>
                <a:rPr lang="ko-KR" altLang="en-US" sz="1050" b="1" dirty="0" smtClean="0"/>
                <a:t>명사</a:t>
              </a:r>
              <a:endParaRPr lang="ko-KR" altLang="en-US" sz="105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5116" y="5164169"/>
              <a:ext cx="349776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[1]</a:t>
              </a:r>
              <a:endParaRPr lang="ko-KR" altLang="en-US" sz="105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7752" y="5558919"/>
              <a:ext cx="1133644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/>
                <a:t>이 </a:t>
              </a:r>
              <a:r>
                <a:rPr lang="en-US" altLang="ko-KR" sz="1050" b="1" dirty="0" smtClean="0"/>
                <a:t>: </a:t>
              </a:r>
              <a:r>
                <a:rPr lang="ko-KR" altLang="en-US" sz="1050" b="1" dirty="0" err="1" smtClean="0"/>
                <a:t>지시관형사</a:t>
              </a:r>
              <a:endParaRPr lang="ko-KR" altLang="en-US" sz="105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14256" y="5558919"/>
              <a:ext cx="297549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accent6"/>
                  </a:solidFill>
                </a:rPr>
                <a:t>사</a:t>
              </a:r>
              <a:r>
                <a:rPr lang="en-US" altLang="ko-KR" sz="1050" b="1" dirty="0" smtClean="0">
                  <a:solidFill>
                    <a:schemeClr val="accent6"/>
                  </a:solidFill>
                </a:rPr>
                <a:t>+</a:t>
              </a:r>
              <a:r>
                <a:rPr lang="ko-KR" altLang="en-US" sz="1050" b="1" dirty="0" smtClean="0">
                  <a:solidFill>
                    <a:schemeClr val="accent6"/>
                  </a:solidFill>
                </a:rPr>
                <a:t>회</a:t>
              </a:r>
              <a:r>
                <a:rPr lang="en-US" altLang="ko-KR" sz="1050" b="1" dirty="0" smtClean="0">
                  <a:solidFill>
                    <a:schemeClr val="accent6"/>
                  </a:solidFill>
                </a:rPr>
                <a:t>+</a:t>
              </a:r>
              <a:r>
                <a:rPr lang="ko-KR" altLang="en-US" sz="1050" b="1" dirty="0" smtClean="0">
                  <a:solidFill>
                    <a:schemeClr val="accent6"/>
                  </a:solidFill>
                </a:rPr>
                <a:t>의 </a:t>
              </a:r>
              <a:r>
                <a:rPr lang="en-US" altLang="ko-KR" sz="1050" b="1" dirty="0" smtClean="0">
                  <a:solidFill>
                    <a:schemeClr val="accent6"/>
                  </a:solidFill>
                </a:rPr>
                <a:t>: </a:t>
              </a:r>
              <a:r>
                <a:rPr lang="ko-KR" altLang="en-US" sz="1050" b="1" dirty="0" smtClean="0">
                  <a:solidFill>
                    <a:schemeClr val="accent6"/>
                  </a:solidFill>
                </a:rPr>
                <a:t>수관형사</a:t>
              </a:r>
              <a:r>
                <a:rPr lang="en-US" altLang="ko-KR" sz="1050" b="1" dirty="0" smtClean="0">
                  <a:solidFill>
                    <a:schemeClr val="accent6"/>
                  </a:solidFill>
                </a:rPr>
                <a:t>+</a:t>
              </a:r>
              <a:r>
                <a:rPr lang="ko-KR" altLang="en-US" sz="1050" b="1" dirty="0" smtClean="0">
                  <a:solidFill>
                    <a:schemeClr val="accent6"/>
                  </a:solidFill>
                </a:rPr>
                <a:t>단위의존명사</a:t>
              </a:r>
              <a:r>
                <a:rPr lang="en-US" altLang="ko-KR" sz="1050" b="1" dirty="0" smtClean="0">
                  <a:solidFill>
                    <a:schemeClr val="accent6"/>
                  </a:solidFill>
                </a:rPr>
                <a:t>+</a:t>
              </a:r>
              <a:r>
                <a:rPr lang="ko-KR" altLang="en-US" sz="1050" b="1" dirty="0" err="1" smtClean="0">
                  <a:solidFill>
                    <a:schemeClr val="accent6"/>
                  </a:solidFill>
                </a:rPr>
                <a:t>관형격조사</a:t>
              </a:r>
              <a:endParaRPr lang="en-US" altLang="ko-KR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12611" y="5558919"/>
              <a:ext cx="297549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/>
                <a:t>전반적</a:t>
              </a:r>
              <a:r>
                <a:rPr lang="en-US" altLang="ko-KR" sz="1050" b="1" dirty="0" smtClean="0"/>
                <a:t>+</a:t>
              </a:r>
              <a:r>
                <a:rPr lang="ko-KR" altLang="en-US" sz="1050" b="1" dirty="0" smtClean="0"/>
                <a:t>이다</a:t>
              </a:r>
              <a:r>
                <a:rPr lang="en-US" altLang="ko-KR" sz="1050" b="1" dirty="0" smtClean="0"/>
                <a:t>+</a:t>
              </a:r>
              <a:r>
                <a:rPr lang="ko-KR" altLang="en-US" sz="1050" b="1" dirty="0" smtClean="0"/>
                <a:t>ㄴ </a:t>
              </a:r>
              <a:r>
                <a:rPr lang="en-US" altLang="ko-KR" sz="1050" b="1" dirty="0" smtClean="0"/>
                <a:t>: </a:t>
              </a:r>
              <a:r>
                <a:rPr lang="ko-KR" altLang="en-US" sz="1050" b="1" dirty="0" smtClean="0"/>
                <a:t>명사</a:t>
              </a:r>
              <a:r>
                <a:rPr lang="en-US" altLang="ko-KR" sz="1050" b="1" dirty="0" smtClean="0"/>
                <a:t>+</a:t>
              </a:r>
              <a:r>
                <a:rPr lang="ko-KR" altLang="en-US" sz="1050" b="1" dirty="0" smtClean="0"/>
                <a:t>지정사</a:t>
              </a:r>
              <a:r>
                <a:rPr lang="en-US" altLang="ko-KR" sz="1050" b="1" dirty="0" smtClean="0"/>
                <a:t>+</a:t>
              </a:r>
              <a:r>
                <a:rPr lang="ko-KR" altLang="en-US" sz="1050" b="1" dirty="0" smtClean="0"/>
                <a:t>관형형전성어미</a:t>
              </a:r>
              <a:endParaRPr lang="ko-KR" altLang="en-US" sz="105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10966" y="5558919"/>
              <a:ext cx="851515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/>
                <a:t>문제 </a:t>
              </a:r>
              <a:r>
                <a:rPr lang="en-US" altLang="ko-KR" sz="1050" b="1" dirty="0" smtClean="0"/>
                <a:t>: </a:t>
              </a:r>
              <a:r>
                <a:rPr lang="ko-KR" altLang="en-US" sz="1050" b="1" dirty="0" smtClean="0"/>
                <a:t>명사</a:t>
              </a:r>
              <a:endParaRPr lang="ko-KR" altLang="en-US" sz="105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5116" y="5558919"/>
              <a:ext cx="349776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[2]</a:t>
              </a:r>
              <a:endParaRPr lang="ko-KR" altLang="en-US" sz="105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98254" y="4693047"/>
              <a:ext cx="2085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형태소 리스트 </a:t>
              </a:r>
              <a:r>
                <a:rPr lang="en-US" altLang="ko-KR" sz="1400" b="1" dirty="0" smtClean="0"/>
                <a:t>(1*2*1*1)</a:t>
              </a:r>
              <a:endParaRPr lang="ko-KR" altLang="en-US" sz="1400" b="1" dirty="0"/>
            </a:p>
          </p:txBody>
        </p:sp>
      </p:grpSp>
      <p:sp>
        <p:nvSpPr>
          <p:cNvPr id="16" name="아래쪽 화살표 15"/>
          <p:cNvSpPr/>
          <p:nvPr/>
        </p:nvSpPr>
        <p:spPr>
          <a:xfrm>
            <a:off x="4413526" y="2896831"/>
            <a:ext cx="316949" cy="284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아래쪽 화살표 67"/>
          <p:cNvSpPr/>
          <p:nvPr/>
        </p:nvSpPr>
        <p:spPr>
          <a:xfrm>
            <a:off x="4413526" y="4185177"/>
            <a:ext cx="316949" cy="284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지배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의존 에지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3"/>
            <a:ext cx="8291264" cy="25008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실제 문장 분석이 실행되는 단계</a:t>
            </a:r>
            <a:endParaRPr lang="en-US" altLang="ko-KR" dirty="0" smtClean="0"/>
          </a:p>
          <a:p>
            <a:r>
              <a:rPr lang="ko-KR" altLang="en-US" dirty="0" err="1" smtClean="0"/>
              <a:t>의존문법에</a:t>
            </a:r>
            <a:r>
              <a:rPr lang="ko-KR" altLang="en-US" dirty="0" smtClean="0"/>
              <a:t> 기반을 둔 규칙을 바탕으로 지배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의존 에지를 생성</a:t>
            </a:r>
            <a:endParaRPr lang="en-US" altLang="ko-KR" dirty="0"/>
          </a:p>
          <a:p>
            <a:pPr lvl="1"/>
            <a:r>
              <a:rPr lang="ko-KR" altLang="en-US" dirty="0" smtClean="0"/>
              <a:t>약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개 가량의 수작업으로 구축된 의존 문법 규칙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지배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의존 연결 시 추가적으로 의존관계 패턴 사전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보조 용언 규칙 사전 등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사전에 넣을 수 없는 세부적인 규칙은 코드 상 구현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altLang="ko-KR" dirty="0"/>
              <a:t>(Chart)</a:t>
            </a:r>
            <a:r>
              <a:rPr lang="ko-KR" altLang="en-US" dirty="0"/>
              <a:t>를 자료구조로 사용하는 차트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lvl="1"/>
            <a:r>
              <a:rPr lang="en-US" altLang="ko-KR" dirty="0"/>
              <a:t>Back-tracking </a:t>
            </a:r>
            <a:r>
              <a:rPr lang="ko-KR" altLang="en-US" dirty="0"/>
              <a:t>하지 않는 </a:t>
            </a:r>
            <a:r>
              <a:rPr lang="en-US" altLang="ko-KR" dirty="0"/>
              <a:t>1-way </a:t>
            </a:r>
            <a:r>
              <a:rPr lang="ko-KR" altLang="en-US" dirty="0" smtClean="0"/>
              <a:t>알고리즘</a:t>
            </a:r>
            <a:endParaRPr lang="ko-KR" altLang="en-US" dirty="0"/>
          </a:p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82088" y="3508873"/>
            <a:ext cx="2881192" cy="2595232"/>
            <a:chOff x="707828" y="3508873"/>
            <a:chExt cx="2881192" cy="2595232"/>
          </a:xfrm>
        </p:grpSpPr>
        <p:sp>
          <p:nvSpPr>
            <p:cNvPr id="10" name="TextBox 9"/>
            <p:cNvSpPr txBox="1"/>
            <p:nvPr/>
          </p:nvSpPr>
          <p:spPr>
            <a:xfrm>
              <a:off x="1002116" y="3508873"/>
              <a:ext cx="23278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&lt;</a:t>
              </a:r>
              <a:r>
                <a:rPr lang="ko-KR" altLang="en-US" sz="1200" b="1" dirty="0" smtClean="0"/>
                <a:t>표</a:t>
              </a:r>
              <a:r>
                <a:rPr lang="en-US" altLang="ko-KR" sz="1200" b="1" dirty="0" smtClean="0"/>
                <a:t>2. </a:t>
              </a:r>
              <a:r>
                <a:rPr lang="ko-KR" altLang="en-US" sz="1200" b="1" dirty="0" smtClean="0"/>
                <a:t>의존 문법 규칙 사전의 예</a:t>
              </a:r>
              <a:r>
                <a:rPr lang="en-US" altLang="ko-KR" sz="1200" b="1" dirty="0" smtClean="0"/>
                <a:t>&gt;</a:t>
              </a:r>
              <a:endParaRPr lang="ko-KR" altLang="en-US" sz="1200" b="1" dirty="0"/>
            </a:p>
          </p:txBody>
        </p:sp>
        <p:pic>
          <p:nvPicPr>
            <p:cNvPr id="11" name="_x141738104" descr="EMB000013e4244d"/>
            <p:cNvPicPr>
              <a:picLocks noChangeAspect="1" noChangeArrowheads="1"/>
            </p:cNvPicPr>
            <p:nvPr/>
          </p:nvPicPr>
          <p:blipFill>
            <a:blip r:embed="rId2" cstate="print"/>
            <a:srcRect l="59525" t="25871" r="9430" b="43079"/>
            <a:stretch>
              <a:fillRect/>
            </a:stretch>
          </p:blipFill>
          <p:spPr bwMode="auto">
            <a:xfrm>
              <a:off x="707828" y="3798607"/>
              <a:ext cx="2881192" cy="2305498"/>
            </a:xfrm>
            <a:prstGeom prst="rect">
              <a:avLst/>
            </a:prstGeom>
            <a:noFill/>
          </p:spPr>
        </p:pic>
      </p:grpSp>
      <p:grpSp>
        <p:nvGrpSpPr>
          <p:cNvPr id="15" name="그룹 14"/>
          <p:cNvGrpSpPr/>
          <p:nvPr/>
        </p:nvGrpSpPr>
        <p:grpSpPr>
          <a:xfrm>
            <a:off x="3845368" y="3918809"/>
            <a:ext cx="4816544" cy="2395708"/>
            <a:chOff x="4086280" y="3918809"/>
            <a:chExt cx="4816544" cy="239570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280" y="3918809"/>
              <a:ext cx="4816544" cy="2065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8139" y="6037518"/>
              <a:ext cx="2832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&lt;</a:t>
              </a:r>
              <a:r>
                <a:rPr lang="ko-KR" altLang="en-US" sz="1200" b="1" dirty="0" smtClean="0"/>
                <a:t>그림 </a:t>
              </a:r>
              <a:r>
                <a:rPr lang="en-US" altLang="ko-KR" sz="1200" b="1" dirty="0" smtClean="0"/>
                <a:t>2. </a:t>
              </a:r>
              <a:r>
                <a:rPr lang="ko-KR" altLang="en-US" sz="1200" b="1" dirty="0" smtClean="0"/>
                <a:t>지배</a:t>
              </a:r>
              <a:r>
                <a:rPr lang="en-US" altLang="ko-KR" sz="1200" b="1" dirty="0" smtClean="0"/>
                <a:t>-</a:t>
              </a:r>
              <a:r>
                <a:rPr lang="ko-KR" altLang="en-US" sz="1200" b="1" dirty="0" smtClean="0"/>
                <a:t>의존 에지 생성 알고리즘</a:t>
              </a:r>
              <a:r>
                <a:rPr lang="en-US" altLang="ko-KR" sz="1200" b="1" dirty="0" smtClean="0"/>
                <a:t>&gt;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8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34142" y="2888915"/>
          <a:ext cx="5870506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574">
                  <a:extLst>
                    <a:ext uri="{9D8B030D-6E8A-4147-A177-3AD203B41FA5}">
                      <a16:colId xmlns:a16="http://schemas.microsoft.com/office/drawing/2014/main" val="73443621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u="none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lang="ko-KR" altLang="en-US" sz="1000" b="1" i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57417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5385800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1081740" y="4822783"/>
            <a:ext cx="6406484" cy="439758"/>
            <a:chOff x="1442320" y="5287372"/>
            <a:chExt cx="8541978" cy="586344"/>
          </a:xfrm>
        </p:grpSpPr>
        <p:sp>
          <p:nvSpPr>
            <p:cNvPr id="16" name="타원 15"/>
            <p:cNvSpPr/>
            <p:nvPr/>
          </p:nvSpPr>
          <p:spPr>
            <a:xfrm>
              <a:off x="1627245" y="5309003"/>
              <a:ext cx="241335" cy="2170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ko-KR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</a:t>
              </a:r>
              <a:endParaRPr lang="ko-KR" altLang="en-US" sz="135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2320" y="5504384"/>
              <a:ext cx="854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12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예쁜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		 </a:t>
              </a:r>
              <a:r>
                <a:rPr lang="ko-KR" altLang="en-US" sz="1200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친구의 </a:t>
              </a:r>
              <a:r>
                <a:rPr lang="en-US" altLang="ko-KR" sz="1200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		</a:t>
              </a:r>
              <a:r>
                <a:rPr lang="ko-KR" altLang="en-US" sz="1200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동생과 </a:t>
              </a:r>
              <a:r>
                <a:rPr lang="en-US" altLang="ko-KR" sz="1200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		</a:t>
              </a:r>
              <a:r>
                <a:rPr lang="ko-KR" altLang="en-US" sz="1200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놀며</a:t>
              </a:r>
              <a:r>
                <a:rPr lang="en-US" altLang="ko-KR" sz="1200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		</a:t>
              </a:r>
              <a:r>
                <a:rPr lang="ko-KR" altLang="en-US" sz="1200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 즐겼다</a:t>
              </a:r>
              <a:endParaRPr lang="ko-KR" altLang="en-US" sz="825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587177" y="5287372"/>
              <a:ext cx="241335" cy="2170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ko-KR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2</a:t>
              </a:r>
              <a:endParaRPr lang="ko-KR" altLang="en-US" sz="135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414529" y="5287372"/>
              <a:ext cx="241335" cy="2170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ko-KR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endParaRPr lang="ko-KR" altLang="en-US" sz="135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073767" y="5309003"/>
              <a:ext cx="241335" cy="2170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ko-KR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4</a:t>
              </a:r>
              <a:endParaRPr lang="ko-KR" altLang="en-US" sz="135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091893" y="5309003"/>
              <a:ext cx="241335" cy="2170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ko-KR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5</a:t>
              </a:r>
              <a:endParaRPr lang="ko-KR" altLang="en-US" sz="135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05388" y="2605825"/>
            <a:ext cx="20644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Edge Pool(Queue Chart)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43356" y="1948544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8411" y="1971628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즐겼다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prstClr val="white">
                  <a:lumMod val="6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36025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889528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402952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25876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48799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문장 분석 예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9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34142" y="2888915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890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2746109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①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1" dirty="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en-US" altLang="ko-KR" sz="1000" b="0" i="0" dirty="0" smtClean="0">
                          <a:solidFill>
                            <a:srgbClr val="00B050"/>
                          </a:solidFill>
                        </a:rPr>
                        <a:t>| </a:t>
                      </a:r>
                      <a:r>
                        <a:rPr lang="en-US" altLang="ko-KR" sz="1000" b="0" i="0" u="none" dirty="0" smtClean="0">
                          <a:solidFill>
                            <a:srgbClr val="00B050"/>
                          </a:solidFill>
                        </a:rPr>
                        <a:t>(①, ②)</a:t>
                      </a:r>
                      <a:endParaRPr lang="ko-KR" altLang="en-US" sz="1000" b="0" i="0" u="none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57417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  <a:r>
                        <a:rPr lang="ko-KR" altLang="en-US" sz="1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②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u="none" dirty="0" smtClean="0">
                          <a:solidFill>
                            <a:srgbClr val="FF0000"/>
                          </a:solidFill>
                        </a:rPr>
                        <a:t>(①, ②)</a:t>
                      </a:r>
                      <a:endParaRPr lang="ko-KR" altLang="en-US" sz="1000" b="1" i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53858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①</a:t>
                      </a:r>
                      <a:r>
                        <a:rPr lang="en-US" altLang="ko-KR" sz="1000" b="1" baseline="0" dirty="0" smtClean="0"/>
                        <a:t> | </a:t>
                      </a:r>
                      <a:r>
                        <a:rPr lang="ko-KR" altLang="en-US" sz="1000" b="1" dirty="0" smtClean="0"/>
                        <a:t>②</a:t>
                      </a:r>
                      <a:r>
                        <a:rPr lang="en-US" altLang="ko-KR" sz="1000" b="1" dirty="0" smtClean="0"/>
                        <a:t> </a:t>
                      </a:r>
                      <a:r>
                        <a:rPr lang="en-US" altLang="ko-KR" sz="1000" b="1" baseline="0" dirty="0" smtClean="0"/>
                        <a:t>|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(①, ②)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7448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05388" y="2605825"/>
            <a:ext cx="20644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Edge Pool(Queue Chart)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78899" y="4888957"/>
            <a:ext cx="6406484" cy="439758"/>
            <a:chOff x="1438532" y="5375604"/>
            <a:chExt cx="8541978" cy="586344"/>
          </a:xfrm>
        </p:grpSpPr>
        <p:grpSp>
          <p:nvGrpSpPr>
            <p:cNvPr id="14" name="그룹 13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22" name="구부러진 연결선 21"/>
            <p:cNvCxnSpPr>
              <a:stCxn id="15" idx="0"/>
              <a:endCxn id="17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230979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769350" y="4692746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3356" y="1948544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8411" y="1971628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친구의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동생과 놀며 즐겼다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prstClr val="white">
                  <a:lumMod val="6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436025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89528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02952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825876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248799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통사분석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규칙에 의한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고도의 판단력이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규칙 간 충돌 회피가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일관성이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오랜 검증 시간이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말뭉치가 불필요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통계적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심층학습</a:t>
            </a:r>
            <a:r>
              <a:rPr lang="ko-KR" altLang="en-US" dirty="0" smtClean="0"/>
              <a:t> 등 기법을 활용할 수 있음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</a:t>
            </a:r>
            <a:r>
              <a:rPr lang="ko-KR" altLang="en-US" dirty="0" err="1" smtClean="0"/>
              <a:t>언어자원을</a:t>
            </a:r>
            <a:r>
              <a:rPr lang="ko-KR" altLang="en-US" dirty="0" smtClean="0"/>
              <a:t> 활용할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언어의 변화는 아주 느리므로 한번 만들면 오래 사용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Overfitting</a:t>
            </a:r>
            <a:r>
              <a:rPr lang="ko-KR" altLang="en-US" dirty="0" smtClean="0"/>
              <a:t>이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Broad-coverage </a:t>
            </a:r>
            <a:r>
              <a:rPr lang="ko-KR" altLang="en-US" dirty="0" smtClean="0"/>
              <a:t>접근이 가능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궁극적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Hybrid </a:t>
            </a:r>
            <a:r>
              <a:rPr lang="ko-KR" altLang="en-US" dirty="0" smtClean="0"/>
              <a:t>접근 방법이 해결책</a:t>
            </a:r>
            <a:r>
              <a:rPr lang="en-US" altLang="ko-KR" dirty="0" smtClean="0"/>
              <a:t>?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78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3356" y="1948544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8411" y="1971628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동생과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놀며 즐겼다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prstClr val="white">
                  <a:lumMod val="6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36025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89528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02952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25876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48799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68633" y="2697639"/>
          <a:ext cx="7392501" cy="149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117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3194384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 </a:t>
                      </a:r>
                      <a:r>
                        <a:rPr lang="en-US" altLang="ko-KR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</a:t>
                      </a:r>
                      <a:r>
                        <a:rPr lang="en-US" altLang="ko-KR" sz="10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| (①, ②)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1" dirty="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en-US" altLang="ko-KR" sz="1200" b="0" i="0" dirty="0" smtClean="0">
                          <a:solidFill>
                            <a:srgbClr val="00B050"/>
                          </a:solidFill>
                        </a:rPr>
                        <a:t>|</a:t>
                      </a:r>
                      <a:r>
                        <a:rPr lang="en-US" altLang="ko-KR" sz="1200" b="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i="0" u="none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200" b="0" i="0" u="none" dirty="0" smtClean="0">
                          <a:solidFill>
                            <a:srgbClr val="00B050"/>
                          </a:solidFill>
                        </a:rPr>
                        <a:t>②</a:t>
                      </a:r>
                      <a:r>
                        <a:rPr lang="en-US" altLang="ko-KR" sz="1200" b="0" i="0" u="none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200" b="0" i="0" u="none" dirty="0" smtClean="0">
                          <a:solidFill>
                            <a:srgbClr val="00B050"/>
                          </a:solidFill>
                        </a:rPr>
                        <a:t>③</a:t>
                      </a:r>
                      <a:r>
                        <a:rPr lang="en-US" altLang="ko-KR" sz="1200" b="0" i="0" u="none" dirty="0" smtClean="0">
                          <a:solidFill>
                            <a:srgbClr val="00B050"/>
                          </a:solidFill>
                        </a:rPr>
                        <a:t>)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| ((①, ②),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 ③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57417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ko-KR" altLang="en-US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</a:t>
                      </a:r>
                      <a:r>
                        <a:rPr lang="en-US" altLang="ko-KR" sz="10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4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③</a:t>
                      </a:r>
                      <a:endParaRPr lang="ko-KR" altLang="en-US" sz="10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u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1" i="1" u="none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r>
                        <a:rPr lang="en-US" altLang="ko-KR" sz="1200" b="1" i="1" u="none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i="1" u="none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r>
                        <a:rPr lang="en-US" altLang="ko-KR" sz="1200" b="1" i="1" u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| ((①, ②),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| </a:t>
                      </a:r>
                      <a:r>
                        <a:rPr lang="en-US" altLang="ko-KR" sz="1200" b="0" i="0" u="none" dirty="0" smtClean="0">
                          <a:solidFill>
                            <a:srgbClr val="00B050"/>
                          </a:solidFill>
                        </a:rPr>
                        <a:t>(①, (②,</a:t>
                      </a:r>
                      <a:r>
                        <a:rPr lang="ko-KR" altLang="en-US" sz="1200" b="0" i="0" u="none" dirty="0" smtClean="0">
                          <a:solidFill>
                            <a:srgbClr val="00B050"/>
                          </a:solidFill>
                        </a:rPr>
                        <a:t> ③</a:t>
                      </a:r>
                      <a:r>
                        <a:rPr lang="en-US" altLang="ko-KR" sz="1200" b="0" i="0" u="none" dirty="0" smtClean="0">
                          <a:solidFill>
                            <a:srgbClr val="00B050"/>
                          </a:solidFill>
                        </a:rPr>
                        <a:t>))</a:t>
                      </a:r>
                      <a:r>
                        <a:rPr lang="en-US" altLang="ko-KR" sz="1200" b="0" i="0" u="none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200" b="0" i="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763184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 </a:t>
                      </a:r>
                      <a:r>
                        <a:rPr lang="en-US" altLang="ko-KR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0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000" b="1" i="1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u="none" dirty="0" smtClean="0">
                          <a:solidFill>
                            <a:srgbClr val="FF0000"/>
                          </a:solidFill>
                        </a:rPr>
                        <a:t>((①, ②),</a:t>
                      </a:r>
                      <a:r>
                        <a:rPr lang="ko-KR" altLang="en-US" sz="1200" b="1" i="1" u="none" dirty="0" smtClean="0">
                          <a:solidFill>
                            <a:srgbClr val="FF0000"/>
                          </a:solidFill>
                        </a:rPr>
                        <a:t> ③</a:t>
                      </a:r>
                      <a:r>
                        <a:rPr lang="en-US" altLang="ko-KR" sz="1200" b="1" i="1" u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1" i="1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)) 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53858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((①, ②),</a:t>
                      </a:r>
                      <a:r>
                        <a:rPr lang="ko-KR" altLang="en-US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1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u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1" i="1" u="none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en-US" altLang="ko-KR" sz="1200" b="1" i="1" u="none" dirty="0" smtClean="0">
                          <a:solidFill>
                            <a:srgbClr val="FF0000"/>
                          </a:solidFill>
                        </a:rPr>
                        <a:t>, (</a:t>
                      </a:r>
                      <a:r>
                        <a:rPr lang="ko-KR" altLang="en-US" sz="1200" b="1" i="1" u="none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r>
                        <a:rPr lang="en-US" altLang="ko-KR" sz="1200" b="1" i="1" u="none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i="1" u="none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r>
                        <a:rPr lang="en-US" altLang="ko-KR" sz="1200" b="1" i="1" u="none" dirty="0" smtClean="0">
                          <a:solidFill>
                            <a:srgbClr val="FF0000"/>
                          </a:solidFill>
                        </a:rPr>
                        <a:t>)) </a:t>
                      </a:r>
                      <a:endParaRPr lang="ko-KR" altLang="en-US" sz="1200" b="1" i="1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36902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(①, ②) |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ko-KR" sz="11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 | ((①, ②),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 |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)) 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endParaRPr lang="ko-KR" altLang="en-US" sz="1100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0420219"/>
                  </a:ext>
                </a:extLst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1604060" y="4202290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2782" y="2383620"/>
            <a:ext cx="20644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Edge Pool(Queue Chart)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75647" y="4980568"/>
            <a:ext cx="6406484" cy="439758"/>
            <a:chOff x="1438532" y="5375604"/>
            <a:chExt cx="8541978" cy="586344"/>
          </a:xfrm>
        </p:grpSpPr>
        <p:grpSp>
          <p:nvGrpSpPr>
            <p:cNvPr id="29" name="그룹 28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30" name="구부러진 연결선 29"/>
            <p:cNvCxnSpPr>
              <a:stCxn id="31" idx="0"/>
              <a:endCxn id="33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/>
          <p:cNvSpPr/>
          <p:nvPr/>
        </p:nvSpPr>
        <p:spPr>
          <a:xfrm>
            <a:off x="2017695" y="4707613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8" name="구부러진 연결선 37"/>
          <p:cNvCxnSpPr>
            <a:stCxn id="34" idx="0"/>
            <a:endCxn id="37" idx="0"/>
          </p:cNvCxnSpPr>
          <p:nvPr/>
        </p:nvCxnSpPr>
        <p:spPr>
          <a:xfrm rot="16200000" flipV="1">
            <a:off x="3025554" y="3760814"/>
            <a:ext cx="272952" cy="2166549"/>
          </a:xfrm>
          <a:prstGeom prst="curvedConnector3">
            <a:avLst>
              <a:gd name="adj1" fmla="val 21791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33" idx="4"/>
            <a:endCxn id="34" idx="4"/>
          </p:cNvCxnSpPr>
          <p:nvPr/>
        </p:nvCxnSpPr>
        <p:spPr>
          <a:xfrm rot="16200000" flipH="1">
            <a:off x="3560048" y="4458067"/>
            <a:ext cx="9525" cy="1370514"/>
          </a:xfrm>
          <a:prstGeom prst="curvedConnector3">
            <a:avLst>
              <a:gd name="adj1" fmla="val 356842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562116" y="5459328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구부러진 연결선 40"/>
          <p:cNvCxnSpPr>
            <a:stCxn id="31" idx="4"/>
            <a:endCxn id="40" idx="3"/>
          </p:cNvCxnSpPr>
          <p:nvPr/>
        </p:nvCxnSpPr>
        <p:spPr>
          <a:xfrm rot="16200000" flipH="1">
            <a:off x="2322701" y="4241687"/>
            <a:ext cx="330590" cy="2166309"/>
          </a:xfrm>
          <a:prstGeom prst="curvedConnector3">
            <a:avLst>
              <a:gd name="adj1" fmla="val 18257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0488" y="5582554"/>
            <a:ext cx="84263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90161" y="4746775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2003" y="4433476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95995" y="5292838"/>
            <a:ext cx="55421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2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36886" y="2547245"/>
          <a:ext cx="809123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342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3069894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Inactive Edge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Active Edge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 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200" b="1" dirty="0" smtClean="0"/>
                        <a:t>③ </a:t>
                      </a:r>
                      <a:r>
                        <a:rPr lang="en-US" altLang="ko-KR" sz="1200" b="1" dirty="0" smtClean="0"/>
                        <a:t>| ((①, ②),</a:t>
                      </a:r>
                      <a:r>
                        <a:rPr lang="ko-KR" altLang="en-US" sz="1200" b="1" dirty="0" smtClean="0"/>
                        <a:t> ③</a:t>
                      </a:r>
                      <a:r>
                        <a:rPr lang="en-US" altLang="ko-KR" sz="1200" b="1" dirty="0" smtClean="0"/>
                        <a:t>) |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②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③</a:t>
                      </a:r>
                      <a:r>
                        <a:rPr lang="en-US" altLang="ko-KR" sz="1200" b="1" dirty="0" smtClean="0"/>
                        <a:t>) | (</a:t>
                      </a:r>
                      <a:r>
                        <a:rPr lang="ko-KR" altLang="en-US" sz="1200" b="1" dirty="0" smtClean="0"/>
                        <a:t>①</a:t>
                      </a:r>
                      <a:r>
                        <a:rPr lang="en-US" altLang="ko-KR" sz="1200" b="1" dirty="0" smtClean="0"/>
                        <a:t>, (</a:t>
                      </a:r>
                      <a:r>
                        <a:rPr lang="ko-KR" altLang="en-US" sz="1200" b="1" dirty="0" smtClean="0"/>
                        <a:t>②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③</a:t>
                      </a:r>
                      <a:r>
                        <a:rPr lang="en-US" altLang="ko-KR" sz="1200" b="1" dirty="0" smtClean="0"/>
                        <a:t>)) </a:t>
                      </a:r>
                      <a:endParaRPr lang="ko-KR" altLang="en-US" sz="1200" b="1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1" dirty="0" smtClean="0">
                          <a:solidFill>
                            <a:srgbClr val="FF0000"/>
                          </a:solidFill>
                        </a:rPr>
                        <a:t>④ </a:t>
                      </a:r>
                      <a:r>
                        <a:rPr lang="en-US" altLang="ko-KR" sz="1100" b="0" i="0" dirty="0" smtClean="0">
                          <a:solidFill>
                            <a:srgbClr val="00B050"/>
                          </a:solidFill>
                        </a:rPr>
                        <a:t>| (</a:t>
                      </a:r>
                      <a:r>
                        <a:rPr lang="ko-KR" altLang="en-US" sz="1100" b="0" i="0" dirty="0" smtClean="0">
                          <a:solidFill>
                            <a:srgbClr val="00B050"/>
                          </a:solidFill>
                        </a:rPr>
                        <a:t>③</a:t>
                      </a:r>
                      <a:r>
                        <a:rPr lang="en-US" altLang="ko-KR" sz="1100" b="0" i="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100" b="0" i="0" dirty="0" smtClean="0">
                          <a:solidFill>
                            <a:srgbClr val="00B050"/>
                          </a:solidFill>
                        </a:rPr>
                        <a:t> ④</a:t>
                      </a:r>
                      <a:r>
                        <a:rPr lang="en-US" altLang="ko-KR" sz="1100" b="0" i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en-US" altLang="ko-KR" sz="1100" b="1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</a:rPr>
                        <a:t>| 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(((①, ②),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),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 |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((②,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),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</a:rPr>
                        <a:t> | 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((①, (②,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)),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 |</a:t>
                      </a:r>
                      <a:endParaRPr lang="ko-KR" altLang="en-US" sz="11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2991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 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200" b="1" strike="noStrike" dirty="0" smtClean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ko-KR" sz="1200" b="1" strike="noStrike" dirty="0" smtClean="0">
                          <a:solidFill>
                            <a:schemeClr val="tx1"/>
                          </a:solidFill>
                        </a:rPr>
                        <a:t>| (①, ②) 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</a:t>
                      </a:r>
                      <a:r>
                        <a:rPr lang="en-US" altLang="ko-KR" sz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(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))| </a:t>
                      </a:r>
                      <a:r>
                        <a:rPr lang="ko-KR" altLang="en-US" sz="12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2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ko-KR" altLang="en-US" sz="12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i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100" b="1" i="1" dirty="0" smtClean="0">
                          <a:solidFill>
                            <a:srgbClr val="FF0000"/>
                          </a:solidFill>
                        </a:rPr>
                        <a:t> ④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100" b="1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(((①, ②),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|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((②,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((①, (②,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|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57417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 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</a:t>
                      </a:r>
                      <a:r>
                        <a:rPr lang="en-US" altLang="ko-KR" sz="12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(</a:t>
                      </a: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 | </a:t>
                      </a:r>
                      <a:r>
                        <a:rPr lang="ko-KR" altLang="en-US" sz="12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ko-KR" altLang="en-US" sz="12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2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2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2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(((①, ②),</a:t>
                      </a:r>
                      <a:r>
                        <a:rPr lang="ko-KR" altLang="en-US" sz="1100" b="1" i="1" dirty="0" smtClean="0">
                          <a:solidFill>
                            <a:srgbClr val="FF0000"/>
                          </a:solidFill>
                        </a:rPr>
                        <a:t> ③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1100" b="1" i="1" dirty="0" smtClean="0">
                          <a:solidFill>
                            <a:srgbClr val="FF0000"/>
                          </a:solidFill>
                        </a:rPr>
                        <a:t> ④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smtClean="0"/>
                        <a:t>| </a:t>
                      </a:r>
                      <a:r>
                        <a:rPr lang="en-US" altLang="ko-KR" sz="1100" dirty="0" smtClean="0"/>
                        <a:t>((②,</a:t>
                      </a:r>
                      <a:r>
                        <a:rPr lang="ko-KR" altLang="en-US" sz="1100" dirty="0" smtClean="0"/>
                        <a:t> ③</a:t>
                      </a:r>
                      <a:r>
                        <a:rPr lang="en-US" altLang="ko-KR" sz="1100" dirty="0" smtClean="0"/>
                        <a:t>),</a:t>
                      </a:r>
                      <a:r>
                        <a:rPr lang="ko-KR" altLang="en-US" sz="1100" dirty="0" smtClean="0"/>
                        <a:t> ④</a:t>
                      </a:r>
                      <a:r>
                        <a:rPr lang="en-US" altLang="ko-KR" sz="1100" dirty="0" smtClean="0"/>
                        <a:t>) |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((①, (②,</a:t>
                      </a:r>
                      <a:r>
                        <a:rPr lang="ko-KR" altLang="en-US" sz="1100" dirty="0" smtClean="0"/>
                        <a:t> ③</a:t>
                      </a:r>
                      <a:r>
                        <a:rPr lang="en-US" altLang="ko-KR" sz="1100" dirty="0" smtClean="0"/>
                        <a:t>)),</a:t>
                      </a:r>
                      <a:r>
                        <a:rPr lang="ko-KR" altLang="en-US" sz="1100" dirty="0" smtClean="0"/>
                        <a:t> ④</a:t>
                      </a:r>
                      <a:r>
                        <a:rPr lang="en-US" altLang="ko-KR" sz="1100" dirty="0" smtClean="0"/>
                        <a:t>)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5385800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199710" y="4822651"/>
            <a:ext cx="6406484" cy="439758"/>
            <a:chOff x="1438532" y="5375604"/>
            <a:chExt cx="8541978" cy="586344"/>
          </a:xfrm>
        </p:grpSpPr>
        <p:grpSp>
          <p:nvGrpSpPr>
            <p:cNvPr id="15" name="그룹 14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즐겼다</a:t>
                </a:r>
                <a:endParaRPr lang="ko-KR" altLang="en-US" sz="825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" name="구부러진 연결선 15"/>
            <p:cNvCxnSpPr>
              <a:stCxn id="17" idx="0"/>
              <a:endCxn id="19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2041758" y="4549696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4" name="구부러진 연결선 23"/>
          <p:cNvCxnSpPr>
            <a:stCxn id="20" idx="0"/>
            <a:endCxn id="23" idx="0"/>
          </p:cNvCxnSpPr>
          <p:nvPr/>
        </p:nvCxnSpPr>
        <p:spPr>
          <a:xfrm rot="16200000" flipV="1">
            <a:off x="3049617" y="3602897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4"/>
            <a:endCxn id="20" idx="4"/>
          </p:cNvCxnSpPr>
          <p:nvPr/>
        </p:nvCxnSpPr>
        <p:spPr>
          <a:xfrm rot="16200000" flipH="1">
            <a:off x="3584111" y="4300150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86179" y="5301411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7" name="구부러진 연결선 26"/>
          <p:cNvCxnSpPr>
            <a:stCxn id="17" idx="4"/>
            <a:endCxn id="26" idx="3"/>
          </p:cNvCxnSpPr>
          <p:nvPr/>
        </p:nvCxnSpPr>
        <p:spPr>
          <a:xfrm rot="16200000" flipH="1">
            <a:off x="2346764" y="4083770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20" idx="0"/>
            <a:endCxn id="21" idx="0"/>
          </p:cNvCxnSpPr>
          <p:nvPr/>
        </p:nvCxnSpPr>
        <p:spPr>
          <a:xfrm rot="16200000" flipH="1">
            <a:off x="4883470" y="4208545"/>
            <a:ext cx="16223" cy="1244429"/>
          </a:xfrm>
          <a:prstGeom prst="curvedConnector3">
            <a:avLst>
              <a:gd name="adj1" fmla="val -16871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68129" y="4561946"/>
            <a:ext cx="58067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75987" y="4253003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95995" y="5112365"/>
            <a:ext cx="4925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0488" y="5402082"/>
            <a:ext cx="84995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90161" y="4566302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2786" y="4008473"/>
            <a:ext cx="25153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친구의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동생과 놀며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친구의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놀며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되므로 맞지 않은 구문이기 때문에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Active Edge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추가하지 않음</a:t>
            </a:r>
          </a:p>
        </p:txBody>
      </p:sp>
      <p:cxnSp>
        <p:nvCxnSpPr>
          <p:cNvPr id="36" name="구부러진 연결선 35"/>
          <p:cNvCxnSpPr>
            <a:stCxn id="21" idx="0"/>
            <a:endCxn id="31" idx="0"/>
          </p:cNvCxnSpPr>
          <p:nvPr/>
        </p:nvCxnSpPr>
        <p:spPr>
          <a:xfrm rot="16200000" flipV="1">
            <a:off x="4076548" y="3401623"/>
            <a:ext cx="585869" cy="2288627"/>
          </a:xfrm>
          <a:prstGeom prst="curvedConnector3">
            <a:avLst>
              <a:gd name="adj1" fmla="val 12926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8511" y="4118119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43356" y="1948544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8411" y="1971628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놀며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즐겼다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prstClr val="white">
                  <a:lumMod val="6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436025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9528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402952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825876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48799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7" name="구부러진 연결선 6"/>
          <p:cNvCxnSpPr>
            <a:endCxn id="45" idx="0"/>
          </p:cNvCxnSpPr>
          <p:nvPr/>
        </p:nvCxnSpPr>
        <p:spPr>
          <a:xfrm>
            <a:off x="7296525" y="3343167"/>
            <a:ext cx="789220" cy="774635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7791450" y="4117802"/>
            <a:ext cx="588590" cy="4324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6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3356" y="1948544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8411" y="1971628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놀며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즐겼다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prstClr val="white">
                  <a:lumMod val="6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36025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89528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02952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25876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48799" y="226861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36885" y="2517167"/>
          <a:ext cx="8355932" cy="128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1015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2634917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 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((②,</a:t>
                      </a:r>
                      <a:r>
                        <a:rPr lang="ko-KR" altLang="en-US" sz="1100" b="1" i="1" dirty="0" smtClean="0">
                          <a:solidFill>
                            <a:srgbClr val="FF0000"/>
                          </a:solidFill>
                        </a:rPr>
                        <a:t> ③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1100" b="1" i="1" dirty="0" smtClean="0">
                          <a:solidFill>
                            <a:srgbClr val="FF0000"/>
                          </a:solidFill>
                        </a:rPr>
                        <a:t> ④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100" dirty="0" smtClean="0"/>
                        <a:t>| ((①, (②,</a:t>
                      </a:r>
                      <a:r>
                        <a:rPr lang="ko-KR" altLang="en-US" sz="1100" dirty="0" smtClean="0"/>
                        <a:t> ③</a:t>
                      </a:r>
                      <a:r>
                        <a:rPr lang="en-US" altLang="ko-KR" sz="1100" dirty="0" smtClean="0"/>
                        <a:t>)),</a:t>
                      </a:r>
                      <a:r>
                        <a:rPr lang="ko-KR" altLang="en-US" sz="1100" dirty="0" smtClean="0"/>
                        <a:t> ④</a:t>
                      </a:r>
                      <a:r>
                        <a:rPr lang="en-US" altLang="ko-KR" sz="1100" dirty="0" smtClean="0"/>
                        <a:t>)</a:t>
                      </a:r>
                      <a:endParaRPr lang="en-US" altLang="ko-KR" sz="1100" baseline="0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74483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((②,</a:t>
                      </a:r>
                      <a:r>
                        <a:rPr lang="ko-KR" altLang="en-US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endParaRPr lang="ko-KR" altLang="en-US" sz="11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((①, (②,</a:t>
                      </a:r>
                      <a:r>
                        <a:rPr lang="ko-KR" altLang="en-US" sz="1100" b="1" i="1" dirty="0" smtClean="0">
                          <a:solidFill>
                            <a:srgbClr val="FF0000"/>
                          </a:solidFill>
                        </a:rPr>
                        <a:t> ③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)),</a:t>
                      </a:r>
                      <a:r>
                        <a:rPr lang="ko-KR" altLang="en-US" sz="1100" b="1" i="1" dirty="0" smtClean="0">
                          <a:solidFill>
                            <a:srgbClr val="FF0000"/>
                          </a:solidFill>
                        </a:rPr>
                        <a:t> ④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100" b="1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023223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(①, ②) |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((①, ②),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 |</a:t>
                      </a:r>
                      <a:r>
                        <a:rPr lang="en-US" altLang="ko-KR" sz="11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 | 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)) |</a:t>
                      </a:r>
                      <a:r>
                        <a:rPr lang="en-US" altLang="ko-KR" sz="11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ko-KR" altLang="en-US" sz="11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strike="noStrike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1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trike="noStrike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(((①, ②),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| ((②,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 | ((①, (②,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)),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95283407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199710" y="4768510"/>
            <a:ext cx="6406484" cy="439758"/>
            <a:chOff x="1438532" y="5375604"/>
            <a:chExt cx="8541978" cy="586344"/>
          </a:xfrm>
        </p:grpSpPr>
        <p:grpSp>
          <p:nvGrpSpPr>
            <p:cNvPr id="15" name="그룹 14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dirty="0">
                    <a:solidFill>
                      <a:prstClr val="white">
                        <a:lumMod val="6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즐겼다</a:t>
                </a:r>
                <a:endParaRPr lang="ko-KR" altLang="en-US" sz="825" dirty="0">
                  <a:solidFill>
                    <a:prstClr val="white">
                      <a:lumMod val="6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" name="구부러진 연결선 15"/>
            <p:cNvCxnSpPr>
              <a:stCxn id="17" idx="0"/>
              <a:endCxn id="19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2041758" y="4495555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4" name="구부러진 연결선 23"/>
          <p:cNvCxnSpPr>
            <a:stCxn id="20" idx="0"/>
            <a:endCxn id="23" idx="0"/>
          </p:cNvCxnSpPr>
          <p:nvPr/>
        </p:nvCxnSpPr>
        <p:spPr>
          <a:xfrm rot="16200000" flipV="1">
            <a:off x="3049617" y="3548756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4"/>
            <a:endCxn id="20" idx="4"/>
          </p:cNvCxnSpPr>
          <p:nvPr/>
        </p:nvCxnSpPr>
        <p:spPr>
          <a:xfrm rot="16200000" flipH="1">
            <a:off x="3584111" y="4246009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86179" y="5247270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rot="16200000" flipH="1">
            <a:off x="2353547" y="4018169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20" idx="0"/>
            <a:endCxn id="21" idx="0"/>
          </p:cNvCxnSpPr>
          <p:nvPr/>
        </p:nvCxnSpPr>
        <p:spPr>
          <a:xfrm rot="16200000" flipH="1">
            <a:off x="4883470" y="4154404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107888" y="4164683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2" name="구부러진 연결선 31"/>
          <p:cNvCxnSpPr>
            <a:stCxn id="21" idx="0"/>
            <a:endCxn id="30" idx="0"/>
          </p:cNvCxnSpPr>
          <p:nvPr/>
        </p:nvCxnSpPr>
        <p:spPr>
          <a:xfrm rot="16200000" flipV="1">
            <a:off x="4039921" y="3310855"/>
            <a:ext cx="620048" cy="2327703"/>
          </a:xfrm>
          <a:prstGeom prst="curvedConnector3">
            <a:avLst>
              <a:gd name="adj1" fmla="val 137353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81867" y="4512161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95914" y="5048683"/>
            <a:ext cx="54848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0488" y="5329582"/>
            <a:ext cx="7888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6150" y="4204315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7292" y="3968475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79152" y="4555576"/>
            <a:ext cx="5696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6" name="구부러진 연결선 45"/>
          <p:cNvCxnSpPr>
            <a:stCxn id="21" idx="4"/>
            <a:endCxn id="26" idx="3"/>
          </p:cNvCxnSpPr>
          <p:nvPr/>
        </p:nvCxnSpPr>
        <p:spPr>
          <a:xfrm rot="5400000">
            <a:off x="4389210" y="4153492"/>
            <a:ext cx="330590" cy="1918583"/>
          </a:xfrm>
          <a:prstGeom prst="curvedConnector3">
            <a:avLst>
              <a:gd name="adj1" fmla="val 18075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35331" y="5325694"/>
            <a:ext cx="6951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((②,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0587" y="3904060"/>
            <a:ext cx="2324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((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놀며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놀며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되므로 맞지 않은 구문이기 때문에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Active Edge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추가하지 않음</a:t>
            </a:r>
          </a:p>
        </p:txBody>
      </p:sp>
      <p:cxnSp>
        <p:nvCxnSpPr>
          <p:cNvPr id="47" name="구부러진 연결선 46"/>
          <p:cNvCxnSpPr>
            <a:stCxn id="21" idx="4"/>
            <a:endCxn id="41" idx="2"/>
          </p:cNvCxnSpPr>
          <p:nvPr/>
        </p:nvCxnSpPr>
        <p:spPr>
          <a:xfrm rot="5400000">
            <a:off x="3753669" y="3788744"/>
            <a:ext cx="601381" cy="2918876"/>
          </a:xfrm>
          <a:prstGeom prst="curvedConnector3">
            <a:avLst>
              <a:gd name="adj1" fmla="val 1380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53213" y="5597257"/>
            <a:ext cx="91372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5" name="구부러진 연결선 44"/>
          <p:cNvCxnSpPr>
            <a:endCxn id="50" idx="0"/>
          </p:cNvCxnSpPr>
          <p:nvPr/>
        </p:nvCxnSpPr>
        <p:spPr>
          <a:xfrm rot="5400000">
            <a:off x="7739310" y="3409678"/>
            <a:ext cx="991334" cy="128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7940041" y="3905984"/>
            <a:ext cx="588590" cy="4324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3356" y="1966591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8411" y="1989676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36025" y="2286657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89528" y="2286657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02952" y="2286657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25876" y="2286657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48799" y="2286657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59040" y="2541230"/>
          <a:ext cx="8457839" cy="12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223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4806616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</a:t>
                      </a:r>
                      <a:r>
                        <a:rPr lang="en-US" altLang="ko-KR" sz="9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(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 |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ko-KR" altLang="en-US" sz="9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strike="noStrike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900" b="1" strike="noStrike" baseline="0" dirty="0" smtClean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(((①, ②),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) |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((①, (②,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)),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⑤ </a:t>
                      </a:r>
                      <a:r>
                        <a:rPr lang="en-US" altLang="ko-KR" sz="1100" b="0" i="0" dirty="0" smtClean="0">
                          <a:solidFill>
                            <a:srgbClr val="00B050"/>
                          </a:solidFill>
                        </a:rPr>
                        <a:t>| </a:t>
                      </a:r>
                      <a:r>
                        <a:rPr lang="en-US" altLang="ko-KR" sz="1100" b="0" i="0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100" b="0" i="0" strike="noStrike" dirty="0" smtClean="0">
                          <a:solidFill>
                            <a:srgbClr val="00B050"/>
                          </a:solidFill>
                        </a:rPr>
                        <a:t>④</a:t>
                      </a:r>
                      <a:r>
                        <a:rPr lang="en-US" altLang="ko-KR" sz="1100" b="0" i="0" strike="noStrike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100" b="0" i="0" strike="noStrike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100" b="0" i="0" dirty="0" smtClean="0">
                          <a:solidFill>
                            <a:srgbClr val="00B050"/>
                          </a:solidFill>
                        </a:rPr>
                        <a:t>⑤)</a:t>
                      </a:r>
                      <a:r>
                        <a:rPr lang="en-US" altLang="ko-KR" sz="1100" b="0" i="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100" strike="noStrike" baseline="0" dirty="0" smtClean="0">
                          <a:solidFill>
                            <a:srgbClr val="00B050"/>
                          </a:solidFill>
                        </a:rPr>
                        <a:t>| (</a:t>
                      </a:r>
                      <a:r>
                        <a:rPr lang="en-US" altLang="ko-KR" sz="1100" strike="noStrike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rgbClr val="00B050"/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rgbClr val="00B050"/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rgbClr val="00B050"/>
                          </a:solidFill>
                        </a:rPr>
                        <a:t>), 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⑤)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100" strike="noStrike" baseline="0" dirty="0" smtClean="0">
                          <a:solidFill>
                            <a:srgbClr val="00B050"/>
                          </a:solidFill>
                        </a:rPr>
                        <a:t>| (</a:t>
                      </a:r>
                      <a:r>
                        <a:rPr lang="en-US" altLang="ko-KR" sz="1100" strike="noStrike" dirty="0" smtClean="0">
                          <a:solidFill>
                            <a:srgbClr val="00B050"/>
                          </a:solidFill>
                        </a:rPr>
                        <a:t>(((①, ②),</a:t>
                      </a:r>
                      <a:r>
                        <a:rPr lang="ko-KR" altLang="en-US" sz="1100" strike="noStrike" dirty="0" smtClean="0">
                          <a:solidFill>
                            <a:srgbClr val="00B050"/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rgbClr val="00B050"/>
                          </a:solidFill>
                        </a:rPr>
                        <a:t>),</a:t>
                      </a:r>
                      <a:r>
                        <a:rPr lang="ko-KR" altLang="en-US" sz="1100" strike="noStrike" dirty="0" smtClean="0">
                          <a:solidFill>
                            <a:srgbClr val="00B050"/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rgbClr val="00B050"/>
                          </a:solidFill>
                        </a:rPr>
                        <a:t>), 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⑤</a:t>
                      </a:r>
                      <a:r>
                        <a:rPr lang="en-US" altLang="ko-KR" sz="1100" strike="noStrike" dirty="0" smtClean="0">
                          <a:solidFill>
                            <a:srgbClr val="00B050"/>
                          </a:solidFill>
                        </a:rPr>
                        <a:t>) | (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((①, (②,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)),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), ⑤)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49255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③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| ((①, ②),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) |</a:t>
                      </a:r>
                      <a:r>
                        <a:rPr lang="en-US" altLang="ko-KR" sz="9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) | (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))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ko-KR" altLang="en-US" sz="9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9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((①, (②,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)),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9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1" i="1" strike="noStrike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r>
                        <a:rPr lang="en-US" altLang="ko-KR" sz="900" b="1" i="1" strike="noStrike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900" b="1" i="1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1" i="1" dirty="0" smtClean="0">
                          <a:solidFill>
                            <a:srgbClr val="FF0000"/>
                          </a:solidFill>
                        </a:rPr>
                        <a:t>⑤)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</a:rPr>
                        <a:t>| (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</a:rPr>
                        <a:t>| (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(((①, ②),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 | (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((①, (②,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)),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), ⑤)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| (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900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B050"/>
                          </a:solidFill>
                        </a:rPr>
                        <a:t>⑤))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| (((①, ②),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), </a:t>
                      </a:r>
                      <a:r>
                        <a:rPr lang="en-US" altLang="ko-KR" sz="900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B050"/>
                          </a:solidFill>
                        </a:rPr>
                        <a:t>⑤))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 |</a:t>
                      </a:r>
                      <a:r>
                        <a:rPr lang="en-US" altLang="ko-KR" sz="900" strike="noStrike" baseline="0" dirty="0" smtClean="0">
                          <a:solidFill>
                            <a:srgbClr val="00B050"/>
                          </a:solidFill>
                        </a:rPr>
                        <a:t> (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), </a:t>
                      </a:r>
                      <a:r>
                        <a:rPr lang="en-US" altLang="ko-KR" sz="900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B050"/>
                          </a:solidFill>
                        </a:rPr>
                        <a:t>⑤))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 | ((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①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, (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)), </a:t>
                      </a:r>
                      <a:r>
                        <a:rPr lang="en-US" altLang="ko-KR" sz="900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rgbClr val="00B050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B050"/>
                          </a:solidFill>
                        </a:rPr>
                        <a:t>⑤))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5741710"/>
                  </a:ext>
                </a:extLst>
              </a:tr>
              <a:tr h="356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900" b="1" strike="noStrike" dirty="0" smtClean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ko-KR" sz="900" b="1" strike="noStrike" dirty="0" smtClean="0">
                          <a:solidFill>
                            <a:schemeClr val="tx1"/>
                          </a:solidFill>
                        </a:rPr>
                        <a:t>| (①, ②)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</a:t>
                      </a:r>
                      <a:r>
                        <a:rPr lang="en-US" altLang="ko-KR" sz="9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(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ko-KR" altLang="en-US" sz="9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9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9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((①, (②,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)),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 | </a:t>
                      </a:r>
                      <a:r>
                        <a:rPr lang="en-US" altLang="ko-KR" sz="9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9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900" b="1" i="1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⑤)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strike="noStrike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="1" i="1" strike="noStrik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1" i="1" strike="noStrike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r>
                        <a:rPr lang="en-US" altLang="ko-KR" sz="900" b="1" i="1" strike="noStrike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900" b="1" i="1" strike="noStrike" dirty="0" smtClean="0">
                          <a:solidFill>
                            <a:srgbClr val="FF0000"/>
                          </a:solidFill>
                        </a:rPr>
                        <a:t> ④</a:t>
                      </a:r>
                      <a:r>
                        <a:rPr lang="en-US" altLang="ko-KR" sz="900" b="1" i="1" strike="noStrik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en-US" altLang="ko-KR" sz="900" b="1" i="1" dirty="0" smtClean="0">
                          <a:solidFill>
                            <a:srgbClr val="FF0000"/>
                          </a:solidFill>
                        </a:rPr>
                        <a:t>⑤)</a:t>
                      </a:r>
                      <a:r>
                        <a:rPr lang="en-US" altLang="ko-KR" sz="900" b="1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</a:rPr>
                        <a:t>| (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(((①, ②),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 |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((①, (②,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)),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), ⑤)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|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| 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| (((①, ②),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 | ((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)),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5385800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682579" y="4774525"/>
            <a:ext cx="6406484" cy="439758"/>
            <a:chOff x="1438532" y="5375604"/>
            <a:chExt cx="8541978" cy="586344"/>
          </a:xfrm>
        </p:grpSpPr>
        <p:grpSp>
          <p:nvGrpSpPr>
            <p:cNvPr id="15" name="그룹 14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" name="구부러진 연결선 15"/>
            <p:cNvCxnSpPr>
              <a:stCxn id="17" idx="0"/>
              <a:endCxn id="19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1524627" y="4501570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4" name="구부러진 연결선 23"/>
          <p:cNvCxnSpPr>
            <a:stCxn id="20" idx="0"/>
            <a:endCxn id="23" idx="0"/>
          </p:cNvCxnSpPr>
          <p:nvPr/>
        </p:nvCxnSpPr>
        <p:spPr>
          <a:xfrm rot="16200000" flipV="1">
            <a:off x="2532487" y="3554771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4"/>
            <a:endCxn id="20" idx="4"/>
          </p:cNvCxnSpPr>
          <p:nvPr/>
        </p:nvCxnSpPr>
        <p:spPr>
          <a:xfrm rot="16200000" flipH="1">
            <a:off x="3066980" y="4252024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069049" y="5253285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rot="16200000" flipH="1">
            <a:off x="1836417" y="4024184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20" idx="0"/>
            <a:endCxn id="21" idx="0"/>
          </p:cNvCxnSpPr>
          <p:nvPr/>
        </p:nvCxnSpPr>
        <p:spPr>
          <a:xfrm rot="16200000" flipH="1">
            <a:off x="4366340" y="4160419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590757" y="4170698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0" name="구부러진 연결선 29"/>
          <p:cNvCxnSpPr>
            <a:stCxn id="21" idx="0"/>
            <a:endCxn id="29" idx="0"/>
          </p:cNvCxnSpPr>
          <p:nvPr/>
        </p:nvCxnSpPr>
        <p:spPr>
          <a:xfrm rot="16200000" flipV="1">
            <a:off x="3522790" y="3316870"/>
            <a:ext cx="620048" cy="2327703"/>
          </a:xfrm>
          <a:prstGeom prst="curvedConnector3">
            <a:avLst>
              <a:gd name="adj1" fmla="val 137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64737" y="4518176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8784" y="5054698"/>
            <a:ext cx="54874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85688" y="5316992"/>
            <a:ext cx="79603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9020" y="4210330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80161" y="3974490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2022" y="4561591"/>
            <a:ext cx="51239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8" name="구부러진 연결선 37"/>
          <p:cNvCxnSpPr>
            <a:stCxn id="21" idx="4"/>
            <a:endCxn id="26" idx="3"/>
          </p:cNvCxnSpPr>
          <p:nvPr/>
        </p:nvCxnSpPr>
        <p:spPr>
          <a:xfrm rot="5400000">
            <a:off x="3872080" y="4159507"/>
            <a:ext cx="330590" cy="1918583"/>
          </a:xfrm>
          <a:prstGeom prst="curvedConnector3">
            <a:avLst>
              <a:gd name="adj1" fmla="val 18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8201" y="5331709"/>
            <a:ext cx="70918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((②,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30959" y="5398428"/>
            <a:ext cx="162426" cy="138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구부러진 연결선 40"/>
          <p:cNvCxnSpPr>
            <a:stCxn id="21" idx="4"/>
            <a:endCxn id="40" idx="4"/>
          </p:cNvCxnSpPr>
          <p:nvPr/>
        </p:nvCxnSpPr>
        <p:spPr>
          <a:xfrm rot="5400000">
            <a:off x="3162776" y="3702901"/>
            <a:ext cx="583287" cy="3084494"/>
          </a:xfrm>
          <a:prstGeom prst="curvedConnector3">
            <a:avLst>
              <a:gd name="adj1" fmla="val 1623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66732" y="5680096"/>
            <a:ext cx="91372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3" name="구부러진 연결선 42"/>
          <p:cNvCxnSpPr>
            <a:stCxn id="22" idx="4"/>
            <a:endCxn id="21" idx="4"/>
          </p:cNvCxnSpPr>
          <p:nvPr/>
        </p:nvCxnSpPr>
        <p:spPr>
          <a:xfrm rot="5400000">
            <a:off x="5753463" y="4196707"/>
            <a:ext cx="9525" cy="1513595"/>
          </a:xfrm>
          <a:prstGeom prst="curvedConnector3">
            <a:avLst>
              <a:gd name="adj1" fmla="val 344210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22472" y="5004195"/>
            <a:ext cx="53451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4" name="구부러진 연결선 43"/>
          <p:cNvCxnSpPr>
            <a:stCxn id="37" idx="0"/>
            <a:endCxn id="22" idx="0"/>
          </p:cNvCxnSpPr>
          <p:nvPr/>
        </p:nvCxnSpPr>
        <p:spPr>
          <a:xfrm rot="16200000" flipH="1">
            <a:off x="5349660" y="3630148"/>
            <a:ext cx="229157" cy="2092042"/>
          </a:xfrm>
          <a:prstGeom prst="curvedConnector3">
            <a:avLst>
              <a:gd name="adj1" fmla="val -9975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53881" y="4031410"/>
            <a:ext cx="7825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94388" y="3887015"/>
            <a:ext cx="217890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동생과 놀며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즐겼다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친구의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되므로 맞지 않은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구문이기 때문에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Active Edge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추가하지 않음</a:t>
            </a:r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9372" y="1955286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4427" y="1978370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42041" y="2275352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95543" y="2275352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08968" y="2275352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31891" y="2275352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54815" y="2275352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42901" y="2529924"/>
          <a:ext cx="8355932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347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3651585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((①, (②,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 | 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⑤) | </a:t>
                      </a:r>
                      <a:r>
                        <a:rPr lang="en-US" altLang="ko-KR" sz="1100" b="1" i="1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), 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⑤)</a:t>
                      </a:r>
                      <a:r>
                        <a:rPr lang="en-US" altLang="ko-KR" sz="11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altLang="ko-KR" sz="11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strike="noStrike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="1" i="1" strike="noStrike" dirty="0" smtClean="0">
                          <a:solidFill>
                            <a:srgbClr val="FF0000"/>
                          </a:solidFill>
                        </a:rPr>
                        <a:t>(((①, ②),</a:t>
                      </a:r>
                      <a:r>
                        <a:rPr lang="ko-KR" altLang="en-US" sz="900" b="1" i="1" strike="noStrike" dirty="0" smtClean="0">
                          <a:solidFill>
                            <a:srgbClr val="FF0000"/>
                          </a:solidFill>
                        </a:rPr>
                        <a:t> ③</a:t>
                      </a:r>
                      <a:r>
                        <a:rPr lang="en-US" altLang="ko-KR" sz="900" b="1" i="1" strike="noStrik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900" b="1" i="1" strike="noStrike" dirty="0" smtClean="0">
                          <a:solidFill>
                            <a:srgbClr val="FF0000"/>
                          </a:solidFill>
                        </a:rPr>
                        <a:t> ④</a:t>
                      </a:r>
                      <a:r>
                        <a:rPr lang="en-US" altLang="ko-KR" sz="900" b="1" i="1" strike="noStrik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en-US" altLang="ko-KR" sz="900" b="1" i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r>
                        <a:rPr lang="en-US" altLang="ko-KR" sz="900" b="1" i="1" strike="noStrik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| (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((①, (②,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)),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④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), ⑤)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| (((①, ②),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 | ((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)),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 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744833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115713" y="4600069"/>
            <a:ext cx="6406484" cy="439758"/>
            <a:chOff x="1438532" y="5375604"/>
            <a:chExt cx="8541978" cy="586344"/>
          </a:xfrm>
        </p:grpSpPr>
        <p:grpSp>
          <p:nvGrpSpPr>
            <p:cNvPr id="15" name="그룹 14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" name="구부러진 연결선 15"/>
            <p:cNvCxnSpPr>
              <a:stCxn id="17" idx="0"/>
              <a:endCxn id="19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1957761" y="4327113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4" name="구부러진 연결선 23"/>
          <p:cNvCxnSpPr>
            <a:stCxn id="20" idx="0"/>
            <a:endCxn id="23" idx="0"/>
          </p:cNvCxnSpPr>
          <p:nvPr/>
        </p:nvCxnSpPr>
        <p:spPr>
          <a:xfrm rot="16200000" flipV="1">
            <a:off x="2965621" y="3380315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4"/>
            <a:endCxn id="20" idx="4"/>
          </p:cNvCxnSpPr>
          <p:nvPr/>
        </p:nvCxnSpPr>
        <p:spPr>
          <a:xfrm rot="16200000" flipH="1">
            <a:off x="3500114" y="4077567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02183" y="5078828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rot="16200000" flipH="1">
            <a:off x="2269551" y="3849727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20" idx="0"/>
            <a:endCxn id="21" idx="0"/>
          </p:cNvCxnSpPr>
          <p:nvPr/>
        </p:nvCxnSpPr>
        <p:spPr>
          <a:xfrm rot="16200000" flipH="1">
            <a:off x="4799474" y="3985962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023891" y="3996241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0" name="구부러진 연결선 29"/>
          <p:cNvCxnSpPr>
            <a:stCxn id="21" idx="0"/>
            <a:endCxn id="29" idx="0"/>
          </p:cNvCxnSpPr>
          <p:nvPr/>
        </p:nvCxnSpPr>
        <p:spPr>
          <a:xfrm rot="16200000" flipV="1">
            <a:off x="3955924" y="3142413"/>
            <a:ext cx="620048" cy="2327703"/>
          </a:xfrm>
          <a:prstGeom prst="curvedConnector3">
            <a:avLst>
              <a:gd name="adj1" fmla="val 137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7871" y="4343719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11918" y="4880241"/>
            <a:ext cx="53256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18822" y="5142535"/>
            <a:ext cx="79603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2154" y="4035873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32010" y="3770958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9969" y="4362696"/>
            <a:ext cx="58817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7" name="구부러진 연결선 36"/>
          <p:cNvCxnSpPr>
            <a:stCxn id="21" idx="4"/>
            <a:endCxn id="26" idx="3"/>
          </p:cNvCxnSpPr>
          <p:nvPr/>
        </p:nvCxnSpPr>
        <p:spPr>
          <a:xfrm rot="5400000">
            <a:off x="4305214" y="3985051"/>
            <a:ext cx="330590" cy="1918583"/>
          </a:xfrm>
          <a:prstGeom prst="curvedConnector3">
            <a:avLst>
              <a:gd name="adj1" fmla="val 18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51335" y="5157253"/>
            <a:ext cx="73272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((②,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264093" y="5223971"/>
            <a:ext cx="162426" cy="138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0" name="구부러진 연결선 39"/>
          <p:cNvCxnSpPr>
            <a:stCxn id="21" idx="4"/>
            <a:endCxn id="39" idx="4"/>
          </p:cNvCxnSpPr>
          <p:nvPr/>
        </p:nvCxnSpPr>
        <p:spPr>
          <a:xfrm rot="5400000">
            <a:off x="3595910" y="3528444"/>
            <a:ext cx="583287" cy="3084494"/>
          </a:xfrm>
          <a:prstGeom prst="curvedConnector3">
            <a:avLst>
              <a:gd name="adj1" fmla="val 1623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99866" y="5505639"/>
            <a:ext cx="91372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2" name="구부러진 연결선 41"/>
          <p:cNvCxnSpPr>
            <a:stCxn id="22" idx="4"/>
            <a:endCxn id="21" idx="4"/>
          </p:cNvCxnSpPr>
          <p:nvPr/>
        </p:nvCxnSpPr>
        <p:spPr>
          <a:xfrm rot="5400000">
            <a:off x="6186597" y="4022250"/>
            <a:ext cx="9525" cy="1513595"/>
          </a:xfrm>
          <a:prstGeom prst="curvedConnector3">
            <a:avLst>
              <a:gd name="adj1" fmla="val 3315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36" idx="0"/>
            <a:endCxn id="22" idx="0"/>
          </p:cNvCxnSpPr>
          <p:nvPr/>
        </p:nvCxnSpPr>
        <p:spPr>
          <a:xfrm rot="16200000" flipH="1">
            <a:off x="5786928" y="3459826"/>
            <a:ext cx="253596" cy="2059336"/>
          </a:xfrm>
          <a:prstGeom prst="curvedConnector3">
            <a:avLst>
              <a:gd name="adj1" fmla="val -90143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51908" y="4816065"/>
            <a:ext cx="63476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7015" y="3893047"/>
            <a:ext cx="7825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7" name="구부러진 연결선 46"/>
          <p:cNvCxnSpPr>
            <a:stCxn id="35" idx="0"/>
            <a:endCxn id="22" idx="0"/>
          </p:cNvCxnSpPr>
          <p:nvPr/>
        </p:nvCxnSpPr>
        <p:spPr>
          <a:xfrm rot="16200000" flipH="1">
            <a:off x="5144099" y="2816992"/>
            <a:ext cx="845331" cy="2753261"/>
          </a:xfrm>
          <a:prstGeom prst="curvedConnector3">
            <a:avLst>
              <a:gd name="adj1" fmla="val -2882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73058" y="3566388"/>
            <a:ext cx="116162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4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7740" y="1917808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2794" y="1940892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90409" y="2237873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43911" y="2237873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57336" y="2237873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80259" y="2237873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03183" y="2237873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60371" y="2492089"/>
          <a:ext cx="8398619" cy="70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045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3266574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((①, (②,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 | 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⑤) | 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⑤)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  <a:r>
                        <a:rPr lang="en-US" altLang="ko-KR" sz="1100" b="1" i="1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), 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⑤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endParaRPr lang="en-US" altLang="ko-KR" sz="11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strike="noStrik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="1" i="1" dirty="0" smtClean="0">
                          <a:solidFill>
                            <a:srgbClr val="FF0000"/>
                          </a:solidFill>
                        </a:rPr>
                        <a:t>((①, (②,</a:t>
                      </a:r>
                      <a:r>
                        <a:rPr lang="ko-KR" altLang="en-US" sz="900" b="1" i="1" dirty="0" smtClean="0">
                          <a:solidFill>
                            <a:srgbClr val="FF0000"/>
                          </a:solidFill>
                        </a:rPr>
                        <a:t> ③</a:t>
                      </a:r>
                      <a:r>
                        <a:rPr lang="en-US" altLang="ko-KR" sz="900" b="1" i="1" dirty="0" smtClean="0">
                          <a:solidFill>
                            <a:srgbClr val="FF0000"/>
                          </a:solidFill>
                        </a:rPr>
                        <a:t>)),</a:t>
                      </a:r>
                      <a:r>
                        <a:rPr lang="ko-KR" altLang="en-US" sz="900" b="1" i="1" dirty="0" smtClean="0">
                          <a:solidFill>
                            <a:srgbClr val="FF0000"/>
                          </a:solidFill>
                        </a:rPr>
                        <a:t> ④</a:t>
                      </a:r>
                      <a:r>
                        <a:rPr lang="en-US" altLang="ko-KR" sz="900" b="1" i="1" dirty="0" smtClean="0">
                          <a:solidFill>
                            <a:srgbClr val="FF0000"/>
                          </a:solidFill>
                        </a:rPr>
                        <a:t>), ⑤)</a:t>
                      </a:r>
                      <a:r>
                        <a:rPr lang="en-US" altLang="ko-KR" sz="900" b="1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| (((①, ②),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 | ((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)),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9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744833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115713" y="4473738"/>
            <a:ext cx="6406484" cy="439758"/>
            <a:chOff x="1438532" y="5375604"/>
            <a:chExt cx="8541978" cy="586344"/>
          </a:xfrm>
        </p:grpSpPr>
        <p:grpSp>
          <p:nvGrpSpPr>
            <p:cNvPr id="15" name="그룹 14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" name="구부러진 연결선 15"/>
            <p:cNvCxnSpPr>
              <a:stCxn id="17" idx="0"/>
              <a:endCxn id="19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1957761" y="4200782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4" name="구부러진 연결선 23"/>
          <p:cNvCxnSpPr>
            <a:stCxn id="20" idx="0"/>
            <a:endCxn id="23" idx="0"/>
          </p:cNvCxnSpPr>
          <p:nvPr/>
        </p:nvCxnSpPr>
        <p:spPr>
          <a:xfrm rot="16200000" flipV="1">
            <a:off x="2965621" y="3253984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4"/>
            <a:endCxn id="20" idx="4"/>
          </p:cNvCxnSpPr>
          <p:nvPr/>
        </p:nvCxnSpPr>
        <p:spPr>
          <a:xfrm rot="16200000" flipH="1">
            <a:off x="3500114" y="3951236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02183" y="4952497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rot="16200000" flipH="1">
            <a:off x="2269551" y="3723396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20" idx="0"/>
            <a:endCxn id="21" idx="0"/>
          </p:cNvCxnSpPr>
          <p:nvPr/>
        </p:nvCxnSpPr>
        <p:spPr>
          <a:xfrm rot="16200000" flipH="1">
            <a:off x="4799474" y="3859631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023891" y="3869910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0" name="구부러진 연결선 29"/>
          <p:cNvCxnSpPr>
            <a:stCxn id="21" idx="0"/>
            <a:endCxn id="29" idx="0"/>
          </p:cNvCxnSpPr>
          <p:nvPr/>
        </p:nvCxnSpPr>
        <p:spPr>
          <a:xfrm rot="16200000" flipV="1">
            <a:off x="3955924" y="3016082"/>
            <a:ext cx="620048" cy="2327703"/>
          </a:xfrm>
          <a:prstGeom prst="curvedConnector3">
            <a:avLst>
              <a:gd name="adj1" fmla="val 137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7871" y="4217389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11918" y="4753910"/>
            <a:ext cx="53199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18822" y="5016205"/>
            <a:ext cx="79603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2154" y="3909542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21630" y="3662242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22062" y="4223202"/>
            <a:ext cx="58112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7" name="구부러진 연결선 36"/>
          <p:cNvCxnSpPr>
            <a:stCxn id="21" idx="4"/>
            <a:endCxn id="26" idx="3"/>
          </p:cNvCxnSpPr>
          <p:nvPr/>
        </p:nvCxnSpPr>
        <p:spPr>
          <a:xfrm rot="5400000">
            <a:off x="4305214" y="3858720"/>
            <a:ext cx="330590" cy="1918583"/>
          </a:xfrm>
          <a:prstGeom prst="curvedConnector3">
            <a:avLst>
              <a:gd name="adj1" fmla="val 18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51335" y="5030922"/>
            <a:ext cx="70795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((②,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264093" y="5097641"/>
            <a:ext cx="162426" cy="138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0" name="구부러진 연결선 39"/>
          <p:cNvCxnSpPr>
            <a:stCxn id="21" idx="4"/>
            <a:endCxn id="39" idx="4"/>
          </p:cNvCxnSpPr>
          <p:nvPr/>
        </p:nvCxnSpPr>
        <p:spPr>
          <a:xfrm rot="5400000">
            <a:off x="3595910" y="3402113"/>
            <a:ext cx="583287" cy="3084494"/>
          </a:xfrm>
          <a:prstGeom prst="curvedConnector3">
            <a:avLst>
              <a:gd name="adj1" fmla="val 1623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11918" y="5401556"/>
            <a:ext cx="91372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2" name="구부러진 연결선 41"/>
          <p:cNvCxnSpPr>
            <a:stCxn id="22" idx="4"/>
            <a:endCxn id="21" idx="4"/>
          </p:cNvCxnSpPr>
          <p:nvPr/>
        </p:nvCxnSpPr>
        <p:spPr>
          <a:xfrm rot="5400000">
            <a:off x="6186597" y="3895919"/>
            <a:ext cx="9525" cy="1513595"/>
          </a:xfrm>
          <a:prstGeom prst="curvedConnector3">
            <a:avLst>
              <a:gd name="adj1" fmla="val 3126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36" idx="0"/>
            <a:endCxn id="22" idx="0"/>
          </p:cNvCxnSpPr>
          <p:nvPr/>
        </p:nvCxnSpPr>
        <p:spPr>
          <a:xfrm rot="16200000" flipH="1">
            <a:off x="5794628" y="3341196"/>
            <a:ext cx="266759" cy="2030771"/>
          </a:xfrm>
          <a:prstGeom prst="curvedConnector3">
            <a:avLst>
              <a:gd name="adj1" fmla="val -85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4906" y="4694202"/>
            <a:ext cx="5709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9580" y="3869910"/>
            <a:ext cx="7825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4" name="구부러진 연결선 43"/>
          <p:cNvCxnSpPr/>
          <p:nvPr/>
        </p:nvCxnSpPr>
        <p:spPr>
          <a:xfrm rot="16200000" flipH="1">
            <a:off x="5199279" y="2716239"/>
            <a:ext cx="816256" cy="2671976"/>
          </a:xfrm>
          <a:prstGeom prst="curvedConnector3">
            <a:avLst>
              <a:gd name="adj1" fmla="val -32796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06203" y="3433825"/>
            <a:ext cx="116162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7" name="구부러진 연결선 46"/>
          <p:cNvCxnSpPr>
            <a:stCxn id="22" idx="4"/>
            <a:endCxn id="41" idx="2"/>
          </p:cNvCxnSpPr>
          <p:nvPr/>
        </p:nvCxnSpPr>
        <p:spPr>
          <a:xfrm rot="5400000">
            <a:off x="4883565" y="3537934"/>
            <a:ext cx="945047" cy="3174612"/>
          </a:xfrm>
          <a:prstGeom prst="curvedConnector3">
            <a:avLst>
              <a:gd name="adj1" fmla="val 1181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1164" y="5515884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(((①, (②,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3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5787" y="1923898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0842" y="1946983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0845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61958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75383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30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21230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78418" y="2498180"/>
          <a:ext cx="8440730" cy="96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814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2634916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(①, ②)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 |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((①, (②,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 | 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⑤) | 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⑤)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| </a:t>
                      </a: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((①, (②,</a:t>
                      </a:r>
                      <a:r>
                        <a:rPr lang="ko-KR" altLang="en-US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)),</a:t>
                      </a:r>
                      <a:r>
                        <a:rPr lang="ko-KR" altLang="en-US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), ⑤)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100" b="1" i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100" b="1" i="1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⑤))</a:t>
                      </a:r>
                      <a:r>
                        <a:rPr lang="ko-KR" altLang="en-US" sz="1100" b="1" i="1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1" i="1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| (((①, ②),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ko-KR" sz="1100" strike="noStrike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 | ((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)),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⑤))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744833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806077" y="4515847"/>
            <a:ext cx="6406484" cy="439758"/>
            <a:chOff x="1438532" y="5375604"/>
            <a:chExt cx="8541978" cy="586344"/>
          </a:xfrm>
        </p:grpSpPr>
        <p:grpSp>
          <p:nvGrpSpPr>
            <p:cNvPr id="53" name="그룹 52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54" name="구부러진 연결선 53"/>
            <p:cNvCxnSpPr>
              <a:stCxn id="55" idx="0"/>
              <a:endCxn id="57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타원 60"/>
          <p:cNvSpPr/>
          <p:nvPr/>
        </p:nvSpPr>
        <p:spPr>
          <a:xfrm>
            <a:off x="1648125" y="4242891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2" name="구부러진 연결선 61"/>
          <p:cNvCxnSpPr>
            <a:stCxn id="58" idx="0"/>
            <a:endCxn id="61" idx="0"/>
          </p:cNvCxnSpPr>
          <p:nvPr/>
        </p:nvCxnSpPr>
        <p:spPr>
          <a:xfrm rot="16200000" flipV="1">
            <a:off x="2655985" y="3296093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57" idx="4"/>
            <a:endCxn id="58" idx="4"/>
          </p:cNvCxnSpPr>
          <p:nvPr/>
        </p:nvCxnSpPr>
        <p:spPr>
          <a:xfrm rot="16200000" flipH="1">
            <a:off x="3190478" y="3993345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192547" y="4994606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5" name="구부러진 연결선 64"/>
          <p:cNvCxnSpPr/>
          <p:nvPr/>
        </p:nvCxnSpPr>
        <p:spPr>
          <a:xfrm rot="16200000" flipH="1">
            <a:off x="1959915" y="3765505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58" idx="0"/>
            <a:endCxn id="59" idx="0"/>
          </p:cNvCxnSpPr>
          <p:nvPr/>
        </p:nvCxnSpPr>
        <p:spPr>
          <a:xfrm rot="16200000" flipH="1">
            <a:off x="4489838" y="3901740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2714255" y="3912019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8" name="구부러진 연결선 67"/>
          <p:cNvCxnSpPr>
            <a:stCxn id="59" idx="0"/>
            <a:endCxn id="67" idx="0"/>
          </p:cNvCxnSpPr>
          <p:nvPr/>
        </p:nvCxnSpPr>
        <p:spPr>
          <a:xfrm rot="16200000" flipV="1">
            <a:off x="3646288" y="3058191"/>
            <a:ext cx="620048" cy="2327703"/>
          </a:xfrm>
          <a:prstGeom prst="curvedConnector3">
            <a:avLst>
              <a:gd name="adj1" fmla="val 137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88235" y="4259497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2282" y="4796019"/>
            <a:ext cx="52420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09186" y="5058313"/>
            <a:ext cx="82368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32518" y="3951651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11994" y="3704350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12426" y="4265311"/>
            <a:ext cx="56745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75" name="구부러진 연결선 74"/>
          <p:cNvCxnSpPr>
            <a:stCxn id="59" idx="4"/>
            <a:endCxn id="64" idx="3"/>
          </p:cNvCxnSpPr>
          <p:nvPr/>
        </p:nvCxnSpPr>
        <p:spPr>
          <a:xfrm rot="5400000">
            <a:off x="3995578" y="3900829"/>
            <a:ext cx="330590" cy="1918583"/>
          </a:xfrm>
          <a:prstGeom prst="curvedConnector3">
            <a:avLst>
              <a:gd name="adj1" fmla="val 18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41699" y="5073031"/>
            <a:ext cx="65625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((②,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954457" y="5139749"/>
            <a:ext cx="162426" cy="138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78" name="구부러진 연결선 77"/>
          <p:cNvCxnSpPr>
            <a:stCxn id="59" idx="4"/>
            <a:endCxn id="77" idx="4"/>
          </p:cNvCxnSpPr>
          <p:nvPr/>
        </p:nvCxnSpPr>
        <p:spPr>
          <a:xfrm rot="5400000">
            <a:off x="3286274" y="3444222"/>
            <a:ext cx="583287" cy="3084494"/>
          </a:xfrm>
          <a:prstGeom prst="curvedConnector3">
            <a:avLst>
              <a:gd name="adj1" fmla="val 1623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08102" y="5453818"/>
            <a:ext cx="91372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0" name="구부러진 연결선 79"/>
          <p:cNvCxnSpPr>
            <a:stCxn id="60" idx="4"/>
            <a:endCxn id="59" idx="4"/>
          </p:cNvCxnSpPr>
          <p:nvPr/>
        </p:nvCxnSpPr>
        <p:spPr>
          <a:xfrm rot="5400000">
            <a:off x="5876961" y="3938028"/>
            <a:ext cx="9525" cy="1513595"/>
          </a:xfrm>
          <a:prstGeom prst="curvedConnector3">
            <a:avLst>
              <a:gd name="adj1" fmla="val 3126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74" idx="0"/>
            <a:endCxn id="60" idx="0"/>
          </p:cNvCxnSpPr>
          <p:nvPr/>
        </p:nvCxnSpPr>
        <p:spPr>
          <a:xfrm rot="16200000" flipH="1">
            <a:off x="5481576" y="3379889"/>
            <a:ext cx="266759" cy="2037603"/>
          </a:xfrm>
          <a:prstGeom prst="curvedConnector3">
            <a:avLst>
              <a:gd name="adj1" fmla="val -85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45970" y="4790262"/>
            <a:ext cx="55731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269944" y="3912019"/>
            <a:ext cx="7825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4" name="구부러진 연결선 83"/>
          <p:cNvCxnSpPr/>
          <p:nvPr/>
        </p:nvCxnSpPr>
        <p:spPr>
          <a:xfrm rot="16200000" flipH="1">
            <a:off x="4889643" y="2758348"/>
            <a:ext cx="816256" cy="2671976"/>
          </a:xfrm>
          <a:prstGeom prst="curvedConnector3">
            <a:avLst>
              <a:gd name="adj1" fmla="val -32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96567" y="3475933"/>
            <a:ext cx="116162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7" name="구부러진 연결선 86"/>
          <p:cNvCxnSpPr>
            <a:stCxn id="60" idx="4"/>
            <a:endCxn id="79" idx="2"/>
          </p:cNvCxnSpPr>
          <p:nvPr/>
        </p:nvCxnSpPr>
        <p:spPr>
          <a:xfrm rot="5400000">
            <a:off x="4571764" y="3588029"/>
            <a:ext cx="955199" cy="3168793"/>
          </a:xfrm>
          <a:prstGeom prst="curvedConnector3">
            <a:avLst>
              <a:gd name="adj1" fmla="val 117949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97949" y="5563383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9" name="구부러진 연결선 48"/>
          <p:cNvCxnSpPr>
            <a:stCxn id="82" idx="2"/>
            <a:endCxn id="58" idx="4"/>
          </p:cNvCxnSpPr>
          <p:nvPr/>
        </p:nvCxnSpPr>
        <p:spPr>
          <a:xfrm rot="5400000" flipH="1">
            <a:off x="4734709" y="3819633"/>
            <a:ext cx="330947" cy="2048895"/>
          </a:xfrm>
          <a:prstGeom prst="curvedConnector3">
            <a:avLst>
              <a:gd name="adj1" fmla="val -6907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72646" y="5162346"/>
            <a:ext cx="729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39764" y="3364131"/>
            <a:ext cx="217938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동생과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놀며 즐겼다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친구의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되므로 맞지 않은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구문이기 때문에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Active Edge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추가하지 않음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1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5787" y="1923898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0842" y="1946983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0845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61958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75383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30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21230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78418" y="2498180"/>
          <a:ext cx="8355932" cy="62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610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3170322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b="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100" b="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생략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 . .) |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| (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((①, (②,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 ⑤) | 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1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b="1" i="1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⑤))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altLang="ko-KR" sz="11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(((①, ②),</a:t>
                      </a:r>
                      <a:r>
                        <a:rPr lang="ko-KR" altLang="en-US" sz="1100" b="1" i="1" strike="noStrike" dirty="0" smtClean="0">
                          <a:solidFill>
                            <a:srgbClr val="FF0000"/>
                          </a:solidFill>
                        </a:rPr>
                        <a:t> ③</a:t>
                      </a: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en-US" altLang="ko-KR" sz="1100" b="1" i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100" b="1" i="1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⑤))</a:t>
                      </a: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ko-KR" sz="1100" strike="noStrike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⑤)) 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| ((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)),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744833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1242247" y="4528395"/>
            <a:ext cx="6406484" cy="439758"/>
            <a:chOff x="1438532" y="5375604"/>
            <a:chExt cx="8541978" cy="586344"/>
          </a:xfrm>
        </p:grpSpPr>
        <p:grpSp>
          <p:nvGrpSpPr>
            <p:cNvPr id="53" name="그룹 52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54" name="구부러진 연결선 53"/>
            <p:cNvCxnSpPr>
              <a:stCxn id="55" idx="0"/>
              <a:endCxn id="57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타원 60"/>
          <p:cNvSpPr/>
          <p:nvPr/>
        </p:nvSpPr>
        <p:spPr>
          <a:xfrm>
            <a:off x="2084295" y="4255439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2" name="구부러진 연결선 61"/>
          <p:cNvCxnSpPr>
            <a:stCxn id="58" idx="0"/>
            <a:endCxn id="61" idx="0"/>
          </p:cNvCxnSpPr>
          <p:nvPr/>
        </p:nvCxnSpPr>
        <p:spPr>
          <a:xfrm rot="16200000" flipV="1">
            <a:off x="3092155" y="3308641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57" idx="4"/>
            <a:endCxn id="58" idx="4"/>
          </p:cNvCxnSpPr>
          <p:nvPr/>
        </p:nvCxnSpPr>
        <p:spPr>
          <a:xfrm rot="16200000" flipH="1">
            <a:off x="3626648" y="4005893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628717" y="5007154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5" name="구부러진 연결선 64"/>
          <p:cNvCxnSpPr/>
          <p:nvPr/>
        </p:nvCxnSpPr>
        <p:spPr>
          <a:xfrm rot="16200000" flipH="1">
            <a:off x="2396085" y="3778053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58" idx="0"/>
            <a:endCxn id="59" idx="0"/>
          </p:cNvCxnSpPr>
          <p:nvPr/>
        </p:nvCxnSpPr>
        <p:spPr>
          <a:xfrm rot="16200000" flipH="1">
            <a:off x="4926008" y="3914288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3150425" y="3924567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8" name="구부러진 연결선 67"/>
          <p:cNvCxnSpPr>
            <a:stCxn id="59" idx="0"/>
            <a:endCxn id="67" idx="0"/>
          </p:cNvCxnSpPr>
          <p:nvPr/>
        </p:nvCxnSpPr>
        <p:spPr>
          <a:xfrm rot="16200000" flipV="1">
            <a:off x="4082458" y="3070739"/>
            <a:ext cx="620048" cy="2327703"/>
          </a:xfrm>
          <a:prstGeom prst="curvedConnector3">
            <a:avLst>
              <a:gd name="adj1" fmla="val 137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24405" y="4272046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8452" y="4808567"/>
            <a:ext cx="4420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45356" y="5070862"/>
            <a:ext cx="6983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68688" y="3964199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39829" y="3695617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48596" y="4277859"/>
            <a:ext cx="474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75" name="구부러진 연결선 74"/>
          <p:cNvCxnSpPr>
            <a:stCxn id="59" idx="4"/>
            <a:endCxn id="64" idx="3"/>
          </p:cNvCxnSpPr>
          <p:nvPr/>
        </p:nvCxnSpPr>
        <p:spPr>
          <a:xfrm rot="5400000">
            <a:off x="4431748" y="3913377"/>
            <a:ext cx="330590" cy="1918583"/>
          </a:xfrm>
          <a:prstGeom prst="curvedConnector3">
            <a:avLst>
              <a:gd name="adj1" fmla="val 18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77869" y="5085579"/>
            <a:ext cx="60144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((②,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90627" y="5152298"/>
            <a:ext cx="162426" cy="138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78" name="구부러진 연결선 77"/>
          <p:cNvCxnSpPr>
            <a:stCxn id="59" idx="4"/>
            <a:endCxn id="77" idx="4"/>
          </p:cNvCxnSpPr>
          <p:nvPr/>
        </p:nvCxnSpPr>
        <p:spPr>
          <a:xfrm rot="5400000">
            <a:off x="3722444" y="3456770"/>
            <a:ext cx="583287" cy="3084494"/>
          </a:xfrm>
          <a:prstGeom prst="curvedConnector3">
            <a:avLst>
              <a:gd name="adj1" fmla="val 1623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44272" y="5466366"/>
            <a:ext cx="91372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0" name="구부러진 연결선 79"/>
          <p:cNvCxnSpPr>
            <a:stCxn id="60" idx="4"/>
            <a:endCxn id="59" idx="4"/>
          </p:cNvCxnSpPr>
          <p:nvPr/>
        </p:nvCxnSpPr>
        <p:spPr>
          <a:xfrm rot="5400000">
            <a:off x="6313131" y="3950576"/>
            <a:ext cx="9525" cy="1513595"/>
          </a:xfrm>
          <a:prstGeom prst="curvedConnector3">
            <a:avLst>
              <a:gd name="adj1" fmla="val 3126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74" idx="0"/>
            <a:endCxn id="60" idx="0"/>
          </p:cNvCxnSpPr>
          <p:nvPr/>
        </p:nvCxnSpPr>
        <p:spPr>
          <a:xfrm rot="16200000" flipH="1">
            <a:off x="5894496" y="3369182"/>
            <a:ext cx="266756" cy="2084109"/>
          </a:xfrm>
          <a:prstGeom prst="curvedConnector3">
            <a:avLst>
              <a:gd name="adj1" fmla="val -140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82141" y="4802810"/>
            <a:ext cx="47150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06114" y="3924567"/>
            <a:ext cx="7825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4" name="구부러진 연결선 83"/>
          <p:cNvCxnSpPr/>
          <p:nvPr/>
        </p:nvCxnSpPr>
        <p:spPr>
          <a:xfrm rot="16200000" flipH="1">
            <a:off x="5325813" y="2770896"/>
            <a:ext cx="816256" cy="2671976"/>
          </a:xfrm>
          <a:prstGeom prst="curvedConnector3">
            <a:avLst>
              <a:gd name="adj1" fmla="val -32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32737" y="3488482"/>
            <a:ext cx="116162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7" name="구부러진 연결선 86"/>
          <p:cNvCxnSpPr>
            <a:stCxn id="60" idx="4"/>
            <a:endCxn id="79" idx="2"/>
          </p:cNvCxnSpPr>
          <p:nvPr/>
        </p:nvCxnSpPr>
        <p:spPr>
          <a:xfrm rot="5400000">
            <a:off x="5007934" y="3600577"/>
            <a:ext cx="955199" cy="3168793"/>
          </a:xfrm>
          <a:prstGeom prst="curvedConnector3">
            <a:avLst>
              <a:gd name="adj1" fmla="val 117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28812" y="5635321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4" name="구부러진 연결선 13"/>
          <p:cNvCxnSpPr>
            <a:stCxn id="82" idx="2"/>
            <a:endCxn id="58" idx="4"/>
          </p:cNvCxnSpPr>
          <p:nvPr/>
        </p:nvCxnSpPr>
        <p:spPr>
          <a:xfrm rot="5400000" flipH="1">
            <a:off x="5160966" y="3842091"/>
            <a:ext cx="307867" cy="2005988"/>
          </a:xfrm>
          <a:prstGeom prst="curvedConnector3">
            <a:avLst>
              <a:gd name="adj1" fmla="val -73276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18311" y="5191623"/>
            <a:ext cx="729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8" name="구부러진 연결선 87"/>
          <p:cNvCxnSpPr>
            <a:stCxn id="91" idx="0"/>
            <a:endCxn id="67" idx="0"/>
          </p:cNvCxnSpPr>
          <p:nvPr/>
        </p:nvCxnSpPr>
        <p:spPr>
          <a:xfrm rot="16200000" flipV="1">
            <a:off x="4242041" y="2911158"/>
            <a:ext cx="1069347" cy="3096166"/>
          </a:xfrm>
          <a:prstGeom prst="curvedConnector3">
            <a:avLst>
              <a:gd name="adj1" fmla="val 1435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414687" y="3303175"/>
            <a:ext cx="1159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 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⑤)) </a:t>
            </a:r>
          </a:p>
        </p:txBody>
      </p:sp>
      <p:sp>
        <p:nvSpPr>
          <p:cNvPr id="91" name="타원 90"/>
          <p:cNvSpPr/>
          <p:nvPr/>
        </p:nvSpPr>
        <p:spPr>
          <a:xfrm>
            <a:off x="6272368" y="4993914"/>
            <a:ext cx="104857" cy="906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5787" y="1923898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0842" y="1946983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0845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61958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75383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30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21230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78418" y="2498180"/>
          <a:ext cx="8355932" cy="62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893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3663039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생략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 . .) |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((①, (②,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)),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④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 ⑤) 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⑤))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(((①, ②),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), </a:t>
                      </a:r>
                      <a:r>
                        <a:rPr lang="en-US" altLang="ko-KR" sz="11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b="1" i="1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⑤))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altLang="ko-KR" sz="11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1" strike="noStrike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i="1" strike="noStrike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en-US" altLang="ko-KR" sz="1100" b="1" i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r>
                        <a:rPr lang="en-US" altLang="ko-KR" sz="1100" b="1" i="1" strike="noStrike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100" b="1" i="1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i="1" dirty="0" smtClean="0">
                          <a:solidFill>
                            <a:srgbClr val="FF0000"/>
                          </a:solidFill>
                        </a:rPr>
                        <a:t>⑤))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| ((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)),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endParaRPr lang="ko-KR" altLang="en-US" sz="110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744833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703762" y="4497622"/>
            <a:ext cx="6406484" cy="439758"/>
            <a:chOff x="1438532" y="5375604"/>
            <a:chExt cx="8541978" cy="586344"/>
          </a:xfrm>
        </p:grpSpPr>
        <p:grpSp>
          <p:nvGrpSpPr>
            <p:cNvPr id="89" name="그룹 88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0" name="구부러진 연결선 89"/>
            <p:cNvCxnSpPr>
              <a:stCxn id="91" idx="0"/>
              <a:endCxn id="94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타원 97"/>
          <p:cNvSpPr/>
          <p:nvPr/>
        </p:nvSpPr>
        <p:spPr>
          <a:xfrm>
            <a:off x="1545810" y="4224666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99" name="구부러진 연결선 98"/>
          <p:cNvCxnSpPr>
            <a:stCxn id="95" idx="0"/>
            <a:endCxn id="98" idx="0"/>
          </p:cNvCxnSpPr>
          <p:nvPr/>
        </p:nvCxnSpPr>
        <p:spPr>
          <a:xfrm rot="16200000" flipV="1">
            <a:off x="2553669" y="3277868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 99"/>
          <p:cNvCxnSpPr>
            <a:stCxn id="94" idx="4"/>
            <a:endCxn id="95" idx="4"/>
          </p:cNvCxnSpPr>
          <p:nvPr/>
        </p:nvCxnSpPr>
        <p:spPr>
          <a:xfrm rot="16200000" flipH="1">
            <a:off x="3088163" y="3975120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3090231" y="4976381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2" name="구부러진 연결선 101"/>
          <p:cNvCxnSpPr/>
          <p:nvPr/>
        </p:nvCxnSpPr>
        <p:spPr>
          <a:xfrm rot="16200000" flipH="1">
            <a:off x="1857599" y="3747280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 102"/>
          <p:cNvCxnSpPr>
            <a:stCxn id="95" idx="0"/>
            <a:endCxn id="96" idx="0"/>
          </p:cNvCxnSpPr>
          <p:nvPr/>
        </p:nvCxnSpPr>
        <p:spPr>
          <a:xfrm rot="16200000" flipH="1">
            <a:off x="4387522" y="3883515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2611940" y="3893794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5" name="구부러진 연결선 104"/>
          <p:cNvCxnSpPr>
            <a:stCxn id="96" idx="0"/>
            <a:endCxn id="104" idx="0"/>
          </p:cNvCxnSpPr>
          <p:nvPr/>
        </p:nvCxnSpPr>
        <p:spPr>
          <a:xfrm rot="16200000" flipV="1">
            <a:off x="3543973" y="3039966"/>
            <a:ext cx="620048" cy="2327703"/>
          </a:xfrm>
          <a:prstGeom prst="curvedConnector3">
            <a:avLst>
              <a:gd name="adj1" fmla="val 12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85919" y="4241272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99966" y="4777794"/>
            <a:ext cx="4420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06870" y="5040088"/>
            <a:ext cx="6983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30202" y="3933426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05796" y="3752021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210110" y="4247086"/>
            <a:ext cx="474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2" name="구부러진 연결선 111"/>
          <p:cNvCxnSpPr>
            <a:stCxn id="96" idx="4"/>
            <a:endCxn id="101" idx="3"/>
          </p:cNvCxnSpPr>
          <p:nvPr/>
        </p:nvCxnSpPr>
        <p:spPr>
          <a:xfrm rot="5400000">
            <a:off x="3893262" y="3882604"/>
            <a:ext cx="330590" cy="1918583"/>
          </a:xfrm>
          <a:prstGeom prst="curvedConnector3">
            <a:avLst>
              <a:gd name="adj1" fmla="val 18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659454" y="5062746"/>
            <a:ext cx="60144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((②,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852142" y="5121524"/>
            <a:ext cx="162426" cy="138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5" name="구부러진 연결선 114"/>
          <p:cNvCxnSpPr>
            <a:stCxn id="96" idx="4"/>
            <a:endCxn id="114" idx="4"/>
          </p:cNvCxnSpPr>
          <p:nvPr/>
        </p:nvCxnSpPr>
        <p:spPr>
          <a:xfrm rot="5400000">
            <a:off x="3183958" y="3425997"/>
            <a:ext cx="583287" cy="3084494"/>
          </a:xfrm>
          <a:prstGeom prst="curvedConnector3">
            <a:avLst>
              <a:gd name="adj1" fmla="val 1623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905786" y="5435593"/>
            <a:ext cx="91372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7" name="구부러진 연결선 116"/>
          <p:cNvCxnSpPr>
            <a:stCxn id="97" idx="4"/>
            <a:endCxn id="96" idx="4"/>
          </p:cNvCxnSpPr>
          <p:nvPr/>
        </p:nvCxnSpPr>
        <p:spPr>
          <a:xfrm rot="5400000">
            <a:off x="5774645" y="3919803"/>
            <a:ext cx="9525" cy="1513595"/>
          </a:xfrm>
          <a:prstGeom prst="curvedConnector3">
            <a:avLst>
              <a:gd name="adj1" fmla="val 3126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 117"/>
          <p:cNvCxnSpPr>
            <a:stCxn id="111" idx="0"/>
            <a:endCxn id="97" idx="0"/>
          </p:cNvCxnSpPr>
          <p:nvPr/>
        </p:nvCxnSpPr>
        <p:spPr>
          <a:xfrm rot="16200000" flipH="1">
            <a:off x="5356010" y="3338408"/>
            <a:ext cx="266756" cy="2084109"/>
          </a:xfrm>
          <a:prstGeom prst="curvedConnector3">
            <a:avLst>
              <a:gd name="adj1" fmla="val -140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543655" y="4772037"/>
            <a:ext cx="47150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67628" y="3893794"/>
            <a:ext cx="7825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1" name="구부러진 연결선 120"/>
          <p:cNvCxnSpPr/>
          <p:nvPr/>
        </p:nvCxnSpPr>
        <p:spPr>
          <a:xfrm rot="16200000" flipH="1">
            <a:off x="4778720" y="2792516"/>
            <a:ext cx="816256" cy="2671976"/>
          </a:xfrm>
          <a:prstGeom prst="curvedConnector3">
            <a:avLst>
              <a:gd name="adj1" fmla="val -32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151269" y="3252577"/>
            <a:ext cx="116162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3" name="구부러진 연결선 122"/>
          <p:cNvCxnSpPr>
            <a:stCxn id="97" idx="4"/>
            <a:endCxn id="116" idx="2"/>
          </p:cNvCxnSpPr>
          <p:nvPr/>
        </p:nvCxnSpPr>
        <p:spPr>
          <a:xfrm rot="5400000">
            <a:off x="4469448" y="3569804"/>
            <a:ext cx="955199" cy="3168793"/>
          </a:xfrm>
          <a:prstGeom prst="curvedConnector3">
            <a:avLst>
              <a:gd name="adj1" fmla="val 117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90327" y="5604548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5" name="구부러진 연결선 124"/>
          <p:cNvCxnSpPr>
            <a:stCxn id="119" idx="2"/>
            <a:endCxn id="95" idx="4"/>
          </p:cNvCxnSpPr>
          <p:nvPr/>
        </p:nvCxnSpPr>
        <p:spPr>
          <a:xfrm rot="5400000" flipH="1">
            <a:off x="4622481" y="3811318"/>
            <a:ext cx="307867" cy="2005988"/>
          </a:xfrm>
          <a:prstGeom prst="curvedConnector3">
            <a:avLst>
              <a:gd name="adj1" fmla="val -73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979825" y="5160850"/>
            <a:ext cx="729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8" name="구부러진 연결선 27"/>
          <p:cNvCxnSpPr>
            <a:stCxn id="39" idx="0"/>
            <a:endCxn id="104" idx="0"/>
          </p:cNvCxnSpPr>
          <p:nvPr/>
        </p:nvCxnSpPr>
        <p:spPr>
          <a:xfrm rot="16200000" flipV="1">
            <a:off x="3694171" y="2889769"/>
            <a:ext cx="1074011" cy="3082061"/>
          </a:xfrm>
          <a:prstGeom prst="curvedConnector3">
            <a:avLst>
              <a:gd name="adj1" fmla="val 149571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331848" y="3273095"/>
            <a:ext cx="1159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 </a:t>
            </a:r>
          </a:p>
        </p:txBody>
      </p:sp>
      <p:sp>
        <p:nvSpPr>
          <p:cNvPr id="39" name="타원 38"/>
          <p:cNvSpPr/>
          <p:nvPr/>
        </p:nvSpPr>
        <p:spPr>
          <a:xfrm>
            <a:off x="5719778" y="4967804"/>
            <a:ext cx="104857" cy="906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54" name="구부러진 연결선 53"/>
          <p:cNvCxnSpPr>
            <a:stCxn id="66" idx="0"/>
            <a:endCxn id="111" idx="0"/>
          </p:cNvCxnSpPr>
          <p:nvPr/>
        </p:nvCxnSpPr>
        <p:spPr>
          <a:xfrm rot="5400000" flipH="1" flipV="1">
            <a:off x="3399001" y="3947396"/>
            <a:ext cx="748644" cy="1348022"/>
          </a:xfrm>
          <a:prstGeom prst="curvedConnector3">
            <a:avLst>
              <a:gd name="adj1" fmla="val 1156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10035" y="4164972"/>
            <a:ext cx="91372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②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 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</a:p>
        </p:txBody>
      </p:sp>
      <p:sp>
        <p:nvSpPr>
          <p:cNvPr id="66" name="타원 65"/>
          <p:cNvSpPr/>
          <p:nvPr/>
        </p:nvSpPr>
        <p:spPr>
          <a:xfrm>
            <a:off x="3011674" y="4995730"/>
            <a:ext cx="175277" cy="1407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1943" y="3177425"/>
            <a:ext cx="2148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친구의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동생과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놀며 즐겼다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)))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되므로 맞지 않은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구문이기 때문에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Active Edge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추가하지 않음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0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5787" y="1923898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0842" y="1946983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0845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61958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75383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30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21230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78418" y="2498180"/>
          <a:ext cx="8355932" cy="62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204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3163728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①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②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(①, ②) | 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생략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 . .)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⑤))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en-US" altLang="ko-KR" sz="1100" strike="noStrike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(((①, ②),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③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), 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⑤)) </a:t>
                      </a:r>
                      <a:r>
                        <a:rPr lang="en-US" altLang="ko-KR" sz="1100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| </a:t>
                      </a:r>
                      <a:r>
                        <a:rPr lang="en-US" altLang="ko-KR" sz="1100" b="1" i="1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), </a:t>
                      </a:r>
                      <a:r>
                        <a:rPr lang="en-US" altLang="ko-KR" sz="11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100" b="1" i="1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b="1" i="1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⑤))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strike="noStrike" dirty="0" smtClean="0">
                          <a:solidFill>
                            <a:srgbClr val="FF0000"/>
                          </a:solidFill>
                        </a:rPr>
                        <a:t>((</a:t>
                      </a:r>
                      <a:r>
                        <a:rPr lang="ko-KR" altLang="en-US" sz="1200" b="1" i="1" strike="noStrike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en-US" altLang="ko-KR" sz="1200" b="1" i="1" strike="noStrike" dirty="0" smtClean="0">
                          <a:solidFill>
                            <a:srgbClr val="FF0000"/>
                          </a:solidFill>
                        </a:rPr>
                        <a:t>, (</a:t>
                      </a:r>
                      <a:r>
                        <a:rPr lang="ko-KR" altLang="en-US" sz="1200" b="1" i="1" strike="noStrike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r>
                        <a:rPr lang="en-US" altLang="ko-KR" sz="1200" b="1" i="1" strike="noStrike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i="1" strike="noStrike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r>
                        <a:rPr lang="en-US" altLang="ko-KR" sz="1200" b="1" i="1" strike="noStrike" dirty="0" smtClean="0">
                          <a:solidFill>
                            <a:srgbClr val="FF0000"/>
                          </a:solidFill>
                        </a:rPr>
                        <a:t>)), </a:t>
                      </a:r>
                      <a:r>
                        <a:rPr lang="en-US" altLang="ko-KR" sz="1200" b="1" i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1" i="1" strike="noStrike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r>
                        <a:rPr lang="en-US" altLang="ko-KR" sz="1200" b="1" i="1" strike="noStrike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200" b="1" i="1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i="1" dirty="0" smtClean="0">
                          <a:solidFill>
                            <a:srgbClr val="FF0000"/>
                          </a:solidFill>
                        </a:rPr>
                        <a:t>⑤))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744833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1293834" y="4418197"/>
            <a:ext cx="6406484" cy="439758"/>
            <a:chOff x="1438532" y="5375604"/>
            <a:chExt cx="8541978" cy="586344"/>
          </a:xfrm>
        </p:grpSpPr>
        <p:grpSp>
          <p:nvGrpSpPr>
            <p:cNvPr id="68" name="그룹 67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69" name="구부러진 연결선 68"/>
            <p:cNvCxnSpPr>
              <a:stCxn id="70" idx="0"/>
              <a:endCxn id="72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2135882" y="4145241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77" name="구부러진 연결선 76"/>
          <p:cNvCxnSpPr>
            <a:stCxn id="73" idx="0"/>
            <a:endCxn id="76" idx="0"/>
          </p:cNvCxnSpPr>
          <p:nvPr/>
        </p:nvCxnSpPr>
        <p:spPr>
          <a:xfrm rot="16200000" flipV="1">
            <a:off x="3143741" y="3198443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72" idx="4"/>
            <a:endCxn id="73" idx="4"/>
          </p:cNvCxnSpPr>
          <p:nvPr/>
        </p:nvCxnSpPr>
        <p:spPr>
          <a:xfrm rot="16200000" flipH="1">
            <a:off x="3678235" y="3895695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680303" y="4896956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0" name="구부러진 연결선 79"/>
          <p:cNvCxnSpPr/>
          <p:nvPr/>
        </p:nvCxnSpPr>
        <p:spPr>
          <a:xfrm rot="16200000" flipH="1">
            <a:off x="2447671" y="3667855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73" idx="0"/>
            <a:endCxn id="74" idx="0"/>
          </p:cNvCxnSpPr>
          <p:nvPr/>
        </p:nvCxnSpPr>
        <p:spPr>
          <a:xfrm rot="16200000" flipH="1">
            <a:off x="4977595" y="3804090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202012" y="3814369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3" name="구부러진 연결선 82"/>
          <p:cNvCxnSpPr>
            <a:stCxn id="74" idx="0"/>
            <a:endCxn id="82" idx="0"/>
          </p:cNvCxnSpPr>
          <p:nvPr/>
        </p:nvCxnSpPr>
        <p:spPr>
          <a:xfrm rot="16200000" flipV="1">
            <a:off x="4134045" y="2960541"/>
            <a:ext cx="620048" cy="2327703"/>
          </a:xfrm>
          <a:prstGeom prst="curvedConnector3">
            <a:avLst>
              <a:gd name="adj1" fmla="val 12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75991" y="4161847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90039" y="4698369"/>
            <a:ext cx="4420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96942" y="4960663"/>
            <a:ext cx="6983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20275" y="3854001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95869" y="3672596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00182" y="4167661"/>
            <a:ext cx="474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90" name="구부러진 연결선 89"/>
          <p:cNvCxnSpPr>
            <a:stCxn id="74" idx="4"/>
            <a:endCxn id="79" idx="3"/>
          </p:cNvCxnSpPr>
          <p:nvPr/>
        </p:nvCxnSpPr>
        <p:spPr>
          <a:xfrm rot="5400000">
            <a:off x="4483334" y="3803179"/>
            <a:ext cx="330590" cy="1918583"/>
          </a:xfrm>
          <a:prstGeom prst="curvedConnector3">
            <a:avLst>
              <a:gd name="adj1" fmla="val 18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49526" y="4983321"/>
            <a:ext cx="60144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((②,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42214" y="5042099"/>
            <a:ext cx="162426" cy="138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93" name="구부러진 연결선 92"/>
          <p:cNvCxnSpPr>
            <a:stCxn id="74" idx="4"/>
            <a:endCxn id="92" idx="4"/>
          </p:cNvCxnSpPr>
          <p:nvPr/>
        </p:nvCxnSpPr>
        <p:spPr>
          <a:xfrm rot="5400000">
            <a:off x="3774030" y="3346572"/>
            <a:ext cx="583287" cy="3084494"/>
          </a:xfrm>
          <a:prstGeom prst="curvedConnector3">
            <a:avLst>
              <a:gd name="adj1" fmla="val 1623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95858" y="5356168"/>
            <a:ext cx="91372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95" name="구부러진 연결선 94"/>
          <p:cNvCxnSpPr>
            <a:stCxn id="75" idx="4"/>
            <a:endCxn id="74" idx="4"/>
          </p:cNvCxnSpPr>
          <p:nvPr/>
        </p:nvCxnSpPr>
        <p:spPr>
          <a:xfrm rot="5400000">
            <a:off x="6364718" y="3840378"/>
            <a:ext cx="9525" cy="1513595"/>
          </a:xfrm>
          <a:prstGeom prst="curvedConnector3">
            <a:avLst>
              <a:gd name="adj1" fmla="val 3126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/>
          <p:cNvCxnSpPr>
            <a:stCxn id="89" idx="0"/>
            <a:endCxn id="75" idx="0"/>
          </p:cNvCxnSpPr>
          <p:nvPr/>
        </p:nvCxnSpPr>
        <p:spPr>
          <a:xfrm rot="16200000" flipH="1">
            <a:off x="5946082" y="3258983"/>
            <a:ext cx="266756" cy="2084109"/>
          </a:xfrm>
          <a:prstGeom prst="curvedConnector3">
            <a:avLst>
              <a:gd name="adj1" fmla="val -140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33727" y="4692612"/>
            <a:ext cx="47150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57700" y="3814369"/>
            <a:ext cx="7825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99" name="구부러진 연결선 98"/>
          <p:cNvCxnSpPr/>
          <p:nvPr/>
        </p:nvCxnSpPr>
        <p:spPr>
          <a:xfrm rot="16200000" flipH="1">
            <a:off x="5368792" y="2713091"/>
            <a:ext cx="816256" cy="2671976"/>
          </a:xfrm>
          <a:prstGeom prst="curvedConnector3">
            <a:avLst>
              <a:gd name="adj1" fmla="val -32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741341" y="3173152"/>
            <a:ext cx="116162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1" name="구부러진 연결선 100"/>
          <p:cNvCxnSpPr>
            <a:stCxn id="75" idx="4"/>
            <a:endCxn id="94" idx="2"/>
          </p:cNvCxnSpPr>
          <p:nvPr/>
        </p:nvCxnSpPr>
        <p:spPr>
          <a:xfrm rot="5400000">
            <a:off x="5059520" y="3490379"/>
            <a:ext cx="955199" cy="3168793"/>
          </a:xfrm>
          <a:prstGeom prst="curvedConnector3">
            <a:avLst>
              <a:gd name="adj1" fmla="val 117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80399" y="5525123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3" name="구부러진 연결선 102"/>
          <p:cNvCxnSpPr>
            <a:stCxn id="97" idx="2"/>
            <a:endCxn id="73" idx="4"/>
          </p:cNvCxnSpPr>
          <p:nvPr/>
        </p:nvCxnSpPr>
        <p:spPr>
          <a:xfrm rot="5400000" flipH="1">
            <a:off x="5212553" y="3731893"/>
            <a:ext cx="307867" cy="2005988"/>
          </a:xfrm>
          <a:prstGeom prst="curvedConnector3">
            <a:avLst>
              <a:gd name="adj1" fmla="val -73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569897" y="5081425"/>
            <a:ext cx="729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5" name="구부러진 연결선 104"/>
          <p:cNvCxnSpPr>
            <a:stCxn id="109" idx="0"/>
            <a:endCxn id="82" idx="0"/>
          </p:cNvCxnSpPr>
          <p:nvPr/>
        </p:nvCxnSpPr>
        <p:spPr>
          <a:xfrm rot="16200000" flipV="1">
            <a:off x="4284243" y="2810344"/>
            <a:ext cx="1074011" cy="3082061"/>
          </a:xfrm>
          <a:prstGeom prst="curvedConnector3">
            <a:avLst>
              <a:gd name="adj1" fmla="val 149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21920" y="3193670"/>
            <a:ext cx="1159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 </a:t>
            </a:r>
          </a:p>
        </p:txBody>
      </p:sp>
      <p:cxnSp>
        <p:nvCxnSpPr>
          <p:cNvPr id="107" name="구부러진 연결선 106"/>
          <p:cNvCxnSpPr>
            <a:stCxn id="97" idx="2"/>
            <a:endCxn id="92" idx="4"/>
          </p:cNvCxnSpPr>
          <p:nvPr/>
        </p:nvCxnSpPr>
        <p:spPr>
          <a:xfrm rot="5400000">
            <a:off x="4300632" y="3111615"/>
            <a:ext cx="291644" cy="3846053"/>
          </a:xfrm>
          <a:prstGeom prst="curvedConnector3">
            <a:avLst>
              <a:gd name="adj1" fmla="val 35062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878503" y="5588559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①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②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)), 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</a:p>
        </p:txBody>
      </p:sp>
      <p:sp>
        <p:nvSpPr>
          <p:cNvPr id="109" name="타원 108"/>
          <p:cNvSpPr/>
          <p:nvPr/>
        </p:nvSpPr>
        <p:spPr>
          <a:xfrm>
            <a:off x="6309850" y="4888379"/>
            <a:ext cx="104857" cy="906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0" name="구부러진 연결선 109"/>
          <p:cNvCxnSpPr/>
          <p:nvPr/>
        </p:nvCxnSpPr>
        <p:spPr>
          <a:xfrm rot="5400000" flipH="1" flipV="1">
            <a:off x="3999531" y="3875861"/>
            <a:ext cx="722468" cy="1343786"/>
          </a:xfrm>
          <a:prstGeom prst="curvedConnector3">
            <a:avLst>
              <a:gd name="adj1" fmla="val 123731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069041" y="4135278"/>
            <a:ext cx="91372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②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 분석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의존 문법인가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이미 </a:t>
            </a:r>
            <a:r>
              <a:rPr lang="en-US" altLang="ko-KR" dirty="0" smtClean="0"/>
              <a:t>1988</a:t>
            </a:r>
            <a:r>
              <a:rPr lang="ko-KR" altLang="en-US" dirty="0" smtClean="0"/>
              <a:t>년부터 의존 문법을 주장함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한국어 특성을 기반으로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언어는 완벽하지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구구조문법을 이용한 방법은 영어와 같은 언어에서 출발했지만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한계를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영어에서도 </a:t>
            </a:r>
            <a:r>
              <a:rPr lang="en-US" altLang="ko-KR" dirty="0" smtClean="0"/>
              <a:t>LFG, HPSG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의존문법의</a:t>
            </a:r>
            <a:r>
              <a:rPr lang="ko-KR" altLang="en-US" dirty="0" smtClean="0"/>
              <a:t> 특징을 도입하고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 처리를 동시에 적용할 수 있음 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심층학습에</a:t>
            </a:r>
            <a:r>
              <a:rPr lang="ko-KR" altLang="en-US" dirty="0" smtClean="0"/>
              <a:t> 적합함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문맥자유문법을 넘어서면 처리가 어려움</a:t>
            </a:r>
            <a:r>
              <a:rPr lang="en-US" altLang="ko-KR" dirty="0" smtClean="0"/>
              <a:t>(0.5% </a:t>
            </a:r>
            <a:r>
              <a:rPr lang="ko-KR" altLang="en-US" dirty="0" smtClean="0"/>
              <a:t>미만 문서에서 보임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밥은 아주 먹기 쉽습니다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불가능한 것은 아님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48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5787" y="1923898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357" y="1638945"/>
            <a:ext cx="877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sentence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842" y="1638945"/>
            <a:ext cx="2687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 친구의 동생과 놀며 즐겼다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0842" y="1946983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즐겼다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0845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61958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75383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306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21230" y="2243964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78418" y="2498180"/>
          <a:ext cx="8355931" cy="62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208">
                  <a:extLst>
                    <a:ext uri="{9D8B030D-6E8A-4147-A177-3AD203B41FA5}">
                      <a16:colId xmlns:a16="http://schemas.microsoft.com/office/drawing/2014/main" val="1651701915"/>
                    </a:ext>
                  </a:extLst>
                </a:gridCol>
                <a:gridCol w="1256723">
                  <a:extLst>
                    <a:ext uri="{9D8B030D-6E8A-4147-A177-3AD203B41FA5}">
                      <a16:colId xmlns:a16="http://schemas.microsoft.com/office/drawing/2014/main" val="164581695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Active Edge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924266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(①, ②) |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((①, ②),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 ③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생략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. . .)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(((①, ②),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 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altLang="ko-KR" sz="1100" b="1" strike="noStrik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⑤)) | 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((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)),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strike="noStrike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en-US" altLang="ko-KR" sz="1100" b="1" strike="noStrik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⑤))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744833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1384070" y="4430228"/>
            <a:ext cx="6406484" cy="439758"/>
            <a:chOff x="1438532" y="5375604"/>
            <a:chExt cx="8541978" cy="586344"/>
          </a:xfrm>
        </p:grpSpPr>
        <p:grpSp>
          <p:nvGrpSpPr>
            <p:cNvPr id="89" name="그룹 88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0" name="구부러진 연결선 89"/>
            <p:cNvCxnSpPr>
              <a:stCxn id="91" idx="0"/>
              <a:endCxn id="94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타원 97"/>
          <p:cNvSpPr/>
          <p:nvPr/>
        </p:nvSpPr>
        <p:spPr>
          <a:xfrm>
            <a:off x="2226118" y="4157273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99" name="구부러진 연결선 98"/>
          <p:cNvCxnSpPr>
            <a:stCxn id="95" idx="0"/>
            <a:endCxn id="98" idx="0"/>
          </p:cNvCxnSpPr>
          <p:nvPr/>
        </p:nvCxnSpPr>
        <p:spPr>
          <a:xfrm rot="16200000" flipV="1">
            <a:off x="3233978" y="3210474"/>
            <a:ext cx="272952" cy="2166549"/>
          </a:xfrm>
          <a:prstGeom prst="curvedConnector3">
            <a:avLst>
              <a:gd name="adj1" fmla="val 217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 99"/>
          <p:cNvCxnSpPr>
            <a:stCxn id="94" idx="4"/>
            <a:endCxn id="95" idx="4"/>
          </p:cNvCxnSpPr>
          <p:nvPr/>
        </p:nvCxnSpPr>
        <p:spPr>
          <a:xfrm rot="16200000" flipH="1">
            <a:off x="3768471" y="3907727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3770539" y="4908988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2" name="구부러진 연결선 101"/>
          <p:cNvCxnSpPr/>
          <p:nvPr/>
        </p:nvCxnSpPr>
        <p:spPr>
          <a:xfrm rot="16200000" flipH="1">
            <a:off x="2537908" y="3679886"/>
            <a:ext cx="330590" cy="2166309"/>
          </a:xfrm>
          <a:prstGeom prst="curvedConnector3">
            <a:avLst>
              <a:gd name="adj1" fmla="val 18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 102"/>
          <p:cNvCxnSpPr>
            <a:stCxn id="95" idx="0"/>
            <a:endCxn id="96" idx="0"/>
          </p:cNvCxnSpPr>
          <p:nvPr/>
        </p:nvCxnSpPr>
        <p:spPr>
          <a:xfrm rot="16200000" flipH="1">
            <a:off x="5067831" y="3816121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292248" y="3826401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5" name="구부러진 연결선 104"/>
          <p:cNvCxnSpPr>
            <a:stCxn id="96" idx="0"/>
            <a:endCxn id="104" idx="0"/>
          </p:cNvCxnSpPr>
          <p:nvPr/>
        </p:nvCxnSpPr>
        <p:spPr>
          <a:xfrm rot="16200000" flipV="1">
            <a:off x="4224281" y="2972573"/>
            <a:ext cx="620048" cy="2327703"/>
          </a:xfrm>
          <a:prstGeom prst="curvedConnector3">
            <a:avLst>
              <a:gd name="adj1" fmla="val 12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66227" y="4173879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80275" y="4710400"/>
            <a:ext cx="4420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87179" y="4972695"/>
            <a:ext cx="6983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010511" y="3866032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86105" y="3684628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90419" y="4179692"/>
            <a:ext cx="474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2" name="구부러진 연결선 111"/>
          <p:cNvCxnSpPr>
            <a:stCxn id="96" idx="4"/>
            <a:endCxn id="101" idx="3"/>
          </p:cNvCxnSpPr>
          <p:nvPr/>
        </p:nvCxnSpPr>
        <p:spPr>
          <a:xfrm rot="5400000">
            <a:off x="4573570" y="3815210"/>
            <a:ext cx="330590" cy="1918583"/>
          </a:xfrm>
          <a:prstGeom prst="curvedConnector3">
            <a:avLst>
              <a:gd name="adj1" fmla="val 18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9763" y="4995352"/>
            <a:ext cx="60144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((②,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532450" y="5054131"/>
            <a:ext cx="162426" cy="138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5" name="구부러진 연결선 114"/>
          <p:cNvCxnSpPr>
            <a:stCxn id="96" idx="4"/>
            <a:endCxn id="114" idx="4"/>
          </p:cNvCxnSpPr>
          <p:nvPr/>
        </p:nvCxnSpPr>
        <p:spPr>
          <a:xfrm rot="5400000">
            <a:off x="3864266" y="3358603"/>
            <a:ext cx="583287" cy="3084494"/>
          </a:xfrm>
          <a:prstGeom prst="curvedConnector3">
            <a:avLst>
              <a:gd name="adj1" fmla="val 1623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86094" y="5368199"/>
            <a:ext cx="91372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7" name="구부러진 연결선 116"/>
          <p:cNvCxnSpPr>
            <a:stCxn id="97" idx="4"/>
            <a:endCxn id="96" idx="4"/>
          </p:cNvCxnSpPr>
          <p:nvPr/>
        </p:nvCxnSpPr>
        <p:spPr>
          <a:xfrm rot="5400000">
            <a:off x="6454954" y="3852409"/>
            <a:ext cx="9525" cy="1513595"/>
          </a:xfrm>
          <a:prstGeom prst="curvedConnector3">
            <a:avLst>
              <a:gd name="adj1" fmla="val 3126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 117"/>
          <p:cNvCxnSpPr>
            <a:stCxn id="111" idx="0"/>
            <a:endCxn id="97" idx="0"/>
          </p:cNvCxnSpPr>
          <p:nvPr/>
        </p:nvCxnSpPr>
        <p:spPr>
          <a:xfrm rot="16200000" flipH="1">
            <a:off x="6036319" y="3271015"/>
            <a:ext cx="266756" cy="2084109"/>
          </a:xfrm>
          <a:prstGeom prst="curvedConnector3">
            <a:avLst>
              <a:gd name="adj1" fmla="val -140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223963" y="4704643"/>
            <a:ext cx="47150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847937" y="3826400"/>
            <a:ext cx="7825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1" name="구부러진 연결선 120"/>
          <p:cNvCxnSpPr/>
          <p:nvPr/>
        </p:nvCxnSpPr>
        <p:spPr>
          <a:xfrm rot="16200000" flipH="1">
            <a:off x="5459028" y="2725123"/>
            <a:ext cx="816256" cy="2671976"/>
          </a:xfrm>
          <a:prstGeom prst="curvedConnector3">
            <a:avLst>
              <a:gd name="adj1" fmla="val -32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831577" y="3185183"/>
            <a:ext cx="116162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3" name="구부러진 연결선 122"/>
          <p:cNvCxnSpPr>
            <a:stCxn id="97" idx="4"/>
            <a:endCxn id="116" idx="2"/>
          </p:cNvCxnSpPr>
          <p:nvPr/>
        </p:nvCxnSpPr>
        <p:spPr>
          <a:xfrm rot="5400000">
            <a:off x="5149756" y="3502410"/>
            <a:ext cx="955199" cy="3168793"/>
          </a:xfrm>
          <a:prstGeom prst="curvedConnector3">
            <a:avLst>
              <a:gd name="adj1" fmla="val 117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70635" y="5537155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5" name="구부러진 연결선 124"/>
          <p:cNvCxnSpPr>
            <a:stCxn id="119" idx="2"/>
            <a:endCxn id="95" idx="4"/>
          </p:cNvCxnSpPr>
          <p:nvPr/>
        </p:nvCxnSpPr>
        <p:spPr>
          <a:xfrm rot="5400000" flipH="1">
            <a:off x="5302789" y="3743924"/>
            <a:ext cx="307867" cy="2005988"/>
          </a:xfrm>
          <a:prstGeom prst="curvedConnector3">
            <a:avLst>
              <a:gd name="adj1" fmla="val -73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660133" y="5093456"/>
            <a:ext cx="729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8" name="구부러진 연결선 27"/>
          <p:cNvCxnSpPr>
            <a:stCxn id="58" idx="0"/>
            <a:endCxn id="104" idx="0"/>
          </p:cNvCxnSpPr>
          <p:nvPr/>
        </p:nvCxnSpPr>
        <p:spPr>
          <a:xfrm rot="16200000" flipV="1">
            <a:off x="4374479" y="2822375"/>
            <a:ext cx="1074011" cy="3082061"/>
          </a:xfrm>
          <a:prstGeom prst="curvedConnector3">
            <a:avLst>
              <a:gd name="adj1" fmla="val 149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012156" y="3205702"/>
            <a:ext cx="1159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 </a:t>
            </a:r>
          </a:p>
        </p:txBody>
      </p:sp>
      <p:cxnSp>
        <p:nvCxnSpPr>
          <p:cNvPr id="14" name="구부러진 연결선 13"/>
          <p:cNvCxnSpPr>
            <a:stCxn id="119" idx="2"/>
            <a:endCxn id="114" idx="4"/>
          </p:cNvCxnSpPr>
          <p:nvPr/>
        </p:nvCxnSpPr>
        <p:spPr>
          <a:xfrm rot="5400000">
            <a:off x="4390868" y="3123646"/>
            <a:ext cx="291644" cy="3846053"/>
          </a:xfrm>
          <a:prstGeom prst="curvedConnector3">
            <a:avLst>
              <a:gd name="adj1" fmla="val 350622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00211" y="5730806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①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②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</a:p>
        </p:txBody>
      </p:sp>
      <p:sp>
        <p:nvSpPr>
          <p:cNvPr id="58" name="타원 57"/>
          <p:cNvSpPr/>
          <p:nvPr/>
        </p:nvSpPr>
        <p:spPr>
          <a:xfrm>
            <a:off x="6400086" y="4900411"/>
            <a:ext cx="104857" cy="906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1" name="구부러진 연결선 60"/>
          <p:cNvCxnSpPr/>
          <p:nvPr/>
        </p:nvCxnSpPr>
        <p:spPr>
          <a:xfrm rot="5400000" flipH="1" flipV="1">
            <a:off x="4089767" y="3887893"/>
            <a:ext cx="722468" cy="1343786"/>
          </a:xfrm>
          <a:prstGeom prst="curvedConnector3">
            <a:avLst>
              <a:gd name="adj1" fmla="val 123731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59278" y="4147309"/>
            <a:ext cx="91372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②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2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1252488" y="3830046"/>
            <a:ext cx="6406484" cy="439758"/>
            <a:chOff x="1438532" y="5375604"/>
            <a:chExt cx="8541978" cy="586344"/>
          </a:xfrm>
        </p:grpSpPr>
        <p:grpSp>
          <p:nvGrpSpPr>
            <p:cNvPr id="89" name="그룹 88"/>
            <p:cNvGrpSpPr/>
            <p:nvPr/>
          </p:nvGrpSpPr>
          <p:grpSpPr>
            <a:xfrm>
              <a:off x="1438532" y="5375604"/>
              <a:ext cx="8541978" cy="586344"/>
              <a:chOff x="1442320" y="5287372"/>
              <a:chExt cx="8541978" cy="586344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627245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42320" y="5504384"/>
                <a:ext cx="854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예쁜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친구의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동생과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놀며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		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즐겼다</a:t>
                </a:r>
                <a:endParaRPr lang="ko-KR" altLang="en-US" sz="825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3587177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5414529" y="5287372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3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7073767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4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9091893" y="5309003"/>
                <a:ext cx="241335" cy="2170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ko-KR" sz="135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5</a:t>
                </a:r>
                <a:endPara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0" name="구부러진 연결선 89"/>
            <p:cNvCxnSpPr>
              <a:stCxn id="91" idx="0"/>
              <a:endCxn id="94" idx="0"/>
            </p:cNvCxnSpPr>
            <p:nvPr/>
          </p:nvCxnSpPr>
          <p:spPr>
            <a:xfrm rot="5400000" flipH="1" flipV="1">
              <a:off x="2713276" y="4406454"/>
              <a:ext cx="21631" cy="1959932"/>
            </a:xfrm>
            <a:prstGeom prst="curvedConnector3">
              <a:avLst>
                <a:gd name="adj1" fmla="val 17501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타원 97"/>
          <p:cNvSpPr/>
          <p:nvPr/>
        </p:nvSpPr>
        <p:spPr>
          <a:xfrm>
            <a:off x="2094536" y="3557090"/>
            <a:ext cx="122122" cy="1338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99" name="구부러진 연결선 98"/>
          <p:cNvCxnSpPr>
            <a:stCxn id="95" idx="0"/>
            <a:endCxn id="91" idx="0"/>
          </p:cNvCxnSpPr>
          <p:nvPr/>
        </p:nvCxnSpPr>
        <p:spPr>
          <a:xfrm rot="16200000" flipH="1" flipV="1">
            <a:off x="2893803" y="2417922"/>
            <a:ext cx="16223" cy="2840463"/>
          </a:xfrm>
          <a:prstGeom prst="curvedConnector3">
            <a:avLst>
              <a:gd name="adj1" fmla="val -4023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 99"/>
          <p:cNvCxnSpPr>
            <a:stCxn id="94" idx="4"/>
            <a:endCxn id="95" idx="4"/>
          </p:cNvCxnSpPr>
          <p:nvPr/>
        </p:nvCxnSpPr>
        <p:spPr>
          <a:xfrm rot="16200000" flipH="1">
            <a:off x="3636889" y="3307544"/>
            <a:ext cx="9525" cy="1370514"/>
          </a:xfrm>
          <a:prstGeom prst="curvedConnector3">
            <a:avLst>
              <a:gd name="adj1" fmla="val 356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3638957" y="4308805"/>
            <a:ext cx="61694" cy="360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2" name="구부러진 연결선 101"/>
          <p:cNvCxnSpPr>
            <a:stCxn id="91" idx="4"/>
            <a:endCxn id="95" idx="4"/>
          </p:cNvCxnSpPr>
          <p:nvPr/>
        </p:nvCxnSpPr>
        <p:spPr>
          <a:xfrm rot="5400000" flipH="1" flipV="1">
            <a:off x="2893803" y="2580682"/>
            <a:ext cx="16223" cy="2840463"/>
          </a:xfrm>
          <a:prstGeom prst="curvedConnector3">
            <a:avLst>
              <a:gd name="adj1" fmla="val -3949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 102"/>
          <p:cNvCxnSpPr>
            <a:stCxn id="95" idx="0"/>
            <a:endCxn id="96" idx="0"/>
          </p:cNvCxnSpPr>
          <p:nvPr/>
        </p:nvCxnSpPr>
        <p:spPr>
          <a:xfrm rot="16200000" flipH="1">
            <a:off x="4936249" y="3215939"/>
            <a:ext cx="16223" cy="1244429"/>
          </a:xfrm>
          <a:prstGeom prst="curvedConnector3">
            <a:avLst>
              <a:gd name="adj1" fmla="val -1501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160666" y="3226218"/>
            <a:ext cx="156411" cy="172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5" name="구부러진 연결선 104"/>
          <p:cNvCxnSpPr>
            <a:stCxn id="96" idx="0"/>
            <a:endCxn id="91" idx="0"/>
          </p:cNvCxnSpPr>
          <p:nvPr/>
        </p:nvCxnSpPr>
        <p:spPr>
          <a:xfrm rot="16200000" flipV="1">
            <a:off x="3524129" y="1803820"/>
            <a:ext cx="9525" cy="4084892"/>
          </a:xfrm>
          <a:prstGeom prst="curvedConnector3">
            <a:avLst>
              <a:gd name="adj1" fmla="val 10136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934645" y="3573697"/>
            <a:ext cx="5474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48693" y="4110218"/>
            <a:ext cx="4420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37558" y="4428670"/>
            <a:ext cx="6983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9151" y="3225067"/>
            <a:ext cx="69836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05964" y="2704450"/>
            <a:ext cx="91624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②),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58836" y="3579510"/>
            <a:ext cx="474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2" name="구부러진 연결선 111"/>
          <p:cNvCxnSpPr>
            <a:stCxn id="96" idx="4"/>
            <a:endCxn id="94" idx="4"/>
          </p:cNvCxnSpPr>
          <p:nvPr/>
        </p:nvCxnSpPr>
        <p:spPr>
          <a:xfrm rot="5400000" flipH="1">
            <a:off x="4250992" y="2693442"/>
            <a:ext cx="16223" cy="2614943"/>
          </a:xfrm>
          <a:prstGeom prst="curvedConnector3">
            <a:avLst>
              <a:gd name="adj1" fmla="val -4653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37220" y="4514192"/>
            <a:ext cx="76985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400868" y="4453949"/>
            <a:ext cx="162426" cy="138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5" name="구부러진 연결선 114"/>
          <p:cNvCxnSpPr>
            <a:stCxn id="96" idx="4"/>
            <a:endCxn id="91" idx="4"/>
          </p:cNvCxnSpPr>
          <p:nvPr/>
        </p:nvCxnSpPr>
        <p:spPr>
          <a:xfrm rot="5400000">
            <a:off x="3524129" y="1966579"/>
            <a:ext cx="9525" cy="4084892"/>
          </a:xfrm>
          <a:prstGeom prst="curvedConnector3">
            <a:avLst>
              <a:gd name="adj1" fmla="val 11147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025847" y="4806829"/>
            <a:ext cx="91372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((①, (②,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17" name="구부러진 연결선 116"/>
          <p:cNvCxnSpPr>
            <a:stCxn id="97" idx="4"/>
            <a:endCxn id="96" idx="4"/>
          </p:cNvCxnSpPr>
          <p:nvPr/>
        </p:nvCxnSpPr>
        <p:spPr>
          <a:xfrm rot="5400000">
            <a:off x="6323372" y="3252227"/>
            <a:ext cx="9525" cy="1513595"/>
          </a:xfrm>
          <a:prstGeom prst="curvedConnector3">
            <a:avLst>
              <a:gd name="adj1" fmla="val 3126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 117"/>
          <p:cNvCxnSpPr>
            <a:stCxn id="95" idx="0"/>
            <a:endCxn id="97" idx="0"/>
          </p:cNvCxnSpPr>
          <p:nvPr/>
        </p:nvCxnSpPr>
        <p:spPr>
          <a:xfrm rot="16200000" flipH="1">
            <a:off x="5693046" y="2459142"/>
            <a:ext cx="16223" cy="2758023"/>
          </a:xfrm>
          <a:prstGeom prst="curvedConnector3">
            <a:avLst>
              <a:gd name="adj1" fmla="val -43941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092381" y="4104461"/>
            <a:ext cx="47150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22657" y="3176219"/>
            <a:ext cx="7825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1" name="구부러진 연결선 120"/>
          <p:cNvCxnSpPr>
            <a:stCxn id="91" idx="0"/>
            <a:endCxn id="97" idx="0"/>
          </p:cNvCxnSpPr>
          <p:nvPr/>
        </p:nvCxnSpPr>
        <p:spPr>
          <a:xfrm rot="5400000" flipH="1" flipV="1">
            <a:off x="4280926" y="1047023"/>
            <a:ext cx="9525" cy="5598486"/>
          </a:xfrm>
          <a:prstGeom prst="curvedConnector3">
            <a:avLst>
              <a:gd name="adj1" fmla="val 168947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765790" y="2000188"/>
            <a:ext cx="116162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3" name="구부러진 연결선 122"/>
          <p:cNvCxnSpPr>
            <a:stCxn id="97" idx="4"/>
            <a:endCxn id="91" idx="4"/>
          </p:cNvCxnSpPr>
          <p:nvPr/>
        </p:nvCxnSpPr>
        <p:spPr>
          <a:xfrm rot="5400000">
            <a:off x="4280926" y="1209782"/>
            <a:ext cx="9525" cy="5598486"/>
          </a:xfrm>
          <a:prstGeom prst="curvedConnector3">
            <a:avLst>
              <a:gd name="adj1" fmla="val 136105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890754" y="5051401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(((①, (②,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)) 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5" name="구부러진 연결선 124"/>
          <p:cNvCxnSpPr>
            <a:stCxn id="97" idx="4"/>
            <a:endCxn id="95" idx="4"/>
          </p:cNvCxnSpPr>
          <p:nvPr/>
        </p:nvCxnSpPr>
        <p:spPr>
          <a:xfrm rot="5400000" flipH="1">
            <a:off x="5693046" y="2621902"/>
            <a:ext cx="16223" cy="2758023"/>
          </a:xfrm>
          <a:prstGeom prst="curvedConnector3">
            <a:avLst>
              <a:gd name="adj1" fmla="val -4468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28551" y="4493274"/>
            <a:ext cx="729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8" name="구부러진 연결선 27"/>
          <p:cNvCxnSpPr>
            <a:stCxn id="97" idx="0"/>
            <a:endCxn id="91" idx="0"/>
          </p:cNvCxnSpPr>
          <p:nvPr/>
        </p:nvCxnSpPr>
        <p:spPr>
          <a:xfrm rot="16200000" flipV="1">
            <a:off x="4280926" y="1047023"/>
            <a:ext cx="9525" cy="5598486"/>
          </a:xfrm>
          <a:prstGeom prst="curvedConnector3">
            <a:avLst>
              <a:gd name="adj1" fmla="val 13736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705965" y="2320561"/>
            <a:ext cx="11594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(((①, ②),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), 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⑤)) </a:t>
            </a:r>
          </a:p>
        </p:txBody>
      </p:sp>
      <p:cxnSp>
        <p:nvCxnSpPr>
          <p:cNvPr id="50" name="구부러진 연결선 49"/>
          <p:cNvCxnSpPr>
            <a:stCxn id="91" idx="4"/>
            <a:endCxn id="97" idx="4"/>
          </p:cNvCxnSpPr>
          <p:nvPr/>
        </p:nvCxnSpPr>
        <p:spPr>
          <a:xfrm rot="16200000" flipH="1">
            <a:off x="4280926" y="1209782"/>
            <a:ext cx="9525" cy="5598486"/>
          </a:xfrm>
          <a:prstGeom prst="curvedConnector3">
            <a:avLst>
              <a:gd name="adj1" fmla="val 183473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890753" y="5503441"/>
            <a:ext cx="12898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①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②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)), (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42022" y="1479394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Input Buffer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17077" y="1502479"/>
            <a:ext cx="249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친구의 동생과 놀며 즐겼다</a:t>
            </a:r>
            <a:endParaRPr lang="ko-KR" altLang="en-US" sz="8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434691" y="179946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3888193" y="179946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401618" y="179946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824541" y="179946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5247465" y="1799460"/>
            <a:ext cx="181001" cy="162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58" name="구부러진 연결선 57"/>
          <p:cNvCxnSpPr>
            <a:stCxn id="94" idx="0"/>
            <a:endCxn id="96" idx="0"/>
          </p:cNvCxnSpPr>
          <p:nvPr/>
        </p:nvCxnSpPr>
        <p:spPr>
          <a:xfrm rot="16200000" flipH="1">
            <a:off x="4250992" y="2530682"/>
            <a:ext cx="16223" cy="2614943"/>
          </a:xfrm>
          <a:prstGeom prst="curvedConnector3">
            <a:avLst>
              <a:gd name="adj1" fmla="val -25771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765790" y="3163714"/>
            <a:ext cx="91372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②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③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④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⑤))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6601" y="2626644"/>
            <a:ext cx="3253208" cy="2453690"/>
          </a:xfrm>
          <a:prstGeom prst="rect">
            <a:avLst/>
          </a:prstGeom>
        </p:spPr>
      </p:pic>
      <p:sp>
        <p:nvSpPr>
          <p:cNvPr id="49" name="오른쪽 화살표 48"/>
          <p:cNvSpPr/>
          <p:nvPr/>
        </p:nvSpPr>
        <p:spPr>
          <a:xfrm>
            <a:off x="5179594" y="3781862"/>
            <a:ext cx="788069" cy="415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332" y="2270961"/>
            <a:ext cx="5053263" cy="3633536"/>
          </a:xfrm>
          <a:prstGeom prst="rect">
            <a:avLst/>
          </a:prstGeom>
        </p:spPr>
      </p:pic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395537" y="188640"/>
            <a:ext cx="6624736" cy="504056"/>
          </a:xfrm>
        </p:spPr>
        <p:txBody>
          <a:bodyPr/>
          <a:lstStyle/>
          <a:p>
            <a:r>
              <a:rPr lang="ko-KR" altLang="en-US" dirty="0" smtClean="0"/>
              <a:t>후보 파스 트리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8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3866" y="2710675"/>
            <a:ext cx="2964656" cy="2557463"/>
          </a:xfrm>
          <a:prstGeom prst="rect">
            <a:avLst/>
          </a:prstGeom>
        </p:spPr>
      </p:pic>
      <p:sp>
        <p:nvSpPr>
          <p:cNvPr id="49" name="오른쪽 화살표 48"/>
          <p:cNvSpPr/>
          <p:nvPr/>
        </p:nvSpPr>
        <p:spPr>
          <a:xfrm>
            <a:off x="5179594" y="3781862"/>
            <a:ext cx="788069" cy="415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234866"/>
            <a:ext cx="5179595" cy="3621506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395537" y="188640"/>
            <a:ext cx="6624736" cy="504056"/>
          </a:xfrm>
        </p:spPr>
        <p:txBody>
          <a:bodyPr/>
          <a:lstStyle/>
          <a:p>
            <a:r>
              <a:rPr lang="ko-KR" altLang="en-US" dirty="0" smtClean="0"/>
              <a:t>후보 파스 트리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3787" y="2689244"/>
            <a:ext cx="3007519" cy="2600325"/>
          </a:xfrm>
          <a:prstGeom prst="rect">
            <a:avLst/>
          </a:prstGeom>
        </p:spPr>
      </p:pic>
      <p:sp>
        <p:nvSpPr>
          <p:cNvPr id="49" name="오른쪽 화살표 48"/>
          <p:cNvSpPr/>
          <p:nvPr/>
        </p:nvSpPr>
        <p:spPr>
          <a:xfrm>
            <a:off x="5179594" y="3781862"/>
            <a:ext cx="788069" cy="415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234866"/>
            <a:ext cx="5101389" cy="3693695"/>
          </a:xfrm>
          <a:prstGeom prst="rect">
            <a:avLst/>
          </a:prstGeom>
        </p:spPr>
      </p:pic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395537" y="188640"/>
            <a:ext cx="6624736" cy="504056"/>
          </a:xfrm>
        </p:spPr>
        <p:txBody>
          <a:bodyPr/>
          <a:lstStyle/>
          <a:p>
            <a:r>
              <a:rPr lang="ko-KR" altLang="en-US" dirty="0" smtClean="0"/>
              <a:t>후보 파스 트리</a:t>
            </a:r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7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2229" y="2641681"/>
            <a:ext cx="2578894" cy="2593181"/>
          </a:xfrm>
          <a:prstGeom prst="rect">
            <a:avLst/>
          </a:prstGeom>
        </p:spPr>
      </p:pic>
      <p:sp>
        <p:nvSpPr>
          <p:cNvPr id="49" name="오른쪽 화살표 48"/>
          <p:cNvSpPr/>
          <p:nvPr/>
        </p:nvSpPr>
        <p:spPr>
          <a:xfrm>
            <a:off x="5179594" y="3781862"/>
            <a:ext cx="788069" cy="415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125266"/>
            <a:ext cx="5179594" cy="3755168"/>
          </a:xfrm>
          <a:prstGeom prst="rect">
            <a:avLst/>
          </a:prstGeom>
        </p:spPr>
      </p:pic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395537" y="188640"/>
            <a:ext cx="6624736" cy="504056"/>
          </a:xfrm>
        </p:spPr>
        <p:txBody>
          <a:bodyPr/>
          <a:lstStyle/>
          <a:p>
            <a:r>
              <a:rPr lang="ko-KR" altLang="en-US" dirty="0" smtClean="0"/>
              <a:t>후보 파스 트리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8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400" dirty="0" smtClean="0"/>
              <a:t>한국어 문장 분석과 </a:t>
            </a:r>
            <a:r>
              <a:rPr lang="en-US" altLang="ko-KR" sz="2400" dirty="0" smtClean="0"/>
              <a:t>tree-bank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만들기 어려운 이유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구문 </a:t>
            </a:r>
            <a:r>
              <a:rPr lang="ko-KR" altLang="en-US" sz="2400" dirty="0" err="1" smtClean="0"/>
              <a:t>중의성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6" y="2595813"/>
            <a:ext cx="2848787" cy="2983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90" y="2595812"/>
            <a:ext cx="2712988" cy="2983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11616" y="5612232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950" y="1044089"/>
            <a:ext cx="793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1&gt;</a:t>
            </a:r>
            <a:b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정부 당국은 소모적인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장벽 시비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매달리다가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더 큰 흐름을 뒤틀리게 만드는 어리석음을 저지르지 말기 바란다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2661" y="5879725"/>
            <a:ext cx="2332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정부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당국은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바라다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3796" y="5826423"/>
            <a:ext cx="2512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정부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당국은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저지르다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1452" y="5579643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6522" y="5251903"/>
            <a:ext cx="889519" cy="36032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4987" y="2838873"/>
            <a:ext cx="674915" cy="12204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88145" y="5190705"/>
            <a:ext cx="889519" cy="36032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81396" y="2838873"/>
            <a:ext cx="687355" cy="12204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0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</a:t>
            </a:r>
            <a:r>
              <a:rPr lang="ko-KR" altLang="en-US" dirty="0" err="1" smtClean="0"/>
              <a:t>중의성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59" y="2609675"/>
            <a:ext cx="3293269" cy="2814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61" y="2609675"/>
            <a:ext cx="3321844" cy="2814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88131" y="1153943"/>
            <a:ext cx="77223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altLang="ko-KR" sz="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2&gt;</a:t>
            </a:r>
          </a:p>
          <a:p>
            <a:pPr defTabSz="685800"/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때 글은 어른이 쓴 것처럼 매끈한 글이 아니라 서툴더라도 자기 생각을 솔직하게 드러내도록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지도한다</a:t>
            </a:r>
            <a:r>
              <a:rPr lang="en-US" altLang="ko-KR" sz="10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10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ko-KR" altLang="en-US" sz="10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7956" y="6066823"/>
            <a:ext cx="1831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문장 자체가 이상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3272" y="5483509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4862" y="5483509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9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</a:t>
            </a:r>
            <a:r>
              <a:rPr lang="ko-KR" altLang="en-US" dirty="0" err="1" smtClean="0"/>
              <a:t>중의성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7" y="1210165"/>
            <a:ext cx="7354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</a:p>
          <a:p>
            <a:pPr defTabSz="685800"/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전화는 산부인과를 개업한 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년째인 원장 조윤희 씨가 정보를 작성해 자비로 설치한 것으로 유료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백원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39" y="2637925"/>
            <a:ext cx="2993910" cy="294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46" y="2637924"/>
            <a:ext cx="2995675" cy="294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322094" y="2754413"/>
            <a:ext cx="22077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전화는 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설치한 것으로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3273" y="5696131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4862" y="5696131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72816" y="5277558"/>
            <a:ext cx="1001486" cy="36435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00790" y="3814989"/>
            <a:ext cx="621303" cy="1100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44210" y="2864040"/>
            <a:ext cx="1091545" cy="71269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44209" y="5223296"/>
            <a:ext cx="1091546" cy="47283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023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</a:t>
            </a:r>
            <a:r>
              <a:rPr lang="ko-KR" altLang="en-US" dirty="0" err="1" smtClean="0"/>
              <a:t>중의성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042" y="1143488"/>
            <a:ext cx="77159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altLang="ko-KR" sz="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</a:p>
          <a:p>
            <a:pPr defTabSz="685800"/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이렇게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되면 학부모들도 실기에 과도한 투자를 하지 않게 될 것이고 부정의 소지는 그만큼 줄어들 것이다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1" y="2595813"/>
            <a:ext cx="2721865" cy="2983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98" y="2591557"/>
            <a:ext cx="2751070" cy="2988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314401" y="5696131"/>
            <a:ext cx="2701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“~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하지 않게 될 것이고</a:t>
            </a:r>
            <a:r>
              <a:rPr lang="en-US" altLang="ko-KR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” -&gt;</a:t>
            </a:r>
          </a:p>
          <a:p>
            <a:pPr defTabSz="685800"/>
            <a:r>
              <a:rPr lang="ko-KR" altLang="en-US" sz="105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보조사구</a:t>
            </a:r>
            <a:r>
              <a:rPr lang="en-US" altLang="ko-KR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(“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학부모들도</a:t>
            </a:r>
            <a:r>
              <a:rPr lang="en-US" altLang="ko-KR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”)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“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하다</a:t>
            </a:r>
            <a:r>
              <a:rPr lang="en-US" altLang="ko-KR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에 구문이 </a:t>
            </a:r>
            <a:endParaRPr lang="en-US" altLang="ko-KR" sz="105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연결 되야 할 것인지</a:t>
            </a:r>
            <a:r>
              <a:rPr lang="en-US" altLang="ko-KR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“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되다</a:t>
            </a:r>
            <a:r>
              <a:rPr lang="en-US" altLang="ko-KR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에 구문이 </a:t>
            </a:r>
            <a:endParaRPr lang="en-US" altLang="ko-KR" sz="105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05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연결 되야 할 것인지에 대한 </a:t>
            </a:r>
            <a:r>
              <a:rPr lang="ko-KR" altLang="en-US" sz="105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중의성</a:t>
            </a:r>
            <a:endParaRPr lang="ko-KR" altLang="en-US" sz="105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3273" y="5696131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3212" y="5608250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5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영상과 언어는 다르다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영상은 자동차가 옆에 있다고 자전거가 오토바이가 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말하는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심지어 상식에 따라 내용이 달라진다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시간에 따라서도 달라진다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영상은 생략이 없다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(zero) Anaphora</a:t>
            </a:r>
          </a:p>
          <a:p>
            <a:pPr lvl="1"/>
            <a:r>
              <a:rPr lang="ko-KR" altLang="en-US" dirty="0" smtClean="0"/>
              <a:t>일부 숨어 있을 수는 있어도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영상은 고유명사가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영상은 추상적 개념이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예술 작품은 제외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55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</a:t>
            </a:r>
            <a:r>
              <a:rPr lang="ko-KR" altLang="en-US" dirty="0" err="1" smtClean="0"/>
              <a:t>중의성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7" y="1100229"/>
            <a:ext cx="77159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altLang="ko-KR" sz="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</a:p>
          <a:p>
            <a:pPr defTabSz="685800"/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평민당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통재도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말했듯이 안기부 등 공안 세력이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선거판을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이끌고 있다는 부분도 내사하고 밝혀야 균형이 맞는다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2535927"/>
            <a:ext cx="2818377" cy="30163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33" y="2535926"/>
            <a:ext cx="2792381" cy="30163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14" y="2535925"/>
            <a:ext cx="2896951" cy="30163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3836" y="5913870"/>
            <a:ext cx="1829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말했듯이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맞다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824450" y="5913870"/>
            <a:ext cx="208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말했듯이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이끌다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704541" y="5913870"/>
            <a:ext cx="214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말했듯이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밝히다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711597" y="5583012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4450" y="5567038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4541" y="5588263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1597" y="4963005"/>
            <a:ext cx="1146464" cy="58923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0587" y="2830982"/>
            <a:ext cx="797356" cy="1389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50442" y="4931058"/>
            <a:ext cx="1146464" cy="58923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91771" y="4975768"/>
            <a:ext cx="1146464" cy="58923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73270" y="4098592"/>
            <a:ext cx="942391" cy="3197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23644" y="2743200"/>
            <a:ext cx="1146464" cy="65836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_x475439872" descr="EMB00004b0433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79" y="2535913"/>
            <a:ext cx="2743033" cy="329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_x475439712" descr="EMB00004b0433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264" y="2535913"/>
            <a:ext cx="2919182" cy="3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</a:t>
            </a:r>
            <a:r>
              <a:rPr lang="ko-KR" altLang="en-US" dirty="0" err="1" smtClean="0"/>
              <a:t>중의성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7" y="1080190"/>
            <a:ext cx="77159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altLang="ko-KR" sz="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</a:p>
          <a:p>
            <a:pPr defTabSz="685800"/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이외에도 영화제작에 자신들의 창의적인 기법을 자유롭게 사용할 수 있는 것은 독립 제작의 큰 매력이다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4864" y="6221126"/>
            <a:ext cx="1829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이외에도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사용하다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3805" y="6137251"/>
            <a:ext cx="208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이외에도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매력이다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4864" y="5919231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3805" y="5833632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71782" y="5567038"/>
            <a:ext cx="1044416" cy="26659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49194" y="4198925"/>
            <a:ext cx="1271829" cy="33649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647179" y="5493714"/>
            <a:ext cx="1126696" cy="25603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179" y="2830982"/>
            <a:ext cx="942391" cy="23408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2" y="2544862"/>
            <a:ext cx="3108035" cy="33743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4" y="2544862"/>
            <a:ext cx="2920319" cy="32887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</a:t>
            </a:r>
            <a:r>
              <a:rPr lang="ko-KR" altLang="en-US" dirty="0" err="1" smtClean="0"/>
              <a:t>중의성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7" y="1080190"/>
            <a:ext cx="77159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altLang="ko-KR" sz="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</a:p>
          <a:p>
            <a:pPr defTabSz="685800"/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한편 시집의 수록 순서상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산책시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연작에 이어지는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부사성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연작은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산책시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연작의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형제뻘이라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할 수 있다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4864" y="6221126"/>
            <a:ext cx="1829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연작은 </a:t>
            </a:r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형제뻘이다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3805" y="6137251"/>
            <a:ext cx="208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연작은 </a:t>
            </a:r>
            <a:r>
              <a:rPr lang="en-US" altLang="ko-KR" sz="1100" dirty="0" smtClean="0"/>
              <a:t>- ~</a:t>
            </a:r>
            <a:r>
              <a:rPr lang="ko-KR" altLang="en-US" sz="1100" dirty="0" smtClean="0"/>
              <a:t>이라 할 수 있다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4864" y="5919231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3805" y="5833632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21485" y="4016045"/>
            <a:ext cx="687629" cy="24871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82496" y="3301155"/>
            <a:ext cx="1075334" cy="40033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56677" y="4067252"/>
            <a:ext cx="819457" cy="2633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20410" y="2743201"/>
            <a:ext cx="1455724" cy="66568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76" y="2482542"/>
            <a:ext cx="2682770" cy="334755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6" y="2482542"/>
            <a:ext cx="2511342" cy="34327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</a:t>
            </a:r>
            <a:r>
              <a:rPr lang="ko-KR" altLang="en-US" dirty="0" err="1" smtClean="0"/>
              <a:t>중의성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7" y="1083137"/>
            <a:ext cx="77159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altLang="ko-KR" sz="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</a:p>
          <a:p>
            <a:pPr defTabSz="685800"/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대중성을 겨냥했다고 그들은 또 항변하지만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파바로티가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언제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성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내세워 메디슨 광장에 수십 만명의 청중을 모았던가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4864" y="6221126"/>
            <a:ext cx="1829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언제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모았던가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3806" y="6137251"/>
            <a:ext cx="1311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언제 </a:t>
            </a:r>
            <a:r>
              <a:rPr lang="en-US" altLang="ko-KR" sz="1100" dirty="0" smtClean="0"/>
              <a:t>-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내세워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4864" y="5919231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3805" y="5833632"/>
            <a:ext cx="1497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후보 파스 트리 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02042" y="4417038"/>
            <a:ext cx="877811" cy="16959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519" y="2763290"/>
            <a:ext cx="1075334" cy="40033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10545" y="4417038"/>
            <a:ext cx="814384" cy="16959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9875" y="3730752"/>
            <a:ext cx="1135054" cy="39502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46" y="2633442"/>
            <a:ext cx="3078956" cy="29508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수정 예시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4184" y="5579642"/>
            <a:ext cx="14558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ParseTree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Case 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0567" y="5579642"/>
            <a:ext cx="14462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ParseTree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Case 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881" y="1097129"/>
            <a:ext cx="77159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altLang="ko-KR" sz="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9&gt;</a:t>
            </a:r>
          </a:p>
          <a:p>
            <a:pPr defTabSz="685800"/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전시관을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들어서자마자 관람객은 서울대병원에서 환자에 대한 각종 정보를 의료보험연합회에 보내는 과정을 볼 수 있게 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8860" y="3032188"/>
            <a:ext cx="7810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후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769920" y="3309187"/>
            <a:ext cx="864313" cy="3729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3881" y="2347556"/>
            <a:ext cx="105259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025" name="_x455727448" descr="EMB000030a81e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16" y="2633443"/>
            <a:ext cx="2683406" cy="296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490" y="4069777"/>
            <a:ext cx="194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목적격조사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</a:p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들어서다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”(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자동사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구문 연결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x -&gt;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비문 복원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77661" y="4115943"/>
            <a:ext cx="22938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목적격 조사 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자동사 구문에서</a:t>
            </a:r>
            <a:endParaRPr lang="en-US" altLang="ko-KR" sz="10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 뒤 어절이 </a:t>
            </a:r>
            <a:r>
              <a:rPr lang="ko-KR" altLang="en-US" sz="10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연결어미인</a:t>
            </a:r>
            <a:r>
              <a:rPr lang="ko-KR" altLang="en-US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“-</a:t>
            </a:r>
            <a:r>
              <a:rPr lang="ko-KR" altLang="en-US" sz="105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자마자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r>
              <a:rPr lang="ko-KR" altLang="en-US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올 경우 구문 연결 허용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739" y="2417029"/>
            <a:ext cx="3429885" cy="36704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수정 예시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6750" y="6087473"/>
            <a:ext cx="14558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ParseTree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Case 1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7871" y="6087473"/>
            <a:ext cx="14462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ParseTree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Case 2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881" y="1097129"/>
            <a:ext cx="77159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altLang="ko-KR" sz="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예문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10&gt;</a:t>
            </a:r>
          </a:p>
          <a:p>
            <a:pPr defTabSz="685800"/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</a:rPr>
              <a:t>식구들의 출근과 가사일로 바쁜 주부들에겐 그야말로 보아도 그만이고 안 보아도 그만이어서 시선을 끌지 못하고 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7755" y="3032188"/>
            <a:ext cx="7810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후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947755" y="3332270"/>
            <a:ext cx="864313" cy="3729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3881" y="2347556"/>
            <a:ext cx="105259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2486056"/>
            <a:ext cx="3172471" cy="36014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99266" y="4117113"/>
            <a:ext cx="2746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[(</a:t>
            </a:r>
            <a:r>
              <a:rPr lang="ko-KR" altLang="en-US" sz="1100" dirty="0" smtClean="0">
                <a:solidFill>
                  <a:srgbClr val="FF0000"/>
                </a:solidFill>
              </a:rPr>
              <a:t>동사</a:t>
            </a:r>
            <a:r>
              <a:rPr lang="en-US" altLang="ko-KR" sz="1100" dirty="0" smtClean="0">
                <a:solidFill>
                  <a:srgbClr val="FF0000"/>
                </a:solidFill>
              </a:rPr>
              <a:t>) + </a:t>
            </a:r>
            <a:r>
              <a:rPr lang="ko-KR" altLang="en-US" sz="1100" dirty="0" smtClean="0">
                <a:solidFill>
                  <a:srgbClr val="FF0000"/>
                </a:solidFill>
              </a:rPr>
              <a:t>아도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어</a:t>
            </a:r>
            <a:r>
              <a:rPr lang="ko-KR" altLang="en-US" sz="1100" dirty="0" smtClean="0">
                <a:solidFill>
                  <a:srgbClr val="FF0000"/>
                </a:solidFill>
              </a:rPr>
              <a:t>도 </a:t>
            </a:r>
            <a:r>
              <a:rPr lang="en-US" altLang="ko-KR" sz="1100" dirty="0" smtClean="0">
                <a:solidFill>
                  <a:srgbClr val="FF0000"/>
                </a:solidFill>
              </a:rPr>
              <a:t>+ (</a:t>
            </a:r>
            <a:r>
              <a:rPr lang="ko-KR" altLang="en-US" sz="1100" dirty="0" smtClean="0">
                <a:solidFill>
                  <a:srgbClr val="FF0000"/>
                </a:solidFill>
              </a:rPr>
              <a:t>동사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형용사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+ </a:t>
            </a:r>
            <a:r>
              <a:rPr lang="ko-KR" altLang="en-US" sz="1100" dirty="0" smtClean="0">
                <a:solidFill>
                  <a:srgbClr val="FF0000"/>
                </a:solidFill>
              </a:rPr>
              <a:t>이고 </a:t>
            </a:r>
            <a:r>
              <a:rPr lang="en-US" altLang="ko-KR" sz="1100" dirty="0" smtClean="0">
                <a:solidFill>
                  <a:srgbClr val="FF0000"/>
                </a:solidFill>
              </a:rPr>
              <a:t>+ </a:t>
            </a:r>
            <a:r>
              <a:rPr lang="ko-KR" altLang="en-US" sz="1100" dirty="0" smtClean="0">
                <a:solidFill>
                  <a:srgbClr val="FF0000"/>
                </a:solidFill>
              </a:rPr>
              <a:t>안 </a:t>
            </a:r>
            <a:r>
              <a:rPr lang="en-US" altLang="ko-KR" sz="1100" dirty="0" smtClean="0">
                <a:solidFill>
                  <a:srgbClr val="FF0000"/>
                </a:solidFill>
              </a:rPr>
              <a:t>+ (</a:t>
            </a:r>
            <a:r>
              <a:rPr lang="ko-KR" altLang="en-US" sz="1100" dirty="0" smtClean="0">
                <a:solidFill>
                  <a:srgbClr val="FF0000"/>
                </a:solidFill>
              </a:rPr>
              <a:t>동사</a:t>
            </a:r>
            <a:r>
              <a:rPr lang="en-US" altLang="ko-KR" sz="1100" dirty="0" smtClean="0">
                <a:solidFill>
                  <a:srgbClr val="FF0000"/>
                </a:solidFill>
              </a:rPr>
              <a:t>) + </a:t>
            </a:r>
            <a:r>
              <a:rPr lang="ko-KR" altLang="en-US" sz="1100" dirty="0" smtClean="0">
                <a:solidFill>
                  <a:srgbClr val="FF0000"/>
                </a:solidFill>
              </a:rPr>
              <a:t>아도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여도 </a:t>
            </a:r>
            <a:r>
              <a:rPr lang="en-US" altLang="ko-KR" sz="1100" dirty="0" smtClean="0">
                <a:solidFill>
                  <a:srgbClr val="FF0000"/>
                </a:solidFill>
              </a:rPr>
              <a:t>+ (</a:t>
            </a:r>
            <a:r>
              <a:rPr lang="ko-KR" altLang="en-US" sz="1100" dirty="0" smtClean="0">
                <a:solidFill>
                  <a:srgbClr val="FF0000"/>
                </a:solidFill>
              </a:rPr>
              <a:t>동사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형용사</a:t>
            </a:r>
            <a:r>
              <a:rPr lang="en-US" altLang="ko-KR" sz="1100" dirty="0" smtClean="0">
                <a:solidFill>
                  <a:srgbClr val="FF0000"/>
                </a:solidFill>
              </a:rPr>
              <a:t>)]</a:t>
            </a:r>
          </a:p>
          <a:p>
            <a:pPr algn="ctr"/>
            <a:endParaRPr lang="en-US" altLang="ko-KR" sz="11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100" dirty="0" smtClean="0">
                <a:solidFill>
                  <a:srgbClr val="FF0000"/>
                </a:solidFill>
              </a:rPr>
              <a:t>후보 우선 순위를 높임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5114" y="3705250"/>
            <a:ext cx="1902893" cy="118130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30987" y="3642970"/>
            <a:ext cx="1698536" cy="13094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인용형어미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대화 동사 가중치 부여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배고프다고 말한 여자친구와 맛집을 찾는다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1" dirty="0" smtClean="0"/>
              <a:t>(</a:t>
            </a:r>
            <a:r>
              <a:rPr lang="ko-KR" altLang="en-US" b="1" dirty="0" smtClean="0"/>
              <a:t>다고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말하다</a:t>
            </a:r>
            <a:r>
              <a:rPr lang="en-US" altLang="ko-KR" b="1" dirty="0" smtClean="0"/>
              <a:t>) &gt; (</a:t>
            </a:r>
            <a:r>
              <a:rPr lang="ko-KR" altLang="en-US" b="1" dirty="0" smtClean="0"/>
              <a:t>다고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찾는다</a:t>
            </a:r>
            <a:r>
              <a:rPr lang="en-US" altLang="ko-KR" b="1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Topical phrase – </a:t>
            </a:r>
            <a:r>
              <a:rPr lang="ko-KR" altLang="en-US" dirty="0" smtClean="0"/>
              <a:t>본용언 가중치 부여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나는 배가 고프지만 참았다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1" dirty="0" smtClean="0"/>
              <a:t>(</a:t>
            </a:r>
            <a:r>
              <a:rPr lang="ko-KR" altLang="en-US" b="1" dirty="0" smtClean="0"/>
              <a:t>나는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참았다</a:t>
            </a:r>
            <a:r>
              <a:rPr lang="en-US" altLang="ko-KR" b="1" dirty="0" smtClean="0"/>
              <a:t>) &gt; (</a:t>
            </a:r>
            <a:r>
              <a:rPr lang="ko-KR" altLang="en-US" b="1" dirty="0" smtClean="0"/>
              <a:t>나는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고프다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관형형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명사 가중치 부여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힘든 한국사 공부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(</a:t>
            </a:r>
            <a:r>
              <a:rPr lang="ko-KR" altLang="en-US" b="1" dirty="0" smtClean="0"/>
              <a:t>힘든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공부</a:t>
            </a:r>
            <a:r>
              <a:rPr lang="en-US" altLang="ko-KR" b="1" dirty="0" smtClean="0"/>
              <a:t>) &gt; (</a:t>
            </a:r>
            <a:r>
              <a:rPr lang="ko-KR" altLang="en-US" b="1" dirty="0" smtClean="0"/>
              <a:t>힘든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한국사</a:t>
            </a:r>
            <a:r>
              <a:rPr lang="en-US" altLang="ko-KR" b="1" dirty="0" smtClean="0"/>
              <a:t>)</a:t>
            </a:r>
          </a:p>
          <a:p>
            <a:pPr lvl="2"/>
            <a:endParaRPr lang="en-US" altLang="ko-KR" b="1" dirty="0" smtClean="0"/>
          </a:p>
          <a:p>
            <a:r>
              <a:rPr lang="ko-KR" altLang="en-US" dirty="0" smtClean="0"/>
              <a:t>격조사 구 관련 가중치 부여</a:t>
            </a:r>
            <a:endParaRPr lang="en-US" altLang="ko-KR" dirty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파리에서 본 </a:t>
            </a:r>
            <a:r>
              <a:rPr lang="ko-KR" altLang="en-US" dirty="0" err="1" smtClean="0"/>
              <a:t>에펠탑을</a:t>
            </a:r>
            <a:r>
              <a:rPr lang="ko-KR" altLang="en-US" dirty="0" smtClean="0"/>
              <a:t> 잊을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1" dirty="0" smtClean="0"/>
              <a:t>(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본</a:t>
            </a:r>
            <a:r>
              <a:rPr lang="en-US" altLang="ko-KR" b="1" dirty="0" smtClean="0"/>
              <a:t>) &gt; (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잊다</a:t>
            </a:r>
            <a:r>
              <a:rPr lang="en-US" altLang="ko-KR" b="1" dirty="0" smtClean="0"/>
              <a:t>)</a:t>
            </a:r>
          </a:p>
          <a:p>
            <a:pPr lvl="2"/>
            <a:endParaRPr lang="en-US" altLang="ko-KR" b="1" dirty="0" smtClean="0"/>
          </a:p>
          <a:p>
            <a:r>
              <a:rPr lang="ko-KR" altLang="en-US" dirty="0" smtClean="0"/>
              <a:t>의존관계 거리 순 가중치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의존관계 거리가 짧은 파스 트리에 가중치를 부여한다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56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743865" y="2683357"/>
                <a:ext cx="4158959" cy="762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8000" lvl="1" indent="0">
                  <a:buNone/>
                </a:pPr>
                <a:r>
                  <a:rPr lang="ko-KR" altLang="en-US" sz="2000" b="1" i="1" smtClean="0">
                    <a:latin typeface="Cambria Math" panose="02040503050406030204" pitchFamily="18" charset="0"/>
                  </a:rPr>
                  <a:t>문장 분석 후보를 위한 가중치</a:t>
                </a:r>
                <a:endParaRPr lang="en-US" altLang="ko-KR" sz="2000" b="1" i="1" dirty="0" smtClean="0">
                  <a:latin typeface="Cambria Math" panose="02040503050406030204" pitchFamily="18" charset="0"/>
                </a:endParaRPr>
              </a:p>
              <a:p>
                <a:pPr marL="288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𝒑𝒕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𝒑𝒐𝒔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𝒅𝒊𝒔𝒕𝒂𝒏𝒄𝒆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𝒔𝒓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altLang="ko-KR" sz="2000" dirty="0">
                  <a:latin typeface="+mj-ea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65" y="2683357"/>
                <a:ext cx="4158959" cy="762260"/>
              </a:xfrm>
              <a:prstGeom prst="rect">
                <a:avLst/>
              </a:prstGeom>
              <a:blipFill>
                <a:blip r:embed="rId2"/>
                <a:stretch>
                  <a:fillRect t="-4000" b="-3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073624" y="3589633"/>
                <a:ext cx="4572000" cy="7552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altLang="ko-KR" sz="1400" dirty="0"/>
                  <a:t> : </a:t>
                </a:r>
                <a:r>
                  <a:rPr lang="ko-KR" altLang="en-US" sz="1400" dirty="0"/>
                  <a:t>형태소 분석기의 어절 별 가중치</a:t>
                </a:r>
                <a:endParaRPr lang="en-US" altLang="ko-KR" sz="1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</m:oMath>
                </a14:m>
                <a:r>
                  <a:rPr lang="en-US" altLang="ko-KR" sz="1400" dirty="0"/>
                  <a:t> : </a:t>
                </a:r>
                <a:r>
                  <a:rPr lang="ko-KR" altLang="en-US" sz="1400" dirty="0" smtClean="0"/>
                  <a:t>거리에 </a:t>
                </a:r>
                <a:r>
                  <a:rPr lang="ko-KR" altLang="en-US" sz="1400" dirty="0"/>
                  <a:t>따른 가중치</a:t>
                </a:r>
                <a:endParaRPr lang="en-US" altLang="ko-KR" sz="1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𝑠𝑟</m:t>
                        </m:r>
                      </m:sub>
                    </m:sSub>
                  </m:oMath>
                </a14:m>
                <a:r>
                  <a:rPr lang="en-US" altLang="ko-KR" sz="1400" dirty="0"/>
                  <a:t> : </a:t>
                </a:r>
                <a:r>
                  <a:rPr lang="ko-KR" altLang="en-US" sz="1400" dirty="0"/>
                  <a:t>특수 규칙에 따른 가중치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24" y="3589633"/>
                <a:ext cx="4572000" cy="755271"/>
              </a:xfrm>
              <a:prstGeom prst="rect">
                <a:avLst/>
              </a:prstGeom>
              <a:blipFill>
                <a:blip r:embed="rId3"/>
                <a:stretch>
                  <a:fillRect t="-2419" b="-7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0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형태소 분석기의 어절 별 가중치 이용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2"/>
                <a:ext cx="8507288" cy="528945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품사 </a:t>
                </a:r>
                <a:r>
                  <a:rPr lang="ko-KR" altLang="en-US" dirty="0" err="1" smtClean="0"/>
                  <a:t>태거의</a:t>
                </a:r>
                <a:r>
                  <a:rPr lang="ko-KR" altLang="en-US" dirty="0" smtClean="0"/>
                  <a:t> 규칙 가중치</a:t>
                </a:r>
                <a:r>
                  <a:rPr lang="en-US" altLang="ko-KR" dirty="0" smtClean="0"/>
                  <a:t>(rule weight,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𝒓𝒘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이용해 형태소 별 가중치 부여 </a:t>
                </a:r>
                <a:r>
                  <a:rPr lang="en-US" altLang="ko-KR" baseline="30000" dirty="0" smtClean="0"/>
                  <a:t>[2]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하나의 어절에 대해 다양한 형태소 분석 후보가 존재할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발생할 확률이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가장 높은 형태소 후보가 더 높은 가중치를 가짐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Ex) </a:t>
                </a:r>
                <a:r>
                  <a:rPr lang="ko-KR" altLang="en-US" dirty="0" smtClean="0"/>
                  <a:t>그리고 헌법은 국가는 개인이 </a:t>
                </a:r>
                <a:r>
                  <a:rPr lang="ko-KR" altLang="en-US" i="1" dirty="0" smtClean="0">
                    <a:solidFill>
                      <a:schemeClr val="accent6"/>
                    </a:solidFill>
                  </a:rPr>
                  <a:t>가지는</a:t>
                </a:r>
                <a:r>
                  <a:rPr lang="ko-KR" altLang="en-US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ko-KR" altLang="en-US" dirty="0" smtClean="0"/>
                  <a:t>불가침의 기본적 인권을 확인하고 이를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</a:t>
                </a:r>
                <a:r>
                  <a:rPr lang="ko-KR" altLang="en-US" dirty="0" smtClean="0"/>
                  <a:t>보장할 의무를 진다고 규정하고 있습니다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marL="288000" lvl="1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2"/>
                <a:ext cx="8507288" cy="5289451"/>
              </a:xfrm>
              <a:blipFill>
                <a:blip r:embed="rId2"/>
                <a:stretch>
                  <a:fillRect t="-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57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5164" y="2281797"/>
                <a:ext cx="4918013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𝑟𝑤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64" y="2281797"/>
                <a:ext cx="4918013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67352" y="4058592"/>
            <a:ext cx="110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[</a:t>
            </a:r>
            <a:r>
              <a:rPr lang="ko-KR" altLang="en-US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가지는</a:t>
            </a:r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]</a:t>
            </a:r>
            <a:endParaRPr lang="ko-KR" altLang="en-US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4727" y="4051827"/>
            <a:ext cx="16770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[</a:t>
            </a:r>
            <a:r>
              <a:rPr lang="ko-KR" altLang="en-US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가지다 </a:t>
            </a:r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+ </a:t>
            </a:r>
            <a:r>
              <a:rPr lang="ko-KR" altLang="en-US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는</a:t>
            </a:r>
            <a:r>
              <a:rPr lang="en-US" altLang="ko-KR" b="1" dirty="0">
                <a:latin typeface="바탕체" panose="02030609000101010101" pitchFamily="17" charset="-127"/>
                <a:ea typeface="바탕체" panose="02030609000101010101" pitchFamily="17" charset="-127"/>
              </a:rPr>
              <a:t>]</a:t>
            </a:r>
            <a:endParaRPr lang="en-US" altLang="ko-KR" b="1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4727" y="4482578"/>
            <a:ext cx="16770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[</a:t>
            </a:r>
            <a:r>
              <a:rPr lang="ko-KR" altLang="en-US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가지 </a:t>
            </a:r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+ </a:t>
            </a:r>
            <a:r>
              <a:rPr lang="ko-KR" altLang="en-US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는</a:t>
            </a:r>
            <a:r>
              <a:rPr lang="en-US" altLang="ko-KR" b="1" dirty="0">
                <a:latin typeface="바탕체" panose="02030609000101010101" pitchFamily="17" charset="-127"/>
                <a:ea typeface="바탕체" panose="02030609000101010101" pitchFamily="17" charset="-127"/>
              </a:rPr>
              <a:t>]</a:t>
            </a:r>
            <a:endParaRPr lang="en-US" altLang="ko-KR" b="1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77338" y="4051827"/>
                <a:ext cx="10050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dirty="0" smtClean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38" y="4051827"/>
                <a:ext cx="10050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77338" y="4482578"/>
                <a:ext cx="10050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 smtClean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38" y="4482578"/>
                <a:ext cx="10050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2372142" y="4236493"/>
            <a:ext cx="502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3"/>
            <a:endCxn id="9" idx="1"/>
          </p:cNvCxnSpPr>
          <p:nvPr/>
        </p:nvCxnSpPr>
        <p:spPr>
          <a:xfrm>
            <a:off x="2372142" y="4243258"/>
            <a:ext cx="502585" cy="423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551789" y="4236493"/>
            <a:ext cx="32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51789" y="4667244"/>
            <a:ext cx="32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7969" y="4039388"/>
                <a:ext cx="2308797" cy="39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𝒑𝒐𝒔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𝒑𝒐𝒔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𝟐</m:t>
                      </m:r>
                    </m:oMath>
                  </m:oMathPara>
                </a14:m>
                <a:endParaRPr lang="en-US" altLang="ko-KR" b="1" dirty="0" smtClean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969" y="4039388"/>
                <a:ext cx="2308797" cy="39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07970" y="4470139"/>
                <a:ext cx="2308796" cy="39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𝒑𝒐𝒔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𝒑𝒐𝒔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ko-KR" b="1" dirty="0" smtClean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970" y="4470139"/>
                <a:ext cx="2308796" cy="394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>
            <a:off x="5882421" y="4236493"/>
            <a:ext cx="32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882421" y="4667244"/>
            <a:ext cx="32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96964" y="4965907"/>
                <a:ext cx="2484463" cy="637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sub>
                            <m:sup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64" y="4965907"/>
                <a:ext cx="2484463" cy="6372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822549" y="6252087"/>
            <a:ext cx="63214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[2] </a:t>
            </a:r>
            <a:r>
              <a:rPr lang="ko-KR" altLang="en-US" sz="800" dirty="0" err="1" smtClean="0">
                <a:latin typeface="+mn-ea"/>
              </a:rPr>
              <a:t>황명진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강미영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권혁철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“규칙과 어절 확률을 이용한 혼합 </a:t>
            </a:r>
            <a:r>
              <a:rPr lang="ko-KR" altLang="en-US" sz="800" dirty="0" smtClean="0">
                <a:latin typeface="+mn-ea"/>
              </a:rPr>
              <a:t>품사 </a:t>
            </a:r>
            <a:r>
              <a:rPr lang="ko-KR" altLang="en-US" sz="800" dirty="0" err="1">
                <a:latin typeface="+mn-ea"/>
              </a:rPr>
              <a:t>태깅</a:t>
            </a:r>
            <a:r>
              <a:rPr lang="ko-KR" altLang="en-US" sz="800" dirty="0">
                <a:latin typeface="+mn-ea"/>
              </a:rPr>
              <a:t> 모델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” 한국정보과학회 학술발표논문집</a:t>
            </a:r>
            <a:r>
              <a:rPr lang="en-US" altLang="ko-KR" sz="800" dirty="0">
                <a:latin typeface="+mn-ea"/>
              </a:rPr>
              <a:t>, 33(2B), </a:t>
            </a:r>
            <a:r>
              <a:rPr lang="en-US" altLang="ko-KR" sz="800" dirty="0" smtClean="0">
                <a:latin typeface="+mn-ea"/>
              </a:rPr>
              <a:t>pp.11-15</a:t>
            </a:r>
            <a:r>
              <a:rPr lang="en-US" altLang="ko-KR" sz="800" dirty="0">
                <a:latin typeface="+mn-ea"/>
              </a:rPr>
              <a:t>, 2006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74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 거리에 따른 가중치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6396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한국어의 특징상 수식 거리가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의존소가</a:t>
            </a:r>
            <a:r>
              <a:rPr lang="ko-KR" altLang="en-US" dirty="0" smtClean="0"/>
              <a:t> 많이 존재함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[3]</a:t>
            </a:r>
          </a:p>
          <a:p>
            <a:pPr marL="288000" lvl="1" indent="0">
              <a:buNone/>
            </a:pPr>
            <a:endParaRPr lang="en-US" altLang="ko-KR" sz="1100" dirty="0" smtClean="0"/>
          </a:p>
          <a:p>
            <a:pPr marL="288000" lvl="1" indent="0">
              <a:buNone/>
            </a:pPr>
            <a:endParaRPr lang="en-US" altLang="ko-KR" sz="1100" dirty="0"/>
          </a:p>
          <a:p>
            <a:pPr marL="288000" lvl="1" indent="0">
              <a:buNone/>
            </a:pPr>
            <a:endParaRPr lang="en-US" altLang="ko-KR" sz="1100" dirty="0" smtClean="0"/>
          </a:p>
          <a:p>
            <a:pPr marL="288000" lvl="1" indent="0">
              <a:buNone/>
            </a:pPr>
            <a:endParaRPr lang="en-US" altLang="ko-KR" sz="1100" dirty="0"/>
          </a:p>
          <a:p>
            <a:pPr marL="288000" lvl="1" indent="0">
              <a:buNone/>
            </a:pPr>
            <a:endParaRPr lang="en-US" altLang="ko-KR" sz="1100" dirty="0" smtClean="0"/>
          </a:p>
          <a:p>
            <a:pPr marL="288000" lvl="1" indent="0">
              <a:buNone/>
            </a:pPr>
            <a:endParaRPr lang="en-US" altLang="ko-KR" sz="1100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 smtClean="0"/>
              <a:t>그리고 </a:t>
            </a:r>
            <a:r>
              <a:rPr lang="ko-KR" altLang="en-US" dirty="0"/>
              <a:t>헌법은 국가는 </a:t>
            </a:r>
            <a:r>
              <a:rPr lang="ko-KR" altLang="en-US" i="1" dirty="0">
                <a:solidFill>
                  <a:schemeClr val="accent6"/>
                </a:solidFill>
              </a:rPr>
              <a:t>개인이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i="1" dirty="0">
                <a:solidFill>
                  <a:schemeClr val="accent6"/>
                </a:solidFill>
              </a:rPr>
              <a:t>가지는</a:t>
            </a:r>
            <a:r>
              <a:rPr lang="ko-KR" altLang="en-US" dirty="0"/>
              <a:t> 불가침의 기본적 인권을 </a:t>
            </a:r>
            <a:r>
              <a:rPr lang="ko-KR" altLang="en-US" i="1" dirty="0">
                <a:solidFill>
                  <a:schemeClr val="accent6"/>
                </a:solidFill>
              </a:rPr>
              <a:t>확인하고</a:t>
            </a:r>
            <a:r>
              <a:rPr lang="ko-KR" altLang="en-US" dirty="0"/>
              <a:t> 이를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보장할 의무를 진다고 규정하고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58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437113" y="3599252"/>
            <a:ext cx="6208110" cy="963246"/>
            <a:chOff x="1322479" y="3101470"/>
            <a:chExt cx="6208110" cy="963246"/>
          </a:xfrm>
        </p:grpSpPr>
        <p:sp>
          <p:nvSpPr>
            <p:cNvPr id="5" name="TextBox 4"/>
            <p:cNvSpPr txBox="1"/>
            <p:nvPr/>
          </p:nvSpPr>
          <p:spPr>
            <a:xfrm>
              <a:off x="1322479" y="3695384"/>
              <a:ext cx="4154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…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0608" y="3695384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개인이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72536" y="3695384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가지는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4464" y="3695384"/>
              <a:ext cx="4154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…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2593" y="369538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확인하고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cxnSp>
          <p:nvCxnSpPr>
            <p:cNvPr id="11" name="구부러진 연결선 10"/>
            <p:cNvCxnSpPr>
              <a:stCxn id="7" idx="0"/>
              <a:endCxn id="6" idx="0"/>
            </p:cNvCxnSpPr>
            <p:nvPr/>
          </p:nvCxnSpPr>
          <p:spPr>
            <a:xfrm rot="16200000" flipV="1">
              <a:off x="3540154" y="2924420"/>
              <a:ext cx="12700" cy="154192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65841" y="3101470"/>
                  <a:ext cx="2054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7,6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841" y="3101470"/>
                  <a:ext cx="205485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/>
          <p:cNvGrpSpPr/>
          <p:nvPr/>
        </p:nvGrpSpPr>
        <p:grpSpPr>
          <a:xfrm>
            <a:off x="3840614" y="2517321"/>
            <a:ext cx="3755067" cy="215444"/>
            <a:chOff x="3840614" y="3645136"/>
            <a:chExt cx="3755067" cy="215444"/>
          </a:xfrm>
        </p:grpSpPr>
        <p:sp>
          <p:nvSpPr>
            <p:cNvPr id="14" name="TextBox 13"/>
            <p:cNvSpPr txBox="1"/>
            <p:nvPr/>
          </p:nvSpPr>
          <p:spPr>
            <a:xfrm>
              <a:off x="3840614" y="364513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6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29094" y="364513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7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35824" y="364513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8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87286" y="364513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9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2411" y="364513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36890" y="364513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11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16645" y="364513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12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21048" y="364513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13</a:t>
              </a:r>
              <a:endParaRPr lang="ko-KR" alt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423" y="364513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14</a:t>
              </a:r>
              <a:endParaRPr lang="ko-KR" altLang="en-US" sz="8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292252" y="6276040"/>
            <a:ext cx="78668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[3] </a:t>
            </a:r>
            <a:r>
              <a:rPr lang="ko-KR" altLang="en-US" sz="800" dirty="0" err="1" smtClean="0">
                <a:latin typeface="+mn-ea"/>
              </a:rPr>
              <a:t>우연문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송영인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박소영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 err="1">
                <a:latin typeface="+mn-ea"/>
              </a:rPr>
              <a:t>임해창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“</a:t>
            </a:r>
            <a:r>
              <a:rPr lang="ko-KR" altLang="en-US" sz="800" dirty="0" err="1">
                <a:latin typeface="+mn-ea"/>
              </a:rPr>
              <a:t>지배가능</a:t>
            </a:r>
            <a:r>
              <a:rPr lang="ko-KR" altLang="en-US" sz="800" dirty="0">
                <a:latin typeface="+mn-ea"/>
              </a:rPr>
              <a:t> 경로 문맥을 </a:t>
            </a:r>
            <a:r>
              <a:rPr lang="ko-KR" altLang="en-US" sz="800" dirty="0" smtClean="0">
                <a:latin typeface="+mn-ea"/>
              </a:rPr>
              <a:t>이용한 </a:t>
            </a:r>
            <a:r>
              <a:rPr lang="ko-KR" altLang="en-US" sz="800" dirty="0">
                <a:latin typeface="+mn-ea"/>
              </a:rPr>
              <a:t>의존 구문 분석의 수식 거리 </a:t>
            </a:r>
            <a:r>
              <a:rPr lang="ko-KR" altLang="en-US" sz="800" dirty="0" smtClean="0">
                <a:latin typeface="+mn-ea"/>
              </a:rPr>
              <a:t>모델</a:t>
            </a:r>
            <a:r>
              <a:rPr lang="en-US" altLang="ko-KR" sz="800" dirty="0" smtClean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” 정보과학회논문지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소프트웨어 </a:t>
            </a:r>
            <a:r>
              <a:rPr lang="ko-KR" altLang="en-US" sz="800" dirty="0">
                <a:latin typeface="+mn-ea"/>
              </a:rPr>
              <a:t>및 응용</a:t>
            </a:r>
            <a:r>
              <a:rPr lang="en-US" altLang="ko-KR" sz="800" dirty="0">
                <a:latin typeface="+mn-ea"/>
              </a:rPr>
              <a:t>, 34(2), pp. 140-149, 2007</a:t>
            </a:r>
            <a:endParaRPr lang="ko-KR" altLang="en-US" sz="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84753" y="1384894"/>
                <a:ext cx="3775521" cy="79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53" y="1384894"/>
                <a:ext cx="3775521" cy="795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437113" y="4909742"/>
            <a:ext cx="6208110" cy="962322"/>
            <a:chOff x="1322479" y="3102394"/>
            <a:chExt cx="6208110" cy="962322"/>
          </a:xfrm>
        </p:grpSpPr>
        <p:sp>
          <p:nvSpPr>
            <p:cNvPr id="35" name="TextBox 34"/>
            <p:cNvSpPr txBox="1"/>
            <p:nvPr/>
          </p:nvSpPr>
          <p:spPr>
            <a:xfrm>
              <a:off x="1322479" y="3695384"/>
              <a:ext cx="4154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…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30608" y="3695384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개인이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72536" y="3695384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가지는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4464" y="3695384"/>
              <a:ext cx="4154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…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22593" y="369538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확인하고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cxnSp>
          <p:nvCxnSpPr>
            <p:cNvPr id="41" name="구부러진 연결선 40"/>
            <p:cNvCxnSpPr>
              <a:stCxn id="39" idx="0"/>
              <a:endCxn id="36" idx="0"/>
            </p:cNvCxnSpPr>
            <p:nvPr/>
          </p:nvCxnSpPr>
          <p:spPr>
            <a:xfrm rot="16200000" flipV="1">
              <a:off x="4872891" y="1591683"/>
              <a:ext cx="12700" cy="420740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787692" y="3102394"/>
                  <a:ext cx="21830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14,6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92" y="3102394"/>
                  <a:ext cx="21830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65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규칙을 통한 의존관계 가중치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원거리 의존관계 반영 및 특정 패턴에 대한 가중치 부여</a:t>
            </a:r>
            <a:endParaRPr lang="en-US" altLang="ko-KR" dirty="0" smtClean="0"/>
          </a:p>
          <a:p>
            <a:pPr lvl="1"/>
            <a:r>
              <a:rPr lang="ko-KR" altLang="en-US" b="1" u="sng" dirty="0" err="1" smtClean="0"/>
              <a:t>보조사구</a:t>
            </a:r>
            <a:r>
              <a:rPr lang="en-US" altLang="ko-KR" b="1" u="sng" dirty="0" smtClean="0"/>
              <a:t>-</a:t>
            </a:r>
            <a:r>
              <a:rPr lang="ko-KR" altLang="en-US" b="1" u="sng" dirty="0" smtClean="0"/>
              <a:t>본용언 우선 규칙</a:t>
            </a:r>
            <a:endParaRPr lang="en-US" altLang="ko-KR" b="1" u="sng" dirty="0" smtClean="0"/>
          </a:p>
          <a:p>
            <a:pPr lvl="1"/>
            <a:r>
              <a:rPr lang="ko-KR" altLang="en-US" dirty="0"/>
              <a:t>관형형</a:t>
            </a:r>
            <a:r>
              <a:rPr lang="en-US" altLang="ko-KR" dirty="0"/>
              <a:t>-</a:t>
            </a:r>
            <a:r>
              <a:rPr lang="ko-KR" altLang="en-US" dirty="0"/>
              <a:t>명사 나열형 가중치 규칙</a:t>
            </a:r>
            <a:endParaRPr lang="en-US" altLang="ko-KR" dirty="0"/>
          </a:p>
          <a:p>
            <a:pPr lvl="1"/>
            <a:r>
              <a:rPr lang="ko-KR" altLang="en-US" dirty="0"/>
              <a:t>문장수식부사</a:t>
            </a:r>
            <a:r>
              <a:rPr lang="en-US" altLang="ko-KR" dirty="0"/>
              <a:t>-</a:t>
            </a:r>
            <a:r>
              <a:rPr lang="ko-KR" altLang="en-US" dirty="0"/>
              <a:t>본용언 우선 규칙</a:t>
            </a:r>
            <a:endParaRPr lang="en-US" altLang="ko-KR" dirty="0"/>
          </a:p>
          <a:p>
            <a:pPr lvl="1"/>
            <a:r>
              <a:rPr lang="ko-KR" altLang="en-US" dirty="0" err="1"/>
              <a:t>격조사구</a:t>
            </a:r>
            <a:r>
              <a:rPr lang="ko-KR" altLang="en-US" dirty="0"/>
              <a:t> 관련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ko-KR" altLang="en-US" dirty="0"/>
              <a:t>그리고 </a:t>
            </a:r>
            <a:r>
              <a:rPr lang="ko-KR" altLang="en-US" i="1" dirty="0">
                <a:solidFill>
                  <a:schemeClr val="accent6"/>
                </a:solidFill>
              </a:rPr>
              <a:t>헌법은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376092"/>
                </a:solidFill>
              </a:rPr>
              <a:t>국가는 개인이 </a:t>
            </a:r>
            <a:r>
              <a:rPr lang="ko-KR" altLang="en-US" i="1" dirty="0">
                <a:solidFill>
                  <a:schemeClr val="accent6"/>
                </a:solidFill>
              </a:rPr>
              <a:t>가지는</a:t>
            </a:r>
            <a:r>
              <a:rPr lang="ko-KR" altLang="en-US" dirty="0">
                <a:solidFill>
                  <a:srgbClr val="376092"/>
                </a:solidFill>
              </a:rPr>
              <a:t> 불가침의 기본적 인권을 </a:t>
            </a:r>
            <a:r>
              <a:rPr lang="ko-KR" altLang="en-US" i="1" dirty="0">
                <a:solidFill>
                  <a:schemeClr val="accent6"/>
                </a:solidFill>
              </a:rPr>
              <a:t>확인하</a:t>
            </a:r>
            <a:r>
              <a:rPr lang="ko-KR" altLang="en-US" dirty="0">
                <a:solidFill>
                  <a:srgbClr val="376092"/>
                </a:solidFill>
              </a:rPr>
              <a:t>고 </a:t>
            </a:r>
            <a:r>
              <a:rPr lang="ko-KR" altLang="en-US" dirty="0"/>
              <a:t>이를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i="1" dirty="0">
                <a:solidFill>
                  <a:schemeClr val="accent6"/>
                </a:solidFill>
              </a:rPr>
              <a:t>보장할</a:t>
            </a:r>
            <a:r>
              <a:rPr lang="ko-KR" altLang="en-US" dirty="0"/>
              <a:t> 의무를 </a:t>
            </a:r>
            <a:r>
              <a:rPr lang="ko-KR" altLang="en-US" i="1" dirty="0">
                <a:solidFill>
                  <a:schemeClr val="accent6"/>
                </a:solidFill>
              </a:rPr>
              <a:t>진다</a:t>
            </a:r>
            <a:r>
              <a:rPr lang="ko-KR" altLang="en-US" dirty="0"/>
              <a:t>고 </a:t>
            </a:r>
            <a:r>
              <a:rPr lang="ko-KR" altLang="en-US" i="1" dirty="0">
                <a:solidFill>
                  <a:schemeClr val="accent6"/>
                </a:solidFill>
              </a:rPr>
              <a:t>규정하</a:t>
            </a:r>
            <a:r>
              <a:rPr lang="ko-KR" altLang="en-US" dirty="0"/>
              <a:t>고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59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01730" y="4024767"/>
            <a:ext cx="8740541" cy="2294581"/>
            <a:chOff x="201730" y="3306852"/>
            <a:chExt cx="8740541" cy="2294581"/>
          </a:xfrm>
        </p:grpSpPr>
        <p:grpSp>
          <p:nvGrpSpPr>
            <p:cNvPr id="44" name="그룹 43"/>
            <p:cNvGrpSpPr/>
            <p:nvPr/>
          </p:nvGrpSpPr>
          <p:grpSpPr>
            <a:xfrm>
              <a:off x="201730" y="4202910"/>
              <a:ext cx="8740541" cy="389592"/>
              <a:chOff x="201730" y="4044213"/>
              <a:chExt cx="8740541" cy="38959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01730" y="4058122"/>
                <a:ext cx="41549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…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8958" y="4058122"/>
                <a:ext cx="8771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헌법은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897851" y="4058122"/>
                <a:ext cx="41549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…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515079" y="4058122"/>
                <a:ext cx="110799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확인하고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24805" y="4058122"/>
                <a:ext cx="41549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…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2033" y="4058122"/>
                <a:ext cx="8771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보장할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20926" y="4058122"/>
                <a:ext cx="41549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…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38154" y="4058122"/>
                <a:ext cx="8771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진다고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cxnSp>
            <p:nvCxnSpPr>
              <p:cNvPr id="15" name="구부러진 연결선 14"/>
              <p:cNvCxnSpPr>
                <a:stCxn id="12" idx="2"/>
                <a:endCxn id="6" idx="2"/>
              </p:cNvCxnSpPr>
              <p:nvPr/>
            </p:nvCxnSpPr>
            <p:spPr>
              <a:xfrm rot="5400000">
                <a:off x="3917138" y="1767856"/>
                <a:ext cx="12700" cy="5319196"/>
              </a:xfrm>
              <a:prstGeom prst="curvedConnector3">
                <a:avLst>
                  <a:gd name="adj1" fmla="val 5251236"/>
                </a:avLst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구부러진 연결선 17"/>
              <p:cNvCxnSpPr>
                <a:stCxn id="8" idx="2"/>
                <a:endCxn id="6" idx="2"/>
              </p:cNvCxnSpPr>
              <p:nvPr/>
            </p:nvCxnSpPr>
            <p:spPr>
              <a:xfrm rot="5400000">
                <a:off x="2163309" y="3521686"/>
                <a:ext cx="12700" cy="1811537"/>
              </a:xfrm>
              <a:prstGeom prst="curvedConnector3">
                <a:avLst>
                  <a:gd name="adj1" fmla="val 1800000"/>
                </a:avLst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217047" y="4051771"/>
                <a:ext cx="110799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규정하고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526773" y="4051770"/>
                <a:ext cx="41549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…</a:t>
                </a:r>
                <a:endParaRPr lang="ko-KR" altLang="en-US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cxnSp>
            <p:nvCxnSpPr>
              <p:cNvPr id="27" name="구부러진 연결선 26"/>
              <p:cNvCxnSpPr/>
              <p:nvPr/>
            </p:nvCxnSpPr>
            <p:spPr>
              <a:xfrm rot="16200000" flipH="1" flipV="1">
                <a:off x="4511117" y="790636"/>
                <a:ext cx="6351" cy="6513505"/>
              </a:xfrm>
              <a:prstGeom prst="curvedConnector3">
                <a:avLst>
                  <a:gd name="adj1" fmla="val -800204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구부러진 연결선 32"/>
              <p:cNvCxnSpPr>
                <a:stCxn id="10" idx="2"/>
                <a:endCxn id="6" idx="2"/>
              </p:cNvCxnSpPr>
              <p:nvPr/>
            </p:nvCxnSpPr>
            <p:spPr>
              <a:xfrm rot="5400000">
                <a:off x="3069078" y="2615917"/>
                <a:ext cx="12700" cy="3623075"/>
              </a:xfrm>
              <a:prstGeom prst="curvedConnector3">
                <a:avLst>
                  <a:gd name="adj1" fmla="val 3347142"/>
                </a:avLst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05701" y="3306852"/>
                  <a:ext cx="1672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01" y="3306852"/>
                  <a:ext cx="167238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13697" y="5232101"/>
                  <a:ext cx="1251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𝑠𝑟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697" y="5232101"/>
                  <a:ext cx="1251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678082" y="3356974"/>
                  <a:ext cx="25389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h𝑒𝑢𝑟𝑖𝑠𝑡𝑖𝑐𝑎𝑙𝑙𝑦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𝑑𝑒𝑓𝑖𝑛𝑒𝑑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82" y="3356974"/>
                  <a:ext cx="2538965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1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이끈말이</a:t>
            </a:r>
            <a:r>
              <a:rPr lang="ko-KR" altLang="en-US" sz="2000" dirty="0" smtClean="0"/>
              <a:t> 뒤에 오게 하는 것이 도움이 되는가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모형을 단순화할 수 있어서 효과적임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언어처리</a:t>
            </a:r>
            <a:r>
              <a:rPr lang="ko-KR" altLang="en-US" dirty="0" smtClean="0"/>
              <a:t> 모형이 단순할수록 </a:t>
            </a:r>
            <a:r>
              <a:rPr lang="ko-KR" altLang="en-US" dirty="0" err="1" smtClean="0"/>
              <a:t>문장분석</a:t>
            </a:r>
            <a:r>
              <a:rPr lang="ko-KR" altLang="en-US" dirty="0" smtClean="0"/>
              <a:t> 시스템을 만들기 쉬움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한국어는 충분히 가능함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SVO </a:t>
            </a:r>
            <a:r>
              <a:rPr lang="ko-KR" altLang="en-US" dirty="0" smtClean="0"/>
              <a:t>언어와 다르게 </a:t>
            </a:r>
            <a:r>
              <a:rPr lang="en-US" altLang="ko-KR" dirty="0" smtClean="0"/>
              <a:t>SOV </a:t>
            </a:r>
            <a:r>
              <a:rPr lang="ko-KR" altLang="en-US" dirty="0" smtClean="0"/>
              <a:t>언어는 조사나 어미 등 추가의 문법 요소가 있으므로 오히려 효과적임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어순이 자유로운 특징을 쉽게 해결할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영어도 </a:t>
            </a:r>
            <a:r>
              <a:rPr lang="en-US" altLang="ko-KR" dirty="0" smtClean="0"/>
              <a:t>HPSG</a:t>
            </a:r>
            <a:r>
              <a:rPr lang="ko-KR" altLang="en-US" dirty="0" smtClean="0"/>
              <a:t>는 단순화하려고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27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 분석 시스템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평가데이터</a:t>
            </a:r>
            <a:endParaRPr lang="en-US" altLang="ko-KR" dirty="0" smtClean="0"/>
          </a:p>
          <a:p>
            <a:pPr lvl="1"/>
            <a:r>
              <a:rPr lang="ko-KR" altLang="en-US" dirty="0"/>
              <a:t>형태소 단위로 구축된 </a:t>
            </a:r>
            <a:r>
              <a:rPr lang="ko-KR" altLang="en-US" dirty="0" smtClean="0"/>
              <a:t>평가 데이터가 </a:t>
            </a:r>
            <a:r>
              <a:rPr lang="ko-KR" altLang="en-US" dirty="0"/>
              <a:t>존재하지 않음</a:t>
            </a:r>
          </a:p>
          <a:p>
            <a:pPr lvl="1"/>
            <a:r>
              <a:rPr lang="ko-KR" altLang="en-US" dirty="0"/>
              <a:t>“세종 형태 분석 </a:t>
            </a:r>
            <a:r>
              <a:rPr lang="ko-KR" altLang="en-US" dirty="0" err="1"/>
              <a:t>말뭉치”에서</a:t>
            </a:r>
            <a:r>
              <a:rPr lang="ko-KR" altLang="en-US" dirty="0"/>
              <a:t> 임의 추출하여 정답을 구축 </a:t>
            </a:r>
            <a:r>
              <a:rPr lang="en-US" altLang="ko-KR" dirty="0"/>
              <a:t>(106</a:t>
            </a:r>
            <a:r>
              <a:rPr lang="ko-KR" altLang="en-US" dirty="0"/>
              <a:t>문장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13</a:t>
            </a:r>
            <a:r>
              <a:rPr lang="ko-KR" altLang="en-US" dirty="0"/>
              <a:t>어절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16</a:t>
            </a:r>
            <a:r>
              <a:rPr lang="ko-KR" altLang="en-US" dirty="0"/>
              <a:t>어절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15</a:t>
            </a:r>
            <a:r>
              <a:rPr lang="ko-KR" altLang="en-US" dirty="0"/>
              <a:t>어절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평가 방법</a:t>
            </a:r>
            <a:r>
              <a:rPr lang="en-US" altLang="ko-KR" dirty="0"/>
              <a:t> - Unlabeled Attachment Score (UAS)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모델별</a:t>
            </a:r>
            <a:r>
              <a:rPr lang="ko-KR" altLang="en-US" dirty="0" smtClean="0"/>
              <a:t> 문장 분석 성능 비교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60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147550"/>
                  </p:ext>
                </p:extLst>
              </p:nvPr>
            </p:nvGraphicFramePr>
            <p:xfrm>
              <a:off x="485795" y="4575798"/>
              <a:ext cx="8555125" cy="18378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922">
                      <a:extLst>
                        <a:ext uri="{9D8B030D-6E8A-4147-A177-3AD203B41FA5}">
                          <a16:colId xmlns:a16="http://schemas.microsoft.com/office/drawing/2014/main" val="1151027137"/>
                        </a:ext>
                      </a:extLst>
                    </a:gridCol>
                    <a:gridCol w="1931213">
                      <a:extLst>
                        <a:ext uri="{9D8B030D-6E8A-4147-A177-3AD203B41FA5}">
                          <a16:colId xmlns:a16="http://schemas.microsoft.com/office/drawing/2014/main" val="2574074011"/>
                        </a:ext>
                      </a:extLst>
                    </a:gridCol>
                    <a:gridCol w="2318918">
                      <a:extLst>
                        <a:ext uri="{9D8B030D-6E8A-4147-A177-3AD203B41FA5}">
                          <a16:colId xmlns:a16="http://schemas.microsoft.com/office/drawing/2014/main" val="4210108229"/>
                        </a:ext>
                      </a:extLst>
                    </a:gridCol>
                    <a:gridCol w="2172615">
                      <a:extLst>
                        <a:ext uri="{9D8B030D-6E8A-4147-A177-3AD203B41FA5}">
                          <a16:colId xmlns:a16="http://schemas.microsoft.com/office/drawing/2014/main" val="3442281611"/>
                        </a:ext>
                      </a:extLst>
                    </a:gridCol>
                    <a:gridCol w="1159457">
                      <a:extLst>
                        <a:ext uri="{9D8B030D-6E8A-4147-A177-3AD203B41FA5}">
                          <a16:colId xmlns:a16="http://schemas.microsoft.com/office/drawing/2014/main" val="1419349403"/>
                        </a:ext>
                      </a:extLst>
                    </a:gridCol>
                  </a:tblGrid>
                  <a:tr h="389526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가중치 적용 기준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Rank 1</a:t>
                          </a:r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이 정답인 문장 수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정답 트리의 평균 순위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 UAS (%)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961924"/>
                      </a:ext>
                    </a:extLst>
                  </a:tr>
                  <a:tr h="3570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</a:t>
                          </a:r>
                          <a:r>
                            <a:rPr lang="en-US" altLang="ko-KR" sz="1600" i="1" baseline="0" dirty="0" smtClean="0">
                              <a:solidFill>
                                <a:sysClr val="windowText" lastClr="000000"/>
                              </a:solidFill>
                            </a:rPr>
                            <a:t> 1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None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72.48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87.86%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4198081"/>
                      </a:ext>
                    </a:extLst>
                  </a:tr>
                  <a:tr h="3770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 2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 1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29.30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89.99%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0796642"/>
                      </a:ext>
                    </a:extLst>
                  </a:tr>
                  <a:tr h="3570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 2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 2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23.51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92.04%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8313216"/>
                      </a:ext>
                    </a:extLst>
                  </a:tr>
                  <a:tr h="3570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 4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 3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𝑠𝑟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19.36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solidFill>
                                <a:sysClr val="windowText" lastClr="000000"/>
                              </a:solidFill>
                            </a:rPr>
                            <a:t>93.34%</a:t>
                          </a:r>
                          <a:endParaRPr lang="ko-KR" altLang="en-US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6082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147550"/>
                  </p:ext>
                </p:extLst>
              </p:nvPr>
            </p:nvGraphicFramePr>
            <p:xfrm>
              <a:off x="485795" y="4575798"/>
              <a:ext cx="8555125" cy="18378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922">
                      <a:extLst>
                        <a:ext uri="{9D8B030D-6E8A-4147-A177-3AD203B41FA5}">
                          <a16:colId xmlns:a16="http://schemas.microsoft.com/office/drawing/2014/main" val="1151027137"/>
                        </a:ext>
                      </a:extLst>
                    </a:gridCol>
                    <a:gridCol w="1931213">
                      <a:extLst>
                        <a:ext uri="{9D8B030D-6E8A-4147-A177-3AD203B41FA5}">
                          <a16:colId xmlns:a16="http://schemas.microsoft.com/office/drawing/2014/main" val="2574074011"/>
                        </a:ext>
                      </a:extLst>
                    </a:gridCol>
                    <a:gridCol w="2318918">
                      <a:extLst>
                        <a:ext uri="{9D8B030D-6E8A-4147-A177-3AD203B41FA5}">
                          <a16:colId xmlns:a16="http://schemas.microsoft.com/office/drawing/2014/main" val="4210108229"/>
                        </a:ext>
                      </a:extLst>
                    </a:gridCol>
                    <a:gridCol w="2172615">
                      <a:extLst>
                        <a:ext uri="{9D8B030D-6E8A-4147-A177-3AD203B41FA5}">
                          <a16:colId xmlns:a16="http://schemas.microsoft.com/office/drawing/2014/main" val="3442281611"/>
                        </a:ext>
                      </a:extLst>
                    </a:gridCol>
                    <a:gridCol w="1159457">
                      <a:extLst>
                        <a:ext uri="{9D8B030D-6E8A-4147-A177-3AD203B41FA5}">
                          <a16:colId xmlns:a16="http://schemas.microsoft.com/office/drawing/2014/main" val="1419349403"/>
                        </a:ext>
                      </a:extLst>
                    </a:gridCol>
                  </a:tblGrid>
                  <a:tr h="389526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가중치 적용 기준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Rank 1</a:t>
                          </a:r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이 정답인 문장 수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정답 트리의 평균 순위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 UAS (%)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961924"/>
                      </a:ext>
                    </a:extLst>
                  </a:tr>
                  <a:tr h="3570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</a:t>
                          </a:r>
                          <a:r>
                            <a:rPr lang="en-US" altLang="ko-KR" sz="1600" i="1" baseline="0" dirty="0" smtClean="0">
                              <a:solidFill>
                                <a:sysClr val="windowText" lastClr="000000"/>
                              </a:solidFill>
                            </a:rPr>
                            <a:t> 1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None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72.48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87.86%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4198081"/>
                      </a:ext>
                    </a:extLst>
                  </a:tr>
                  <a:tr h="3770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 2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73" t="-200000" r="-293060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29.30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89.99%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0796642"/>
                      </a:ext>
                    </a:extLst>
                  </a:tr>
                  <a:tr h="3570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 2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73" t="-315254" r="-293060" b="-1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23.51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92.04%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8313216"/>
                      </a:ext>
                    </a:extLst>
                  </a:tr>
                  <a:tr h="3570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 smtClean="0">
                              <a:solidFill>
                                <a:sysClr val="windowText" lastClr="000000"/>
                              </a:solidFill>
                            </a:rPr>
                            <a:t>Model 4</a:t>
                          </a:r>
                          <a:endParaRPr lang="ko-KR" altLang="en-US" sz="16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73" t="-415254" r="-29306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19.36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solidFill>
                                <a:sysClr val="windowText" lastClr="000000"/>
                              </a:solidFill>
                            </a:rPr>
                            <a:t>93.34%</a:t>
                          </a:r>
                          <a:endParaRPr lang="ko-KR" altLang="en-US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60822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61423" y="3025138"/>
                <a:ext cx="5159489" cy="688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𝑈𝐴𝑆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effectLst/>
                              <a:latin typeface="Cambria Math" panose="02040503050406030204" pitchFamily="18" charset="0"/>
                            </a:rPr>
                            <m:t>시스</m:t>
                          </m:r>
                          <m:r>
                            <a:rPr lang="ko-KR" altLang="en-US" b="0" i="1">
                              <a:effectLst/>
                              <a:latin typeface="Cambria Math" panose="02040503050406030204" pitchFamily="18" charset="0"/>
                            </a:rPr>
                            <m:t>템</m:t>
                          </m:r>
                          <m:r>
                            <a:rPr lang="ko-KR" altLang="en-US" b="0" i="1" smtClean="0">
                              <a:effectLst/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en-US" altLang="ko-KR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>
                              <a:effectLst/>
                              <a:latin typeface="Cambria Math" panose="02040503050406030204" pitchFamily="18" charset="0"/>
                            </a:rPr>
                            <m:t>올</m:t>
                          </m:r>
                          <m:r>
                            <a:rPr lang="ko-KR" altLang="en-US" b="0" i="1" smtClean="0">
                              <a:effectLst/>
                              <a:latin typeface="Cambria Math" panose="02040503050406030204" pitchFamily="18" charset="0"/>
                            </a:rPr>
                            <m:t>바</m:t>
                          </m:r>
                          <m:r>
                            <a:rPr lang="ko-KR" altLang="en-US" b="0" i="1">
                              <a:effectLst/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ko-KR" altLang="en-US" b="0" i="1" smtClean="0">
                              <a:effectLst/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en-US" altLang="ko-KR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>
                              <a:effectLst/>
                              <a:latin typeface="Cambria Math" panose="02040503050406030204" pitchFamily="18" charset="0"/>
                            </a:rPr>
                            <m:t>찾</m:t>
                          </m:r>
                          <m:r>
                            <a:rPr lang="ko-KR" altLang="en-US" b="0" i="1" smtClean="0">
                              <a:effectLst/>
                              <a:latin typeface="Cambria Math" panose="02040503050406030204" pitchFamily="18" charset="0"/>
                            </a:rPr>
                            <m:t>은</m:t>
                          </m:r>
                          <m:r>
                            <a:rPr lang="en-US" altLang="ko-KR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>
                              <a:effectLst/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ko-KR" altLang="en-US" b="0" i="1" smtClean="0">
                              <a:effectLst/>
                              <a:latin typeface="Cambria Math" panose="02040503050406030204" pitchFamily="18" charset="0"/>
                            </a:rPr>
                            <m:t>존</m:t>
                          </m:r>
                          <m:r>
                            <a:rPr lang="ko-KR" altLang="en-US" b="0" i="1">
                              <a:effectLst/>
                              <a:latin typeface="Cambria Math" panose="02040503050406030204" pitchFamily="18" charset="0"/>
                            </a:rPr>
                            <m:t>관</m:t>
                          </m:r>
                          <m:r>
                            <a:rPr lang="ko-KR" altLang="en-US" b="0" i="1" smtClean="0">
                              <a:effectLst/>
                              <a:latin typeface="Cambria Math" panose="02040503050406030204" pitchFamily="18" charset="0"/>
                            </a:rPr>
                            <m:t>계</m:t>
                          </m:r>
                          <m:r>
                            <a:rPr lang="ko-KR" altLang="en-US" b="0" i="1">
                              <a:effectLst/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>
                              <a:effectLst/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b="0" i="1" smtClean="0">
                              <a:effectLst/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데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터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모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존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관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23" y="3025138"/>
                <a:ext cx="5159489" cy="688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규칙 추가를 이용한 성능향상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 기반 구문 분석기이므로 문법적으로 허용되지 않는 문장에 대해서도 의존관계를 가질 수 있도록 규칙을 추가하여 성능을 향상시켜야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</a:t>
            </a:r>
            <a:r>
              <a:rPr lang="ko-KR" altLang="en-US" dirty="0" smtClean="0"/>
              <a:t>신혼여행은 발리로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문형 정보를 이용한 성능향상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세종상세전자사전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표준국어대사전의 용언에 포함된 문형 정보를 이용해 해당 문형 관계를 가진 </a:t>
            </a:r>
            <a:r>
              <a:rPr lang="ko-KR" altLang="en-US" dirty="0" err="1" smtClean="0"/>
              <a:t>에지에</a:t>
            </a:r>
            <a:r>
              <a:rPr lang="ko-KR" altLang="en-US" dirty="0" smtClean="0"/>
              <a:t> 가중치를 부여하여 구문 분석기 성능을 향상시킴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(</a:t>
            </a:r>
            <a:r>
              <a:rPr lang="ko-KR" altLang="en-US" dirty="0" smtClean="0"/>
              <a:t>인간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b="1" dirty="0" smtClean="0"/>
              <a:t>따르다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(</a:t>
            </a:r>
            <a:r>
              <a:rPr lang="ko-KR" altLang="en-US" dirty="0" smtClean="0"/>
              <a:t>인간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b="1" dirty="0" smtClean="0"/>
              <a:t>따르다</a:t>
            </a:r>
            <a:endParaRPr lang="en-US" altLang="ko-KR" b="1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통계 정보를 이용한 성능향상 방안</a:t>
            </a:r>
            <a:endParaRPr lang="en-US" altLang="ko-KR" dirty="0"/>
          </a:p>
          <a:p>
            <a:pPr lvl="1"/>
            <a:r>
              <a:rPr lang="ko-KR" altLang="en-US" dirty="0" smtClean="0"/>
              <a:t>세종 계획 구문분석 말뭉치에 있는 의존관계를 통계 데이터로 이용하여 생성되는 에지 별 통계적 가중치를 부여하여 구문 분석기 성능을 향상시킴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기계 학습을 이용한 성능향상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 학습을 이용해 수작업으로 찾아낼 수 없는 규칙이나 패턴을 찾고 이에 대한 규칙 추가 및 가중치 부여를 수행함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928-59F0-4CF4-BBA2-3FAF62ADC04E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0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IDE: Microsoft Visual Studio Community 2017</a:t>
            </a:r>
          </a:p>
          <a:p>
            <a:pPr lvl="1"/>
            <a:r>
              <a:rPr lang="ko-KR" altLang="en-US" dirty="0" smtClean="0"/>
              <a:t>언어</a:t>
            </a:r>
            <a:r>
              <a:rPr lang="en-US" altLang="ko-KR" dirty="0" smtClean="0"/>
              <a:t>: C++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실습자료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형태소 분석기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동적 라이브러리</a:t>
            </a:r>
            <a:r>
              <a:rPr lang="en-US" altLang="ko-KR" dirty="0" smtClean="0"/>
              <a:t>(PnuNlpCore.dll)</a:t>
            </a:r>
          </a:p>
          <a:p>
            <a:pPr lvl="1"/>
            <a:r>
              <a:rPr lang="ko-KR" altLang="en-US" dirty="0" smtClean="0"/>
              <a:t>품사 </a:t>
            </a:r>
            <a:r>
              <a:rPr lang="ko-KR" altLang="en-US" dirty="0" err="1" smtClean="0"/>
              <a:t>태거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동적 라이브러리</a:t>
            </a:r>
            <a:r>
              <a:rPr lang="en-US" altLang="ko-KR" dirty="0" smtClean="0"/>
              <a:t>(KLTagger.dll)</a:t>
            </a:r>
          </a:p>
          <a:p>
            <a:pPr lvl="1"/>
            <a:r>
              <a:rPr lang="ko-KR" altLang="en-US" dirty="0" smtClean="0"/>
              <a:t>구문 분석기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소스코드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실습방법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몇 가지 분석 오류를 제시하고 그것을 고치는 과정을 설명함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8234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클래스 </a:t>
            </a:r>
            <a:r>
              <a:rPr lang="en-US" altLang="ko-KR" dirty="0" smtClean="0"/>
              <a:t>-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분석의 주체가 되는 최상위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53" y="1561322"/>
            <a:ext cx="7345630" cy="44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896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클래스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ParseTree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결과를 저장하기 위한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10" y="1379196"/>
            <a:ext cx="7850613" cy="18472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10" y="3377681"/>
            <a:ext cx="7850613" cy="28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72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클래스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ParseToken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어절에 대한 정보를 저장하기 위한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52" y="1622749"/>
            <a:ext cx="6808832" cy="39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91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 분석 시스템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4085024" cy="5289451"/>
          </a:xfrm>
        </p:spPr>
        <p:txBody>
          <a:bodyPr/>
          <a:lstStyle/>
          <a:p>
            <a:r>
              <a:rPr lang="ko-KR" altLang="en-US" dirty="0" smtClean="0"/>
              <a:t>내부 연결을 위한 자료구조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60600" y="836711"/>
            <a:ext cx="4085024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  <a:defRPr sz="1800" b="1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0000" indent="-252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  <a:defRPr sz="1600" b="1" i="0" kern="1200" baseline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97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b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40000" indent="-216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JSON Format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9" y="1388298"/>
            <a:ext cx="3434851" cy="2873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474" y="1388298"/>
            <a:ext cx="3539276" cy="4383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116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534" y="4280307"/>
            <a:ext cx="8902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이 </a:t>
            </a:r>
            <a:r>
              <a:rPr lang="ko-KR" altLang="en-US" dirty="0" smtClean="0">
                <a:latin typeface="+mn-ea"/>
              </a:rPr>
              <a:t>연구는 </a:t>
            </a:r>
            <a:r>
              <a:rPr lang="ko-KR" altLang="en-US" dirty="0">
                <a:latin typeface="+mn-ea"/>
              </a:rPr>
              <a:t>삼성전자 미래기술육성센터의 지원을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받아 수행된 연구임</a:t>
            </a:r>
            <a:r>
              <a:rPr lang="en-US" altLang="ko-KR" dirty="0" smtClean="0">
                <a:latin typeface="+mn-ea"/>
              </a:rPr>
              <a:t>(SRFC-IT1402-03)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7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말뭉치</a:t>
            </a:r>
            <a:r>
              <a:rPr lang="en-US" altLang="ko-KR" dirty="0"/>
              <a:t>, </a:t>
            </a:r>
            <a:r>
              <a:rPr lang="ko-KR" altLang="en-US" dirty="0"/>
              <a:t>학습자료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말뭉치만 있으면 학습이 가능한가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아마 장난감 수준이라면 가능할 것이다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언어적 이해와 이를 이용한 모델 구성이 없다면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말뭉치는 공유할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정말 잘 만들어졌다면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그런데 그게 쉬울까</a:t>
            </a:r>
            <a:r>
              <a:rPr lang="en-US" altLang="ko-KR" dirty="0" smtClean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7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말뭉치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파스트리와</a:t>
            </a:r>
            <a:r>
              <a:rPr lang="ko-KR" altLang="en-US" dirty="0" smtClean="0"/>
              <a:t> 같은 말뭉치를 만드는 데는 고도의 언어적 지식이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비용도 많이 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일관성을 유지하기도 쉽지 않다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문장 분석용 학습 말뭉치가 충분했다면 영어 </a:t>
            </a:r>
            <a:r>
              <a:rPr lang="ko-KR" altLang="en-US" dirty="0" err="1" smtClean="0"/>
              <a:t>문장분석</a:t>
            </a:r>
            <a:r>
              <a:rPr lang="ko-KR" altLang="en-US" dirty="0" smtClean="0"/>
              <a:t> 기술도 크게 발전했을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 원시말뭉치에서 </a:t>
            </a:r>
            <a:r>
              <a:rPr lang="ko-KR" altLang="en-US" dirty="0" err="1" smtClean="0"/>
              <a:t>비교사</a:t>
            </a:r>
            <a:r>
              <a:rPr lang="ko-KR" altLang="en-US" dirty="0" smtClean="0"/>
              <a:t> 학습을 하는 것도 아주 어렵다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의미와 관련된 말뭉치로 가면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기계번역용</a:t>
            </a:r>
            <a:r>
              <a:rPr lang="ko-KR" altLang="en-US" dirty="0" smtClean="0"/>
              <a:t> 학습말뭉치는 예외적으로 필요에 의해 이미 많이 개발되어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아주 큰 지렛대를 주면 지구를 들 수 있다고 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말뭉치만 달라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구현할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정말 그럴지도 모르지만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공간이 되면 어떻게 구축할 것인가 자체도 알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구글도 사람과 관련된 지식은 직접 입력하고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7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말뭉치를 만들어 보면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그 과정에서 언어의 의미를 알고 새로운 방향을 알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LSTM </a:t>
            </a:r>
          </a:p>
          <a:p>
            <a:pPr lvl="1"/>
            <a:r>
              <a:rPr lang="en-US" altLang="ko-KR" dirty="0" smtClean="0"/>
              <a:t>Pivot </a:t>
            </a:r>
            <a:r>
              <a:rPr lang="ko-KR" altLang="en-US" dirty="0" smtClean="0"/>
              <a:t>방식은 오랜 </a:t>
            </a:r>
            <a:r>
              <a:rPr lang="ko-KR" altLang="en-US" dirty="0" err="1" smtClean="0"/>
              <a:t>언어처리의</a:t>
            </a:r>
            <a:r>
              <a:rPr lang="ko-KR" altLang="en-US" dirty="0" smtClean="0"/>
              <a:t> 꿈이었다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파스트리처럼 복잡한 문제는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규칙에 의한 방법으로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가공한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바탕으로 학습말뭉치를 만들고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학습말뭉치의 일관성을 검증한 후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기계학습을</a:t>
            </a:r>
            <a:r>
              <a:rPr lang="ko-KR" altLang="en-US" dirty="0" smtClean="0"/>
              <a:t> 이용한 시스템을 만들고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규칙과 </a:t>
            </a:r>
            <a:r>
              <a:rPr lang="ko-KR" altLang="en-US" dirty="0" err="1" smtClean="0"/>
              <a:t>기계학습을</a:t>
            </a:r>
            <a:r>
              <a:rPr lang="ko-KR" altLang="en-US" dirty="0" smtClean="0"/>
              <a:t> 결합하여 새로운 시스템을 만드는 과정을 반복하여 목표를 향해 가야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 과정에서 규칙에 의한 시스템도 고도화하지만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기계학습 시스템의 모형도 </a:t>
            </a:r>
            <a:r>
              <a:rPr lang="ko-KR" altLang="en-US" dirty="0" err="1" smtClean="0"/>
              <a:t>고도화해야</a:t>
            </a:r>
            <a:r>
              <a:rPr lang="ko-KR" altLang="en-US" dirty="0" smtClean="0"/>
              <a:t> 함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5E50-0F1B-46FE-9B11-24E5092514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77828"/>
      </p:ext>
    </p:extLst>
  </p:cSld>
  <p:clrMapOvr>
    <a:masterClrMapping/>
  </p:clrMapOvr>
</p:sld>
</file>

<file path=ppt/theme/theme1.xml><?xml version="1.0" encoding="utf-8"?>
<a:theme xmlns:a="http://schemas.openxmlformats.org/drawingml/2006/main" name="인공지능연구실_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인공지능연구실_템플릿</Template>
  <TotalTime>11526</TotalTime>
  <Words>6788</Words>
  <Application>Microsoft Office PowerPoint</Application>
  <PresentationFormat>화면 슬라이드 쇼(4:3)</PresentationFormat>
  <Paragraphs>1356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6" baseType="lpstr">
      <vt:lpstr>(한글 글꼴 사용)</vt:lpstr>
      <vt:lpstr>KoPub돋움체 Bold</vt:lpstr>
      <vt:lpstr>맑은 고딕</vt:lpstr>
      <vt:lpstr>맑은고딕</vt:lpstr>
      <vt:lpstr>바탕체</vt:lpstr>
      <vt:lpstr>Arial</vt:lpstr>
      <vt:lpstr>Calibri</vt:lpstr>
      <vt:lpstr>Cambria Math</vt:lpstr>
      <vt:lpstr>인공지능연구실_템플릿</vt:lpstr>
      <vt:lpstr>차트파싱 기법을 이용한 한국어 의존문법 파서 구현 방법</vt:lpstr>
      <vt:lpstr>자연언어 처리</vt:lpstr>
      <vt:lpstr>통사분석</vt:lpstr>
      <vt:lpstr>문장 분석</vt:lpstr>
      <vt:lpstr>영상과 언어는 다르다</vt:lpstr>
      <vt:lpstr>이끈말이 뒤에 오게 하는 것이 도움이 되는가?</vt:lpstr>
      <vt:lpstr>말뭉치, 학습자료</vt:lpstr>
      <vt:lpstr>말뭉치, 학습자료</vt:lpstr>
      <vt:lpstr>말뭉치를 만들어 보면</vt:lpstr>
      <vt:lpstr>지금으로는 거의 처리가 불가능한 문제</vt:lpstr>
      <vt:lpstr>차트 파싱 </vt:lpstr>
      <vt:lpstr>현 시스템</vt:lpstr>
      <vt:lpstr>자연언어처리를 위한 본 연구진의 연구방향</vt:lpstr>
      <vt:lpstr>한국어 구문분석 전략</vt:lpstr>
      <vt:lpstr>특징 (1) - 규칙 기반 문장분석</vt:lpstr>
      <vt:lpstr>특징 (2) – 형태소 단위의 문장분석</vt:lpstr>
      <vt:lpstr>특징 (3) – 차트 파싱(1/2)</vt:lpstr>
      <vt:lpstr>특징 (3) – 차트 파싱(2/2)</vt:lpstr>
      <vt:lpstr>부산대학교 문장 분석 시스템의 구성</vt:lpstr>
      <vt:lpstr>품사 태깅</vt:lpstr>
      <vt:lpstr>부산대학교 품사 태거(POS Tagger)</vt:lpstr>
      <vt:lpstr>품사 태그 집합(POS Tag Set)</vt:lpstr>
      <vt:lpstr>규칙 기반 품사 태깅 방법(1/2)</vt:lpstr>
      <vt:lpstr>규칙 기반 품사 태깅 방법(2/2)</vt:lpstr>
      <vt:lpstr>통계 기반 품사 태깅 방법</vt:lpstr>
      <vt:lpstr>전처리 과정</vt:lpstr>
      <vt:lpstr>지배-의존 에지 생성</vt:lpstr>
      <vt:lpstr>문장 분석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후보 파스 트리 1</vt:lpstr>
      <vt:lpstr>후보 파스 트리 2</vt:lpstr>
      <vt:lpstr>후보 파스 트리 3</vt:lpstr>
      <vt:lpstr>후보 파스 트리 4</vt:lpstr>
      <vt:lpstr>한국어 문장 분석과 tree-bank를  만들기 어려운 이유(구문 중의성)</vt:lpstr>
      <vt:lpstr>구문 중의성 예시</vt:lpstr>
      <vt:lpstr>구문 중의성 예시</vt:lpstr>
      <vt:lpstr>구문 중의성 예시</vt:lpstr>
      <vt:lpstr>구문 중의성 예시</vt:lpstr>
      <vt:lpstr>구문 중의성 예시</vt:lpstr>
      <vt:lpstr>구문 중의성 예시</vt:lpstr>
      <vt:lpstr>구문 중의성 예시</vt:lpstr>
      <vt:lpstr>구문 수정 예시</vt:lpstr>
      <vt:lpstr>구문 수정 예시</vt:lpstr>
      <vt:lpstr>가중치 부여</vt:lpstr>
      <vt:lpstr>형태소 분석기의 어절 별 가중치 이용</vt:lpstr>
      <vt:lpstr>수식 거리에 따른 가중치 부여</vt:lpstr>
      <vt:lpstr>특수 규칙을 통한 의존관계 가중치 부여</vt:lpstr>
      <vt:lpstr>문장 분석 시스템 성능</vt:lpstr>
      <vt:lpstr>향후 연구 내용</vt:lpstr>
      <vt:lpstr>실습</vt:lpstr>
      <vt:lpstr>주요 클래스 - Parser</vt:lpstr>
      <vt:lpstr>주요 클래스 - ParseTree</vt:lpstr>
      <vt:lpstr>주요 클래스 - ParseToken</vt:lpstr>
      <vt:lpstr>문장 분석 시스템 활용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한국어 문장 분석 시스템</dc:title>
  <dc:creator>김민호</dc:creator>
  <cp:lastModifiedBy>Windows 사용자</cp:lastModifiedBy>
  <cp:revision>157</cp:revision>
  <cp:lastPrinted>2018-02-19T04:26:11Z</cp:lastPrinted>
  <dcterms:created xsi:type="dcterms:W3CDTF">2018-02-04T10:20:00Z</dcterms:created>
  <dcterms:modified xsi:type="dcterms:W3CDTF">2018-08-18T14:32:01Z</dcterms:modified>
</cp:coreProperties>
</file>