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5xYqbYYNBmvAQcjkp6g8SUfU5i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858880-549C-4267-8EB5-AF0C76A8DF86}">
  <a:tblStyle styleId="{A4858880-549C-4267-8EB5-AF0C76A8DF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2"/>
  </p:normalViewPr>
  <p:slideViewPr>
    <p:cSldViewPr snapToGrid="0">
      <p:cViewPr varScale="1">
        <p:scale>
          <a:sx n="41" d="100"/>
          <a:sy n="41" d="100"/>
        </p:scale>
        <p:origin x="1208"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23" Type="http://schemas.openxmlformats.org/officeDocument/2006/relationships/tableStyles" Target="tableStyles.xml"/><Relationship Id="rId19" Type="http://customschemas.google.com/relationships/presentationmetadata" Target="metadata"/><Relationship Id="rId4" Type="http://schemas.openxmlformats.org/officeDocument/2006/relationships/slide" Target="slides/slide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34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34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34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34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34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34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34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34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34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g2cc370e79d3_0_5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2" name="Google Shape;22;g2cc370e79d3_0_58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g26e7c2328b2_0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 name="Google Shape;29;g26e7c2328b2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6e7c2328b2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6e7c2328b2_0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6e7c2328b2_0_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6e7c2328b2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Clr>
                <a:schemeClr val="dk1"/>
              </a:buClr>
              <a:buSzPts val="1400"/>
              <a:buFont typeface="Calibri"/>
              <a:buChar char="●"/>
            </a:pPr>
            <a:endParaRPr sz="1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c370e79d3_0_6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c370e79d3_0_69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e7c2328b2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e7c2328b2_0_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B AI" type="tx">
  <p:cSld name="TITLE_AND_BODY">
    <p:spTree>
      <p:nvGrpSpPr>
        <p:cNvPr id="1" name="Shape 9"/>
        <p:cNvGrpSpPr/>
        <p:nvPr/>
      </p:nvGrpSpPr>
      <p:grpSpPr>
        <a:xfrm>
          <a:off x="0" y="0"/>
          <a:ext cx="0" cy="0"/>
          <a:chOff x="0" y="0"/>
          <a:chExt cx="0" cy="0"/>
        </a:xfrm>
      </p:grpSpPr>
      <p:sp>
        <p:nvSpPr>
          <p:cNvPr id="10" name="Google Shape;10;p3"/>
          <p:cNvSpPr txBox="1">
            <a:spLocks noGrp="1"/>
          </p:cNvSpPr>
          <p:nvPr>
            <p:ph type="sldNum" idx="12"/>
          </p:nvPr>
        </p:nvSpPr>
        <p:spPr>
          <a:xfrm>
            <a:off x="15910559" y="19756119"/>
            <a:ext cx="7680961" cy="11684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B AI Research ">
  <p:cSld name="FB AI Research ">
    <p:spTree>
      <p:nvGrpSpPr>
        <p:cNvPr id="1" name="Shape 11"/>
        <p:cNvGrpSpPr/>
        <p:nvPr/>
      </p:nvGrpSpPr>
      <p:grpSpPr>
        <a:xfrm>
          <a:off x="0" y="0"/>
          <a:ext cx="0" cy="0"/>
          <a:chOff x="0" y="0"/>
          <a:chExt cx="0" cy="0"/>
        </a:xfrm>
      </p:grpSpPr>
      <p:sp>
        <p:nvSpPr>
          <p:cNvPr id="12" name="Google Shape;12;p4"/>
          <p:cNvSpPr txBox="1">
            <a:spLocks noGrp="1"/>
          </p:cNvSpPr>
          <p:nvPr>
            <p:ph type="sldNum" idx="12"/>
          </p:nvPr>
        </p:nvSpPr>
        <p:spPr>
          <a:xfrm>
            <a:off x="15910559" y="19756119"/>
            <a:ext cx="7680961" cy="116840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g2cc370e79d3_0_667"/>
          <p:cNvPicPr preferRelativeResize="0"/>
          <p:nvPr/>
        </p:nvPicPr>
        <p:blipFill rotWithShape="1">
          <a:blip r:embed="rId2">
            <a:alphaModFix/>
          </a:blip>
          <a:srcRect/>
          <a:stretch/>
        </p:blipFill>
        <p:spPr>
          <a:xfrm>
            <a:off x="-193636" y="-140246"/>
            <a:ext cx="33508606" cy="18848590"/>
          </a:xfrm>
          <a:prstGeom prst="rect">
            <a:avLst/>
          </a:prstGeom>
          <a:noFill/>
          <a:ln>
            <a:noFill/>
          </a:ln>
        </p:spPr>
      </p:pic>
      <p:sp>
        <p:nvSpPr>
          <p:cNvPr id="15" name="Google Shape;15;g2cc370e79d3_0_667"/>
          <p:cNvSpPr/>
          <p:nvPr/>
        </p:nvSpPr>
        <p:spPr>
          <a:xfrm>
            <a:off x="-193641" y="5597738"/>
            <a:ext cx="19834690" cy="11266150"/>
          </a:xfrm>
          <a:custGeom>
            <a:avLst/>
            <a:gdLst/>
            <a:ahLst/>
            <a:cxnLst/>
            <a:rect l="l" t="t" r="r" b="b"/>
            <a:pathLst>
              <a:path w="5595117" h="1269783" extrusionOk="0">
                <a:moveTo>
                  <a:pt x="3" y="1260990"/>
                </a:moveTo>
                <a:cubicBezTo>
                  <a:pt x="2" y="924509"/>
                  <a:pt x="1" y="339714"/>
                  <a:pt x="0" y="3233"/>
                </a:cubicBezTo>
                <a:lnTo>
                  <a:pt x="5595117" y="0"/>
                </a:lnTo>
                <a:lnTo>
                  <a:pt x="5434738" y="1269783"/>
                </a:lnTo>
                <a:lnTo>
                  <a:pt x="3" y="1260990"/>
                </a:lnTo>
                <a:close/>
              </a:path>
            </a:pathLst>
          </a:custGeom>
          <a:solidFill>
            <a:srgbClr val="171616">
              <a:alpha val="42750"/>
            </a:srgbClr>
          </a:solidFill>
          <a:ln>
            <a:noFill/>
          </a:ln>
        </p:spPr>
        <p:txBody>
          <a:bodyPr spcFirstLastPara="1" wrap="square" lIns="349450" tIns="174650" rIns="349450" bIns="174650" anchor="ctr" anchorCtr="0">
            <a:noAutofit/>
          </a:bodyPr>
          <a:lstStyle/>
          <a:p>
            <a:pPr marL="0" marR="0" lvl="0" indent="0" algn="ctr" rtl="0">
              <a:lnSpc>
                <a:spcPct val="100000"/>
              </a:lnSpc>
              <a:spcBef>
                <a:spcPts val="0"/>
              </a:spcBef>
              <a:spcAft>
                <a:spcPts val="0"/>
              </a:spcAft>
              <a:buClr>
                <a:srgbClr val="000000"/>
              </a:buClr>
              <a:buSzPts val="5200"/>
              <a:buFont typeface="Arial"/>
              <a:buNone/>
            </a:pPr>
            <a:endParaRPr sz="5200" b="0" i="0" u="none" strike="noStrike" cap="none">
              <a:solidFill>
                <a:schemeClr val="lt1"/>
              </a:solidFill>
              <a:latin typeface="Calibri"/>
              <a:ea typeface="Calibri"/>
              <a:cs typeface="Calibri"/>
              <a:sym typeface="Calibri"/>
            </a:endParaRPr>
          </a:p>
        </p:txBody>
      </p:sp>
      <p:sp>
        <p:nvSpPr>
          <p:cNvPr id="16" name="Google Shape;16;g2cc370e79d3_0_667"/>
          <p:cNvSpPr txBox="1">
            <a:spLocks noGrp="1"/>
          </p:cNvSpPr>
          <p:nvPr>
            <p:ph type="ctrTitle"/>
          </p:nvPr>
        </p:nvSpPr>
        <p:spPr>
          <a:xfrm>
            <a:off x="2263140" y="6945501"/>
            <a:ext cx="17396400" cy="5490300"/>
          </a:xfrm>
          <a:prstGeom prst="rect">
            <a:avLst/>
          </a:prstGeom>
          <a:noFill/>
          <a:ln>
            <a:noFill/>
          </a:ln>
          <a:effectLst>
            <a:outerShdw blurRad="50800" dist="76200" dir="2700000" algn="tl" rotWithShape="0">
              <a:srgbClr val="000000">
                <a:alpha val="40000"/>
              </a:srgbClr>
            </a:outerShdw>
          </a:effectLst>
        </p:spPr>
        <p:txBody>
          <a:bodyPr spcFirstLastPara="1" wrap="square" lIns="349450" tIns="174650" rIns="349450" bIns="174650" anchor="t" anchorCtr="0">
            <a:normAutofit/>
          </a:bodyPr>
          <a:lstStyle>
            <a:lvl1pPr lvl="0" algn="l" rtl="0">
              <a:lnSpc>
                <a:spcPct val="90000"/>
              </a:lnSpc>
              <a:spcBef>
                <a:spcPts val="0"/>
              </a:spcBef>
              <a:spcAft>
                <a:spcPts val="0"/>
              </a:spcAft>
              <a:buClr>
                <a:srgbClr val="F2F2F2"/>
              </a:buClr>
              <a:buSzPts val="15200"/>
              <a:buFont typeface="Arial"/>
              <a:buNone/>
              <a:defRPr sz="15200">
                <a:solidFill>
                  <a:srgbClr val="F2F2F2"/>
                </a:solidFill>
              </a:defRPr>
            </a:lvl1pPr>
            <a:lvl2pPr lvl="1" algn="l" rtl="0">
              <a:lnSpc>
                <a:spcPct val="100000"/>
              </a:lnSpc>
              <a:spcBef>
                <a:spcPts val="0"/>
              </a:spcBef>
              <a:spcAft>
                <a:spcPts val="0"/>
              </a:spcAft>
              <a:buSzPts val="5400"/>
              <a:buNone/>
              <a:defRPr/>
            </a:lvl2pPr>
            <a:lvl3pPr lvl="2" algn="l" rtl="0">
              <a:lnSpc>
                <a:spcPct val="100000"/>
              </a:lnSpc>
              <a:spcBef>
                <a:spcPts val="0"/>
              </a:spcBef>
              <a:spcAft>
                <a:spcPts val="0"/>
              </a:spcAft>
              <a:buSzPts val="5400"/>
              <a:buNone/>
              <a:defRPr/>
            </a:lvl3pPr>
            <a:lvl4pPr lvl="3" algn="l" rtl="0">
              <a:lnSpc>
                <a:spcPct val="100000"/>
              </a:lnSpc>
              <a:spcBef>
                <a:spcPts val="0"/>
              </a:spcBef>
              <a:spcAft>
                <a:spcPts val="0"/>
              </a:spcAft>
              <a:buSzPts val="5400"/>
              <a:buNone/>
              <a:defRPr/>
            </a:lvl4pPr>
            <a:lvl5pPr lvl="4" algn="l" rtl="0">
              <a:lnSpc>
                <a:spcPct val="100000"/>
              </a:lnSpc>
              <a:spcBef>
                <a:spcPts val="0"/>
              </a:spcBef>
              <a:spcAft>
                <a:spcPts val="0"/>
              </a:spcAft>
              <a:buSzPts val="5400"/>
              <a:buNone/>
              <a:defRPr/>
            </a:lvl5pPr>
            <a:lvl6pPr lvl="5" algn="l" rtl="0">
              <a:lnSpc>
                <a:spcPct val="100000"/>
              </a:lnSpc>
              <a:spcBef>
                <a:spcPts val="0"/>
              </a:spcBef>
              <a:spcAft>
                <a:spcPts val="0"/>
              </a:spcAft>
              <a:buSzPts val="5400"/>
              <a:buNone/>
              <a:defRPr/>
            </a:lvl6pPr>
            <a:lvl7pPr lvl="6" algn="l" rtl="0">
              <a:lnSpc>
                <a:spcPct val="100000"/>
              </a:lnSpc>
              <a:spcBef>
                <a:spcPts val="0"/>
              </a:spcBef>
              <a:spcAft>
                <a:spcPts val="0"/>
              </a:spcAft>
              <a:buSzPts val="5400"/>
              <a:buNone/>
              <a:defRPr/>
            </a:lvl7pPr>
            <a:lvl8pPr lvl="7" algn="l" rtl="0">
              <a:lnSpc>
                <a:spcPct val="100000"/>
              </a:lnSpc>
              <a:spcBef>
                <a:spcPts val="0"/>
              </a:spcBef>
              <a:spcAft>
                <a:spcPts val="0"/>
              </a:spcAft>
              <a:buSzPts val="5400"/>
              <a:buNone/>
              <a:defRPr/>
            </a:lvl8pPr>
            <a:lvl9pPr lvl="8" algn="l" rtl="0">
              <a:lnSpc>
                <a:spcPct val="100000"/>
              </a:lnSpc>
              <a:spcBef>
                <a:spcPts val="0"/>
              </a:spcBef>
              <a:spcAft>
                <a:spcPts val="0"/>
              </a:spcAft>
              <a:buSzPts val="5400"/>
              <a:buNone/>
              <a:defRPr/>
            </a:lvl9pPr>
          </a:lstStyle>
          <a:p>
            <a:endParaRPr/>
          </a:p>
        </p:txBody>
      </p:sp>
      <p:sp>
        <p:nvSpPr>
          <p:cNvPr id="17" name="Google Shape;17;g2cc370e79d3_0_667"/>
          <p:cNvSpPr txBox="1">
            <a:spLocks noGrp="1"/>
          </p:cNvSpPr>
          <p:nvPr>
            <p:ph type="subTitle" idx="1"/>
          </p:nvPr>
        </p:nvSpPr>
        <p:spPr>
          <a:xfrm>
            <a:off x="2263140" y="12435728"/>
            <a:ext cx="16640700" cy="3829500"/>
          </a:xfrm>
          <a:prstGeom prst="rect">
            <a:avLst/>
          </a:prstGeom>
          <a:noFill/>
          <a:ln>
            <a:noFill/>
          </a:ln>
        </p:spPr>
        <p:txBody>
          <a:bodyPr spcFirstLastPara="1" wrap="square" lIns="349450" tIns="174650" rIns="349450" bIns="174650" anchor="t" anchorCtr="0">
            <a:normAutofit/>
          </a:bodyPr>
          <a:lstStyle>
            <a:lvl1pPr lvl="0" algn="l" rtl="0">
              <a:lnSpc>
                <a:spcPct val="90000"/>
              </a:lnSpc>
              <a:spcBef>
                <a:spcPts val="2900"/>
              </a:spcBef>
              <a:spcAft>
                <a:spcPts val="0"/>
              </a:spcAft>
              <a:buClr>
                <a:srgbClr val="F2F2F2"/>
              </a:buClr>
              <a:buSzPts val="6900"/>
              <a:buNone/>
              <a:defRPr sz="6900">
                <a:solidFill>
                  <a:srgbClr val="F2F2F2"/>
                </a:solidFill>
              </a:defRPr>
            </a:lvl1pPr>
            <a:lvl2pPr lvl="1" algn="ctr" rtl="0">
              <a:lnSpc>
                <a:spcPct val="90000"/>
              </a:lnSpc>
              <a:spcBef>
                <a:spcPts val="1400"/>
              </a:spcBef>
              <a:spcAft>
                <a:spcPts val="0"/>
              </a:spcAft>
              <a:buClr>
                <a:srgbClr val="004282"/>
              </a:buClr>
              <a:buSzPts val="5700"/>
              <a:buNone/>
              <a:defRPr sz="5700"/>
            </a:lvl2pPr>
            <a:lvl3pPr lvl="2" algn="ctr" rtl="0">
              <a:lnSpc>
                <a:spcPct val="90000"/>
              </a:lnSpc>
              <a:spcBef>
                <a:spcPts val="1400"/>
              </a:spcBef>
              <a:spcAft>
                <a:spcPts val="0"/>
              </a:spcAft>
              <a:buClr>
                <a:srgbClr val="004282"/>
              </a:buClr>
              <a:buSzPts val="5200"/>
              <a:buNone/>
              <a:defRPr sz="5200"/>
            </a:lvl3pPr>
            <a:lvl4pPr lvl="3" algn="ctr" rtl="0">
              <a:lnSpc>
                <a:spcPct val="90000"/>
              </a:lnSpc>
              <a:spcBef>
                <a:spcPts val="1400"/>
              </a:spcBef>
              <a:spcAft>
                <a:spcPts val="0"/>
              </a:spcAft>
              <a:buClr>
                <a:srgbClr val="004282"/>
              </a:buClr>
              <a:buSzPts val="4600"/>
              <a:buNone/>
              <a:defRPr sz="4600"/>
            </a:lvl4pPr>
            <a:lvl5pPr lvl="4" algn="ctr" rtl="0">
              <a:lnSpc>
                <a:spcPct val="90000"/>
              </a:lnSpc>
              <a:spcBef>
                <a:spcPts val="1400"/>
              </a:spcBef>
              <a:spcAft>
                <a:spcPts val="0"/>
              </a:spcAft>
              <a:buClr>
                <a:srgbClr val="004282"/>
              </a:buClr>
              <a:buSzPts val="4600"/>
              <a:buNone/>
              <a:defRPr sz="4600"/>
            </a:lvl5pPr>
            <a:lvl6pPr lvl="5" algn="ctr" rtl="0">
              <a:lnSpc>
                <a:spcPct val="90000"/>
              </a:lnSpc>
              <a:spcBef>
                <a:spcPts val="1400"/>
              </a:spcBef>
              <a:spcAft>
                <a:spcPts val="0"/>
              </a:spcAft>
              <a:buClr>
                <a:schemeClr val="dk1"/>
              </a:buClr>
              <a:buSzPts val="4600"/>
              <a:buNone/>
              <a:defRPr sz="4600"/>
            </a:lvl6pPr>
            <a:lvl7pPr lvl="6" algn="ctr" rtl="0">
              <a:lnSpc>
                <a:spcPct val="90000"/>
              </a:lnSpc>
              <a:spcBef>
                <a:spcPts val="1400"/>
              </a:spcBef>
              <a:spcAft>
                <a:spcPts val="0"/>
              </a:spcAft>
              <a:buClr>
                <a:schemeClr val="dk1"/>
              </a:buClr>
              <a:buSzPts val="4600"/>
              <a:buNone/>
              <a:defRPr sz="4600"/>
            </a:lvl7pPr>
            <a:lvl8pPr lvl="7" algn="ctr" rtl="0">
              <a:lnSpc>
                <a:spcPct val="90000"/>
              </a:lnSpc>
              <a:spcBef>
                <a:spcPts val="1400"/>
              </a:spcBef>
              <a:spcAft>
                <a:spcPts val="0"/>
              </a:spcAft>
              <a:buClr>
                <a:schemeClr val="dk1"/>
              </a:buClr>
              <a:buSzPts val="4600"/>
              <a:buNone/>
              <a:defRPr sz="4600"/>
            </a:lvl8pPr>
            <a:lvl9pPr lvl="8" algn="ctr" rtl="0">
              <a:lnSpc>
                <a:spcPct val="90000"/>
              </a:lnSpc>
              <a:spcBef>
                <a:spcPts val="1400"/>
              </a:spcBef>
              <a:spcAft>
                <a:spcPts val="0"/>
              </a:spcAft>
              <a:buClr>
                <a:schemeClr val="dk1"/>
              </a:buClr>
              <a:buSzPts val="4600"/>
              <a:buNone/>
              <a:defRPr sz="4600"/>
            </a:lvl9pPr>
          </a:lstStyle>
          <a:p>
            <a:endParaRPr/>
          </a:p>
        </p:txBody>
      </p:sp>
      <p:sp>
        <p:nvSpPr>
          <p:cNvPr id="18" name="Google Shape;18;g2cc370e79d3_0_667"/>
          <p:cNvSpPr txBox="1">
            <a:spLocks noGrp="1"/>
          </p:cNvSpPr>
          <p:nvPr>
            <p:ph type="sldNum" idx="12"/>
          </p:nvPr>
        </p:nvSpPr>
        <p:spPr>
          <a:xfrm>
            <a:off x="25088176" y="20340323"/>
            <a:ext cx="7406700" cy="1168200"/>
          </a:xfrm>
          <a:prstGeom prst="rect">
            <a:avLst/>
          </a:prstGeom>
          <a:noFill/>
          <a:ln>
            <a:noFill/>
          </a:ln>
        </p:spPr>
        <p:txBody>
          <a:bodyPr spcFirstLastPara="1" wrap="square" lIns="349450" tIns="174650" rIns="349450" bIns="174650" anchor="ctr" anchorCtr="0">
            <a:noAutofit/>
          </a:bodyPr>
          <a:lstStyle>
            <a:lvl1pPr marL="0" marR="0" lvl="0" indent="0" algn="r" rtl="0">
              <a:lnSpc>
                <a:spcPct val="100000"/>
              </a:lnSpc>
              <a:spcBef>
                <a:spcPts val="0"/>
              </a:spcBef>
              <a:spcAft>
                <a:spcPts val="0"/>
              </a:spcAft>
              <a:buClr>
                <a:srgbClr val="000000"/>
              </a:buClr>
              <a:buSzPts val="3400"/>
              <a:buFont typeface="Arial"/>
              <a:buNone/>
              <a:defRPr sz="3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3400"/>
              <a:buFont typeface="Arial"/>
              <a:buNone/>
              <a:defRPr sz="3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3400"/>
              <a:buFont typeface="Arial"/>
              <a:buNone/>
              <a:defRPr sz="3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3400"/>
              <a:buFont typeface="Arial"/>
              <a:buNone/>
              <a:defRPr sz="3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3400"/>
              <a:buFont typeface="Arial"/>
              <a:buNone/>
              <a:defRPr sz="3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3400"/>
              <a:buFont typeface="Arial"/>
              <a:buNone/>
              <a:defRPr sz="3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3400"/>
              <a:buFont typeface="Arial"/>
              <a:buNone/>
              <a:defRPr sz="3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3400"/>
              <a:buFont typeface="Arial"/>
              <a:buNone/>
              <a:defRPr sz="3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3400"/>
              <a:buFont typeface="Arial"/>
              <a:buNone/>
              <a:defRPr sz="3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g2cc370e79d3_0_667"/>
          <p:cNvSpPr txBox="1"/>
          <p:nvPr/>
        </p:nvSpPr>
        <p:spPr>
          <a:xfrm>
            <a:off x="765979" y="21074304"/>
            <a:ext cx="7831800" cy="968400"/>
          </a:xfrm>
          <a:prstGeom prst="rect">
            <a:avLst/>
          </a:prstGeom>
          <a:noFill/>
          <a:ln>
            <a:noFill/>
          </a:ln>
        </p:spPr>
        <p:txBody>
          <a:bodyPr spcFirstLastPara="1" wrap="square" lIns="349450" tIns="174650" rIns="349450" bIns="1746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262626"/>
                </a:solidFill>
                <a:latin typeface="Arial"/>
                <a:ea typeface="Arial"/>
                <a:cs typeface="Arial"/>
                <a:sym typeface="Arial"/>
              </a:rPr>
              <a:t>© Copyright National University of Singapore. All Rights Reserved. </a:t>
            </a:r>
            <a:endParaRPr sz="5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645920" y="294640"/>
            <a:ext cx="29626561" cy="4826001"/>
          </a:xfrm>
          <a:prstGeom prst="rect">
            <a:avLst/>
          </a:prstGeom>
          <a:noFill/>
          <a:ln>
            <a:noFill/>
          </a:ln>
        </p:spPr>
        <p:txBody>
          <a:bodyPr spcFirstLastPara="1" wrap="square" lIns="45700" tIns="45700" rIns="45700" bIns="45700" anchor="ctr" anchorCtr="0">
            <a:noAutofit/>
          </a:bodyPr>
          <a:lstStyle>
            <a:lvl1pPr marR="0" lvl="0" algn="l" rtl="0">
              <a:lnSpc>
                <a:spcPct val="90000"/>
              </a:lnSpc>
              <a:spcBef>
                <a:spcPts val="0"/>
              </a:spcBef>
              <a:spcAft>
                <a:spcPts val="0"/>
              </a:spcAft>
              <a:buClr>
                <a:srgbClr val="000000"/>
              </a:buClr>
              <a:buSzPts val="14000"/>
              <a:buFont typeface="Calibri"/>
              <a:buNone/>
              <a:defRPr sz="140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0"/>
              <a:buFont typeface="Calibri"/>
              <a:buNone/>
              <a:defRPr sz="140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0"/>
              <a:buFont typeface="Calibri"/>
              <a:buNone/>
              <a:defRPr sz="140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0"/>
              <a:buFont typeface="Calibri"/>
              <a:buNone/>
              <a:defRPr sz="140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0"/>
              <a:buFont typeface="Calibri"/>
              <a:buNone/>
              <a:defRPr sz="140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0"/>
              <a:buFont typeface="Calibri"/>
              <a:buNone/>
              <a:defRPr sz="140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0"/>
              <a:buFont typeface="Calibri"/>
              <a:buNone/>
              <a:defRPr sz="140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0"/>
              <a:buFont typeface="Calibri"/>
              <a:buNone/>
              <a:defRPr sz="140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0"/>
              <a:buFont typeface="Calibri"/>
              <a:buNone/>
              <a:defRPr sz="14000" b="0" i="0" u="none" strike="noStrike" cap="none">
                <a:solidFill>
                  <a:srgbClr val="000000"/>
                </a:solidFill>
                <a:latin typeface="Calibri"/>
                <a:ea typeface="Calibri"/>
                <a:cs typeface="Calibri"/>
                <a:sym typeface="Calibri"/>
              </a:defRPr>
            </a:lvl9pPr>
          </a:lstStyle>
          <a:p>
            <a:endParaRPr/>
          </a:p>
        </p:txBody>
      </p:sp>
      <p:sp>
        <p:nvSpPr>
          <p:cNvPr id="7" name="Google Shape;7;p2"/>
          <p:cNvSpPr txBox="1">
            <a:spLocks noGrp="1"/>
          </p:cNvSpPr>
          <p:nvPr>
            <p:ph type="body" idx="1"/>
          </p:nvPr>
        </p:nvSpPr>
        <p:spPr>
          <a:xfrm>
            <a:off x="1645920" y="5120640"/>
            <a:ext cx="29626561" cy="16824961"/>
          </a:xfrm>
          <a:prstGeom prst="rect">
            <a:avLst/>
          </a:prstGeom>
          <a:noFill/>
          <a:ln>
            <a:noFill/>
          </a:ln>
        </p:spPr>
        <p:txBody>
          <a:bodyPr spcFirstLastPara="1" wrap="square" lIns="45700" tIns="45700" rIns="45700" bIns="45700" anchor="t" anchorCtr="0">
            <a:noAutofit/>
          </a:bodyPr>
          <a:lstStyle>
            <a:lvl1pPr marL="457200" marR="0" lvl="0" indent="-793750" algn="l" rtl="0">
              <a:lnSpc>
                <a:spcPct val="90000"/>
              </a:lnSpc>
              <a:spcBef>
                <a:spcPts val="3200"/>
              </a:spcBef>
              <a:spcAft>
                <a:spcPts val="0"/>
              </a:spcAft>
              <a:buClr>
                <a:srgbClr val="000000"/>
              </a:buClr>
              <a:buSzPts val="8900"/>
              <a:buFont typeface="Arial"/>
              <a:buChar char="•"/>
              <a:defRPr sz="8900" b="0" i="0" u="none" strike="noStrike" cap="none">
                <a:solidFill>
                  <a:srgbClr val="000000"/>
                </a:solidFill>
                <a:latin typeface="Calibri"/>
                <a:ea typeface="Calibri"/>
                <a:cs typeface="Calibri"/>
                <a:sym typeface="Calibri"/>
              </a:defRPr>
            </a:lvl1pPr>
            <a:lvl2pPr marL="914400" marR="0" lvl="1" indent="-793750" algn="l" rtl="0">
              <a:lnSpc>
                <a:spcPct val="90000"/>
              </a:lnSpc>
              <a:spcBef>
                <a:spcPts val="3200"/>
              </a:spcBef>
              <a:spcAft>
                <a:spcPts val="0"/>
              </a:spcAft>
              <a:buClr>
                <a:srgbClr val="000000"/>
              </a:buClr>
              <a:buSzPts val="8900"/>
              <a:buFont typeface="Arial"/>
              <a:buChar char="•"/>
              <a:defRPr sz="8900" b="0" i="0" u="none" strike="noStrike" cap="none">
                <a:solidFill>
                  <a:srgbClr val="000000"/>
                </a:solidFill>
                <a:latin typeface="Calibri"/>
                <a:ea typeface="Calibri"/>
                <a:cs typeface="Calibri"/>
                <a:sym typeface="Calibri"/>
              </a:defRPr>
            </a:lvl2pPr>
            <a:lvl3pPr marL="1371600" marR="0" lvl="2" indent="-793750" algn="l" rtl="0">
              <a:lnSpc>
                <a:spcPct val="90000"/>
              </a:lnSpc>
              <a:spcBef>
                <a:spcPts val="3200"/>
              </a:spcBef>
              <a:spcAft>
                <a:spcPts val="0"/>
              </a:spcAft>
              <a:buClr>
                <a:srgbClr val="000000"/>
              </a:buClr>
              <a:buSzPts val="8900"/>
              <a:buFont typeface="Arial"/>
              <a:buChar char="•"/>
              <a:defRPr sz="8900" b="0" i="0" u="none" strike="noStrike" cap="none">
                <a:solidFill>
                  <a:srgbClr val="000000"/>
                </a:solidFill>
                <a:latin typeface="Calibri"/>
                <a:ea typeface="Calibri"/>
                <a:cs typeface="Calibri"/>
                <a:sym typeface="Calibri"/>
              </a:defRPr>
            </a:lvl3pPr>
            <a:lvl4pPr marL="1828800" marR="0" lvl="3" indent="-793750" algn="l" rtl="0">
              <a:lnSpc>
                <a:spcPct val="90000"/>
              </a:lnSpc>
              <a:spcBef>
                <a:spcPts val="3200"/>
              </a:spcBef>
              <a:spcAft>
                <a:spcPts val="0"/>
              </a:spcAft>
              <a:buClr>
                <a:srgbClr val="000000"/>
              </a:buClr>
              <a:buSzPts val="8900"/>
              <a:buFont typeface="Arial"/>
              <a:buChar char="•"/>
              <a:defRPr sz="8900" b="0" i="0" u="none" strike="noStrike" cap="none">
                <a:solidFill>
                  <a:srgbClr val="000000"/>
                </a:solidFill>
                <a:latin typeface="Calibri"/>
                <a:ea typeface="Calibri"/>
                <a:cs typeface="Calibri"/>
                <a:sym typeface="Calibri"/>
              </a:defRPr>
            </a:lvl4pPr>
            <a:lvl5pPr marL="2286000" marR="0" lvl="4" indent="-793750" algn="l" rtl="0">
              <a:lnSpc>
                <a:spcPct val="90000"/>
              </a:lnSpc>
              <a:spcBef>
                <a:spcPts val="3200"/>
              </a:spcBef>
              <a:spcAft>
                <a:spcPts val="0"/>
              </a:spcAft>
              <a:buClr>
                <a:srgbClr val="000000"/>
              </a:buClr>
              <a:buSzPts val="8900"/>
              <a:buFont typeface="Arial"/>
              <a:buChar char="•"/>
              <a:defRPr sz="8900" b="0" i="0" u="none" strike="noStrike" cap="none">
                <a:solidFill>
                  <a:srgbClr val="000000"/>
                </a:solidFill>
                <a:latin typeface="Calibri"/>
                <a:ea typeface="Calibri"/>
                <a:cs typeface="Calibri"/>
                <a:sym typeface="Calibri"/>
              </a:defRPr>
            </a:lvl5pPr>
            <a:lvl6pPr marL="2743200" marR="0" lvl="5" indent="-793750" algn="l" rtl="0">
              <a:lnSpc>
                <a:spcPct val="90000"/>
              </a:lnSpc>
              <a:spcBef>
                <a:spcPts val="3200"/>
              </a:spcBef>
              <a:spcAft>
                <a:spcPts val="0"/>
              </a:spcAft>
              <a:buClr>
                <a:srgbClr val="000000"/>
              </a:buClr>
              <a:buSzPts val="8900"/>
              <a:buFont typeface="Arial"/>
              <a:buChar char="•"/>
              <a:defRPr sz="8900" b="0" i="0" u="none" strike="noStrike" cap="none">
                <a:solidFill>
                  <a:srgbClr val="000000"/>
                </a:solidFill>
                <a:latin typeface="Calibri"/>
                <a:ea typeface="Calibri"/>
                <a:cs typeface="Calibri"/>
                <a:sym typeface="Calibri"/>
              </a:defRPr>
            </a:lvl6pPr>
            <a:lvl7pPr marL="3200400" marR="0" lvl="6" indent="-793750" algn="l" rtl="0">
              <a:lnSpc>
                <a:spcPct val="90000"/>
              </a:lnSpc>
              <a:spcBef>
                <a:spcPts val="3200"/>
              </a:spcBef>
              <a:spcAft>
                <a:spcPts val="0"/>
              </a:spcAft>
              <a:buClr>
                <a:srgbClr val="000000"/>
              </a:buClr>
              <a:buSzPts val="8900"/>
              <a:buFont typeface="Arial"/>
              <a:buChar char="•"/>
              <a:defRPr sz="8900" b="0" i="0" u="none" strike="noStrike" cap="none">
                <a:solidFill>
                  <a:srgbClr val="000000"/>
                </a:solidFill>
                <a:latin typeface="Calibri"/>
                <a:ea typeface="Calibri"/>
                <a:cs typeface="Calibri"/>
                <a:sym typeface="Calibri"/>
              </a:defRPr>
            </a:lvl7pPr>
            <a:lvl8pPr marL="3657600" marR="0" lvl="7" indent="-793750" algn="l" rtl="0">
              <a:lnSpc>
                <a:spcPct val="90000"/>
              </a:lnSpc>
              <a:spcBef>
                <a:spcPts val="3200"/>
              </a:spcBef>
              <a:spcAft>
                <a:spcPts val="0"/>
              </a:spcAft>
              <a:buClr>
                <a:srgbClr val="000000"/>
              </a:buClr>
              <a:buSzPts val="8900"/>
              <a:buFont typeface="Arial"/>
              <a:buChar char="•"/>
              <a:defRPr sz="8900" b="0" i="0" u="none" strike="noStrike" cap="none">
                <a:solidFill>
                  <a:srgbClr val="000000"/>
                </a:solidFill>
                <a:latin typeface="Calibri"/>
                <a:ea typeface="Calibri"/>
                <a:cs typeface="Calibri"/>
                <a:sym typeface="Calibri"/>
              </a:defRPr>
            </a:lvl8pPr>
            <a:lvl9pPr marL="4114800" marR="0" lvl="8" indent="-793750" algn="l" rtl="0">
              <a:lnSpc>
                <a:spcPct val="90000"/>
              </a:lnSpc>
              <a:spcBef>
                <a:spcPts val="3200"/>
              </a:spcBef>
              <a:spcAft>
                <a:spcPts val="0"/>
              </a:spcAft>
              <a:buClr>
                <a:srgbClr val="000000"/>
              </a:buClr>
              <a:buSzPts val="8900"/>
              <a:buFont typeface="Arial"/>
              <a:buChar char="•"/>
              <a:defRPr sz="8900" b="0" i="0" u="none" strike="noStrike" cap="none">
                <a:solidFill>
                  <a:srgbClr val="000000"/>
                </a:solidFill>
                <a:latin typeface="Calibri"/>
                <a:ea typeface="Calibri"/>
                <a:cs typeface="Calibri"/>
                <a:sym typeface="Calibri"/>
              </a:defRPr>
            </a:lvl9pPr>
          </a:lstStyle>
          <a:p>
            <a:endParaRPr/>
          </a:p>
        </p:txBody>
      </p:sp>
      <p:sp>
        <p:nvSpPr>
          <p:cNvPr id="8" name="Google Shape;8;p2"/>
          <p:cNvSpPr txBox="1">
            <a:spLocks noGrp="1"/>
          </p:cNvSpPr>
          <p:nvPr>
            <p:ph type="sldNum" idx="12"/>
          </p:nvPr>
        </p:nvSpPr>
        <p:spPr>
          <a:xfrm>
            <a:off x="15910559" y="19756119"/>
            <a:ext cx="7680961" cy="11684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doi.org/10.5067/MODIS/MOD09A1.061" TargetMode="External"/><Relationship Id="rId3" Type="http://schemas.openxmlformats.org/officeDocument/2006/relationships/hyperlink" Target="https://doi.org/10.1038/s41598-018-21172-9" TargetMode="External"/><Relationship Id="rId7" Type="http://schemas.openxmlformats.org/officeDocument/2006/relationships/hyperlink" Target="https://doi.org/10.5194/soil-7-217-2021"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doi.org/10.1002/joc.5086" TargetMode="External"/><Relationship Id="rId11" Type="http://schemas.openxmlformats.org/officeDocument/2006/relationships/hyperlink" Target="https://www.inaturalist.org" TargetMode="External"/><Relationship Id="rId5" Type="http://schemas.openxmlformats.org/officeDocument/2006/relationships/hyperlink" Target="https://doi.org/10.1038/s41598-021-95616-0" TargetMode="External"/><Relationship Id="rId10" Type="http://schemas.openxmlformats.org/officeDocument/2006/relationships/hyperlink" Target="about:blank" TargetMode="External"/><Relationship Id="rId4" Type="http://schemas.openxmlformats.org/officeDocument/2006/relationships/hyperlink" Target="https://doi.org/10.1038/s41559-022-01904-x" TargetMode="External"/><Relationship Id="rId9" Type="http://schemas.openxmlformats.org/officeDocument/2006/relationships/hyperlink" Target="https://doi.org/10.48436/t74ty-tcx6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Shape 23"/>
        <p:cNvGrpSpPr/>
        <p:nvPr/>
      </p:nvGrpSpPr>
      <p:grpSpPr>
        <a:xfrm>
          <a:off x="0" y="0"/>
          <a:ext cx="0" cy="0"/>
          <a:chOff x="0" y="0"/>
          <a:chExt cx="0" cy="0"/>
        </a:xfrm>
      </p:grpSpPr>
      <p:sp>
        <p:nvSpPr>
          <p:cNvPr id="24" name="Google Shape;24;g2cc370e79d3_0_588"/>
          <p:cNvSpPr txBox="1">
            <a:spLocks noGrp="1"/>
          </p:cNvSpPr>
          <p:nvPr>
            <p:ph type="ctrTitle"/>
          </p:nvPr>
        </p:nvSpPr>
        <p:spPr>
          <a:xfrm>
            <a:off x="1544265" y="6300080"/>
            <a:ext cx="17898600" cy="6945600"/>
          </a:xfrm>
          <a:prstGeom prst="rect">
            <a:avLst/>
          </a:prstGeom>
          <a:noFill/>
          <a:ln>
            <a:noFill/>
          </a:ln>
          <a:effectLst>
            <a:outerShdw blurRad="50800" dist="76200" dir="2700000" algn="tl" rotWithShape="0">
              <a:srgbClr val="000000">
                <a:alpha val="40000"/>
              </a:srgbClr>
            </a:outerShdw>
          </a:effectLst>
        </p:spPr>
        <p:txBody>
          <a:bodyPr spcFirstLastPara="1" wrap="square" lIns="349450" tIns="174650" rIns="349450" bIns="174650" anchor="t" anchorCtr="0">
            <a:normAutofit/>
          </a:bodyPr>
          <a:lstStyle/>
          <a:p>
            <a:pPr marL="0" lvl="0" indent="0" algn="l" rtl="0">
              <a:spcBef>
                <a:spcPts val="0"/>
              </a:spcBef>
              <a:spcAft>
                <a:spcPts val="0"/>
              </a:spcAft>
              <a:buClr>
                <a:srgbClr val="F2F2F2"/>
              </a:buClr>
              <a:buSzPts val="12600"/>
              <a:buFont typeface="Arial"/>
              <a:buNone/>
            </a:pPr>
            <a:endParaRPr sz="12600"/>
          </a:p>
          <a:p>
            <a:pPr marL="0" lvl="0" indent="0" algn="l" rtl="0">
              <a:spcBef>
                <a:spcPts val="0"/>
              </a:spcBef>
              <a:spcAft>
                <a:spcPts val="0"/>
              </a:spcAft>
              <a:buClr>
                <a:srgbClr val="F2F2F2"/>
              </a:buClr>
              <a:buSzPts val="12600"/>
              <a:buFont typeface="Arial"/>
              <a:buNone/>
            </a:pPr>
            <a:r>
              <a:rPr lang="en-US" sz="12600"/>
              <a:t>Multi-channel regression for plant trait prediction</a:t>
            </a:r>
            <a:endParaRPr sz="12600"/>
          </a:p>
        </p:txBody>
      </p:sp>
      <p:sp>
        <p:nvSpPr>
          <p:cNvPr id="25" name="Google Shape;25;g2cc370e79d3_0_588"/>
          <p:cNvSpPr txBox="1">
            <a:spLocks noGrp="1"/>
          </p:cNvSpPr>
          <p:nvPr>
            <p:ph type="subTitle" idx="1"/>
          </p:nvPr>
        </p:nvSpPr>
        <p:spPr>
          <a:xfrm>
            <a:off x="1544265" y="13631360"/>
            <a:ext cx="17264400" cy="2187900"/>
          </a:xfrm>
          <a:prstGeom prst="rect">
            <a:avLst/>
          </a:prstGeom>
          <a:noFill/>
          <a:ln>
            <a:noFill/>
          </a:ln>
        </p:spPr>
        <p:txBody>
          <a:bodyPr spcFirstLastPara="1" wrap="square" lIns="349450" tIns="174650" rIns="349450" bIns="174650" anchor="t" anchorCtr="0">
            <a:normAutofit lnSpcReduction="20000"/>
          </a:bodyPr>
          <a:lstStyle/>
          <a:p>
            <a:pPr marL="0" lvl="0" indent="0" algn="l" rtl="0">
              <a:lnSpc>
                <a:spcPct val="115000"/>
              </a:lnSpc>
              <a:spcBef>
                <a:spcPts val="0"/>
              </a:spcBef>
              <a:spcAft>
                <a:spcPts val="0"/>
              </a:spcAft>
              <a:buClr>
                <a:srgbClr val="F2F2F2"/>
              </a:buClr>
              <a:buSzPts val="4000"/>
              <a:buNone/>
            </a:pPr>
            <a:r>
              <a:rPr lang="en-US" sz="5200" b="1"/>
              <a:t>Group 46</a:t>
            </a:r>
            <a:endParaRPr sz="5200" b="1"/>
          </a:p>
          <a:p>
            <a:pPr marL="0" lvl="0" indent="0" algn="l" rtl="0">
              <a:lnSpc>
                <a:spcPct val="100000"/>
              </a:lnSpc>
              <a:spcBef>
                <a:spcPts val="0"/>
              </a:spcBef>
              <a:spcAft>
                <a:spcPts val="0"/>
              </a:spcAft>
              <a:buClr>
                <a:srgbClr val="F2F2F2"/>
              </a:buClr>
              <a:buSzPts val="4000"/>
              <a:buNone/>
            </a:pPr>
            <a:r>
              <a:rPr lang="en-US" sz="4000" b="1"/>
              <a:t>Goh Siow Chuen </a:t>
            </a:r>
            <a:r>
              <a:rPr lang="en-US" sz="4000">
                <a:solidFill>
                  <a:srgbClr val="C2C7D1"/>
                </a:solidFill>
              </a:rPr>
              <a:t>A0038678M/</a:t>
            </a:r>
            <a:r>
              <a:rPr lang="en-US" sz="4000"/>
              <a:t> </a:t>
            </a:r>
            <a:r>
              <a:rPr lang="en-US" sz="4000" b="1"/>
              <a:t>Eka Buyung Lienadi</a:t>
            </a:r>
            <a:r>
              <a:rPr lang="en-US" sz="4000"/>
              <a:t> </a:t>
            </a:r>
            <a:r>
              <a:rPr lang="en-US" sz="4000">
                <a:solidFill>
                  <a:srgbClr val="C2C7D1"/>
                </a:solidFill>
              </a:rPr>
              <a:t>A0161363L/</a:t>
            </a:r>
            <a:r>
              <a:rPr lang="en-US" sz="4000"/>
              <a:t> </a:t>
            </a:r>
            <a:endParaRPr sz="4000"/>
          </a:p>
          <a:p>
            <a:pPr marL="0" lvl="0" indent="0" algn="l" rtl="0">
              <a:lnSpc>
                <a:spcPct val="100000"/>
              </a:lnSpc>
              <a:spcBef>
                <a:spcPts val="0"/>
              </a:spcBef>
              <a:spcAft>
                <a:spcPts val="0"/>
              </a:spcAft>
              <a:buClr>
                <a:srgbClr val="F2F2F2"/>
              </a:buClr>
              <a:buSzPts val="4000"/>
              <a:buNone/>
            </a:pPr>
            <a:r>
              <a:rPr lang="en-US" sz="4000" b="1"/>
              <a:t>David Lee Kwok Hung </a:t>
            </a:r>
            <a:r>
              <a:rPr lang="en-US" sz="4000">
                <a:solidFill>
                  <a:srgbClr val="C2C7D1"/>
                </a:solidFill>
              </a:rPr>
              <a:t>A0168625W</a:t>
            </a:r>
            <a:endParaRPr sz="4000">
              <a:solidFill>
                <a:srgbClr val="C2C7D1"/>
              </a:solidFill>
            </a:endParaRPr>
          </a:p>
        </p:txBody>
      </p:sp>
      <p:sp>
        <p:nvSpPr>
          <p:cNvPr id="26" name="Google Shape;26;g2cc370e79d3_0_588"/>
          <p:cNvSpPr/>
          <p:nvPr/>
        </p:nvSpPr>
        <p:spPr>
          <a:xfrm>
            <a:off x="1213380" y="6744979"/>
            <a:ext cx="144900" cy="6501000"/>
          </a:xfrm>
          <a:prstGeom prst="rect">
            <a:avLst/>
          </a:prstGeom>
          <a:solidFill>
            <a:srgbClr val="ED7F0D"/>
          </a:solidFill>
          <a:ln>
            <a:noFill/>
          </a:ln>
        </p:spPr>
        <p:txBody>
          <a:bodyPr spcFirstLastPara="1" wrap="square" lIns="349450" tIns="174650" rIns="349450" bIns="174650" anchor="ctr" anchorCtr="0">
            <a:noAutofit/>
          </a:bodyPr>
          <a:lstStyle/>
          <a:p>
            <a:pPr marL="0" marR="0" lvl="0" indent="0" algn="ctr" rtl="0">
              <a:lnSpc>
                <a:spcPct val="100000"/>
              </a:lnSpc>
              <a:spcBef>
                <a:spcPts val="0"/>
              </a:spcBef>
              <a:spcAft>
                <a:spcPts val="0"/>
              </a:spcAft>
              <a:buClr>
                <a:srgbClr val="000000"/>
              </a:buClr>
              <a:buSzPts val="5200"/>
              <a:buFont typeface="Arial"/>
              <a:buNone/>
            </a:pPr>
            <a:endParaRPr sz="52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g26e7c2328b2_0_0"/>
          <p:cNvSpPr txBox="1"/>
          <p:nvPr/>
        </p:nvSpPr>
        <p:spPr>
          <a:xfrm>
            <a:off x="206475" y="196650"/>
            <a:ext cx="16131000" cy="79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b="1" u="sng">
                <a:solidFill>
                  <a:schemeClr val="dk1"/>
                </a:solidFill>
                <a:latin typeface="Calibri"/>
                <a:ea typeface="Calibri"/>
                <a:cs typeface="Calibri"/>
                <a:sym typeface="Calibri"/>
              </a:rPr>
              <a:t>Plant photos can be used to predict plant traits</a:t>
            </a:r>
            <a:endParaRPr sz="6000" b="1" u="sng">
              <a:solidFill>
                <a:schemeClr val="dk1"/>
              </a:solidFill>
              <a:latin typeface="Calibri"/>
              <a:ea typeface="Calibri"/>
              <a:cs typeface="Calibri"/>
              <a:sym typeface="Calibri"/>
            </a:endParaRPr>
          </a:p>
          <a:p>
            <a:pPr marL="457200" lvl="0" indent="-514350" algn="l" rtl="0">
              <a:spcBef>
                <a:spcPts val="0"/>
              </a:spcBef>
              <a:spcAft>
                <a:spcPts val="0"/>
              </a:spcAft>
              <a:buSzPts val="4500"/>
              <a:buFont typeface="Calibri"/>
              <a:buChar char="●"/>
            </a:pPr>
            <a:r>
              <a:rPr lang="en-US" sz="4500">
                <a:latin typeface="Calibri"/>
                <a:ea typeface="Calibri"/>
                <a:cs typeface="Calibri"/>
                <a:sym typeface="Calibri"/>
              </a:rPr>
              <a:t>Plant traits are crucial for understanding ecosystems and their responses to factors like climate change, impacting diversity and productivity. </a:t>
            </a:r>
            <a:r>
              <a:rPr lang="en-US" sz="3500">
                <a:latin typeface="Calibri"/>
                <a:ea typeface="Calibri"/>
                <a:cs typeface="Calibri"/>
                <a:sym typeface="Calibri"/>
              </a:rPr>
              <a:t>[1]</a:t>
            </a:r>
            <a:endParaRPr sz="3500">
              <a:latin typeface="Calibri"/>
              <a:ea typeface="Calibri"/>
              <a:cs typeface="Calibri"/>
              <a:sym typeface="Calibri"/>
            </a:endParaRPr>
          </a:p>
          <a:p>
            <a:pPr marL="457200" lvl="0" indent="-514350" algn="l" rtl="0">
              <a:spcBef>
                <a:spcPts val="0"/>
              </a:spcBef>
              <a:spcAft>
                <a:spcPts val="0"/>
              </a:spcAft>
              <a:buSzPts val="4500"/>
              <a:buFont typeface="Calibri"/>
              <a:buChar char="●"/>
            </a:pPr>
            <a:r>
              <a:rPr lang="en-US" sz="4500">
                <a:latin typeface="Calibri"/>
                <a:ea typeface="Calibri"/>
                <a:cs typeface="Calibri"/>
                <a:sym typeface="Calibri"/>
              </a:rPr>
              <a:t>Citizen science photos hold valuable data on plant species, appearance, and location, with over 20 million images available spanning various ecosystems globally. </a:t>
            </a:r>
            <a:r>
              <a:rPr lang="en-US" sz="3500">
                <a:latin typeface="Calibri"/>
                <a:ea typeface="Calibri"/>
                <a:cs typeface="Calibri"/>
                <a:sym typeface="Calibri"/>
              </a:rPr>
              <a:t>[2]</a:t>
            </a:r>
            <a:endParaRPr sz="3500">
              <a:latin typeface="Calibri"/>
              <a:ea typeface="Calibri"/>
              <a:cs typeface="Calibri"/>
              <a:sym typeface="Calibri"/>
            </a:endParaRPr>
          </a:p>
          <a:p>
            <a:pPr marL="457200" lvl="0" indent="-514350" algn="l" rtl="0">
              <a:spcBef>
                <a:spcPts val="0"/>
              </a:spcBef>
              <a:spcAft>
                <a:spcPts val="0"/>
              </a:spcAft>
              <a:buSzPts val="4500"/>
              <a:buFont typeface="Calibri"/>
              <a:buChar char="●"/>
            </a:pPr>
            <a:r>
              <a:rPr lang="en-US" sz="4500">
                <a:latin typeface="Calibri"/>
                <a:ea typeface="Calibri"/>
                <a:cs typeface="Calibri"/>
                <a:sym typeface="Calibri"/>
              </a:rPr>
              <a:t>Current datasets lack integration of plant traits with images, hindering the understanding of how traits manifest visually. However, research linking the two data types showed that basic CNN models could be used to predict plant traits from photos. </a:t>
            </a:r>
            <a:r>
              <a:rPr lang="en-US" sz="3500">
                <a:latin typeface="Calibri"/>
                <a:ea typeface="Calibri"/>
                <a:cs typeface="Calibri"/>
                <a:sym typeface="Calibri"/>
              </a:rPr>
              <a:t>[3]</a:t>
            </a:r>
            <a:endParaRPr sz="5000">
              <a:latin typeface="Calibri"/>
              <a:ea typeface="Calibri"/>
              <a:cs typeface="Calibri"/>
              <a:sym typeface="Calibri"/>
            </a:endParaRPr>
          </a:p>
          <a:p>
            <a:pPr marL="457200" lvl="0" indent="0" algn="l" rtl="0">
              <a:spcBef>
                <a:spcPts val="0"/>
              </a:spcBef>
              <a:spcAft>
                <a:spcPts val="0"/>
              </a:spcAft>
              <a:buNone/>
            </a:pPr>
            <a:endParaRPr sz="5000">
              <a:latin typeface="Calibri"/>
              <a:ea typeface="Calibri"/>
              <a:cs typeface="Calibri"/>
              <a:sym typeface="Calibri"/>
            </a:endParaRPr>
          </a:p>
          <a:p>
            <a:pPr marL="0" lvl="0" indent="0" algn="l" rtl="0">
              <a:spcBef>
                <a:spcPts val="0"/>
              </a:spcBef>
              <a:spcAft>
                <a:spcPts val="0"/>
              </a:spcAft>
              <a:buNone/>
            </a:pPr>
            <a:endParaRPr sz="5000" b="1">
              <a:latin typeface="Calibri"/>
              <a:ea typeface="Calibri"/>
              <a:cs typeface="Calibri"/>
              <a:sym typeface="Calibri"/>
            </a:endParaRPr>
          </a:p>
          <a:p>
            <a:pPr marL="0" lvl="0" indent="0" algn="l" rtl="0">
              <a:spcBef>
                <a:spcPts val="0"/>
              </a:spcBef>
              <a:spcAft>
                <a:spcPts val="0"/>
              </a:spcAft>
              <a:buNone/>
            </a:pPr>
            <a:endParaRPr sz="5000">
              <a:latin typeface="Calibri"/>
              <a:ea typeface="Calibri"/>
              <a:cs typeface="Calibri"/>
              <a:sym typeface="Calibri"/>
            </a:endParaRPr>
          </a:p>
        </p:txBody>
      </p:sp>
      <p:pic>
        <p:nvPicPr>
          <p:cNvPr id="32" name="Google Shape;32;g26e7c2328b2_0_0"/>
          <p:cNvPicPr preferRelativeResize="0"/>
          <p:nvPr/>
        </p:nvPicPr>
        <p:blipFill>
          <a:blip r:embed="rId3">
            <a:alphaModFix/>
          </a:blip>
          <a:stretch>
            <a:fillRect/>
          </a:stretch>
        </p:blipFill>
        <p:spPr>
          <a:xfrm>
            <a:off x="16573425" y="2131153"/>
            <a:ext cx="15961500" cy="9733924"/>
          </a:xfrm>
          <a:prstGeom prst="rect">
            <a:avLst/>
          </a:prstGeom>
          <a:noFill/>
          <a:ln>
            <a:noFill/>
          </a:ln>
        </p:spPr>
      </p:pic>
      <p:sp>
        <p:nvSpPr>
          <p:cNvPr id="33" name="Google Shape;33;g26e7c2328b2_0_0"/>
          <p:cNvSpPr txBox="1"/>
          <p:nvPr/>
        </p:nvSpPr>
        <p:spPr>
          <a:xfrm>
            <a:off x="16337475" y="501450"/>
            <a:ext cx="14635200" cy="954300"/>
          </a:xfrm>
          <a:prstGeom prst="rect">
            <a:avLst/>
          </a:prstGeom>
          <a:noFill/>
          <a:ln w="76200" cap="flat" cmpd="sng">
            <a:solidFill>
              <a:srgbClr val="FF0000"/>
            </a:solidFill>
            <a:prstDash val="dash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5000" b="1" u="sng">
                <a:solidFill>
                  <a:schemeClr val="dk1"/>
                </a:solidFill>
                <a:latin typeface="Calibri"/>
                <a:ea typeface="Calibri"/>
                <a:cs typeface="Calibri"/>
                <a:sym typeface="Calibri"/>
              </a:rPr>
              <a:t>Goal: </a:t>
            </a:r>
            <a:r>
              <a:rPr lang="en-US" sz="5000" u="sng">
                <a:solidFill>
                  <a:schemeClr val="dk1"/>
                </a:solidFill>
                <a:latin typeface="Calibri"/>
                <a:ea typeface="Calibri"/>
                <a:cs typeface="Calibri"/>
                <a:sym typeface="Calibri"/>
              </a:rPr>
              <a:t>Predict 6 plant traits from image and tabular data</a:t>
            </a:r>
            <a:endParaRPr u="sng"/>
          </a:p>
        </p:txBody>
      </p:sp>
      <p:sp>
        <p:nvSpPr>
          <p:cNvPr id="34" name="Google Shape;34;g26e7c2328b2_0_0"/>
          <p:cNvSpPr txBox="1"/>
          <p:nvPr/>
        </p:nvSpPr>
        <p:spPr>
          <a:xfrm>
            <a:off x="17812575" y="13280900"/>
            <a:ext cx="13483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chemeClr val="dk1"/>
                </a:solidFill>
                <a:latin typeface="Calibri"/>
                <a:ea typeface="Calibri"/>
                <a:cs typeface="Calibri"/>
                <a:sym typeface="Calibri"/>
              </a:rPr>
              <a:t>Dataset Properties: 69362 images with tabulated data in 80/20 train/test split </a:t>
            </a:r>
            <a:endParaRPr sz="3200"/>
          </a:p>
        </p:txBody>
      </p:sp>
      <p:graphicFrame>
        <p:nvGraphicFramePr>
          <p:cNvPr id="35" name="Google Shape;35;g26e7c2328b2_0_0"/>
          <p:cNvGraphicFramePr/>
          <p:nvPr/>
        </p:nvGraphicFramePr>
        <p:xfrm>
          <a:off x="18151725" y="14081300"/>
          <a:ext cx="13143975" cy="7742855"/>
        </p:xfrm>
        <a:graphic>
          <a:graphicData uri="http://schemas.openxmlformats.org/drawingml/2006/table">
            <a:tbl>
              <a:tblPr>
                <a:noFill/>
                <a:tableStyleId>{A4858880-549C-4267-8EB5-AF0C76A8DF86}</a:tableStyleId>
              </a:tblPr>
              <a:tblGrid>
                <a:gridCol w="5779300">
                  <a:extLst>
                    <a:ext uri="{9D8B030D-6E8A-4147-A177-3AD203B41FA5}">
                      <a16:colId xmlns:a16="http://schemas.microsoft.com/office/drawing/2014/main" val="20000"/>
                    </a:ext>
                  </a:extLst>
                </a:gridCol>
                <a:gridCol w="3194325">
                  <a:extLst>
                    <a:ext uri="{9D8B030D-6E8A-4147-A177-3AD203B41FA5}">
                      <a16:colId xmlns:a16="http://schemas.microsoft.com/office/drawing/2014/main" val="20001"/>
                    </a:ext>
                  </a:extLst>
                </a:gridCol>
                <a:gridCol w="4170350">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US" sz="2200" b="1"/>
                        <a:t>Data</a:t>
                      </a:r>
                      <a:endParaRPr sz="2200" b="1"/>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b="1"/>
                        <a:t>Type, Size/Entry</a:t>
                      </a:r>
                      <a:endParaRPr sz="2200" b="1"/>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b="1"/>
                        <a:t>Source</a:t>
                      </a:r>
                      <a:endParaRPr sz="2200" b="1"/>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51175">
                <a:tc>
                  <a:txBody>
                    <a:bodyPr/>
                    <a:lstStyle/>
                    <a:p>
                      <a:pPr marL="0" lvl="0" indent="0" algn="l" rtl="0">
                        <a:spcBef>
                          <a:spcPts val="0"/>
                        </a:spcBef>
                        <a:spcAft>
                          <a:spcPts val="0"/>
                        </a:spcAft>
                        <a:buNone/>
                      </a:pPr>
                      <a:r>
                        <a:rPr lang="en-US" sz="2200"/>
                        <a:t>WORLDCLIM: Temperature and Precipitation data</a:t>
                      </a:r>
                      <a:endParaRPr sz="2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a:t>Tabular Geodata, 6x1</a:t>
                      </a:r>
                      <a:endParaRPr sz="2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a:t>WorldClim global climate dataset </a:t>
                      </a:r>
                      <a:r>
                        <a:rPr lang="en-US" sz="1200"/>
                        <a:t>[4]</a:t>
                      </a:r>
                      <a:endParaRPr sz="1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966800">
                <a:tc>
                  <a:txBody>
                    <a:bodyPr/>
                    <a:lstStyle/>
                    <a:p>
                      <a:pPr marL="0" lvl="0" indent="0" algn="l" rtl="0">
                        <a:spcBef>
                          <a:spcPts val="0"/>
                        </a:spcBef>
                        <a:spcAft>
                          <a:spcPts val="0"/>
                        </a:spcAft>
                        <a:buNone/>
                      </a:pPr>
                      <a:r>
                        <a:rPr lang="en-US" sz="2200">
                          <a:solidFill>
                            <a:schemeClr val="dk1"/>
                          </a:solidFill>
                        </a:rPr>
                        <a:t>SOIL: Global soil properties. Bulk density, clay proportion, carbon density, etc.</a:t>
                      </a:r>
                      <a:endParaRPr sz="2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a:solidFill>
                            <a:schemeClr val="dk1"/>
                          </a:solidFill>
                        </a:rPr>
                        <a:t>Tabular Geodata, 61x1</a:t>
                      </a:r>
                      <a:endParaRPr sz="2200">
                        <a:solidFill>
                          <a:schemeClr val="dk1"/>
                        </a:solidFill>
                      </a:endParaRPr>
                    </a:p>
                    <a:p>
                      <a:pPr marL="0" lvl="0" indent="0" algn="l" rtl="0">
                        <a:spcBef>
                          <a:spcPts val="0"/>
                        </a:spcBef>
                        <a:spcAft>
                          <a:spcPts val="0"/>
                        </a:spcAft>
                        <a:buNone/>
                      </a:pPr>
                      <a:endParaRPr sz="2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a:t>ISRIC SoilGrids2 dataset </a:t>
                      </a:r>
                      <a:r>
                        <a:rPr lang="en-US" sz="1200"/>
                        <a:t>[5]</a:t>
                      </a:r>
                      <a:endParaRPr sz="1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082500">
                <a:tc>
                  <a:txBody>
                    <a:bodyPr/>
                    <a:lstStyle/>
                    <a:p>
                      <a:pPr marL="0" lvl="0" indent="0" algn="l" rtl="0">
                        <a:spcBef>
                          <a:spcPts val="0"/>
                        </a:spcBef>
                        <a:spcAft>
                          <a:spcPts val="0"/>
                        </a:spcAft>
                        <a:buNone/>
                      </a:pPr>
                      <a:r>
                        <a:rPr lang="en-US" sz="2200">
                          <a:solidFill>
                            <a:schemeClr val="dk1"/>
                          </a:solidFill>
                        </a:rPr>
                        <a:t>MODIS: Satellite data measuring optical reflectance of sunlight</a:t>
                      </a:r>
                      <a:endParaRPr sz="2200">
                        <a:solidFill>
                          <a:schemeClr val="dk1"/>
                        </a:solidFill>
                      </a:endParaRPr>
                    </a:p>
                    <a:p>
                      <a:pPr marL="0" lvl="0" indent="0" algn="l" rtl="0">
                        <a:spcBef>
                          <a:spcPts val="0"/>
                        </a:spcBef>
                        <a:spcAft>
                          <a:spcPts val="0"/>
                        </a:spcAft>
                        <a:buNone/>
                      </a:pPr>
                      <a:endParaRPr sz="2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a:solidFill>
                            <a:schemeClr val="dk1"/>
                          </a:solidFill>
                        </a:rPr>
                        <a:t>Tabular Geodata, 60x1</a:t>
                      </a:r>
                      <a:endParaRPr sz="2200">
                        <a:solidFill>
                          <a:schemeClr val="dk1"/>
                        </a:solidFill>
                      </a:endParaRPr>
                    </a:p>
                    <a:p>
                      <a:pPr marL="0" lvl="0" indent="0" algn="l" rtl="0">
                        <a:spcBef>
                          <a:spcPts val="0"/>
                        </a:spcBef>
                        <a:spcAft>
                          <a:spcPts val="0"/>
                        </a:spcAft>
                        <a:buNone/>
                      </a:pPr>
                      <a:endParaRPr sz="2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a:t>MODIS/Terra Surface Reflectance dataset</a:t>
                      </a:r>
                      <a:r>
                        <a:rPr lang="en-US" sz="1200"/>
                        <a:t> [6]</a:t>
                      </a:r>
                      <a:endParaRPr sz="1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377475">
                <a:tc>
                  <a:txBody>
                    <a:bodyPr/>
                    <a:lstStyle/>
                    <a:p>
                      <a:pPr marL="0" lvl="0" indent="0" algn="l" rtl="0">
                        <a:spcBef>
                          <a:spcPts val="0"/>
                        </a:spcBef>
                        <a:spcAft>
                          <a:spcPts val="0"/>
                        </a:spcAft>
                        <a:buNone/>
                      </a:pPr>
                      <a:r>
                        <a:rPr lang="en-US" sz="2200">
                          <a:solidFill>
                            <a:schemeClr val="dk1"/>
                          </a:solidFill>
                        </a:rPr>
                        <a:t>VOD: Radar data sensitive to water content and plant biomass</a:t>
                      </a:r>
                      <a:endParaRPr sz="2200">
                        <a:solidFill>
                          <a:schemeClr val="dk1"/>
                        </a:solidFill>
                      </a:endParaRPr>
                    </a:p>
                    <a:p>
                      <a:pPr marL="0" lvl="0" indent="0" algn="l" rtl="0">
                        <a:spcBef>
                          <a:spcPts val="0"/>
                        </a:spcBef>
                        <a:spcAft>
                          <a:spcPts val="0"/>
                        </a:spcAft>
                        <a:buNone/>
                      </a:pPr>
                      <a:endParaRPr sz="2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a:solidFill>
                            <a:schemeClr val="dk1"/>
                          </a:solidFill>
                        </a:rPr>
                        <a:t>Tabular Geodata,</a:t>
                      </a:r>
                      <a:endParaRPr sz="2200">
                        <a:solidFill>
                          <a:schemeClr val="dk1"/>
                        </a:solidFill>
                      </a:endParaRPr>
                    </a:p>
                    <a:p>
                      <a:pPr marL="0" lvl="0" indent="0" algn="l" rtl="0">
                        <a:spcBef>
                          <a:spcPts val="0"/>
                        </a:spcBef>
                        <a:spcAft>
                          <a:spcPts val="0"/>
                        </a:spcAft>
                        <a:buNone/>
                      </a:pPr>
                      <a:r>
                        <a:rPr lang="en-US" sz="2200"/>
                        <a:t>36x1</a:t>
                      </a:r>
                      <a:endParaRPr sz="2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a:t>VODCAv2 Vegetation Optical Depth Climate Archive </a:t>
                      </a:r>
                      <a:r>
                        <a:rPr lang="en-US" sz="1200"/>
                        <a:t>[7]</a:t>
                      </a:r>
                      <a:endParaRPr sz="1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687175">
                <a:tc>
                  <a:txBody>
                    <a:bodyPr/>
                    <a:lstStyle/>
                    <a:p>
                      <a:pPr marL="0" lvl="0" indent="0" algn="l" rtl="0">
                        <a:spcBef>
                          <a:spcPts val="0"/>
                        </a:spcBef>
                        <a:spcAft>
                          <a:spcPts val="0"/>
                        </a:spcAft>
                        <a:buNone/>
                      </a:pPr>
                      <a:r>
                        <a:rPr lang="en-US" sz="2200">
                          <a:solidFill>
                            <a:schemeClr val="dk1"/>
                          </a:solidFill>
                        </a:rPr>
                        <a:t>Plant Traits: Leaf Area, Growth Height, Specific Leaf Area, Leaf Nitrogen, Seed mass, Stem specific density</a:t>
                      </a:r>
                      <a:endParaRPr sz="2200">
                        <a:solidFill>
                          <a:schemeClr val="dk1"/>
                        </a:solidFill>
                      </a:endParaRPr>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a:t>Tabular Plant species data, 12x1 </a:t>
                      </a:r>
                      <a:endParaRPr sz="2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a:t>TRY plant trait database </a:t>
                      </a:r>
                      <a:r>
                        <a:rPr lang="en-US" sz="1200"/>
                        <a:t>[8]</a:t>
                      </a:r>
                      <a:endParaRPr sz="1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18825">
                <a:tc>
                  <a:txBody>
                    <a:bodyPr/>
                    <a:lstStyle/>
                    <a:p>
                      <a:pPr marL="0" lvl="0" indent="0" algn="l" rtl="0">
                        <a:spcBef>
                          <a:spcPts val="0"/>
                        </a:spcBef>
                        <a:spcAft>
                          <a:spcPts val="0"/>
                        </a:spcAft>
                        <a:buNone/>
                      </a:pPr>
                      <a:r>
                        <a:rPr lang="en-US" sz="2200">
                          <a:solidFill>
                            <a:schemeClr val="dk1"/>
                          </a:solidFill>
                        </a:rPr>
                        <a:t>Plant Photographs with geolocation and species name</a:t>
                      </a:r>
                      <a:endParaRPr sz="2200">
                        <a:solidFill>
                          <a:schemeClr val="dk1"/>
                        </a:solidFill>
                      </a:endParaRPr>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a:t>Image, 512x512x3</a:t>
                      </a:r>
                      <a:endParaRPr sz="2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200"/>
                        <a:t>iNaturalist database </a:t>
                      </a:r>
                      <a:r>
                        <a:rPr lang="en-US" sz="1200"/>
                        <a:t>[9]</a:t>
                      </a:r>
                      <a:endParaRPr sz="1200"/>
                    </a:p>
                  </a:txBody>
                  <a:tcPr marL="91425" marR="91425" marT="91425" marB="91425">
                    <a:lnL w="76200" cap="flat" cmpd="sng">
                      <a:solidFill>
                        <a:srgbClr val="9E9E9E"/>
                      </a:solidFill>
                      <a:prstDash val="solid"/>
                      <a:round/>
                      <a:headEnd type="none" w="sm" len="sm"/>
                      <a:tailEnd type="none" w="sm" len="sm"/>
                    </a:lnL>
                    <a:lnR w="76200" cap="flat" cmpd="sng">
                      <a:solidFill>
                        <a:srgbClr val="9E9E9E"/>
                      </a:solidFill>
                      <a:prstDash val="solid"/>
                      <a:round/>
                      <a:headEnd type="none" w="sm" len="sm"/>
                      <a:tailEnd type="none" w="sm" len="sm"/>
                    </a:lnR>
                    <a:lnT w="76200" cap="flat" cmpd="sng">
                      <a:solidFill>
                        <a:srgbClr val="9E9E9E"/>
                      </a:solidFill>
                      <a:prstDash val="solid"/>
                      <a:round/>
                      <a:headEnd type="none" w="sm" len="sm"/>
                      <a:tailEnd type="none" w="sm" len="sm"/>
                    </a:lnT>
                    <a:lnB w="76200"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pSp>
        <p:nvGrpSpPr>
          <p:cNvPr id="36" name="Google Shape;36;g26e7c2328b2_0_0"/>
          <p:cNvGrpSpPr/>
          <p:nvPr/>
        </p:nvGrpSpPr>
        <p:grpSpPr>
          <a:xfrm>
            <a:off x="206475" y="17172850"/>
            <a:ext cx="15839700" cy="5690700"/>
            <a:chOff x="206475" y="16029850"/>
            <a:chExt cx="15839700" cy="5690700"/>
          </a:xfrm>
        </p:grpSpPr>
        <p:sp>
          <p:nvSpPr>
            <p:cNvPr id="37" name="Google Shape;37;g26e7c2328b2_0_0"/>
            <p:cNvSpPr txBox="1"/>
            <p:nvPr/>
          </p:nvSpPr>
          <p:spPr>
            <a:xfrm>
              <a:off x="206475" y="16029850"/>
              <a:ext cx="15839700" cy="56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a:solidFill>
                    <a:schemeClr val="dk1"/>
                  </a:solidFill>
                  <a:latin typeface="Calibri"/>
                  <a:ea typeface="Calibri"/>
                  <a:cs typeface="Calibri"/>
                  <a:sym typeface="Calibri"/>
                </a:rPr>
                <a:t>Outliers: Issues with image quality (cropped, distorted, blur)</a:t>
              </a:r>
              <a:endParaRPr sz="4800">
                <a:latin typeface="Calibri"/>
                <a:ea typeface="Calibri"/>
                <a:cs typeface="Calibri"/>
                <a:sym typeface="Calibri"/>
              </a:endParaRPr>
            </a:p>
          </p:txBody>
        </p:sp>
        <p:pic>
          <p:nvPicPr>
            <p:cNvPr id="38" name="Google Shape;38;g26e7c2328b2_0_0"/>
            <p:cNvPicPr preferRelativeResize="0"/>
            <p:nvPr/>
          </p:nvPicPr>
          <p:blipFill>
            <a:blip r:embed="rId4">
              <a:alphaModFix/>
            </a:blip>
            <a:stretch>
              <a:fillRect/>
            </a:stretch>
          </p:blipFill>
          <p:spPr>
            <a:xfrm>
              <a:off x="206475" y="17074975"/>
              <a:ext cx="15500577" cy="3600450"/>
            </a:xfrm>
            <a:prstGeom prst="rect">
              <a:avLst/>
            </a:prstGeom>
            <a:noFill/>
            <a:ln>
              <a:noFill/>
            </a:ln>
          </p:spPr>
        </p:pic>
      </p:grpSp>
      <p:grpSp>
        <p:nvGrpSpPr>
          <p:cNvPr id="39" name="Google Shape;39;g26e7c2328b2_0_0"/>
          <p:cNvGrpSpPr/>
          <p:nvPr/>
        </p:nvGrpSpPr>
        <p:grpSpPr>
          <a:xfrm>
            <a:off x="206468" y="8266263"/>
            <a:ext cx="16354710" cy="9061112"/>
            <a:chOff x="16573418" y="12289838"/>
            <a:chExt cx="16354710" cy="9061112"/>
          </a:xfrm>
        </p:grpSpPr>
        <p:grpSp>
          <p:nvGrpSpPr>
            <p:cNvPr id="40" name="Google Shape;40;g26e7c2328b2_0_0"/>
            <p:cNvGrpSpPr/>
            <p:nvPr/>
          </p:nvGrpSpPr>
          <p:grpSpPr>
            <a:xfrm>
              <a:off x="16830925" y="12289838"/>
              <a:ext cx="16097203" cy="8444526"/>
              <a:chOff x="191125" y="7697050"/>
              <a:chExt cx="16097203" cy="8444526"/>
            </a:xfrm>
          </p:grpSpPr>
          <p:sp>
            <p:nvSpPr>
              <p:cNvPr id="41" name="Google Shape;41;g26e7c2328b2_0_0"/>
              <p:cNvSpPr txBox="1"/>
              <p:nvPr/>
            </p:nvSpPr>
            <p:spPr>
              <a:xfrm>
                <a:off x="191125" y="7697050"/>
                <a:ext cx="15839700" cy="69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a:solidFill>
                      <a:schemeClr val="dk1"/>
                    </a:solidFill>
                    <a:latin typeface="Calibri"/>
                    <a:ea typeface="Calibri"/>
                    <a:cs typeface="Calibri"/>
                    <a:sym typeface="Calibri"/>
                  </a:rPr>
                  <a:t>Tabular Data Analysis: Plant traits are correlated to geography</a:t>
                </a:r>
                <a:endParaRPr sz="4800" b="1">
                  <a:latin typeface="Calibri"/>
                  <a:ea typeface="Calibri"/>
                  <a:cs typeface="Calibri"/>
                  <a:sym typeface="Calibri"/>
                </a:endParaRPr>
              </a:p>
              <a:p>
                <a:pPr marL="0" lvl="0" indent="0" algn="l" rtl="0">
                  <a:spcBef>
                    <a:spcPts val="0"/>
                  </a:spcBef>
                  <a:spcAft>
                    <a:spcPts val="0"/>
                  </a:spcAft>
                  <a:buNone/>
                </a:pPr>
                <a:endParaRPr sz="5000">
                  <a:latin typeface="Calibri"/>
                  <a:ea typeface="Calibri"/>
                  <a:cs typeface="Calibri"/>
                  <a:sym typeface="Calibri"/>
                </a:endParaRPr>
              </a:p>
              <a:p>
                <a:pPr marL="457200" lvl="0" indent="0" algn="l" rtl="0">
                  <a:spcBef>
                    <a:spcPts val="0"/>
                  </a:spcBef>
                  <a:spcAft>
                    <a:spcPts val="0"/>
                  </a:spcAft>
                  <a:buNone/>
                </a:pPr>
                <a:endParaRPr sz="5000">
                  <a:latin typeface="Calibri"/>
                  <a:ea typeface="Calibri"/>
                  <a:cs typeface="Calibri"/>
                  <a:sym typeface="Calibri"/>
                </a:endParaRPr>
              </a:p>
              <a:p>
                <a:pPr marL="0" lvl="0" indent="0" algn="l" rtl="0">
                  <a:spcBef>
                    <a:spcPts val="0"/>
                  </a:spcBef>
                  <a:spcAft>
                    <a:spcPts val="0"/>
                  </a:spcAft>
                  <a:buNone/>
                </a:pPr>
                <a:endParaRPr sz="5000" b="1">
                  <a:latin typeface="Calibri"/>
                  <a:ea typeface="Calibri"/>
                  <a:cs typeface="Calibri"/>
                  <a:sym typeface="Calibri"/>
                </a:endParaRPr>
              </a:p>
              <a:p>
                <a:pPr marL="0" lvl="0" indent="0" algn="l" rtl="0">
                  <a:spcBef>
                    <a:spcPts val="0"/>
                  </a:spcBef>
                  <a:spcAft>
                    <a:spcPts val="0"/>
                  </a:spcAft>
                  <a:buNone/>
                </a:pPr>
                <a:endParaRPr sz="5000">
                  <a:latin typeface="Calibri"/>
                  <a:ea typeface="Calibri"/>
                  <a:cs typeface="Calibri"/>
                  <a:sym typeface="Calibri"/>
                </a:endParaRPr>
              </a:p>
            </p:txBody>
          </p:sp>
          <p:pic>
            <p:nvPicPr>
              <p:cNvPr id="42" name="Google Shape;42;g26e7c2328b2_0_0"/>
              <p:cNvPicPr preferRelativeResize="0"/>
              <p:nvPr/>
            </p:nvPicPr>
            <p:blipFill>
              <a:blip r:embed="rId5">
                <a:alphaModFix/>
              </a:blip>
              <a:stretch>
                <a:fillRect/>
              </a:stretch>
            </p:blipFill>
            <p:spPr>
              <a:xfrm>
                <a:off x="8534425" y="9225975"/>
                <a:ext cx="7753903" cy="6915601"/>
              </a:xfrm>
              <a:prstGeom prst="rect">
                <a:avLst/>
              </a:prstGeom>
              <a:noFill/>
              <a:ln>
                <a:noFill/>
              </a:ln>
            </p:spPr>
          </p:pic>
        </p:grpSp>
        <p:pic>
          <p:nvPicPr>
            <p:cNvPr id="43" name="Google Shape;43;g26e7c2328b2_0_0"/>
            <p:cNvPicPr preferRelativeResize="0"/>
            <p:nvPr/>
          </p:nvPicPr>
          <p:blipFill>
            <a:blip r:embed="rId6">
              <a:alphaModFix/>
            </a:blip>
            <a:stretch>
              <a:fillRect/>
            </a:stretch>
          </p:blipFill>
          <p:spPr>
            <a:xfrm>
              <a:off x="16573418" y="13202175"/>
              <a:ext cx="8600807" cy="8148774"/>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g26e7c2328b2_0_4"/>
          <p:cNvSpPr txBox="1"/>
          <p:nvPr/>
        </p:nvSpPr>
        <p:spPr>
          <a:xfrm>
            <a:off x="1887800" y="1976275"/>
            <a:ext cx="27255000" cy="6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b="1" u="sng">
                <a:latin typeface="Calibri"/>
                <a:ea typeface="Calibri"/>
                <a:cs typeface="Calibri"/>
                <a:sym typeface="Calibri"/>
              </a:rPr>
              <a:t>Methodology</a:t>
            </a:r>
            <a:endParaRPr sz="6000" b="1" u="sng">
              <a:latin typeface="Calibri"/>
              <a:ea typeface="Calibri"/>
              <a:cs typeface="Calibri"/>
              <a:sym typeface="Calibri"/>
            </a:endParaRPr>
          </a:p>
          <a:p>
            <a:pPr marL="0" lvl="0" indent="0" algn="l" rtl="0">
              <a:spcBef>
                <a:spcPts val="0"/>
              </a:spcBef>
              <a:spcAft>
                <a:spcPts val="0"/>
              </a:spcAft>
              <a:buNone/>
            </a:pPr>
            <a:endParaRPr sz="6000" b="1">
              <a:latin typeface="Calibri"/>
              <a:ea typeface="Calibri"/>
              <a:cs typeface="Calibri"/>
              <a:sym typeface="Calibri"/>
            </a:endParaRPr>
          </a:p>
          <a:p>
            <a:pPr marL="0" lvl="0" indent="0" algn="l" rtl="0">
              <a:spcBef>
                <a:spcPts val="0"/>
              </a:spcBef>
              <a:spcAft>
                <a:spcPts val="0"/>
              </a:spcAft>
              <a:buNone/>
            </a:pPr>
            <a:r>
              <a:rPr lang="en-US" sz="5000" b="1">
                <a:latin typeface="Calibri"/>
                <a:ea typeface="Calibri"/>
                <a:cs typeface="Calibri"/>
                <a:sym typeface="Calibri"/>
              </a:rPr>
              <a:t>Multi-class learning:</a:t>
            </a:r>
            <a:r>
              <a:rPr lang="en-US" sz="5000">
                <a:latin typeface="Calibri"/>
                <a:ea typeface="Calibri"/>
                <a:cs typeface="Calibri"/>
                <a:sym typeface="Calibri"/>
              </a:rPr>
              <a:t> We construct the model to </a:t>
            </a:r>
            <a:r>
              <a:rPr lang="en-US" sz="5000" u="sng">
                <a:latin typeface="Calibri"/>
                <a:ea typeface="Calibri"/>
                <a:cs typeface="Calibri"/>
                <a:sym typeface="Calibri"/>
              </a:rPr>
              <a:t>predict 6 plant traits simultaneously</a:t>
            </a:r>
            <a:r>
              <a:rPr lang="en-US" sz="5000">
                <a:latin typeface="Calibri"/>
                <a:ea typeface="Calibri"/>
                <a:cs typeface="Calibri"/>
                <a:sym typeface="Calibri"/>
              </a:rPr>
              <a:t> to enable the model to capture relations between different plant traits</a:t>
            </a:r>
            <a:endParaRPr sz="5000">
              <a:latin typeface="Calibri"/>
              <a:ea typeface="Calibri"/>
              <a:cs typeface="Calibri"/>
              <a:sym typeface="Calibri"/>
            </a:endParaRPr>
          </a:p>
          <a:p>
            <a:pPr marL="0" lvl="0" indent="0" algn="l" rtl="0">
              <a:spcBef>
                <a:spcPts val="0"/>
              </a:spcBef>
              <a:spcAft>
                <a:spcPts val="0"/>
              </a:spcAft>
              <a:buNone/>
            </a:pPr>
            <a:r>
              <a:rPr lang="en-US" sz="5000" b="1">
                <a:latin typeface="Calibri"/>
                <a:ea typeface="Calibri"/>
                <a:cs typeface="Calibri"/>
                <a:sym typeface="Calibri"/>
              </a:rPr>
              <a:t>Multi-modal ensemble learning</a:t>
            </a:r>
            <a:r>
              <a:rPr lang="en-US" sz="5000">
                <a:latin typeface="Calibri"/>
                <a:ea typeface="Calibri"/>
                <a:cs typeface="Calibri"/>
                <a:sym typeface="Calibri"/>
              </a:rPr>
              <a:t>: In our dataset, besides climate data, additional predictors are also used, such as soil information, and optical and radar satellite data. We use </a:t>
            </a:r>
            <a:r>
              <a:rPr lang="en-US" sz="5000" u="sng">
                <a:latin typeface="Calibri"/>
                <a:ea typeface="Calibri"/>
                <a:cs typeface="Calibri"/>
                <a:sym typeface="Calibri"/>
              </a:rPr>
              <a:t>both the plant image</a:t>
            </a:r>
            <a:r>
              <a:rPr lang="en-US" sz="5000">
                <a:latin typeface="Calibri"/>
                <a:ea typeface="Calibri"/>
                <a:cs typeface="Calibri"/>
                <a:sym typeface="Calibri"/>
              </a:rPr>
              <a:t> (trained using a CNN) as well as a </a:t>
            </a:r>
            <a:r>
              <a:rPr lang="en-US" sz="5000" u="sng">
                <a:latin typeface="Calibri"/>
                <a:ea typeface="Calibri"/>
                <a:cs typeface="Calibri"/>
                <a:sym typeface="Calibri"/>
              </a:rPr>
              <a:t>vector combining the tabular data</a:t>
            </a:r>
            <a:r>
              <a:rPr lang="en-US" sz="5000">
                <a:latin typeface="Calibri"/>
                <a:ea typeface="Calibri"/>
                <a:cs typeface="Calibri"/>
                <a:sym typeface="Calibri"/>
              </a:rPr>
              <a:t> (trained using MLPs) to predict plant traits.</a:t>
            </a:r>
            <a:endParaRPr sz="5000">
              <a:solidFill>
                <a:schemeClr val="dk1"/>
              </a:solidFill>
              <a:latin typeface="Calibri"/>
              <a:ea typeface="Calibri"/>
              <a:cs typeface="Calibri"/>
              <a:sym typeface="Calibri"/>
            </a:endParaRPr>
          </a:p>
        </p:txBody>
      </p:sp>
      <p:pic>
        <p:nvPicPr>
          <p:cNvPr id="49" name="Google Shape;49;g26e7c2328b2_0_4"/>
          <p:cNvPicPr preferRelativeResize="0"/>
          <p:nvPr/>
        </p:nvPicPr>
        <p:blipFill>
          <a:blip r:embed="rId3">
            <a:alphaModFix/>
          </a:blip>
          <a:stretch>
            <a:fillRect/>
          </a:stretch>
        </p:blipFill>
        <p:spPr>
          <a:xfrm>
            <a:off x="14520600" y="8296274"/>
            <a:ext cx="17834401" cy="5406225"/>
          </a:xfrm>
          <a:prstGeom prst="rect">
            <a:avLst/>
          </a:prstGeom>
          <a:noFill/>
          <a:ln>
            <a:noFill/>
          </a:ln>
        </p:spPr>
      </p:pic>
      <p:sp>
        <p:nvSpPr>
          <p:cNvPr id="50" name="Google Shape;50;g26e7c2328b2_0_4"/>
          <p:cNvSpPr txBox="1"/>
          <p:nvPr/>
        </p:nvSpPr>
        <p:spPr>
          <a:xfrm>
            <a:off x="1887800" y="9861625"/>
            <a:ext cx="12882600" cy="4032900"/>
          </a:xfrm>
          <a:prstGeom prst="rect">
            <a:avLst/>
          </a:prstGeom>
          <a:noFill/>
          <a:ln>
            <a:noFill/>
          </a:ln>
        </p:spPr>
        <p:txBody>
          <a:bodyPr spcFirstLastPara="1" wrap="square" lIns="91425" tIns="91425" rIns="91425" bIns="91425" anchor="t" anchorCtr="0">
            <a:spAutoFit/>
          </a:bodyPr>
          <a:lstStyle/>
          <a:p>
            <a:pPr marL="457200" lvl="0" indent="-546100" algn="l" rtl="0">
              <a:spcBef>
                <a:spcPts val="0"/>
              </a:spcBef>
              <a:spcAft>
                <a:spcPts val="0"/>
              </a:spcAft>
              <a:buClr>
                <a:schemeClr val="dk1"/>
              </a:buClr>
              <a:buSzPts val="5000"/>
              <a:buFont typeface="Calibri"/>
              <a:buChar char="-"/>
            </a:pPr>
            <a:r>
              <a:rPr lang="en-US" sz="5000">
                <a:solidFill>
                  <a:schemeClr val="dk1"/>
                </a:solidFill>
                <a:latin typeface="Calibri"/>
                <a:ea typeface="Calibri"/>
                <a:cs typeface="Calibri"/>
                <a:sym typeface="Calibri"/>
              </a:rPr>
              <a:t>Since there are two data types, we use CNN to extract the representation in image, then combined with the tabular data to produce regression result. </a:t>
            </a:r>
            <a:endParaRPr sz="5000">
              <a:solidFill>
                <a:schemeClr val="dk1"/>
              </a:solidFill>
              <a:latin typeface="Calibri"/>
              <a:ea typeface="Calibri"/>
              <a:cs typeface="Calibri"/>
              <a:sym typeface="Calibri"/>
            </a:endParaRPr>
          </a:p>
          <a:p>
            <a:pPr marL="457200" lvl="0" indent="-546100" algn="l" rtl="0">
              <a:spcBef>
                <a:spcPts val="0"/>
              </a:spcBef>
              <a:spcAft>
                <a:spcPts val="0"/>
              </a:spcAft>
              <a:buClr>
                <a:schemeClr val="dk1"/>
              </a:buClr>
              <a:buSzPts val="5000"/>
              <a:buFont typeface="Calibri"/>
              <a:buChar char="-"/>
            </a:pPr>
            <a:r>
              <a:rPr lang="en-US" sz="5000">
                <a:solidFill>
                  <a:schemeClr val="dk1"/>
                </a:solidFill>
                <a:latin typeface="Calibri"/>
                <a:ea typeface="Calibri"/>
                <a:cs typeface="Calibri"/>
                <a:sym typeface="Calibri"/>
              </a:rPr>
              <a:t>Custom Dataset required during training</a:t>
            </a:r>
            <a:endParaRPr sz="5000">
              <a:solidFill>
                <a:schemeClr val="dk1"/>
              </a:solidFill>
              <a:latin typeface="Calibri"/>
              <a:ea typeface="Calibri"/>
              <a:cs typeface="Calibri"/>
              <a:sym typeface="Calibri"/>
            </a:endParaRPr>
          </a:p>
        </p:txBody>
      </p:sp>
      <p:sp>
        <p:nvSpPr>
          <p:cNvPr id="51" name="Google Shape;51;g26e7c2328b2_0_4"/>
          <p:cNvSpPr txBox="1"/>
          <p:nvPr/>
        </p:nvSpPr>
        <p:spPr>
          <a:xfrm>
            <a:off x="1887800" y="8907325"/>
            <a:ext cx="132300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000" b="1">
                <a:solidFill>
                  <a:schemeClr val="dk1"/>
                </a:solidFill>
                <a:latin typeface="Calibri"/>
                <a:ea typeface="Calibri"/>
                <a:cs typeface="Calibri"/>
                <a:sym typeface="Calibri"/>
              </a:rPr>
              <a:t>Approach 1: </a:t>
            </a:r>
            <a:r>
              <a:rPr lang="en-US" sz="5000">
                <a:solidFill>
                  <a:schemeClr val="dk1"/>
                </a:solidFill>
                <a:latin typeface="Calibri"/>
                <a:ea typeface="Calibri"/>
                <a:cs typeface="Calibri"/>
                <a:sym typeface="Calibri"/>
              </a:rPr>
              <a:t>CNN (unroll) +  tabular data -&gt; MLP</a:t>
            </a:r>
            <a:endParaRPr sz="5000">
              <a:solidFill>
                <a:schemeClr val="dk1"/>
              </a:solidFill>
              <a:latin typeface="Calibri"/>
              <a:ea typeface="Calibri"/>
              <a:cs typeface="Calibri"/>
              <a:sym typeface="Calibri"/>
            </a:endParaRPr>
          </a:p>
        </p:txBody>
      </p:sp>
      <p:sp>
        <p:nvSpPr>
          <p:cNvPr id="52" name="Google Shape;52;g26e7c2328b2_0_4"/>
          <p:cNvSpPr txBox="1"/>
          <p:nvPr/>
        </p:nvSpPr>
        <p:spPr>
          <a:xfrm>
            <a:off x="1887800" y="13894525"/>
            <a:ext cx="24730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000" b="1">
                <a:solidFill>
                  <a:schemeClr val="dk1"/>
                </a:solidFill>
                <a:latin typeface="Calibri"/>
                <a:ea typeface="Calibri"/>
                <a:cs typeface="Calibri"/>
                <a:sym typeface="Calibri"/>
              </a:rPr>
              <a:t>Approach 2: </a:t>
            </a:r>
            <a:r>
              <a:rPr lang="en-US" sz="5000">
                <a:solidFill>
                  <a:schemeClr val="dk1"/>
                </a:solidFill>
                <a:latin typeface="Calibri"/>
                <a:ea typeface="Calibri"/>
                <a:cs typeface="Calibri"/>
                <a:sym typeface="Calibri"/>
              </a:rPr>
              <a:t> CNN ResNet-18(image) and MLP (tabular) -&gt; ensemble by weighted average </a:t>
            </a:r>
            <a:endParaRPr sz="5000">
              <a:solidFill>
                <a:schemeClr val="dk1"/>
              </a:solidFill>
              <a:latin typeface="Calibri"/>
              <a:ea typeface="Calibri"/>
              <a:cs typeface="Calibri"/>
              <a:sym typeface="Calibri"/>
            </a:endParaRPr>
          </a:p>
        </p:txBody>
      </p:sp>
      <p:sp>
        <p:nvSpPr>
          <p:cNvPr id="53" name="Google Shape;53;g26e7c2328b2_0_4"/>
          <p:cNvSpPr txBox="1"/>
          <p:nvPr/>
        </p:nvSpPr>
        <p:spPr>
          <a:xfrm>
            <a:off x="2061500" y="15040850"/>
            <a:ext cx="12882600" cy="5571900"/>
          </a:xfrm>
          <a:prstGeom prst="rect">
            <a:avLst/>
          </a:prstGeom>
          <a:noFill/>
          <a:ln>
            <a:noFill/>
          </a:ln>
        </p:spPr>
        <p:txBody>
          <a:bodyPr spcFirstLastPara="1" wrap="square" lIns="91425" tIns="91425" rIns="91425" bIns="91425" anchor="t" anchorCtr="0">
            <a:spAutoFit/>
          </a:bodyPr>
          <a:lstStyle/>
          <a:p>
            <a:pPr marL="457200" lvl="0" indent="-546100" algn="l" rtl="0">
              <a:spcBef>
                <a:spcPts val="0"/>
              </a:spcBef>
              <a:spcAft>
                <a:spcPts val="0"/>
              </a:spcAft>
              <a:buClr>
                <a:schemeClr val="dk1"/>
              </a:buClr>
              <a:buSzPts val="5000"/>
              <a:buFont typeface="Calibri"/>
              <a:buChar char="-"/>
            </a:pPr>
            <a:r>
              <a:rPr lang="en-US" sz="5000">
                <a:solidFill>
                  <a:schemeClr val="dk1"/>
                </a:solidFill>
                <a:latin typeface="Calibri"/>
                <a:ea typeface="Calibri"/>
                <a:cs typeface="Calibri"/>
                <a:sym typeface="Calibri"/>
              </a:rPr>
              <a:t>Residual / shortcut connection in ResNet enables the gradient to propagates several layers deeper, allowing a deeper network.</a:t>
            </a:r>
            <a:endParaRPr sz="5000">
              <a:solidFill>
                <a:schemeClr val="dk1"/>
              </a:solidFill>
              <a:latin typeface="Calibri"/>
              <a:ea typeface="Calibri"/>
              <a:cs typeface="Calibri"/>
              <a:sym typeface="Calibri"/>
            </a:endParaRPr>
          </a:p>
          <a:p>
            <a:pPr marL="457200" lvl="0" indent="0" algn="l" rtl="0">
              <a:spcBef>
                <a:spcPts val="0"/>
              </a:spcBef>
              <a:spcAft>
                <a:spcPts val="0"/>
              </a:spcAft>
              <a:buNone/>
            </a:pPr>
            <a:endParaRPr sz="5000">
              <a:solidFill>
                <a:schemeClr val="dk1"/>
              </a:solidFill>
              <a:latin typeface="Calibri"/>
              <a:ea typeface="Calibri"/>
              <a:cs typeface="Calibri"/>
              <a:sym typeface="Calibri"/>
            </a:endParaRPr>
          </a:p>
          <a:p>
            <a:pPr marL="457200" lvl="0" indent="-546100" algn="l" rtl="0">
              <a:spcBef>
                <a:spcPts val="0"/>
              </a:spcBef>
              <a:spcAft>
                <a:spcPts val="0"/>
              </a:spcAft>
              <a:buClr>
                <a:schemeClr val="dk1"/>
              </a:buClr>
              <a:buSzPts val="5000"/>
              <a:buFont typeface="Calibri"/>
              <a:buChar char="-"/>
            </a:pPr>
            <a:r>
              <a:rPr lang="en-US" sz="5000">
                <a:solidFill>
                  <a:schemeClr val="dk1"/>
                </a:solidFill>
                <a:latin typeface="Calibri"/>
                <a:ea typeface="Calibri"/>
                <a:cs typeface="Calibri"/>
                <a:sym typeface="Calibri"/>
              </a:rPr>
              <a:t>Ensemble to tune overall prediction by leveraging the learning from both CNN and MLP model.</a:t>
            </a:r>
            <a:endParaRPr sz="5000">
              <a:solidFill>
                <a:schemeClr val="dk1"/>
              </a:solidFill>
              <a:latin typeface="Calibri"/>
              <a:ea typeface="Calibri"/>
              <a:cs typeface="Calibri"/>
              <a:sym typeface="Calibri"/>
            </a:endParaRPr>
          </a:p>
        </p:txBody>
      </p:sp>
      <p:pic>
        <p:nvPicPr>
          <p:cNvPr id="54" name="Google Shape;54;g26e7c2328b2_0_4"/>
          <p:cNvPicPr preferRelativeResize="0"/>
          <p:nvPr/>
        </p:nvPicPr>
        <p:blipFill>
          <a:blip r:embed="rId4">
            <a:alphaModFix/>
          </a:blip>
          <a:stretch>
            <a:fillRect/>
          </a:stretch>
        </p:blipFill>
        <p:spPr>
          <a:xfrm>
            <a:off x="14867900" y="15153625"/>
            <a:ext cx="16079594" cy="509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26e7c2328b2_0_9"/>
          <p:cNvSpPr/>
          <p:nvPr/>
        </p:nvSpPr>
        <p:spPr>
          <a:xfrm>
            <a:off x="17060625" y="4868350"/>
            <a:ext cx="14704200" cy="6131700"/>
          </a:xfrm>
          <a:prstGeom prst="rect">
            <a:avLst/>
          </a:prstGeom>
          <a:solidFill>
            <a:schemeClr val="lt1"/>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60" name="Google Shape;60;g26e7c2328b2_0_9"/>
          <p:cNvSpPr/>
          <p:nvPr/>
        </p:nvSpPr>
        <p:spPr>
          <a:xfrm>
            <a:off x="401625" y="4776775"/>
            <a:ext cx="14704200" cy="6131700"/>
          </a:xfrm>
          <a:prstGeom prst="rect">
            <a:avLst/>
          </a:prstGeom>
          <a:solidFill>
            <a:schemeClr val="lt1"/>
          </a:solidFill>
          <a:ln w="76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61" name="Google Shape;61;g26e7c2328b2_0_9"/>
          <p:cNvSpPr txBox="1"/>
          <p:nvPr/>
        </p:nvSpPr>
        <p:spPr>
          <a:xfrm>
            <a:off x="1887800" y="1976275"/>
            <a:ext cx="27255000" cy="19347000"/>
          </a:xfrm>
          <a:prstGeom prst="rect">
            <a:avLst/>
          </a:prstGeom>
          <a:noFill/>
          <a:ln>
            <a:noFill/>
          </a:ln>
        </p:spPr>
        <p:txBody>
          <a:bodyPr spcFirstLastPara="1" wrap="square" lIns="91425" tIns="91425" rIns="91425" bIns="91425" anchor="t" anchorCtr="0">
            <a:noAutofit/>
          </a:bodyPr>
          <a:lstStyle/>
          <a:p>
            <a:pPr marL="457200" lvl="0" indent="-546100" algn="l" rtl="0">
              <a:spcBef>
                <a:spcPts val="0"/>
              </a:spcBef>
              <a:spcAft>
                <a:spcPts val="0"/>
              </a:spcAft>
              <a:buSzPts val="5000"/>
              <a:buFont typeface="Calibri"/>
              <a:buChar char="●"/>
            </a:pPr>
            <a:r>
              <a:rPr lang="en-US" sz="5000" b="1">
                <a:latin typeface="Calibri"/>
                <a:ea typeface="Calibri"/>
                <a:cs typeface="Calibri"/>
                <a:sym typeface="Calibri"/>
              </a:rPr>
              <a:t>Training/validation loss function</a:t>
            </a:r>
            <a:endParaRPr sz="5000" b="1">
              <a:latin typeface="Calibri"/>
              <a:ea typeface="Calibri"/>
              <a:cs typeface="Calibri"/>
              <a:sym typeface="Calibri"/>
            </a:endParaRPr>
          </a:p>
          <a:p>
            <a:pPr marL="0" lvl="0" indent="457200" algn="l" rtl="0">
              <a:spcBef>
                <a:spcPts val="0"/>
              </a:spcBef>
              <a:spcAft>
                <a:spcPts val="0"/>
              </a:spcAft>
              <a:buNone/>
            </a:pPr>
            <a:r>
              <a:rPr lang="en-US" sz="5000" b="1">
                <a:latin typeface="Calibri"/>
                <a:ea typeface="Calibri"/>
                <a:cs typeface="Calibri"/>
                <a:sym typeface="Calibri"/>
              </a:rPr>
              <a:t>L2-norm</a:t>
            </a:r>
            <a:r>
              <a:rPr lang="en-US" sz="5000">
                <a:latin typeface="Calibri"/>
                <a:ea typeface="Calibri"/>
                <a:cs typeface="Calibri"/>
                <a:sym typeface="Calibri"/>
              </a:rPr>
              <a:t> loss function is selected given this is a </a:t>
            </a:r>
            <a:r>
              <a:rPr lang="en-US" sz="5000" b="1">
                <a:latin typeface="Calibri"/>
                <a:ea typeface="Calibri"/>
                <a:cs typeface="Calibri"/>
                <a:sym typeface="Calibri"/>
              </a:rPr>
              <a:t>regression</a:t>
            </a:r>
            <a:r>
              <a:rPr lang="en-US" sz="5000">
                <a:latin typeface="Calibri"/>
                <a:ea typeface="Calibri"/>
                <a:cs typeface="Calibri"/>
                <a:sym typeface="Calibri"/>
              </a:rPr>
              <a:t> problem.</a:t>
            </a:r>
            <a:endParaRPr sz="5000">
              <a:latin typeface="Calibri"/>
              <a:ea typeface="Calibri"/>
              <a:cs typeface="Calibri"/>
              <a:sym typeface="Calibri"/>
            </a:endParaRPr>
          </a:p>
          <a:p>
            <a:pPr marL="0" lvl="0" indent="457200" algn="l" rtl="0">
              <a:spcBef>
                <a:spcPts val="0"/>
              </a:spcBef>
              <a:spcAft>
                <a:spcPts val="0"/>
              </a:spcAft>
              <a:buNone/>
            </a:pPr>
            <a:endParaRPr sz="5000">
              <a:latin typeface="Calibri"/>
              <a:ea typeface="Calibri"/>
              <a:cs typeface="Calibri"/>
              <a:sym typeface="Calibri"/>
            </a:endParaRPr>
          </a:p>
          <a:p>
            <a:pPr marL="0" lvl="0" indent="457200" algn="l" rtl="0">
              <a:spcBef>
                <a:spcPts val="0"/>
              </a:spcBef>
              <a:spcAft>
                <a:spcPts val="0"/>
              </a:spcAft>
              <a:buNone/>
            </a:pPr>
            <a:endParaRPr sz="5000">
              <a:latin typeface="Calibri"/>
              <a:ea typeface="Calibri"/>
              <a:cs typeface="Calibri"/>
              <a:sym typeface="Calibri"/>
            </a:endParaRPr>
          </a:p>
          <a:p>
            <a:pPr marL="0" lvl="0" indent="457200" algn="l" rtl="0">
              <a:spcBef>
                <a:spcPts val="0"/>
              </a:spcBef>
              <a:spcAft>
                <a:spcPts val="0"/>
              </a:spcAft>
              <a:buNone/>
            </a:pPr>
            <a:endParaRPr sz="5000">
              <a:latin typeface="Calibri"/>
              <a:ea typeface="Calibri"/>
              <a:cs typeface="Calibri"/>
              <a:sym typeface="Calibri"/>
            </a:endParaRPr>
          </a:p>
          <a:p>
            <a:pPr marL="0" lvl="0" indent="457200" algn="l" rtl="0">
              <a:spcBef>
                <a:spcPts val="0"/>
              </a:spcBef>
              <a:spcAft>
                <a:spcPts val="0"/>
              </a:spcAft>
              <a:buNone/>
            </a:pPr>
            <a:endParaRPr sz="5000">
              <a:latin typeface="Calibri"/>
              <a:ea typeface="Calibri"/>
              <a:cs typeface="Calibri"/>
              <a:sym typeface="Calibri"/>
            </a:endParaRPr>
          </a:p>
          <a:p>
            <a:pPr marL="0" lvl="0" indent="457200" algn="l" rtl="0">
              <a:spcBef>
                <a:spcPts val="0"/>
              </a:spcBef>
              <a:spcAft>
                <a:spcPts val="0"/>
              </a:spcAft>
              <a:buNone/>
            </a:pPr>
            <a:endParaRPr sz="5000">
              <a:latin typeface="Calibri"/>
              <a:ea typeface="Calibri"/>
              <a:cs typeface="Calibri"/>
              <a:sym typeface="Calibri"/>
            </a:endParaRPr>
          </a:p>
          <a:p>
            <a:pPr marL="0" lvl="0" indent="457200" algn="l" rtl="0">
              <a:spcBef>
                <a:spcPts val="0"/>
              </a:spcBef>
              <a:spcAft>
                <a:spcPts val="0"/>
              </a:spcAft>
              <a:buNone/>
            </a:pPr>
            <a:endParaRPr sz="5000">
              <a:latin typeface="Calibri"/>
              <a:ea typeface="Calibri"/>
              <a:cs typeface="Calibri"/>
              <a:sym typeface="Calibri"/>
            </a:endParaRPr>
          </a:p>
          <a:p>
            <a:pPr marL="0" lvl="0" indent="457200" algn="l" rtl="0">
              <a:spcBef>
                <a:spcPts val="0"/>
              </a:spcBef>
              <a:spcAft>
                <a:spcPts val="0"/>
              </a:spcAft>
              <a:buNone/>
            </a:pPr>
            <a:endParaRPr sz="5000">
              <a:latin typeface="Calibri"/>
              <a:ea typeface="Calibri"/>
              <a:cs typeface="Calibri"/>
              <a:sym typeface="Calibri"/>
            </a:endParaRPr>
          </a:p>
          <a:p>
            <a:pPr marL="0" lvl="0" indent="457200" algn="l" rtl="0">
              <a:spcBef>
                <a:spcPts val="0"/>
              </a:spcBef>
              <a:spcAft>
                <a:spcPts val="0"/>
              </a:spcAft>
              <a:buNone/>
            </a:pPr>
            <a:endParaRPr sz="5000">
              <a:latin typeface="Calibri"/>
              <a:ea typeface="Calibri"/>
              <a:cs typeface="Calibri"/>
              <a:sym typeface="Calibri"/>
            </a:endParaRPr>
          </a:p>
          <a:p>
            <a:pPr marL="457200" lvl="0" indent="0" algn="l" rtl="0">
              <a:spcBef>
                <a:spcPts val="0"/>
              </a:spcBef>
              <a:spcAft>
                <a:spcPts val="0"/>
              </a:spcAft>
              <a:buNone/>
            </a:pPr>
            <a:endParaRPr sz="5000" b="1">
              <a:solidFill>
                <a:schemeClr val="dk1"/>
              </a:solidFill>
              <a:latin typeface="Calibri"/>
              <a:ea typeface="Calibri"/>
              <a:cs typeface="Calibri"/>
              <a:sym typeface="Calibri"/>
            </a:endParaRPr>
          </a:p>
          <a:p>
            <a:pPr marL="457200" lvl="0" indent="0" algn="l" rtl="0">
              <a:spcBef>
                <a:spcPts val="0"/>
              </a:spcBef>
              <a:spcAft>
                <a:spcPts val="0"/>
              </a:spcAft>
              <a:buNone/>
            </a:pPr>
            <a:endParaRPr sz="5000" b="1">
              <a:solidFill>
                <a:schemeClr val="dk1"/>
              </a:solidFill>
              <a:latin typeface="Calibri"/>
              <a:ea typeface="Calibri"/>
              <a:cs typeface="Calibri"/>
              <a:sym typeface="Calibri"/>
            </a:endParaRPr>
          </a:p>
          <a:p>
            <a:pPr marL="457200" lvl="0" indent="0" algn="l" rtl="0">
              <a:spcBef>
                <a:spcPts val="0"/>
              </a:spcBef>
              <a:spcAft>
                <a:spcPts val="0"/>
              </a:spcAft>
              <a:buNone/>
            </a:pPr>
            <a:endParaRPr sz="5000" b="1">
              <a:solidFill>
                <a:schemeClr val="dk1"/>
              </a:solidFill>
              <a:latin typeface="Calibri"/>
              <a:ea typeface="Calibri"/>
              <a:cs typeface="Calibri"/>
              <a:sym typeface="Calibri"/>
            </a:endParaRPr>
          </a:p>
          <a:p>
            <a:pPr marL="457200" lvl="0" indent="-546100" algn="l" rtl="0">
              <a:spcBef>
                <a:spcPts val="0"/>
              </a:spcBef>
              <a:spcAft>
                <a:spcPts val="0"/>
              </a:spcAft>
              <a:buClr>
                <a:schemeClr val="dk1"/>
              </a:buClr>
              <a:buSzPts val="5000"/>
              <a:buFont typeface="Calibri"/>
              <a:buChar char="●"/>
            </a:pPr>
            <a:r>
              <a:rPr lang="en-US" sz="5000" b="1">
                <a:solidFill>
                  <a:schemeClr val="dk1"/>
                </a:solidFill>
                <a:latin typeface="Calibri"/>
                <a:ea typeface="Calibri"/>
                <a:cs typeface="Calibri"/>
                <a:sym typeface="Calibri"/>
              </a:rPr>
              <a:t>Evaluation Metric</a:t>
            </a:r>
            <a:endParaRPr sz="5000" b="1">
              <a:latin typeface="Calibri"/>
              <a:ea typeface="Calibri"/>
              <a:cs typeface="Calibri"/>
              <a:sym typeface="Calibri"/>
            </a:endParaRPr>
          </a:p>
          <a:p>
            <a:pPr marL="0" lvl="0" indent="457200" algn="l" rtl="0">
              <a:spcBef>
                <a:spcPts val="0"/>
              </a:spcBef>
              <a:spcAft>
                <a:spcPts val="0"/>
              </a:spcAft>
              <a:buNone/>
            </a:pPr>
            <a:r>
              <a:rPr lang="en-US" sz="5000">
                <a:latin typeface="Calibri"/>
                <a:ea typeface="Calibri"/>
                <a:cs typeface="Calibri"/>
                <a:sym typeface="Calibri"/>
              </a:rPr>
              <a:t>We use R</a:t>
            </a:r>
            <a:r>
              <a:rPr lang="en-US" sz="5000" baseline="30000">
                <a:latin typeface="Calibri"/>
                <a:ea typeface="Calibri"/>
                <a:cs typeface="Calibri"/>
                <a:sym typeface="Calibri"/>
              </a:rPr>
              <a:t>2</a:t>
            </a:r>
            <a:r>
              <a:rPr lang="en-US" sz="5000">
                <a:latin typeface="Calibri"/>
                <a:ea typeface="Calibri"/>
                <a:cs typeface="Calibri"/>
                <a:sym typeface="Calibri"/>
              </a:rPr>
              <a:t> (</a:t>
            </a:r>
            <a:r>
              <a:rPr lang="en-US" sz="5000" b="1">
                <a:latin typeface="Calibri"/>
                <a:ea typeface="Calibri"/>
                <a:cs typeface="Calibri"/>
                <a:sym typeface="Calibri"/>
              </a:rPr>
              <a:t>Coefficient of Determination</a:t>
            </a:r>
            <a:r>
              <a:rPr lang="en-US" sz="5000">
                <a:latin typeface="Calibri"/>
                <a:ea typeface="Calibri"/>
                <a:cs typeface="Calibri"/>
                <a:sym typeface="Calibri"/>
              </a:rPr>
              <a:t>) to measure the performance of the model.</a:t>
            </a:r>
            <a:endParaRPr sz="5000">
              <a:latin typeface="Calibri"/>
              <a:ea typeface="Calibri"/>
              <a:cs typeface="Calibri"/>
              <a:sym typeface="Calibri"/>
            </a:endParaRPr>
          </a:p>
          <a:p>
            <a:pPr marL="457200" lvl="0" indent="0" algn="l" rtl="0">
              <a:spcBef>
                <a:spcPts val="0"/>
              </a:spcBef>
              <a:spcAft>
                <a:spcPts val="0"/>
              </a:spcAft>
              <a:buNone/>
            </a:pPr>
            <a:endParaRPr sz="5000" b="1">
              <a:latin typeface="Calibri"/>
              <a:ea typeface="Calibri"/>
              <a:cs typeface="Calibri"/>
              <a:sym typeface="Calibri"/>
            </a:endParaRPr>
          </a:p>
          <a:p>
            <a:pPr marL="457200" lvl="0" indent="-546100" algn="l" rtl="0">
              <a:spcBef>
                <a:spcPts val="0"/>
              </a:spcBef>
              <a:spcAft>
                <a:spcPts val="0"/>
              </a:spcAft>
              <a:buSzPts val="5000"/>
              <a:buFont typeface="Calibri"/>
              <a:buChar char="●"/>
            </a:pPr>
            <a:r>
              <a:rPr lang="en-US" sz="5000" b="1">
                <a:latin typeface="Calibri"/>
                <a:ea typeface="Calibri"/>
                <a:cs typeface="Calibri"/>
                <a:sym typeface="Calibri"/>
              </a:rPr>
              <a:t>Key Takeaways </a:t>
            </a:r>
            <a:endParaRPr sz="5000" b="1">
              <a:latin typeface="Calibri"/>
              <a:ea typeface="Calibri"/>
              <a:cs typeface="Calibri"/>
              <a:sym typeface="Calibri"/>
            </a:endParaRPr>
          </a:p>
          <a:p>
            <a:pPr marL="0" lvl="0" indent="457200" algn="l" rtl="0">
              <a:spcBef>
                <a:spcPts val="0"/>
              </a:spcBef>
              <a:spcAft>
                <a:spcPts val="0"/>
              </a:spcAft>
              <a:buNone/>
            </a:pPr>
            <a:r>
              <a:rPr lang="en-US" sz="5000" b="1">
                <a:latin typeface="Calibri"/>
                <a:ea typeface="Calibri"/>
                <a:cs typeface="Calibri"/>
                <a:sym typeface="Calibri"/>
              </a:rPr>
              <a:t>Approach 1</a:t>
            </a:r>
            <a:r>
              <a:rPr lang="en-US" sz="5000">
                <a:latin typeface="Calibri"/>
                <a:ea typeface="Calibri"/>
                <a:cs typeface="Calibri"/>
                <a:sym typeface="Calibri"/>
              </a:rPr>
              <a:t> observed to better in predicting the plant traits given the </a:t>
            </a:r>
            <a:r>
              <a:rPr lang="en-US" sz="5000" b="1">
                <a:latin typeface="Calibri"/>
                <a:ea typeface="Calibri"/>
                <a:cs typeface="Calibri"/>
                <a:sym typeface="Calibri"/>
              </a:rPr>
              <a:t>higher </a:t>
            </a:r>
            <a:r>
              <a:rPr lang="en-US" sz="5000" b="1">
                <a:solidFill>
                  <a:schemeClr val="dk1"/>
                </a:solidFill>
                <a:latin typeface="Calibri"/>
                <a:ea typeface="Calibri"/>
                <a:cs typeface="Calibri"/>
                <a:sym typeface="Calibri"/>
              </a:rPr>
              <a:t>R</a:t>
            </a:r>
            <a:r>
              <a:rPr lang="en-US" sz="5000" b="1" baseline="30000">
                <a:solidFill>
                  <a:schemeClr val="dk1"/>
                </a:solidFill>
                <a:latin typeface="Calibri"/>
                <a:ea typeface="Calibri"/>
                <a:cs typeface="Calibri"/>
                <a:sym typeface="Calibri"/>
              </a:rPr>
              <a:t>2</a:t>
            </a:r>
            <a:r>
              <a:rPr lang="en-US" sz="5000">
                <a:latin typeface="Calibri"/>
                <a:ea typeface="Calibri"/>
                <a:cs typeface="Calibri"/>
                <a:sym typeface="Calibri"/>
              </a:rPr>
              <a:t> </a:t>
            </a:r>
            <a:r>
              <a:rPr lang="en-US" sz="5000" b="1">
                <a:latin typeface="Calibri"/>
                <a:ea typeface="Calibri"/>
                <a:cs typeface="Calibri"/>
                <a:sym typeface="Calibri"/>
              </a:rPr>
              <a:t>score.</a:t>
            </a:r>
            <a:endParaRPr sz="5000" b="1">
              <a:latin typeface="Calibri"/>
              <a:ea typeface="Calibri"/>
              <a:cs typeface="Calibri"/>
              <a:sym typeface="Calibri"/>
            </a:endParaRPr>
          </a:p>
          <a:p>
            <a:pPr marL="457200" lvl="0" indent="0" algn="l" rtl="0">
              <a:spcBef>
                <a:spcPts val="0"/>
              </a:spcBef>
              <a:spcAft>
                <a:spcPts val="0"/>
              </a:spcAft>
              <a:buNone/>
            </a:pPr>
            <a:r>
              <a:rPr lang="en-US" sz="5000">
                <a:latin typeface="Calibri"/>
                <a:ea typeface="Calibri"/>
                <a:cs typeface="Calibri"/>
                <a:sym typeface="Calibri"/>
              </a:rPr>
              <a:t>This is likely because the final MLP layers concurrently learn from both image (CNN-VGG output) and tabular data, enabling the model to better capture patterns from both datasets simultaneously.</a:t>
            </a:r>
            <a:endParaRPr sz="5000">
              <a:latin typeface="Calibri"/>
              <a:ea typeface="Calibri"/>
              <a:cs typeface="Calibri"/>
              <a:sym typeface="Calibri"/>
            </a:endParaRPr>
          </a:p>
          <a:p>
            <a:pPr marL="457200" lvl="0" indent="0" algn="l" rtl="0">
              <a:spcBef>
                <a:spcPts val="0"/>
              </a:spcBef>
              <a:spcAft>
                <a:spcPts val="0"/>
              </a:spcAft>
              <a:buNone/>
            </a:pPr>
            <a:endParaRPr sz="5000">
              <a:latin typeface="Calibri"/>
              <a:ea typeface="Calibri"/>
              <a:cs typeface="Calibri"/>
              <a:sym typeface="Calibri"/>
            </a:endParaRPr>
          </a:p>
          <a:p>
            <a:pPr marL="457200" lvl="0" indent="-546100" algn="l" rtl="0">
              <a:spcBef>
                <a:spcPts val="0"/>
              </a:spcBef>
              <a:spcAft>
                <a:spcPts val="0"/>
              </a:spcAft>
              <a:buSzPts val="5000"/>
              <a:buFont typeface="Calibri"/>
              <a:buChar char="●"/>
            </a:pPr>
            <a:r>
              <a:rPr lang="en-US" sz="5000" b="1">
                <a:latin typeface="Calibri"/>
                <a:ea typeface="Calibri"/>
                <a:cs typeface="Calibri"/>
                <a:sym typeface="Calibri"/>
              </a:rPr>
              <a:t>Work In Progress</a:t>
            </a:r>
            <a:endParaRPr sz="5000" b="1">
              <a:latin typeface="Calibri"/>
              <a:ea typeface="Calibri"/>
              <a:cs typeface="Calibri"/>
              <a:sym typeface="Calibri"/>
            </a:endParaRPr>
          </a:p>
          <a:p>
            <a:pPr marL="457200" lvl="0" indent="0" algn="l" rtl="0">
              <a:spcBef>
                <a:spcPts val="0"/>
              </a:spcBef>
              <a:spcAft>
                <a:spcPts val="0"/>
              </a:spcAft>
              <a:buNone/>
            </a:pPr>
            <a:r>
              <a:rPr lang="en-US" sz="5000">
                <a:latin typeface="Calibri"/>
                <a:ea typeface="Calibri"/>
                <a:cs typeface="Calibri"/>
                <a:sym typeface="Calibri"/>
              </a:rPr>
              <a:t>Use more advanced image prediction models such as ViT architectures with tabular data.</a:t>
            </a:r>
            <a:endParaRPr sz="5000">
              <a:latin typeface="Calibri"/>
              <a:ea typeface="Calibri"/>
              <a:cs typeface="Calibri"/>
              <a:sym typeface="Calibri"/>
            </a:endParaRPr>
          </a:p>
          <a:p>
            <a:pPr marL="457200" lvl="0" indent="0" algn="l" rtl="0">
              <a:spcBef>
                <a:spcPts val="0"/>
              </a:spcBef>
              <a:spcAft>
                <a:spcPts val="0"/>
              </a:spcAft>
              <a:buNone/>
            </a:pPr>
            <a:r>
              <a:rPr lang="en-US" sz="5000">
                <a:latin typeface="Calibri"/>
                <a:ea typeface="Calibri"/>
                <a:cs typeface="Calibri"/>
                <a:sym typeface="Calibri"/>
              </a:rPr>
              <a:t>Hyperparameter tuning on learning rate, separate early stopping for image and tabular pipelines</a:t>
            </a:r>
            <a:endParaRPr sz="5000">
              <a:latin typeface="Calibri"/>
              <a:ea typeface="Calibri"/>
              <a:cs typeface="Calibri"/>
              <a:sym typeface="Calibri"/>
            </a:endParaRPr>
          </a:p>
        </p:txBody>
      </p:sp>
      <p:pic>
        <p:nvPicPr>
          <p:cNvPr id="62" name="Google Shape;62;g26e7c2328b2_0_9"/>
          <p:cNvPicPr preferRelativeResize="0"/>
          <p:nvPr/>
        </p:nvPicPr>
        <p:blipFill>
          <a:blip r:embed="rId3">
            <a:alphaModFix/>
          </a:blip>
          <a:stretch>
            <a:fillRect/>
          </a:stretch>
        </p:blipFill>
        <p:spPr>
          <a:xfrm>
            <a:off x="25421400" y="6444550"/>
            <a:ext cx="6114825" cy="4250700"/>
          </a:xfrm>
          <a:prstGeom prst="rect">
            <a:avLst/>
          </a:prstGeom>
          <a:noFill/>
          <a:ln>
            <a:noFill/>
          </a:ln>
        </p:spPr>
      </p:pic>
      <p:pic>
        <p:nvPicPr>
          <p:cNvPr id="63" name="Google Shape;63;g26e7c2328b2_0_9"/>
          <p:cNvPicPr preferRelativeResize="0"/>
          <p:nvPr/>
        </p:nvPicPr>
        <p:blipFill>
          <a:blip r:embed="rId4">
            <a:alphaModFix/>
          </a:blip>
          <a:stretch>
            <a:fillRect/>
          </a:stretch>
        </p:blipFill>
        <p:spPr>
          <a:xfrm>
            <a:off x="17526175" y="6444550"/>
            <a:ext cx="6948074" cy="4136125"/>
          </a:xfrm>
          <a:prstGeom prst="rect">
            <a:avLst/>
          </a:prstGeom>
          <a:noFill/>
          <a:ln>
            <a:noFill/>
          </a:ln>
        </p:spPr>
      </p:pic>
      <p:pic>
        <p:nvPicPr>
          <p:cNvPr id="64" name="Google Shape;64;g26e7c2328b2_0_9"/>
          <p:cNvPicPr preferRelativeResize="0"/>
          <p:nvPr/>
        </p:nvPicPr>
        <p:blipFill>
          <a:blip r:embed="rId5">
            <a:alphaModFix/>
          </a:blip>
          <a:stretch>
            <a:fillRect/>
          </a:stretch>
        </p:blipFill>
        <p:spPr>
          <a:xfrm>
            <a:off x="37008450" y="19044450"/>
            <a:ext cx="28956315" cy="3071125"/>
          </a:xfrm>
          <a:prstGeom prst="rect">
            <a:avLst/>
          </a:prstGeom>
          <a:noFill/>
          <a:ln>
            <a:noFill/>
          </a:ln>
        </p:spPr>
      </p:pic>
      <p:sp>
        <p:nvSpPr>
          <p:cNvPr id="65" name="Google Shape;65;g26e7c2328b2_0_9"/>
          <p:cNvSpPr txBox="1"/>
          <p:nvPr/>
        </p:nvSpPr>
        <p:spPr>
          <a:xfrm>
            <a:off x="571475" y="264350"/>
            <a:ext cx="11196300" cy="155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900" b="1">
                <a:latin typeface="Calibri"/>
                <a:ea typeface="Calibri"/>
                <a:cs typeface="Calibri"/>
                <a:sym typeface="Calibri"/>
              </a:rPr>
              <a:t>Results and Evaluation</a:t>
            </a:r>
            <a:endParaRPr sz="8900" b="1">
              <a:latin typeface="Calibri"/>
              <a:ea typeface="Calibri"/>
              <a:cs typeface="Calibri"/>
              <a:sym typeface="Calibri"/>
            </a:endParaRPr>
          </a:p>
        </p:txBody>
      </p:sp>
      <p:sp>
        <p:nvSpPr>
          <p:cNvPr id="66" name="Google Shape;66;g26e7c2328b2_0_9"/>
          <p:cNvSpPr txBox="1"/>
          <p:nvPr/>
        </p:nvSpPr>
        <p:spPr>
          <a:xfrm>
            <a:off x="23102650" y="4778725"/>
            <a:ext cx="47622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700">
                <a:latin typeface="Calibri"/>
                <a:ea typeface="Calibri"/>
                <a:cs typeface="Calibri"/>
                <a:sym typeface="Calibri"/>
              </a:rPr>
              <a:t>Approach 2</a:t>
            </a:r>
            <a:endParaRPr sz="4700">
              <a:latin typeface="Calibri"/>
              <a:ea typeface="Calibri"/>
              <a:cs typeface="Calibri"/>
              <a:sym typeface="Calibri"/>
            </a:endParaRPr>
          </a:p>
        </p:txBody>
      </p:sp>
      <p:sp>
        <p:nvSpPr>
          <p:cNvPr id="67" name="Google Shape;67;g26e7c2328b2_0_9"/>
          <p:cNvSpPr txBox="1"/>
          <p:nvPr/>
        </p:nvSpPr>
        <p:spPr>
          <a:xfrm>
            <a:off x="19620075" y="5535025"/>
            <a:ext cx="4762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a:latin typeface="Calibri"/>
                <a:ea typeface="Calibri"/>
                <a:cs typeface="Calibri"/>
                <a:sym typeface="Calibri"/>
              </a:rPr>
              <a:t>Training loss</a:t>
            </a:r>
            <a:endParaRPr sz="4000">
              <a:latin typeface="Calibri"/>
              <a:ea typeface="Calibri"/>
              <a:cs typeface="Calibri"/>
              <a:sym typeface="Calibri"/>
            </a:endParaRPr>
          </a:p>
        </p:txBody>
      </p:sp>
      <p:sp>
        <p:nvSpPr>
          <p:cNvPr id="68" name="Google Shape;68;g26e7c2328b2_0_9"/>
          <p:cNvSpPr txBox="1"/>
          <p:nvPr/>
        </p:nvSpPr>
        <p:spPr>
          <a:xfrm>
            <a:off x="27002625" y="5458825"/>
            <a:ext cx="4762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a:latin typeface="Calibri"/>
                <a:ea typeface="Calibri"/>
                <a:cs typeface="Calibri"/>
                <a:sym typeface="Calibri"/>
              </a:rPr>
              <a:t>Validation loss</a:t>
            </a:r>
            <a:endParaRPr sz="4000">
              <a:latin typeface="Calibri"/>
              <a:ea typeface="Calibri"/>
              <a:cs typeface="Calibri"/>
              <a:sym typeface="Calibri"/>
            </a:endParaRPr>
          </a:p>
        </p:txBody>
      </p:sp>
      <p:pic>
        <p:nvPicPr>
          <p:cNvPr id="69" name="Google Shape;69;g26e7c2328b2_0_9"/>
          <p:cNvPicPr preferRelativeResize="0"/>
          <p:nvPr/>
        </p:nvPicPr>
        <p:blipFill>
          <a:blip r:embed="rId6">
            <a:alphaModFix/>
          </a:blip>
          <a:stretch>
            <a:fillRect/>
          </a:stretch>
        </p:blipFill>
        <p:spPr>
          <a:xfrm>
            <a:off x="591725" y="6555576"/>
            <a:ext cx="9088502" cy="4025100"/>
          </a:xfrm>
          <a:prstGeom prst="rect">
            <a:avLst/>
          </a:prstGeom>
          <a:noFill/>
          <a:ln>
            <a:noFill/>
          </a:ln>
        </p:spPr>
      </p:pic>
      <p:sp>
        <p:nvSpPr>
          <p:cNvPr id="70" name="Google Shape;70;g26e7c2328b2_0_9"/>
          <p:cNvSpPr txBox="1"/>
          <p:nvPr/>
        </p:nvSpPr>
        <p:spPr>
          <a:xfrm>
            <a:off x="6414925" y="4722975"/>
            <a:ext cx="32046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600">
                <a:latin typeface="Calibri"/>
                <a:ea typeface="Calibri"/>
                <a:cs typeface="Calibri"/>
                <a:sym typeface="Calibri"/>
              </a:rPr>
              <a:t>Approach 1</a:t>
            </a:r>
            <a:endParaRPr sz="4600">
              <a:latin typeface="Calibri"/>
              <a:ea typeface="Calibri"/>
              <a:cs typeface="Calibri"/>
              <a:sym typeface="Calibri"/>
            </a:endParaRPr>
          </a:p>
        </p:txBody>
      </p:sp>
      <p:sp>
        <p:nvSpPr>
          <p:cNvPr id="71" name="Google Shape;71;g26e7c2328b2_0_9"/>
          <p:cNvSpPr txBox="1"/>
          <p:nvPr/>
        </p:nvSpPr>
        <p:spPr>
          <a:xfrm>
            <a:off x="3484000" y="5520325"/>
            <a:ext cx="4762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a:latin typeface="Calibri"/>
                <a:ea typeface="Calibri"/>
                <a:cs typeface="Calibri"/>
                <a:sym typeface="Calibri"/>
              </a:rPr>
              <a:t>Training loss</a:t>
            </a:r>
            <a:endParaRPr sz="4000">
              <a:latin typeface="Calibri"/>
              <a:ea typeface="Calibri"/>
              <a:cs typeface="Calibri"/>
              <a:sym typeface="Calibri"/>
            </a:endParaRPr>
          </a:p>
        </p:txBody>
      </p:sp>
      <p:sp>
        <p:nvSpPr>
          <p:cNvPr id="72" name="Google Shape;72;g26e7c2328b2_0_9"/>
          <p:cNvSpPr txBox="1"/>
          <p:nvPr/>
        </p:nvSpPr>
        <p:spPr>
          <a:xfrm>
            <a:off x="10485550" y="5625025"/>
            <a:ext cx="4762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a:latin typeface="Calibri"/>
                <a:ea typeface="Calibri"/>
                <a:cs typeface="Calibri"/>
                <a:sym typeface="Calibri"/>
              </a:rPr>
              <a:t>Validation loss</a:t>
            </a:r>
            <a:endParaRPr sz="4000">
              <a:latin typeface="Calibri"/>
              <a:ea typeface="Calibri"/>
              <a:cs typeface="Calibri"/>
              <a:sym typeface="Calibri"/>
            </a:endParaRPr>
          </a:p>
        </p:txBody>
      </p:sp>
      <p:pic>
        <p:nvPicPr>
          <p:cNvPr id="73" name="Google Shape;73;g26e7c2328b2_0_9"/>
          <p:cNvPicPr preferRelativeResize="0"/>
          <p:nvPr/>
        </p:nvPicPr>
        <p:blipFill>
          <a:blip r:embed="rId7">
            <a:alphaModFix/>
          </a:blip>
          <a:stretch>
            <a:fillRect/>
          </a:stretch>
        </p:blipFill>
        <p:spPr>
          <a:xfrm>
            <a:off x="10028350" y="6555575"/>
            <a:ext cx="4482125" cy="386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2cc370e79d3_0_694"/>
          <p:cNvSpPr txBox="1"/>
          <p:nvPr/>
        </p:nvSpPr>
        <p:spPr>
          <a:xfrm>
            <a:off x="7850850" y="12827550"/>
            <a:ext cx="17216700" cy="424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900" b="1">
                <a:latin typeface="Calibri"/>
                <a:ea typeface="Calibri"/>
                <a:cs typeface="Calibri"/>
                <a:sym typeface="Calibri"/>
              </a:rPr>
              <a:t>Thank You For Your Kind Attention</a:t>
            </a:r>
            <a:endParaRPr sz="8900" b="1">
              <a:latin typeface="Calibri"/>
              <a:ea typeface="Calibri"/>
              <a:cs typeface="Calibri"/>
              <a:sym typeface="Calibri"/>
            </a:endParaRPr>
          </a:p>
        </p:txBody>
      </p:sp>
      <p:sp>
        <p:nvSpPr>
          <p:cNvPr id="79" name="Google Shape;79;g2cc370e79d3_0_694"/>
          <p:cNvSpPr/>
          <p:nvPr/>
        </p:nvSpPr>
        <p:spPr>
          <a:xfrm>
            <a:off x="10286100" y="6654475"/>
            <a:ext cx="10533900" cy="5238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0">
                <a:solidFill>
                  <a:schemeClr val="lt1"/>
                </a:solidFill>
                <a:latin typeface="Calibri"/>
                <a:ea typeface="Calibri"/>
                <a:cs typeface="Calibri"/>
                <a:sym typeface="Calibri"/>
              </a:rPr>
              <a:t>Q&amp;A</a:t>
            </a:r>
            <a:endParaRPr sz="100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6e7c2328b2_0_13"/>
          <p:cNvSpPr txBox="1"/>
          <p:nvPr/>
        </p:nvSpPr>
        <p:spPr>
          <a:xfrm>
            <a:off x="1887800" y="1976275"/>
            <a:ext cx="27255000" cy="16016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5000" b="1">
                <a:latin typeface="Calibri"/>
                <a:ea typeface="Calibri"/>
                <a:cs typeface="Calibri"/>
                <a:sym typeface="Calibri"/>
              </a:rPr>
              <a:t>References:</a:t>
            </a:r>
            <a:endParaRPr sz="5000" b="1">
              <a:latin typeface="Calibri"/>
              <a:ea typeface="Calibri"/>
              <a:cs typeface="Calibri"/>
              <a:sym typeface="Calibri"/>
            </a:endParaRPr>
          </a:p>
          <a:p>
            <a:pPr marL="457200" lvl="0" indent="0" algn="l" rtl="0">
              <a:spcBef>
                <a:spcPts val="0"/>
              </a:spcBef>
              <a:spcAft>
                <a:spcPts val="0"/>
              </a:spcAft>
              <a:buNone/>
            </a:pPr>
            <a:r>
              <a:rPr lang="en-US" sz="4000">
                <a:solidFill>
                  <a:schemeClr val="dk1"/>
                </a:solidFill>
                <a:latin typeface="Calibri"/>
                <a:ea typeface="Calibri"/>
                <a:cs typeface="Calibri"/>
                <a:sym typeface="Calibri"/>
              </a:rPr>
              <a:t>[1] Madani, N., Kimball, J.S., Ballantyne, A.P. </a:t>
            </a:r>
            <a:r>
              <a:rPr lang="en-US" sz="4000" i="1">
                <a:solidFill>
                  <a:schemeClr val="dk1"/>
                </a:solidFill>
                <a:latin typeface="Calibri"/>
                <a:ea typeface="Calibri"/>
                <a:cs typeface="Calibri"/>
                <a:sym typeface="Calibri"/>
              </a:rPr>
              <a:t>et al.</a:t>
            </a:r>
            <a:r>
              <a:rPr lang="en-US" sz="4000">
                <a:solidFill>
                  <a:schemeClr val="dk1"/>
                </a:solidFill>
                <a:latin typeface="Calibri"/>
                <a:ea typeface="Calibri"/>
                <a:cs typeface="Calibri"/>
                <a:sym typeface="Calibri"/>
              </a:rPr>
              <a:t> Future global productivity will be affected by plant trait response to climate. </a:t>
            </a:r>
            <a:r>
              <a:rPr lang="en-US" sz="4000" i="1">
                <a:solidFill>
                  <a:schemeClr val="dk1"/>
                </a:solidFill>
                <a:latin typeface="Calibri"/>
                <a:ea typeface="Calibri"/>
                <a:cs typeface="Calibri"/>
                <a:sym typeface="Calibri"/>
              </a:rPr>
              <a:t>Sci Rep</a:t>
            </a:r>
            <a:r>
              <a:rPr lang="en-US" sz="4000">
                <a:solidFill>
                  <a:schemeClr val="dk1"/>
                </a:solidFill>
                <a:latin typeface="Calibri"/>
                <a:ea typeface="Calibri"/>
                <a:cs typeface="Calibri"/>
                <a:sym typeface="Calibri"/>
              </a:rPr>
              <a:t> </a:t>
            </a:r>
            <a:r>
              <a:rPr lang="en-US" sz="4000" b="1">
                <a:solidFill>
                  <a:schemeClr val="dk1"/>
                </a:solidFill>
                <a:latin typeface="Calibri"/>
                <a:ea typeface="Calibri"/>
                <a:cs typeface="Calibri"/>
                <a:sym typeface="Calibri"/>
              </a:rPr>
              <a:t>8</a:t>
            </a:r>
            <a:r>
              <a:rPr lang="en-US" sz="4000">
                <a:solidFill>
                  <a:schemeClr val="dk1"/>
                </a:solidFill>
                <a:latin typeface="Calibri"/>
                <a:ea typeface="Calibri"/>
                <a:cs typeface="Calibri"/>
                <a:sym typeface="Calibri"/>
              </a:rPr>
              <a:t>, 2870 (2018). </a:t>
            </a:r>
            <a:r>
              <a:rPr lang="en-US" sz="4000" u="sng">
                <a:solidFill>
                  <a:schemeClr val="hlink"/>
                </a:solidFill>
                <a:latin typeface="Calibri"/>
                <a:ea typeface="Calibri"/>
                <a:cs typeface="Calibri"/>
                <a:sym typeface="Calibri"/>
                <a:hlinkClick r:id="rId3"/>
              </a:rPr>
              <a:t>https://doi.org/10.1038/s41598-018-21172-9</a:t>
            </a:r>
            <a:endParaRPr sz="4000">
              <a:solidFill>
                <a:schemeClr val="dk1"/>
              </a:solidFill>
              <a:latin typeface="Calibri"/>
              <a:ea typeface="Calibri"/>
              <a:cs typeface="Calibri"/>
              <a:sym typeface="Calibri"/>
            </a:endParaRPr>
          </a:p>
          <a:p>
            <a:pPr marL="457200" lvl="0" indent="0" algn="l" rtl="0">
              <a:spcBef>
                <a:spcPts val="0"/>
              </a:spcBef>
              <a:spcAft>
                <a:spcPts val="0"/>
              </a:spcAft>
              <a:buNone/>
            </a:pPr>
            <a:r>
              <a:rPr lang="en-US" sz="4000">
                <a:solidFill>
                  <a:schemeClr val="dk1"/>
                </a:solidFill>
                <a:latin typeface="Calibri"/>
                <a:ea typeface="Calibri"/>
                <a:cs typeface="Calibri"/>
                <a:sym typeface="Calibri"/>
              </a:rPr>
              <a:t>[2] Wolf, S., Mahecha, M.D., Sabatini, F.M. et al. Citizen science plant observations encode global trait patterns. Nat Ecol Evol 6, 1850–1859 (2022). </a:t>
            </a:r>
            <a:r>
              <a:rPr lang="en-US" sz="4000" u="sng">
                <a:solidFill>
                  <a:schemeClr val="hlink"/>
                </a:solidFill>
                <a:latin typeface="Calibri"/>
                <a:ea typeface="Calibri"/>
                <a:cs typeface="Calibri"/>
                <a:sym typeface="Calibri"/>
                <a:hlinkClick r:id="rId4"/>
              </a:rPr>
              <a:t>https://doi.org/10.1038/s41559-022-01904-x</a:t>
            </a:r>
            <a:r>
              <a:rPr lang="en-US" sz="4000">
                <a:solidFill>
                  <a:schemeClr val="dk1"/>
                </a:solidFill>
                <a:latin typeface="Calibri"/>
                <a:ea typeface="Calibri"/>
                <a:cs typeface="Calibri"/>
                <a:sym typeface="Calibri"/>
              </a:rPr>
              <a:t> </a:t>
            </a:r>
            <a:endParaRPr sz="4000">
              <a:solidFill>
                <a:schemeClr val="dk1"/>
              </a:solidFill>
              <a:latin typeface="Calibri"/>
              <a:ea typeface="Calibri"/>
              <a:cs typeface="Calibri"/>
              <a:sym typeface="Calibri"/>
            </a:endParaRPr>
          </a:p>
          <a:p>
            <a:pPr marL="457200" lvl="0" indent="0" algn="l" rtl="0">
              <a:spcBef>
                <a:spcPts val="0"/>
              </a:spcBef>
              <a:spcAft>
                <a:spcPts val="0"/>
              </a:spcAft>
              <a:buNone/>
            </a:pPr>
            <a:r>
              <a:rPr lang="en-US" sz="4000">
                <a:solidFill>
                  <a:schemeClr val="dk1"/>
                </a:solidFill>
                <a:latin typeface="Calibri"/>
                <a:ea typeface="Calibri"/>
                <a:cs typeface="Calibri"/>
                <a:sym typeface="Calibri"/>
              </a:rPr>
              <a:t>[3] Schiller, C., Schmidtlein, S., Boonman, C. et al. Deep learning and citizen science enable automated plant trait predictions from photographs. Sci Rep 11, 16395 (2021). </a:t>
            </a:r>
            <a:r>
              <a:rPr lang="en-US" sz="4000" u="sng">
                <a:solidFill>
                  <a:schemeClr val="hlink"/>
                </a:solidFill>
                <a:latin typeface="Calibri"/>
                <a:ea typeface="Calibri"/>
                <a:cs typeface="Calibri"/>
                <a:sym typeface="Calibri"/>
                <a:hlinkClick r:id="rId5"/>
              </a:rPr>
              <a:t>https://doi.org/10.1038/s41598-021-95616-0</a:t>
            </a:r>
            <a:r>
              <a:rPr lang="en-US" sz="4000">
                <a:solidFill>
                  <a:schemeClr val="dk1"/>
                </a:solidFill>
                <a:latin typeface="Calibri"/>
                <a:ea typeface="Calibri"/>
                <a:cs typeface="Calibri"/>
                <a:sym typeface="Calibri"/>
              </a:rPr>
              <a:t> </a:t>
            </a:r>
            <a:endParaRPr sz="4000">
              <a:solidFill>
                <a:schemeClr val="dk1"/>
              </a:solidFill>
              <a:latin typeface="Calibri"/>
              <a:ea typeface="Calibri"/>
              <a:cs typeface="Calibri"/>
              <a:sym typeface="Calibri"/>
            </a:endParaRPr>
          </a:p>
          <a:p>
            <a:pPr marL="457200" lvl="0" indent="0" algn="l" rtl="0">
              <a:spcBef>
                <a:spcPts val="0"/>
              </a:spcBef>
              <a:spcAft>
                <a:spcPts val="0"/>
              </a:spcAft>
              <a:buNone/>
            </a:pPr>
            <a:r>
              <a:rPr lang="en-US" sz="4000">
                <a:solidFill>
                  <a:schemeClr val="dk1"/>
                </a:solidFill>
                <a:latin typeface="Calibri"/>
                <a:ea typeface="Calibri"/>
                <a:cs typeface="Calibri"/>
                <a:sym typeface="Calibri"/>
              </a:rPr>
              <a:t>[4] Fick, S.E. and Hijmans, R.J. (2017), WorldClim 2: new 1-km spatial resolution climate surfaces for global land areas. Int. J. Climatol, 37: 4302-4315.</a:t>
            </a:r>
            <a:r>
              <a:rPr lang="en-US" sz="4000">
                <a:solidFill>
                  <a:schemeClr val="dk1"/>
                </a:solidFill>
                <a:uFill>
                  <a:noFill/>
                </a:uFill>
                <a:latin typeface="Calibri"/>
                <a:ea typeface="Calibri"/>
                <a:cs typeface="Calibri"/>
                <a:sym typeface="Calibri"/>
                <a:hlinkClick r:id="rId6">
                  <a:extLst>
                    <a:ext uri="{A12FA001-AC4F-418D-AE19-62706E023703}">
                      <ahyp:hlinkClr xmlns:ahyp="http://schemas.microsoft.com/office/drawing/2018/hyperlinkcolor" val="tx"/>
                    </a:ext>
                  </a:extLst>
                </a:hlinkClick>
              </a:rPr>
              <a:t> </a:t>
            </a:r>
            <a:r>
              <a:rPr lang="en-US" sz="4000" u="sng">
                <a:solidFill>
                  <a:schemeClr val="hlink"/>
                </a:solidFill>
                <a:latin typeface="Calibri"/>
                <a:ea typeface="Calibri"/>
                <a:cs typeface="Calibri"/>
                <a:sym typeface="Calibri"/>
                <a:hlinkClick r:id="rId6"/>
              </a:rPr>
              <a:t>https://doi.org/10.1002/joc.5086</a:t>
            </a:r>
            <a:endParaRPr sz="4000">
              <a:solidFill>
                <a:schemeClr val="dk1"/>
              </a:solidFill>
              <a:latin typeface="Calibri"/>
              <a:ea typeface="Calibri"/>
              <a:cs typeface="Calibri"/>
              <a:sym typeface="Calibri"/>
            </a:endParaRPr>
          </a:p>
          <a:p>
            <a:pPr marL="457200" lvl="0" indent="0" algn="l" rtl="0">
              <a:spcBef>
                <a:spcPts val="0"/>
              </a:spcBef>
              <a:spcAft>
                <a:spcPts val="0"/>
              </a:spcAft>
              <a:buNone/>
            </a:pPr>
            <a:r>
              <a:rPr lang="en-US" sz="4000">
                <a:solidFill>
                  <a:schemeClr val="dk1"/>
                </a:solidFill>
                <a:latin typeface="Calibri"/>
                <a:ea typeface="Calibri"/>
                <a:cs typeface="Calibri"/>
                <a:sym typeface="Calibri"/>
              </a:rPr>
              <a:t>[5] Poggio, L., de Sousa, L. M., Batjes, N. H., et al. (2021), SoilGrids 2.0: producing soil information for the globe with quantified spatial uncertainty, SOIL, 7, 217–240, </a:t>
            </a:r>
            <a:r>
              <a:rPr lang="en-US" sz="4000" u="sng">
                <a:solidFill>
                  <a:schemeClr val="hlink"/>
                </a:solidFill>
                <a:latin typeface="Calibri"/>
                <a:ea typeface="Calibri"/>
                <a:cs typeface="Calibri"/>
                <a:sym typeface="Calibri"/>
                <a:hlinkClick r:id="rId7"/>
              </a:rPr>
              <a:t>https://doi.org/10.5194/soil-7-217-2021</a:t>
            </a:r>
            <a:endParaRPr sz="4000">
              <a:solidFill>
                <a:schemeClr val="dk1"/>
              </a:solidFill>
              <a:latin typeface="Calibri"/>
              <a:ea typeface="Calibri"/>
              <a:cs typeface="Calibri"/>
              <a:sym typeface="Calibri"/>
            </a:endParaRPr>
          </a:p>
          <a:p>
            <a:pPr marL="457200" lvl="0" indent="0" algn="l" rtl="0">
              <a:spcBef>
                <a:spcPts val="0"/>
              </a:spcBef>
              <a:spcAft>
                <a:spcPts val="0"/>
              </a:spcAft>
              <a:buNone/>
            </a:pPr>
            <a:r>
              <a:rPr lang="en-US" sz="4000">
                <a:solidFill>
                  <a:schemeClr val="dk1"/>
                </a:solidFill>
                <a:latin typeface="Calibri"/>
                <a:ea typeface="Calibri"/>
                <a:cs typeface="Calibri"/>
                <a:sym typeface="Calibri"/>
              </a:rPr>
              <a:t>[6] Vermote, E. (2021). </a:t>
            </a:r>
            <a:r>
              <a:rPr lang="en-US" sz="4000" i="1">
                <a:solidFill>
                  <a:schemeClr val="dk1"/>
                </a:solidFill>
                <a:latin typeface="Calibri"/>
                <a:ea typeface="Calibri"/>
                <a:cs typeface="Calibri"/>
                <a:sym typeface="Calibri"/>
              </a:rPr>
              <a:t>MODIS/Terra Surface Reflectance 8-Day L3 Global 500m SIN Grid V061</a:t>
            </a:r>
            <a:r>
              <a:rPr lang="en-US" sz="4000">
                <a:solidFill>
                  <a:schemeClr val="dk1"/>
                </a:solidFill>
                <a:latin typeface="Calibri"/>
                <a:ea typeface="Calibri"/>
                <a:cs typeface="Calibri"/>
                <a:sym typeface="Calibri"/>
              </a:rPr>
              <a:t> [Data set]. NASA EOSDIS Land Processes Distributed Active Archive Center. Accessed 2024-04-15 from </a:t>
            </a:r>
            <a:r>
              <a:rPr lang="en-US" sz="4000" u="sng">
                <a:solidFill>
                  <a:schemeClr val="hlink"/>
                </a:solidFill>
                <a:latin typeface="Calibri"/>
                <a:ea typeface="Calibri"/>
                <a:cs typeface="Calibri"/>
                <a:sym typeface="Calibri"/>
                <a:hlinkClick r:id="rId8"/>
              </a:rPr>
              <a:t>https://doi.org/10.5067/MODIS/MOD09A1.061</a:t>
            </a:r>
            <a:r>
              <a:rPr lang="en-US" sz="4000">
                <a:solidFill>
                  <a:schemeClr val="dk1"/>
                </a:solidFill>
                <a:latin typeface="Calibri"/>
                <a:ea typeface="Calibri"/>
                <a:cs typeface="Calibri"/>
                <a:sym typeface="Calibri"/>
              </a:rPr>
              <a:t> </a:t>
            </a:r>
            <a:endParaRPr sz="4000">
              <a:solidFill>
                <a:schemeClr val="dk1"/>
              </a:solidFill>
              <a:latin typeface="Calibri"/>
              <a:ea typeface="Calibri"/>
              <a:cs typeface="Calibri"/>
              <a:sym typeface="Calibri"/>
            </a:endParaRPr>
          </a:p>
          <a:p>
            <a:pPr marL="457200" lvl="0" indent="0" algn="l" rtl="0">
              <a:spcBef>
                <a:spcPts val="0"/>
              </a:spcBef>
              <a:spcAft>
                <a:spcPts val="0"/>
              </a:spcAft>
              <a:buNone/>
            </a:pPr>
            <a:r>
              <a:rPr lang="en-US" sz="4000">
                <a:solidFill>
                  <a:schemeClr val="dk1"/>
                </a:solidFill>
                <a:latin typeface="Calibri"/>
                <a:ea typeface="Calibri"/>
                <a:cs typeface="Calibri"/>
                <a:sym typeface="Calibri"/>
              </a:rPr>
              <a:t>[7] Zotta, R.-M., Moesinger, L., van der Schalie, R., Vreugdenhil, M., Preimesberger, W., Frederikse, T., De Jeu, R., &amp; Dorigo, W. (2024). VODCA v2: Multi-sensor, multi-frequency vegetation optical depth data for long-term canopy dynamics and biomass monitoring (1.0.0) [Data set]. TU Wien. </a:t>
            </a:r>
            <a:r>
              <a:rPr lang="en-US" sz="4000" u="sng">
                <a:solidFill>
                  <a:schemeClr val="hlink"/>
                </a:solidFill>
                <a:latin typeface="Calibri"/>
                <a:ea typeface="Calibri"/>
                <a:cs typeface="Calibri"/>
                <a:sym typeface="Calibri"/>
                <a:hlinkClick r:id="rId9"/>
              </a:rPr>
              <a:t>https://doi.org/10.48436/t74ty-tcx62</a:t>
            </a:r>
            <a:r>
              <a:rPr lang="en-US" sz="4000">
                <a:solidFill>
                  <a:schemeClr val="dk1"/>
                </a:solidFill>
                <a:latin typeface="Calibri"/>
                <a:ea typeface="Calibri"/>
                <a:cs typeface="Calibri"/>
                <a:sym typeface="Calibri"/>
              </a:rPr>
              <a:t> </a:t>
            </a:r>
            <a:endParaRPr sz="4000">
              <a:solidFill>
                <a:schemeClr val="dk1"/>
              </a:solidFill>
              <a:latin typeface="Calibri"/>
              <a:ea typeface="Calibri"/>
              <a:cs typeface="Calibri"/>
              <a:sym typeface="Calibri"/>
            </a:endParaRPr>
          </a:p>
          <a:p>
            <a:pPr marL="457200" lvl="0" indent="0" algn="l" rtl="0">
              <a:spcBef>
                <a:spcPts val="0"/>
              </a:spcBef>
              <a:spcAft>
                <a:spcPts val="0"/>
              </a:spcAft>
              <a:buNone/>
            </a:pPr>
            <a:r>
              <a:rPr lang="en-US" sz="4000">
                <a:solidFill>
                  <a:schemeClr val="dk1"/>
                </a:solidFill>
                <a:latin typeface="Calibri"/>
                <a:ea typeface="Calibri"/>
                <a:cs typeface="Calibri"/>
                <a:sym typeface="Calibri"/>
              </a:rPr>
              <a:t>[8] Kattge, J., Bönisch, G., Díaz, S., Lavorel, S., Prentice, I. C., Leadley, P., Tautenhahn, S., Werner, G., et al. (2020). TRY plant trait database - enhanced coverage and open access. Global Change Biology, 26(1), 119-188. </a:t>
            </a:r>
            <a:r>
              <a:rPr lang="en-US" sz="4000" u="sng">
                <a:solidFill>
                  <a:schemeClr val="hlink"/>
                </a:solidFill>
                <a:latin typeface="Calibri"/>
                <a:ea typeface="Calibri"/>
                <a:cs typeface="Calibri"/>
                <a:sym typeface="Calibri"/>
                <a:hlinkClick r:id="rId10"/>
              </a:rPr>
              <a:t>https://doi:10.1111/gcb.1490</a:t>
            </a:r>
            <a:r>
              <a:rPr lang="en-US" sz="4000" u="sng">
                <a:solidFill>
                  <a:schemeClr val="hlink"/>
                </a:solidFill>
                <a:latin typeface="Calibri"/>
                <a:ea typeface="Calibri"/>
                <a:cs typeface="Calibri"/>
                <a:sym typeface="Calibri"/>
                <a:hlinkClick r:id="rId10"/>
              </a:rPr>
              <a:t>4</a:t>
            </a:r>
            <a:r>
              <a:rPr lang="en-US" sz="4000">
                <a:solidFill>
                  <a:schemeClr val="dk1"/>
                </a:solidFill>
                <a:latin typeface="Calibri"/>
                <a:ea typeface="Calibri"/>
                <a:cs typeface="Calibri"/>
                <a:sym typeface="Calibri"/>
              </a:rPr>
              <a:t> </a:t>
            </a:r>
            <a:endParaRPr sz="4000">
              <a:solidFill>
                <a:schemeClr val="dk1"/>
              </a:solidFill>
              <a:latin typeface="Calibri"/>
              <a:ea typeface="Calibri"/>
              <a:cs typeface="Calibri"/>
              <a:sym typeface="Calibri"/>
            </a:endParaRPr>
          </a:p>
          <a:p>
            <a:pPr marL="457200" lvl="0" indent="0" algn="l" rtl="0">
              <a:spcBef>
                <a:spcPts val="0"/>
              </a:spcBef>
              <a:spcAft>
                <a:spcPts val="0"/>
              </a:spcAft>
              <a:buNone/>
            </a:pPr>
            <a:r>
              <a:rPr lang="en-US" sz="4000">
                <a:solidFill>
                  <a:schemeClr val="dk1"/>
                </a:solidFill>
                <a:latin typeface="Calibri"/>
                <a:ea typeface="Calibri"/>
                <a:cs typeface="Calibri"/>
                <a:sym typeface="Calibri"/>
              </a:rPr>
              <a:t>[9] iNaturalist. Available from </a:t>
            </a:r>
            <a:r>
              <a:rPr lang="en-US" sz="4000" u="sng">
                <a:solidFill>
                  <a:schemeClr val="hlink"/>
                </a:solidFill>
                <a:latin typeface="Calibri"/>
                <a:ea typeface="Calibri"/>
                <a:cs typeface="Calibri"/>
                <a:sym typeface="Calibri"/>
                <a:hlinkClick r:id="rId11"/>
              </a:rPr>
              <a:t>https://www.inaturalist.org</a:t>
            </a:r>
            <a:r>
              <a:rPr lang="en-US" sz="4000">
                <a:solidFill>
                  <a:schemeClr val="dk1"/>
                </a:solidFill>
                <a:latin typeface="Calibri"/>
                <a:ea typeface="Calibri"/>
                <a:cs typeface="Calibri"/>
                <a:sym typeface="Calibri"/>
              </a:rPr>
              <a:t>. Accessed 15 April 2024</a:t>
            </a:r>
            <a:endParaRPr sz="4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1130</Words>
  <Application>Microsoft Macintosh PowerPoint</Application>
  <PresentationFormat>Custom</PresentationFormat>
  <Paragraphs>91</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 Multi-channel regression for plant trait prediction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Multi-channel regression for plant trait prediction</dc:title>
  <cp:lastModifiedBy>David Lee Kwok Hung</cp:lastModifiedBy>
  <cp:revision>1</cp:revision>
  <dcterms:modified xsi:type="dcterms:W3CDTF">2024-04-15T14:23:12Z</dcterms:modified>
</cp:coreProperties>
</file>