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95" r:id="rId5"/>
    <p:sldId id="296" r:id="rId6"/>
    <p:sldId id="300" r:id="rId7"/>
    <p:sldId id="297" r:id="rId8"/>
    <p:sldId id="298" r:id="rId9"/>
    <p:sldId id="299" r:id="rId10"/>
    <p:sldId id="260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1" r:id="rId22"/>
    <p:sldId id="282" r:id="rId23"/>
    <p:sldId id="283" r:id="rId24"/>
    <p:sldId id="271" r:id="rId25"/>
    <p:sldId id="294" r:id="rId26"/>
    <p:sldId id="272" r:id="rId27"/>
    <p:sldId id="273" r:id="rId28"/>
    <p:sldId id="274" r:id="rId29"/>
    <p:sldId id="275" r:id="rId30"/>
    <p:sldId id="288" r:id="rId31"/>
    <p:sldId id="291" r:id="rId32"/>
    <p:sldId id="290" r:id="rId33"/>
    <p:sldId id="292" r:id="rId34"/>
    <p:sldId id="293" r:id="rId35"/>
    <p:sldId id="279" r:id="rId36"/>
    <p:sldId id="280" r:id="rId37"/>
    <p:sldId id="284" r:id="rId38"/>
    <p:sldId id="285" r:id="rId39"/>
    <p:sldId id="286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53545-9331-40F2-8AD9-9D9A6B2257F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72335-2860-45A8-B80A-7BE25C12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40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93EA-20BA-400C-BC7D-2780089CD405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680B-6E6A-4945-8CAA-4C70618368D1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6B4-EC8D-42DA-9A28-CD23BB5F27DA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0E6-0802-4E6C-AF5D-3DF7732CE912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029D-91DD-41F8-98BF-70494D7EAED4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47F2-C4EE-4FB6-8AFB-94A3819021A0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16C5-6C57-4742-832B-54152A435718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428-42BD-4BE2-9F03-BBAA8A0275D8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14FF-D120-4709-8577-4A071E277C8D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2A86-C5AE-436E-A8DF-2906D86B4C80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A0A-F57F-42B5-9886-CDBE03A802AA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EF4428-C72C-487A-831E-25E598D6E60F}" type="datetime1">
              <a:rPr lang="fr-FR" smtClean="0"/>
              <a:t>05/02/2024</a:t>
            </a:fld>
            <a:endParaRPr lang="fr-B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 err="1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bases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448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limites du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/>
              <a:t>Le langage HTML est limité, parmi ses limites on peut citer:</a:t>
            </a:r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</a:pPr>
            <a:endParaRPr lang="fr-F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b="1" dirty="0"/>
              <a:t>Absence des structures de contrôle algorithmiques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b="1" dirty="0"/>
              <a:t>Pas d'interaction avec l'utilisateur</a:t>
            </a: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b="1" dirty="0"/>
              <a:t>Aucune connectivité avec les serveurs de base de données</a:t>
            </a:r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</a:pP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2842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Langage côté client (JavaScript)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Les langages côté-client vont s’exécuter du côté du client, c’est-à-dire sur l’ordinateur de la personne qui va demander la page web. (par le </a:t>
            </a:r>
            <a:r>
              <a:rPr lang="fr-FR" sz="1800" b="1" dirty="0"/>
              <a:t>navigateur</a:t>
            </a:r>
            <a:r>
              <a:rPr lang="fr-FR" sz="1800" dirty="0"/>
              <a:t>)</a:t>
            </a:r>
          </a:p>
          <a:p>
            <a:pPr marL="137160" indent="0">
              <a:buNone/>
            </a:pPr>
            <a:endParaRPr lang="fr-FR" sz="1800" dirty="0"/>
          </a:p>
          <a:p>
            <a:r>
              <a:rPr lang="fr-FR" sz="1800" dirty="0"/>
              <a:t>Permet d'utiliser les ressources du navigateur pour contrôler la validité du  contenu saisit par l'utilisateur avant soumission du formulaire. </a:t>
            </a:r>
          </a:p>
          <a:p>
            <a:pPr marL="137160" indent="0">
              <a:buNone/>
            </a:pPr>
            <a:endParaRPr lang="fr-FR" sz="1800" dirty="0"/>
          </a:p>
          <a:p>
            <a:r>
              <a:rPr lang="fr-FR" sz="1800" dirty="0"/>
              <a:t>Enrichir le contenu des pages web avec un contenu interactif et /ou animé: animation autonomes, jeu,… </a:t>
            </a:r>
          </a:p>
          <a:p>
            <a:pPr marL="137160" indent="0">
              <a:buNone/>
            </a:pPr>
            <a:r>
              <a:rPr lang="fr-FR" sz="1800" dirty="0"/>
              <a:t> </a:t>
            </a:r>
          </a:p>
          <a:p>
            <a:endParaRPr lang="fr-FR" sz="18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63" y="4365104"/>
            <a:ext cx="3559594" cy="172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6" name="AutoShape 2" descr="Web développer - Formulaires - Recommandations accessibilité numérique  Ora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82972"/>
            <a:ext cx="26765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79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Où écrire du code JavaScript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On va pouvoir </a:t>
            </a:r>
            <a:r>
              <a:rPr lang="fr-FR" b="1" dirty="0"/>
              <a:t>placer du code JavaScript</a:t>
            </a:r>
            <a:r>
              <a:rPr lang="fr-FR" dirty="0"/>
              <a:t> à l'intérieur de la balise </a:t>
            </a:r>
            <a:r>
              <a:rPr lang="fr-FR" dirty="0">
                <a:solidFill>
                  <a:srgbClr val="C00000"/>
                </a:solidFill>
              </a:rPr>
              <a:t>&lt;script&gt; </a:t>
            </a:r>
            <a:r>
              <a:rPr lang="fr-FR" dirty="0"/>
              <a:t>et ceci à trois endroits différents :</a:t>
            </a:r>
          </a:p>
          <a:p>
            <a:pPr marL="137160" indent="0">
              <a:buNone/>
            </a:pPr>
            <a:endParaRPr lang="fr-FR" dirty="0"/>
          </a:p>
          <a:p>
            <a:pPr lvl="0"/>
            <a:r>
              <a:rPr lang="fr-FR" dirty="0"/>
              <a:t>Dans l’élément </a:t>
            </a:r>
            <a:r>
              <a:rPr lang="fr-FR" dirty="0" err="1">
                <a:solidFill>
                  <a:srgbClr val="C00000"/>
                </a:solidFill>
              </a:rPr>
              <a:t>head</a:t>
            </a:r>
            <a:r>
              <a:rPr lang="fr-FR" dirty="0"/>
              <a:t> d’une page HTML </a:t>
            </a:r>
          </a:p>
          <a:p>
            <a:pPr marL="137160" lvl="0" indent="0">
              <a:buNone/>
            </a:pPr>
            <a:endParaRPr lang="fr-FR" dirty="0"/>
          </a:p>
          <a:p>
            <a:pPr lvl="0"/>
            <a:r>
              <a:rPr lang="fr-FR" dirty="0"/>
              <a:t>Dans l’élément </a:t>
            </a:r>
            <a:r>
              <a:rPr lang="fr-FR" dirty="0">
                <a:solidFill>
                  <a:srgbClr val="C00000"/>
                </a:solidFill>
              </a:rPr>
              <a:t>body</a:t>
            </a:r>
            <a:r>
              <a:rPr lang="fr-FR" dirty="0"/>
              <a:t> d’une page HTML </a:t>
            </a:r>
          </a:p>
          <a:p>
            <a:pPr marL="137160" lvl="0" indent="0">
              <a:buNone/>
            </a:pPr>
            <a:endParaRPr lang="fr-FR" dirty="0"/>
          </a:p>
          <a:p>
            <a:pPr lvl="0"/>
            <a:r>
              <a:rPr lang="fr-FR" dirty="0"/>
              <a:t>Dans un </a:t>
            </a:r>
            <a:r>
              <a:rPr lang="fr-FR" dirty="0">
                <a:solidFill>
                  <a:srgbClr val="C00000"/>
                </a:solidFill>
              </a:rPr>
              <a:t>fichier</a:t>
            </a:r>
            <a:r>
              <a:rPr lang="fr-FR" dirty="0"/>
              <a:t> portant l’extension « </a:t>
            </a:r>
            <a:r>
              <a:rPr lang="fr-FR" dirty="0">
                <a:solidFill>
                  <a:srgbClr val="C00000"/>
                </a:solidFill>
              </a:rPr>
              <a:t>.</a:t>
            </a:r>
            <a:r>
              <a:rPr lang="fr-FR" dirty="0" err="1">
                <a:solidFill>
                  <a:srgbClr val="C00000"/>
                </a:solidFill>
              </a:rPr>
              <a:t>js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» séparé.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4123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JavaScript dans la balise Head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Dans ce cas, il faudra placer le JavaScript à l’intérieur d’un élément (balise) </a:t>
            </a:r>
            <a:r>
              <a:rPr lang="fr-FR" dirty="0">
                <a:solidFill>
                  <a:srgbClr val="C00000"/>
                </a:solidFill>
              </a:rPr>
              <a:t>script</a:t>
            </a:r>
            <a:r>
              <a:rPr lang="fr-FR" dirty="0"/>
              <a:t>.</a:t>
            </a:r>
          </a:p>
          <a:p>
            <a:pPr marL="13716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pic>
        <p:nvPicPr>
          <p:cNvPr id="4" name="Image 3" descr="On Ã©crit un script dans lâÃ©lÃ©ment head de notre fichier HTM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2" y="2869524"/>
            <a:ext cx="5904656" cy="34851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574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JavaScript dans la balise Body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On peut également écrire notre code JavaScript au sein de l’élément </a:t>
            </a:r>
            <a:r>
              <a:rPr lang="fr-FR" sz="2000" dirty="0">
                <a:solidFill>
                  <a:srgbClr val="C00000"/>
                </a:solidFill>
              </a:rPr>
              <a:t>body</a:t>
            </a:r>
            <a:r>
              <a:rPr lang="fr-FR" sz="2000" dirty="0"/>
              <a:t> d’un fichier HTML.</a:t>
            </a:r>
          </a:p>
          <a:p>
            <a:r>
              <a:rPr lang="fr-FR" sz="2000" dirty="0"/>
              <a:t>Le code JavaScript  est mit dans la balise </a:t>
            </a:r>
            <a:r>
              <a:rPr lang="fr-FR" sz="2000" dirty="0">
                <a:solidFill>
                  <a:srgbClr val="C00000"/>
                </a:solidFill>
              </a:rPr>
              <a:t>script</a:t>
            </a:r>
            <a:r>
              <a:rPr lang="fr-FR" sz="2000" dirty="0"/>
              <a:t> et préférerons le placer à la fin de notre page.</a:t>
            </a:r>
          </a:p>
          <a:p>
            <a:pPr marL="13716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pic>
        <p:nvPicPr>
          <p:cNvPr id="4" name="Image 3" descr="On Ã©crit un script dans lâÃ©lÃ©ment body de notre fichier HTM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36" y="3397098"/>
            <a:ext cx="5472430" cy="2952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98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JavaScript dans un fichier .</a:t>
            </a:r>
            <a:r>
              <a:rPr lang="fr-FR" dirty="0" err="1"/>
              <a:t>js</a:t>
            </a:r>
            <a:br>
              <a:rPr lang="fr-FR" dirty="0"/>
            </a:br>
            <a:r>
              <a:rPr lang="fr-FR" dirty="0"/>
              <a:t>(Avantages)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C’est la méthode recommandée dans le cas de gros projets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/>
              <a:t>Permet  la séparation des langages (meilleur maintenabilité) 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/>
              <a:t>Possibilité de réutiliser un même code JavaScript dans plusieurs fichiers HTML.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7757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JavaScript dans un fichier .</a:t>
            </a:r>
            <a:r>
              <a:rPr lang="fr-FR" dirty="0" err="1"/>
              <a:t>js</a:t>
            </a:r>
            <a:br>
              <a:rPr lang="fr-FR" dirty="0"/>
            </a:br>
            <a:r>
              <a:rPr lang="fr-FR" dirty="0"/>
              <a:t>(comment faire ?)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Il faut lier nos fichiers HTML et JavaScript en utilisant à nouveau un élément </a:t>
            </a:r>
            <a:r>
              <a:rPr lang="fr-FR" b="1" dirty="0"/>
              <a:t>script</a:t>
            </a:r>
            <a:r>
              <a:rPr lang="fr-FR" dirty="0"/>
              <a:t> et son </a:t>
            </a:r>
            <a:r>
              <a:rPr lang="fr-FR" b="1" dirty="0"/>
              <a:t>attribut</a:t>
            </a:r>
            <a:r>
              <a:rPr lang="fr-FR" dirty="0"/>
              <a:t> </a:t>
            </a:r>
            <a:r>
              <a:rPr lang="fr-FR" dirty="0" err="1">
                <a:solidFill>
                  <a:srgbClr val="C00000"/>
                </a:solidFill>
              </a:rPr>
              <a:t>src</a:t>
            </a:r>
            <a:r>
              <a:rPr lang="fr-FR" dirty="0"/>
              <a:t>.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/>
              <a:t>Dans l’attribut </a:t>
            </a:r>
            <a:r>
              <a:rPr lang="fr-FR" dirty="0" err="1">
                <a:solidFill>
                  <a:srgbClr val="C00000"/>
                </a:solidFill>
              </a:rPr>
              <a:t>src</a:t>
            </a:r>
            <a:r>
              <a:rPr lang="fr-FR" dirty="0"/>
              <a:t>, nous allons indiquer le chemin relatif du </a:t>
            </a:r>
            <a:r>
              <a:rPr lang="fr-FR" dirty="0">
                <a:solidFill>
                  <a:srgbClr val="C00000"/>
                </a:solidFill>
              </a:rPr>
              <a:t>fichier .</a:t>
            </a:r>
            <a:r>
              <a:rPr lang="fr-FR" dirty="0" err="1">
                <a:solidFill>
                  <a:srgbClr val="C00000"/>
                </a:solidFill>
              </a:rPr>
              <a:t>js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par rapport au fichier .html. Si nos deux fichiers sont dans le même dossier, par exemple, il suffira d’indiquer le nom du fichier JavaScript.</a:t>
            </a:r>
          </a:p>
          <a:p>
            <a:pPr marL="13716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250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JavaScript dans un fichier .</a:t>
            </a:r>
            <a:r>
              <a:rPr lang="fr-FR" dirty="0" err="1"/>
              <a:t>js</a:t>
            </a:r>
            <a:br>
              <a:rPr lang="fr-FR" dirty="0"/>
            </a:br>
            <a:r>
              <a:rPr lang="fr-FR" dirty="0"/>
              <a:t>(Exemple)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Fichier HTML:</a:t>
            </a:r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endParaRPr lang="fr-FR" sz="2000" dirty="0"/>
          </a:p>
          <a:p>
            <a:endParaRPr lang="fr-MA" sz="2000" dirty="0"/>
          </a:p>
          <a:p>
            <a:endParaRPr lang="fr-MA" sz="2000" dirty="0"/>
          </a:p>
          <a:p>
            <a:r>
              <a:rPr lang="fr-FR" sz="2000" dirty="0"/>
              <a:t>Fichier .</a:t>
            </a:r>
            <a:r>
              <a:rPr lang="fr-FR" sz="2000" dirty="0" err="1"/>
              <a:t>js</a:t>
            </a:r>
            <a:r>
              <a:rPr lang="fr-FR" sz="2000" dirty="0"/>
              <a:t> : 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pic>
        <p:nvPicPr>
          <p:cNvPr id="4" name="Image 3" descr="On lie notre page HTML Ã  un fichier JavaScript avec lâÃ©lÃ©ment script et son attribut sr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8305"/>
            <a:ext cx="5544616" cy="266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On Ã©crit le JavaScript dans un fichier sÃ©parÃ©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9" y="5320743"/>
            <a:ext cx="5620847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3857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Syntaxe de JavaScript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Chaque </a:t>
            </a:r>
            <a:r>
              <a:rPr lang="fr-FR" sz="2400" b="1" dirty="0"/>
              <a:t>instruction en JavaScript</a:t>
            </a:r>
            <a:r>
              <a:rPr lang="fr-FR" sz="2400" dirty="0"/>
              <a:t> se termine par un point virgule (</a:t>
            </a:r>
            <a:r>
              <a:rPr lang="fr-FR" sz="2400" dirty="0">
                <a:solidFill>
                  <a:srgbClr val="FF0000"/>
                </a:solidFill>
              </a:rPr>
              <a:t>;</a:t>
            </a:r>
            <a:r>
              <a:rPr lang="fr-FR" sz="2400" dirty="0"/>
              <a:t>)  mais ce n'est pas obligatoire.</a:t>
            </a:r>
          </a:p>
          <a:p>
            <a:pPr marL="137160" indent="0">
              <a:buNone/>
            </a:pPr>
            <a:endParaRPr lang="fr-FR" sz="2400" dirty="0"/>
          </a:p>
          <a:p>
            <a:r>
              <a:rPr lang="fr-FR" sz="2400" dirty="0"/>
              <a:t>JavaScript est </a:t>
            </a:r>
            <a:r>
              <a:rPr lang="fr-FR" sz="2400" b="1" dirty="0"/>
              <a:t>sensible à la casse</a:t>
            </a:r>
            <a:r>
              <a:rPr lang="fr-FR" sz="2400" dirty="0"/>
              <a:t>. C’est-à-dire qu'il fait la différence entre majuscule et minuscule</a:t>
            </a:r>
          </a:p>
          <a:p>
            <a:pPr marL="137160" indent="0">
              <a:buNone/>
            </a:pPr>
            <a:endParaRPr lang="fr-FR" sz="2400" dirty="0"/>
          </a:p>
          <a:p>
            <a:r>
              <a:rPr lang="fr-FR" sz="2400" dirty="0"/>
              <a:t>Les commentaires en </a:t>
            </a:r>
            <a:r>
              <a:rPr lang="fr-FR" sz="2400" dirty="0" err="1"/>
              <a:t>javaScript</a:t>
            </a:r>
            <a:r>
              <a:rPr lang="fr-FR" sz="2400" dirty="0"/>
              <a:t> sont comme suit:</a:t>
            </a:r>
          </a:p>
          <a:p>
            <a:pPr marL="137160" indent="0">
              <a:buNone/>
            </a:pPr>
            <a:endParaRPr lang="fr-FR" sz="2400" dirty="0"/>
          </a:p>
          <a:p>
            <a:pPr marL="137160" indent="0">
              <a:buNone/>
            </a:pPr>
            <a:r>
              <a:rPr lang="fr-FR" sz="2400" dirty="0"/>
              <a:t>		//une seule ligne</a:t>
            </a:r>
          </a:p>
          <a:p>
            <a:pPr marL="137160" indent="0">
              <a:buNone/>
            </a:pPr>
            <a:r>
              <a:rPr lang="fr-FR" sz="2400" dirty="0"/>
              <a:t> </a:t>
            </a:r>
          </a:p>
          <a:p>
            <a:pPr marL="137160" indent="0">
              <a:buNone/>
            </a:pPr>
            <a:r>
              <a:rPr lang="fr-FR" sz="2400" dirty="0"/>
              <a:t>		/* plusieurs lignes */</a:t>
            </a:r>
          </a:p>
          <a:p>
            <a:pPr marL="137160" indent="0">
              <a:buNone/>
            </a:pPr>
            <a:endParaRPr lang="fr-FR" sz="2400" dirty="0"/>
          </a:p>
          <a:p>
            <a:pPr marL="137160" indent="0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678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500" dirty="0"/>
              <a:t>Il existe trois types de déclarations de variable en JavaScript.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fr-FR" sz="1500" dirty="0">
                <a:solidFill>
                  <a:srgbClr val="0070C0"/>
                </a:solidFill>
              </a:rPr>
              <a:t>var</a:t>
            </a:r>
            <a:r>
              <a:rPr lang="fr-FR" sz="1500" dirty="0"/>
              <a:t> : On déclare une variable, éventuellement en initialisant sa valeur.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fr-FR" sz="1500" dirty="0">
                <a:solidFill>
                  <a:srgbClr val="0070C0"/>
                </a:solidFill>
              </a:rPr>
              <a:t>let</a:t>
            </a:r>
            <a:r>
              <a:rPr lang="fr-FR" sz="1500" dirty="0"/>
              <a:t> :  On déclare une variable dont la portée est celle du bloc courant, éventuellement en initialisant sa valeur.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fr-FR" sz="1500" dirty="0" err="1">
                <a:solidFill>
                  <a:srgbClr val="0070C0"/>
                </a:solidFill>
              </a:rPr>
              <a:t>Const</a:t>
            </a:r>
            <a:r>
              <a:rPr lang="fr-FR" sz="1500" dirty="0">
                <a:solidFill>
                  <a:srgbClr val="0070C0"/>
                </a:solidFill>
              </a:rPr>
              <a:t> : </a:t>
            </a:r>
            <a:r>
              <a:rPr lang="fr-FR" sz="1500" dirty="0"/>
              <a:t>On déclare une constante nommée, dont la portée est celle du bloc courant, accessible en lecture seule.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400" u="sng" dirty="0"/>
              <a:t>Exemples:</a:t>
            </a:r>
            <a:endParaRPr lang="fr-FR" sz="1400" dirty="0"/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sz="1400" dirty="0"/>
              <a:t>       </a:t>
            </a:r>
            <a:r>
              <a:rPr lang="fr-FR" sz="1400" dirty="0">
                <a:solidFill>
                  <a:srgbClr val="C00000"/>
                </a:solidFill>
              </a:rPr>
              <a:t>var</a:t>
            </a:r>
            <a:r>
              <a:rPr lang="fr-FR" sz="1400" dirty="0"/>
              <a:t> x=10;</a:t>
            </a:r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sz="1400" dirty="0"/>
              <a:t>       </a:t>
            </a:r>
            <a:r>
              <a:rPr lang="fr-FR" sz="1400" dirty="0">
                <a:solidFill>
                  <a:srgbClr val="C00000"/>
                </a:solidFill>
              </a:rPr>
              <a:t>var</a:t>
            </a:r>
            <a:r>
              <a:rPr lang="fr-FR" sz="1400" dirty="0"/>
              <a:t> b=</a:t>
            </a:r>
            <a:r>
              <a:rPr lang="fr-FR" sz="1400" dirty="0" err="1"/>
              <a:t>true</a:t>
            </a:r>
            <a:r>
              <a:rPr lang="fr-FR" sz="1400" dirty="0"/>
              <a:t>;</a:t>
            </a:r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sz="1400" dirty="0"/>
              <a:t>       </a:t>
            </a:r>
            <a:r>
              <a:rPr lang="fr-FR" sz="1400" dirty="0">
                <a:solidFill>
                  <a:srgbClr val="C00000"/>
                </a:solidFill>
              </a:rPr>
              <a:t>var</a:t>
            </a:r>
            <a:r>
              <a:rPr lang="fr-FR" sz="1400" dirty="0"/>
              <a:t> nom="</a:t>
            </a:r>
            <a:r>
              <a:rPr lang="fr-FR" sz="1400" dirty="0" err="1"/>
              <a:t>Badaoui</a:t>
            </a:r>
            <a:r>
              <a:rPr lang="fr-FR" sz="1400" dirty="0"/>
              <a:t>";</a:t>
            </a:r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sz="1400" dirty="0"/>
              <a:t>       </a:t>
            </a:r>
            <a:r>
              <a:rPr lang="fr-FR" sz="1400" dirty="0">
                <a:solidFill>
                  <a:srgbClr val="C00000"/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 err="1"/>
              <a:t>prenom</a:t>
            </a:r>
            <a:r>
              <a:rPr lang="fr-FR" sz="1400" dirty="0"/>
              <a:t>='Amal';</a:t>
            </a:r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fr-FR" sz="1400" dirty="0" err="1">
                <a:solidFill>
                  <a:srgbClr val="C00000"/>
                </a:solidFill>
              </a:rPr>
              <a:t>Rq</a:t>
            </a:r>
            <a:r>
              <a:rPr lang="fr-FR" sz="1400" dirty="0">
                <a:solidFill>
                  <a:srgbClr val="C00000"/>
                </a:solidFill>
              </a:rPr>
              <a:t>:</a:t>
            </a:r>
            <a:r>
              <a:rPr lang="fr-FR" sz="1400" dirty="0"/>
              <a:t> on peut utiliser les </a:t>
            </a:r>
            <a:r>
              <a:rPr lang="fr-FR" sz="1400" b="1" dirty="0"/>
              <a:t>guillemets</a:t>
            </a:r>
            <a:r>
              <a:rPr lang="fr-FR" sz="1400" dirty="0"/>
              <a:t> ou les </a:t>
            </a:r>
            <a:r>
              <a:rPr lang="fr-FR" sz="1400" b="1" dirty="0"/>
              <a:t>apostrophes</a:t>
            </a:r>
            <a:r>
              <a:rPr lang="fr-FR" sz="1400" dirty="0"/>
              <a:t> pour une chaines de caractères.</a:t>
            </a:r>
          </a:p>
          <a:p>
            <a:pPr marL="137160" indent="0">
              <a:lnSpc>
                <a:spcPct val="120000"/>
              </a:lnSpc>
              <a:spcAft>
                <a:spcPts val="600"/>
              </a:spcAft>
              <a:buNone/>
            </a:pP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268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JavaScript est un langage côté client</a:t>
            </a:r>
          </a:p>
          <a:p>
            <a:pPr lvl="1"/>
            <a:r>
              <a:rPr lang="fr-FR" dirty="0"/>
              <a:t>Où écrire le code JavaScript</a:t>
            </a:r>
          </a:p>
          <a:p>
            <a:pPr lvl="1"/>
            <a:r>
              <a:rPr lang="fr-FR" dirty="0"/>
              <a:t>Syntaxe</a:t>
            </a:r>
          </a:p>
          <a:p>
            <a:pPr lvl="1"/>
            <a:r>
              <a:rPr lang="fr-FR" dirty="0"/>
              <a:t>Les variables</a:t>
            </a:r>
          </a:p>
          <a:p>
            <a:pPr lvl="1"/>
            <a:r>
              <a:rPr lang="fr-FR" dirty="0"/>
              <a:t>Les types</a:t>
            </a:r>
          </a:p>
          <a:p>
            <a:pPr lvl="1"/>
            <a:r>
              <a:rPr lang="fr-FR" dirty="0"/>
              <a:t>Les opérateurs</a:t>
            </a:r>
          </a:p>
          <a:p>
            <a:pPr lvl="1"/>
            <a:r>
              <a:rPr lang="fr-FR" dirty="0"/>
              <a:t>Les actions conditionnelle</a:t>
            </a:r>
          </a:p>
          <a:p>
            <a:pPr lvl="1"/>
            <a:r>
              <a:rPr lang="fr-FR" dirty="0"/>
              <a:t>Les boucles</a:t>
            </a:r>
          </a:p>
          <a:p>
            <a:pPr lvl="1"/>
            <a:r>
              <a:rPr lang="fr-FR" dirty="0"/>
              <a:t>Les boites de dialogues</a:t>
            </a:r>
          </a:p>
          <a:p>
            <a:pPr marL="585216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870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types des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Number</a:t>
            </a:r>
            <a:r>
              <a:rPr lang="fr-FR" dirty="0">
                <a:solidFill>
                  <a:srgbClr val="C00000"/>
                </a:solidFill>
              </a:rPr>
              <a:t> : </a:t>
            </a:r>
            <a:r>
              <a:rPr lang="fr-FR" dirty="0"/>
              <a:t>ce type va représenter tout </a:t>
            </a:r>
            <a:r>
              <a:rPr lang="fr-FR" b="1" dirty="0"/>
              <a:t>nombre</a:t>
            </a:r>
            <a:r>
              <a:rPr lang="fr-FR" dirty="0"/>
              <a:t>,  qu’il soit </a:t>
            </a:r>
            <a:r>
              <a:rPr lang="fr-FR" b="1" dirty="0"/>
              <a:t>positif</a:t>
            </a:r>
            <a:r>
              <a:rPr lang="fr-FR" dirty="0"/>
              <a:t>, </a:t>
            </a:r>
            <a:r>
              <a:rPr lang="fr-FR" b="1" dirty="0"/>
              <a:t>négatif</a:t>
            </a:r>
            <a:r>
              <a:rPr lang="fr-FR" dirty="0"/>
              <a:t>, </a:t>
            </a:r>
            <a:r>
              <a:rPr lang="fr-FR" b="1" dirty="0"/>
              <a:t>entier</a:t>
            </a:r>
            <a:r>
              <a:rPr lang="fr-FR" dirty="0"/>
              <a:t> ou à </a:t>
            </a:r>
            <a:r>
              <a:rPr lang="fr-FR" b="1" dirty="0"/>
              <a:t>virgule</a:t>
            </a:r>
            <a:r>
              <a:rPr lang="fr-FR" dirty="0"/>
              <a:t>.</a:t>
            </a:r>
          </a:p>
          <a:p>
            <a:pPr marL="137160" indent="0">
              <a:buNone/>
            </a:pPr>
            <a:endParaRPr lang="fr-FR" dirty="0"/>
          </a:p>
          <a:p>
            <a:pPr lvl="2"/>
            <a:r>
              <a:rPr lang="fr-FR" dirty="0" err="1">
                <a:solidFill>
                  <a:srgbClr val="C00000"/>
                </a:solidFill>
              </a:rPr>
              <a:t>NaN</a:t>
            </a:r>
            <a:r>
              <a:rPr lang="fr-FR" dirty="0"/>
              <a:t>:	(</a:t>
            </a:r>
            <a:r>
              <a:rPr lang="fr-FR" i="1" dirty="0"/>
              <a:t>Not A </a:t>
            </a:r>
            <a:r>
              <a:rPr lang="fr-FR" i="1" dirty="0" err="1"/>
              <a:t>Number</a:t>
            </a:r>
            <a:r>
              <a:rPr lang="fr-FR" dirty="0"/>
              <a:t>) qui est obtenu lorsque l'on essaie de réaliser une opération interdite (comme par exemple diviser par zéro)	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>
                <a:solidFill>
                  <a:srgbClr val="C00000"/>
                </a:solidFill>
              </a:rPr>
              <a:t>String</a:t>
            </a:r>
            <a:r>
              <a:rPr lang="fr-FR" dirty="0"/>
              <a:t>: ce type va représenter les chaînes de caractères. (les caractères d'échappement existent aussi dans </a:t>
            </a:r>
            <a:r>
              <a:rPr lang="fr-FR" dirty="0" err="1"/>
              <a:t>javascript</a:t>
            </a:r>
            <a:r>
              <a:rPr lang="fr-FR" dirty="0"/>
              <a:t> : \n,\t,\r…)</a:t>
            </a:r>
          </a:p>
          <a:p>
            <a:pPr marL="137160" indent="0">
              <a:buNone/>
            </a:pPr>
            <a:endParaRPr lang="fr-FR" b="1" dirty="0"/>
          </a:p>
          <a:p>
            <a:r>
              <a:rPr lang="fr-FR" dirty="0">
                <a:solidFill>
                  <a:srgbClr val="C00000"/>
                </a:solidFill>
              </a:rPr>
              <a:t>Boolean</a:t>
            </a:r>
            <a:r>
              <a:rPr lang="fr-FR" dirty="0"/>
              <a:t>: ce type représente une valeur </a:t>
            </a:r>
            <a:r>
              <a:rPr lang="fr-FR" b="1" dirty="0" err="1"/>
              <a:t>true</a:t>
            </a:r>
            <a:r>
              <a:rPr lang="fr-FR" dirty="0"/>
              <a:t> ou </a:t>
            </a:r>
            <a:r>
              <a:rPr lang="fr-FR" b="1" dirty="0"/>
              <a:t>false.</a:t>
            </a:r>
          </a:p>
          <a:p>
            <a:pPr marL="137160" indent="0">
              <a:buNone/>
            </a:pPr>
            <a:endParaRPr lang="fr-FR" b="1" dirty="0"/>
          </a:p>
          <a:p>
            <a:r>
              <a:rPr lang="fr-FR" dirty="0">
                <a:solidFill>
                  <a:srgbClr val="C00000"/>
                </a:solidFill>
              </a:rPr>
              <a:t>Object</a:t>
            </a:r>
            <a:r>
              <a:rPr lang="fr-FR" dirty="0"/>
              <a:t> : Il s'agit d'un moyen d'utiliser des objets en JavaScript (à voir plus tard)</a:t>
            </a:r>
          </a:p>
          <a:p>
            <a:pPr marL="137160" indent="0">
              <a:buNone/>
            </a:pPr>
            <a:endParaRPr lang="fr-FR" b="1" dirty="0"/>
          </a:p>
          <a:p>
            <a:r>
              <a:rPr lang="fr-FR" dirty="0" err="1">
                <a:solidFill>
                  <a:srgbClr val="C00000"/>
                </a:solidFill>
              </a:rPr>
              <a:t>null</a:t>
            </a:r>
            <a:r>
              <a:rPr lang="fr-FR" dirty="0">
                <a:solidFill>
                  <a:srgbClr val="C00000"/>
                </a:solidFill>
              </a:rPr>
              <a:t> </a:t>
            </a:r>
            <a:r>
              <a:rPr lang="fr-FR" dirty="0"/>
              <a:t>: est un dernier type possible. Il signifie qu'une variable ne contient pas de donnée.</a:t>
            </a:r>
            <a:endParaRPr lang="fr-FR" b="1" dirty="0"/>
          </a:p>
          <a:p>
            <a:pPr marL="137160" indent="0">
              <a:buNone/>
            </a:pPr>
            <a:endParaRPr lang="fr-FR" b="1" dirty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418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Conversion de type(1)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fr-FR" dirty="0"/>
              <a:t>JavaScript permet de changer le type d'une variable, avec les fonctions suivantes :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C00000"/>
                </a:solidFill>
              </a:rPr>
              <a:t>parseInt</a:t>
            </a:r>
            <a:r>
              <a:rPr lang="fr-FR" dirty="0">
                <a:solidFill>
                  <a:srgbClr val="C00000"/>
                </a:solidFill>
              </a:rPr>
              <a:t>(): </a:t>
            </a:r>
            <a:r>
              <a:rPr lang="fr-FR" dirty="0"/>
              <a:t>permet de convertir une chaine en entier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C00000"/>
                </a:solidFill>
              </a:rPr>
              <a:t>parseFloat</a:t>
            </a:r>
            <a:r>
              <a:rPr lang="fr-FR" dirty="0">
                <a:solidFill>
                  <a:srgbClr val="C00000"/>
                </a:solidFill>
              </a:rPr>
              <a:t>()</a:t>
            </a:r>
            <a:r>
              <a:rPr lang="fr-FR" dirty="0"/>
              <a:t> : permet de convertir une chaîne en flottant . 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C00000"/>
                </a:solidFill>
              </a:rPr>
              <a:t>Number</a:t>
            </a:r>
            <a:r>
              <a:rPr lang="fr-FR" dirty="0">
                <a:solidFill>
                  <a:srgbClr val="C00000"/>
                </a:solidFill>
              </a:rPr>
              <a:t>(): </a:t>
            </a:r>
            <a:r>
              <a:rPr lang="fr-FR" dirty="0"/>
              <a:t>permet de convertir une chaine en nombre.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 err="1">
                <a:solidFill>
                  <a:srgbClr val="C00000"/>
                </a:solidFill>
              </a:rPr>
              <a:t>toString</a:t>
            </a:r>
            <a:r>
              <a:rPr lang="fr-FR" dirty="0">
                <a:solidFill>
                  <a:srgbClr val="C00000"/>
                </a:solidFill>
              </a:rPr>
              <a:t>(): </a:t>
            </a:r>
            <a:r>
              <a:rPr lang="fr-FR" dirty="0"/>
              <a:t>permet de convertir un nombre en chaîne de caractères.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>
                <a:solidFill>
                  <a:srgbClr val="C00000"/>
                </a:solidFill>
              </a:rPr>
              <a:t>String(): </a:t>
            </a:r>
            <a:r>
              <a:rPr lang="fr-FR" dirty="0"/>
              <a:t>permet de convertir un nombre en chaîne de caractères.</a:t>
            </a:r>
          </a:p>
          <a:p>
            <a:pPr marL="137160" indent="0">
              <a:buNone/>
            </a:pPr>
            <a:endParaRPr lang="fr-FR" dirty="0"/>
          </a:p>
          <a:p>
            <a:r>
              <a:rPr lang="fr-FR" dirty="0"/>
              <a:t>On peut connaitre le type d'une variable avec la fonction </a:t>
            </a:r>
            <a:r>
              <a:rPr lang="fr-FR" dirty="0" err="1">
                <a:solidFill>
                  <a:srgbClr val="C00000"/>
                </a:solidFill>
              </a:rPr>
              <a:t>typeof</a:t>
            </a:r>
            <a:r>
              <a:rPr lang="fr-FR" dirty="0">
                <a:solidFill>
                  <a:srgbClr val="C00000"/>
                </a:solidFill>
              </a:rPr>
              <a:t>()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782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Conversion de type(2)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/>
              <a:t>Exemple1:</a:t>
            </a:r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r>
              <a:rPr lang="fr-FR" sz="2000" dirty="0"/>
              <a:t>var chaine="43.54";</a:t>
            </a:r>
          </a:p>
          <a:p>
            <a:pPr marL="137160" indent="0">
              <a:buNone/>
            </a:pPr>
            <a:r>
              <a:rPr lang="fr-FR" sz="2000" dirty="0"/>
              <a:t>var nb1=</a:t>
            </a:r>
            <a:r>
              <a:rPr lang="fr-FR" sz="2000" dirty="0" err="1"/>
              <a:t>parseInt</a:t>
            </a:r>
            <a:r>
              <a:rPr lang="fr-FR" sz="2000" dirty="0"/>
              <a:t>(chaine);  //nb1=43</a:t>
            </a:r>
          </a:p>
          <a:p>
            <a:pPr marL="137160" indent="0">
              <a:buNone/>
            </a:pPr>
            <a:r>
              <a:rPr lang="fr-FR" sz="2000" dirty="0"/>
              <a:t>var nb2=</a:t>
            </a:r>
            <a:r>
              <a:rPr lang="fr-FR" sz="2000" dirty="0" err="1"/>
              <a:t>parseFloat</a:t>
            </a:r>
            <a:r>
              <a:rPr lang="fr-FR" sz="2000" dirty="0"/>
              <a:t>(chaine);  //nb2=43.54</a:t>
            </a:r>
          </a:p>
          <a:p>
            <a:pPr marL="137160" indent="0">
              <a:buNone/>
            </a:pPr>
            <a:r>
              <a:rPr lang="fr-FR" sz="2000" dirty="0"/>
              <a:t>var nb3=</a:t>
            </a:r>
            <a:r>
              <a:rPr lang="fr-FR" sz="2000" dirty="0" err="1"/>
              <a:t>Number</a:t>
            </a:r>
            <a:r>
              <a:rPr lang="fr-FR" sz="2000" dirty="0"/>
              <a:t>(chaine);     //nb3=43.54</a:t>
            </a:r>
          </a:p>
          <a:p>
            <a:pPr marL="137160" indent="0">
              <a:buNone/>
            </a:pPr>
            <a:endParaRPr lang="fr-FR" sz="2000" dirty="0"/>
          </a:p>
          <a:p>
            <a:r>
              <a:rPr lang="fr-FR" sz="2000" dirty="0"/>
              <a:t>Exemple 2:</a:t>
            </a:r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r>
              <a:rPr lang="fr-FR" sz="2000" dirty="0"/>
              <a:t>   var  nb=43.54;</a:t>
            </a:r>
          </a:p>
          <a:p>
            <a:pPr marL="137160" indent="0">
              <a:buNone/>
            </a:pPr>
            <a:r>
              <a:rPr lang="fr-FR" sz="2000" dirty="0"/>
              <a:t>   var chaine=nb+"";     //chaine="43.54";</a:t>
            </a:r>
          </a:p>
          <a:p>
            <a:pPr marL="137160" indent="0">
              <a:buNone/>
            </a:pPr>
            <a:r>
              <a:rPr lang="fr-FR" sz="2000" dirty="0"/>
              <a:t>   var chaine=</a:t>
            </a:r>
            <a:r>
              <a:rPr lang="fr-FR" sz="2000" dirty="0" err="1"/>
              <a:t>nb.toString</a:t>
            </a:r>
            <a:r>
              <a:rPr lang="fr-FR" sz="2000" dirty="0"/>
              <a:t>(); //chaine="43.54";</a:t>
            </a:r>
          </a:p>
          <a:p>
            <a:pPr marL="137160" indent="0">
              <a:buNone/>
            </a:pPr>
            <a:endParaRPr lang="fr-FR" sz="2000" dirty="0"/>
          </a:p>
          <a:p>
            <a:pPr marL="13716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09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/>
              </a:rPr>
            </a:br>
            <a:r>
              <a:rPr lang="fr-FR" dirty="0">
                <a:effectLst/>
              </a:rPr>
              <a:t>Tests sur 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fr-FR" sz="2400" dirty="0"/>
              <a:t>Il est parfois nécessaire, avant de lancer un traitement sur des variables supposées être des nombres, de tester si tel est vraiment le cas.</a:t>
            </a:r>
          </a:p>
          <a:p>
            <a:pPr marL="137160" indent="0">
              <a:buNone/>
            </a:pPr>
            <a:endParaRPr lang="fr-FR" sz="2400" dirty="0"/>
          </a:p>
          <a:p>
            <a:r>
              <a:rPr lang="fr-FR" sz="2400" dirty="0" err="1">
                <a:solidFill>
                  <a:srgbClr val="C00000"/>
                </a:solidFill>
              </a:rPr>
              <a:t>isNaN</a:t>
            </a:r>
            <a:r>
              <a:rPr lang="fr-FR" sz="2400" dirty="0">
                <a:solidFill>
                  <a:srgbClr val="C00000"/>
                </a:solidFill>
              </a:rPr>
              <a:t>() : </a:t>
            </a:r>
            <a:r>
              <a:rPr lang="fr-FR" sz="2400" dirty="0"/>
              <a:t>très utilisée, teste si le paramètre </a:t>
            </a:r>
            <a:r>
              <a:rPr lang="fr-FR" sz="2400" i="1" dirty="0"/>
              <a:t>n'est pas</a:t>
            </a:r>
            <a:r>
              <a:rPr lang="fr-FR" sz="2400" dirty="0"/>
              <a:t> un nombre.</a:t>
            </a:r>
            <a:endParaRPr lang="fr-FR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Exemple :</a:t>
            </a:r>
          </a:p>
          <a:p>
            <a:pPr marL="137160" indent="0">
              <a:buNone/>
            </a:pPr>
            <a:r>
              <a:rPr lang="fr-FR" sz="2400" dirty="0" err="1">
                <a:solidFill>
                  <a:srgbClr val="C00000"/>
                </a:solidFill>
              </a:rPr>
              <a:t>isNaN</a:t>
            </a:r>
            <a:r>
              <a:rPr lang="fr-FR" sz="2400" dirty="0"/>
              <a:t>(34.7)                  //renvoie false</a:t>
            </a:r>
          </a:p>
          <a:p>
            <a:pPr marL="137160" indent="0">
              <a:buNone/>
            </a:pPr>
            <a:r>
              <a:rPr lang="fr-FR" sz="2400" dirty="0" err="1">
                <a:solidFill>
                  <a:srgbClr val="C00000"/>
                </a:solidFill>
              </a:rPr>
              <a:t>isNaN</a:t>
            </a:r>
            <a:r>
              <a:rPr lang="fr-FR" sz="2400" dirty="0"/>
              <a:t>("abc")               //renvoie </a:t>
            </a:r>
            <a:r>
              <a:rPr lang="fr-FR" sz="2400" dirty="0" err="1"/>
              <a:t>true</a:t>
            </a:r>
            <a:r>
              <a:rPr lang="fr-FR" sz="2400" dirty="0"/>
              <a:t>.</a:t>
            </a:r>
          </a:p>
          <a:p>
            <a:pPr marL="13716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65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>
                <a:effectLst/>
              </a:rPr>
              <a:t>Les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fr-FR" dirty="0"/>
              <a:t>Les opérateurs </a:t>
            </a:r>
            <a:r>
              <a:rPr lang="fr-FR" dirty="0">
                <a:solidFill>
                  <a:srgbClr val="C00000"/>
                </a:solidFill>
              </a:rPr>
              <a:t>algébriques</a:t>
            </a:r>
            <a:r>
              <a:rPr lang="fr-FR" dirty="0"/>
              <a:t> : 	+, -, *, /, %</a:t>
            </a:r>
          </a:p>
          <a:p>
            <a:pPr marL="585216" lvl="1" indent="0">
              <a:buNone/>
            </a:pPr>
            <a:endParaRPr lang="fr-FR" dirty="0"/>
          </a:p>
          <a:p>
            <a:pPr lvl="1"/>
            <a:r>
              <a:rPr lang="fr-FR" dirty="0"/>
              <a:t>Les opérateurs </a:t>
            </a:r>
            <a:r>
              <a:rPr lang="fr-FR" dirty="0">
                <a:solidFill>
                  <a:srgbClr val="C00000"/>
                </a:solidFill>
              </a:rPr>
              <a:t>d'affectation</a:t>
            </a:r>
            <a:r>
              <a:rPr lang="fr-FR" dirty="0"/>
              <a:t> :       =, +=, -=, *=, /=, %=</a:t>
            </a:r>
          </a:p>
          <a:p>
            <a:pPr marL="905256" lvl="2" indent="0">
              <a:buNone/>
            </a:pPr>
            <a:endParaRPr lang="fr-FR" dirty="0"/>
          </a:p>
          <a:p>
            <a:pPr lvl="1"/>
            <a:r>
              <a:rPr lang="fr-FR" dirty="0"/>
              <a:t>Les opérateurs de </a:t>
            </a:r>
            <a:r>
              <a:rPr lang="fr-FR" dirty="0">
                <a:solidFill>
                  <a:srgbClr val="C00000"/>
                </a:solidFill>
              </a:rPr>
              <a:t>comparaison</a:t>
            </a:r>
            <a:r>
              <a:rPr lang="fr-FR" dirty="0"/>
              <a:t>:    ==, ===, &gt;=, &gt;, &lt;, &lt;= , !=, !==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opérateur </a:t>
            </a:r>
            <a:r>
              <a:rPr lang="fr-FR" dirty="0">
                <a:solidFill>
                  <a:srgbClr val="C00000"/>
                </a:solidFill>
              </a:rPr>
              <a:t>d'incrémentation et décrémentation</a:t>
            </a:r>
            <a:r>
              <a:rPr lang="fr-FR" dirty="0"/>
              <a:t>: x++, x--, ++x,--x</a:t>
            </a:r>
          </a:p>
          <a:p>
            <a:pPr marL="905256" lvl="2" indent="0">
              <a:buNone/>
            </a:pPr>
            <a:endParaRPr lang="fr-FR" dirty="0"/>
          </a:p>
          <a:p>
            <a:pPr lvl="1"/>
            <a:r>
              <a:rPr lang="fr-FR" dirty="0"/>
              <a:t>Les opérateurs </a:t>
            </a:r>
            <a:r>
              <a:rPr lang="fr-FR" dirty="0">
                <a:solidFill>
                  <a:srgbClr val="C00000"/>
                </a:solidFill>
              </a:rPr>
              <a:t>logiques</a:t>
            </a:r>
            <a:r>
              <a:rPr lang="fr-FR" dirty="0"/>
              <a:t>:</a:t>
            </a:r>
          </a:p>
          <a:p>
            <a:pPr marL="585216" lvl="1" indent="0">
              <a:buNone/>
            </a:pPr>
            <a:endParaRPr lang="fr-FR" dirty="0"/>
          </a:p>
          <a:p>
            <a:pPr lvl="2"/>
            <a:r>
              <a:rPr lang="fr-FR" dirty="0">
                <a:solidFill>
                  <a:srgbClr val="C00000"/>
                </a:solidFill>
              </a:rPr>
              <a:t>&amp;&amp;</a:t>
            </a:r>
            <a:r>
              <a:rPr lang="fr-FR" dirty="0"/>
              <a:t>: représente le </a:t>
            </a:r>
            <a:r>
              <a:rPr lang="fr-FR" dirty="0">
                <a:solidFill>
                  <a:srgbClr val="C00000"/>
                </a:solidFill>
              </a:rPr>
              <a:t>ET</a:t>
            </a:r>
            <a:r>
              <a:rPr lang="fr-FR" dirty="0"/>
              <a:t> logique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||</a:t>
            </a:r>
            <a:r>
              <a:rPr lang="fr-FR" dirty="0"/>
              <a:t>: représente le </a:t>
            </a:r>
            <a:r>
              <a:rPr lang="fr-FR" dirty="0">
                <a:solidFill>
                  <a:srgbClr val="C00000"/>
                </a:solidFill>
              </a:rPr>
              <a:t>OU</a:t>
            </a:r>
            <a:r>
              <a:rPr lang="fr-FR" dirty="0"/>
              <a:t> logique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!</a:t>
            </a:r>
            <a:r>
              <a:rPr lang="fr-FR" dirty="0"/>
              <a:t> : représente la </a:t>
            </a:r>
            <a:r>
              <a:rPr lang="fr-FR" dirty="0">
                <a:solidFill>
                  <a:srgbClr val="C00000"/>
                </a:solidFill>
              </a:rPr>
              <a:t>négation</a:t>
            </a:r>
          </a:p>
          <a:p>
            <a:pPr marL="13716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16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Afficher un texte dans le document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afficher un texte on va utiliser pour le moment la méthode </a:t>
            </a:r>
            <a:r>
              <a:rPr lang="fr-FR" b="1" dirty="0" err="1"/>
              <a:t>document.write</a:t>
            </a:r>
            <a:r>
              <a:rPr lang="fr-FR" b="1" dirty="0"/>
              <a:t> () </a:t>
            </a:r>
            <a:r>
              <a:rPr lang="fr-FR" dirty="0"/>
              <a:t>comme suit: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2051720" y="2996952"/>
            <a:ext cx="46805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document.write</a:t>
            </a:r>
            <a:r>
              <a:rPr lang="fr-FR" dirty="0"/>
              <a:t>("chaine") 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4454624"/>
            <a:ext cx="54006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document.write</a:t>
            </a:r>
            <a:r>
              <a:rPr lang="fr-FR" dirty="0"/>
              <a:t>("Bonjour") ;</a:t>
            </a:r>
          </a:p>
          <a:p>
            <a:pPr algn="ctr"/>
            <a:r>
              <a:rPr lang="fr-FR" dirty="0" err="1"/>
              <a:t>Document.write</a:t>
            </a:r>
            <a:r>
              <a:rPr lang="fr-FR" dirty="0"/>
              <a:t>("&lt;p&gt;Je suis un </a:t>
            </a:r>
            <a:r>
              <a:rPr lang="fr-FR" dirty="0" err="1"/>
              <a:t>paragrpahe</a:t>
            </a:r>
            <a:r>
              <a:rPr lang="fr-FR" dirty="0"/>
              <a:t>&lt;/p&gt;")</a:t>
            </a:r>
          </a:p>
        </p:txBody>
      </p:sp>
    </p:spTree>
    <p:extLst>
      <p:ext uri="{BB962C8B-B14F-4D97-AF65-F5344CB8AC3E}">
        <p14:creationId xmlns:p14="http://schemas.microsoft.com/office/powerpoint/2010/main" val="146003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br>
              <a:rPr lang="fr-FR" dirty="0">
                <a:effectLst/>
              </a:rPr>
            </a:br>
            <a:r>
              <a:rPr lang="fr-FR" dirty="0">
                <a:effectLst/>
              </a:rPr>
              <a:t>Les actions conditionnelles(1)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u="sng" dirty="0"/>
              <a:t>Syntaxe 1:</a:t>
            </a:r>
          </a:p>
          <a:p>
            <a:pPr marL="137160" indent="0">
              <a:buNone/>
            </a:pPr>
            <a:endParaRPr lang="fr-FR" u="sng" dirty="0"/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(condition)  </a:t>
            </a:r>
            <a:r>
              <a:rPr lang="en-US" dirty="0">
                <a:solidFill>
                  <a:srgbClr val="C00000"/>
                </a:solidFill>
              </a:rPr>
              <a:t>{ </a:t>
            </a:r>
            <a:r>
              <a:rPr lang="en-US" dirty="0"/>
              <a:t>action  </a:t>
            </a: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13716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 err="1"/>
              <a:t>Syntaxe</a:t>
            </a:r>
            <a:r>
              <a:rPr lang="en-US" b="1" u="sng" dirty="0"/>
              <a:t> 2:</a:t>
            </a:r>
          </a:p>
          <a:p>
            <a:pPr marL="137160" indent="0">
              <a:buNone/>
            </a:pPr>
            <a:endParaRPr lang="en-US" u="sng" dirty="0"/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(condition)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/>
              <a:t>Action1</a:t>
            </a: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else{</a:t>
            </a:r>
            <a:r>
              <a:rPr lang="en-US" dirty="0"/>
              <a:t>Action2</a:t>
            </a: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137160" indent="0">
              <a:buNone/>
            </a:pPr>
            <a:endParaRPr lang="en-US" u="sng" dirty="0"/>
          </a:p>
          <a:p>
            <a:r>
              <a:rPr lang="en-US" b="1" u="sng" dirty="0" err="1"/>
              <a:t>Syntaxe</a:t>
            </a:r>
            <a:r>
              <a:rPr lang="en-US" b="1" u="sng" dirty="0"/>
              <a:t> 3:</a:t>
            </a:r>
          </a:p>
          <a:p>
            <a:pPr marL="13716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(condition1)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/>
              <a:t>Action1</a:t>
            </a:r>
            <a:r>
              <a:rPr lang="en-US" dirty="0">
                <a:solidFill>
                  <a:srgbClr val="C00000"/>
                </a:solidFill>
              </a:rPr>
              <a:t>}</a:t>
            </a:r>
            <a:endParaRPr lang="fr-FR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else if</a:t>
            </a:r>
            <a:r>
              <a:rPr lang="en-US" dirty="0"/>
              <a:t>(condition2)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/>
              <a:t>Action2</a:t>
            </a:r>
            <a:r>
              <a:rPr lang="en-US" dirty="0">
                <a:solidFill>
                  <a:srgbClr val="C00000"/>
                </a:solidFill>
              </a:rPr>
              <a:t>}</a:t>
            </a:r>
            <a:endParaRPr lang="fr-FR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 else if</a:t>
            </a:r>
            <a:r>
              <a:rPr lang="en-US" dirty="0"/>
              <a:t>(</a:t>
            </a:r>
            <a:r>
              <a:rPr lang="en-US" dirty="0" err="1"/>
              <a:t>constion</a:t>
            </a:r>
            <a:r>
              <a:rPr lang="en-US" dirty="0"/>
              <a:t> 3)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/>
              <a:t>Action3</a:t>
            </a:r>
            <a:r>
              <a:rPr lang="fr-FR" dirty="0">
                <a:solidFill>
                  <a:srgbClr val="C00000"/>
                </a:solidFill>
              </a:rPr>
              <a:t>}</a:t>
            </a:r>
          </a:p>
          <a:p>
            <a:pPr marL="137160" indent="0">
              <a:buNone/>
            </a:pPr>
            <a:r>
              <a:rPr lang="fr-FR" dirty="0"/>
              <a:t> ……</a:t>
            </a:r>
          </a:p>
          <a:p>
            <a:pPr marL="137160" indent="0">
              <a:buNone/>
            </a:pP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else</a:t>
            </a:r>
            <a:r>
              <a:rPr lang="fr-FR" dirty="0">
                <a:solidFill>
                  <a:srgbClr val="C00000"/>
                </a:solidFill>
              </a:rPr>
              <a:t>{</a:t>
            </a:r>
            <a:r>
              <a:rPr lang="fr-FR" dirty="0"/>
              <a:t>action</a:t>
            </a:r>
            <a:r>
              <a:rPr lang="fr-FR" dirty="0">
                <a:solidFill>
                  <a:srgbClr val="C00000"/>
                </a:solidFill>
              </a:rPr>
              <a:t>}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9869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effectLst/>
              </a:rPr>
              <a:t>Les actions conditionnelles(2)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Choix multiple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switch</a:t>
            </a:r>
            <a:r>
              <a:rPr lang="en-US" dirty="0"/>
              <a:t> ( variable )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13716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case</a:t>
            </a:r>
            <a:r>
              <a:rPr lang="en-US" dirty="0"/>
              <a:t> val1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action1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/>
              <a:t>;</a:t>
            </a:r>
            <a:endParaRPr lang="fr-FR" dirty="0"/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case</a:t>
            </a:r>
            <a:r>
              <a:rPr lang="en-US" dirty="0"/>
              <a:t> val2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action2;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/>
              <a:t>;</a:t>
            </a:r>
            <a:endParaRPr lang="fr-FR" dirty="0"/>
          </a:p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case</a:t>
            </a:r>
            <a:r>
              <a:rPr lang="en-US" dirty="0"/>
              <a:t> val3 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action3;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/>
              <a:t>;</a:t>
            </a:r>
            <a:endParaRPr lang="fr-FR" dirty="0"/>
          </a:p>
          <a:p>
            <a:pPr marL="137160" indent="0">
              <a:buNone/>
            </a:pPr>
            <a:r>
              <a:rPr lang="fr-FR" dirty="0"/>
              <a:t>…</a:t>
            </a:r>
          </a:p>
          <a:p>
            <a:pPr marL="137160" indent="0">
              <a:buNone/>
            </a:pPr>
            <a:r>
              <a:rPr lang="fr-FR" dirty="0">
                <a:solidFill>
                  <a:srgbClr val="C00000"/>
                </a:solidFill>
              </a:rPr>
              <a:t>default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: </a:t>
            </a:r>
            <a:r>
              <a:rPr lang="fr-FR" dirty="0"/>
              <a:t>action; </a:t>
            </a:r>
            <a:r>
              <a:rPr lang="fr-FR" dirty="0">
                <a:solidFill>
                  <a:srgbClr val="C00000"/>
                </a:solidFill>
              </a:rPr>
              <a:t>break</a:t>
            </a:r>
            <a:r>
              <a:rPr lang="fr-FR" dirty="0"/>
              <a:t>;</a:t>
            </a:r>
          </a:p>
          <a:p>
            <a:pPr marL="137160" indent="0">
              <a:buNone/>
            </a:pPr>
            <a:r>
              <a:rPr lang="fr-FR" dirty="0">
                <a:solidFill>
                  <a:srgbClr val="C00000"/>
                </a:solidFill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445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effectLst/>
              </a:rPr>
              <a:t>Les actions conditionnelles(3)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(Opérateur ternaire)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fr-MA" sz="2000" dirty="0"/>
              <a:t>Opérateur ternaire est un moyen d'exécuter une condition simple . Equivalent à : </a:t>
            </a:r>
            <a:r>
              <a:rPr lang="fr-MA" sz="2000" b="1" dirty="0"/>
              <a:t>if…</a:t>
            </a:r>
            <a:r>
              <a:rPr lang="fr-MA" sz="2000" b="1" dirty="0" err="1"/>
              <a:t>else</a:t>
            </a:r>
            <a:endParaRPr lang="fr-FR" sz="2000" b="1" dirty="0"/>
          </a:p>
          <a:p>
            <a:pPr marL="137160" indent="0">
              <a:buNone/>
            </a:pPr>
            <a:r>
              <a:rPr lang="fr-FR" sz="2000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fr-FR" sz="2000" b="1" dirty="0">
                <a:highlight>
                  <a:srgbClr val="FFFF00"/>
                </a:highlight>
              </a:rPr>
              <a:t>expression</a:t>
            </a:r>
            <a:r>
              <a:rPr lang="fr-FR" sz="2000" dirty="0">
                <a:solidFill>
                  <a:srgbClr val="C00000"/>
                </a:solidFill>
                <a:highlight>
                  <a:srgbClr val="FFFF00"/>
                </a:highlight>
              </a:rPr>
              <a:t>)? </a:t>
            </a:r>
            <a:r>
              <a:rPr lang="fr-FR" sz="2000" b="1" dirty="0">
                <a:highlight>
                  <a:srgbClr val="FFFF00"/>
                </a:highlight>
              </a:rPr>
              <a:t>Valeur si vrai </a:t>
            </a:r>
            <a:r>
              <a:rPr lang="fr-FR" sz="2000" dirty="0">
                <a:solidFill>
                  <a:srgbClr val="C00000"/>
                </a:solidFill>
                <a:highlight>
                  <a:srgbClr val="FFFF00"/>
                </a:highlight>
              </a:rPr>
              <a:t>:</a:t>
            </a:r>
            <a:r>
              <a:rPr lang="fr-FR" sz="2000" dirty="0">
                <a:highlight>
                  <a:srgbClr val="FFFF00"/>
                </a:highlight>
              </a:rPr>
              <a:t> </a:t>
            </a:r>
            <a:r>
              <a:rPr lang="fr-FR" sz="2000" b="1" dirty="0">
                <a:highlight>
                  <a:srgbClr val="FFFF00"/>
                </a:highlight>
              </a:rPr>
              <a:t>Valeur si faux </a:t>
            </a:r>
            <a:r>
              <a:rPr lang="fr-FR" sz="2000" dirty="0">
                <a:solidFill>
                  <a:srgbClr val="C00000"/>
                </a:solidFill>
                <a:highlight>
                  <a:srgbClr val="FFFF00"/>
                </a:highlight>
              </a:rPr>
              <a:t>;</a:t>
            </a:r>
          </a:p>
          <a:p>
            <a:pPr marL="137160" indent="0">
              <a:buNone/>
            </a:pPr>
            <a:endParaRPr lang="fr-FR" sz="2000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 dirty="0"/>
          </a:p>
        </p:txBody>
      </p:sp>
      <p:pic>
        <p:nvPicPr>
          <p:cNvPr id="4" name="Image 3" descr="Premier exemple de structure ter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14363"/>
            <a:ext cx="6048672" cy="32475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022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br>
              <a:rPr lang="fr-FR" dirty="0">
                <a:effectLst/>
              </a:rPr>
            </a:br>
            <a:r>
              <a:rPr lang="fr-FR" dirty="0">
                <a:effectLst/>
              </a:rPr>
              <a:t>Les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fr-FR" dirty="0"/>
              <a:t>Les boucles dans le langage </a:t>
            </a:r>
            <a:r>
              <a:rPr lang="fr-FR" dirty="0" err="1"/>
              <a:t>javscript</a:t>
            </a:r>
            <a:r>
              <a:rPr lang="fr-FR" dirty="0"/>
              <a:t> sont :</a:t>
            </a:r>
          </a:p>
          <a:p>
            <a:pPr marL="137160" indent="0">
              <a:buNone/>
            </a:pPr>
            <a:endParaRPr lang="fr-FR" dirty="0"/>
          </a:p>
          <a:p>
            <a:pPr marL="480060" lvl="1" indent="-342900">
              <a:buClr>
                <a:schemeClr val="tx1">
                  <a:shade val="95000"/>
                </a:schemeClr>
              </a:buClr>
              <a:buSzPct val="65000"/>
            </a:pPr>
            <a:r>
              <a:rPr lang="fr-FR" dirty="0"/>
              <a:t>La boucle </a:t>
            </a:r>
            <a:r>
              <a:rPr lang="fr-FR" dirty="0" err="1">
                <a:solidFill>
                  <a:srgbClr val="C00000"/>
                </a:solidFill>
              </a:rPr>
              <a:t>while</a:t>
            </a:r>
            <a:r>
              <a:rPr lang="fr-FR" dirty="0"/>
              <a:t> </a:t>
            </a:r>
          </a:p>
          <a:p>
            <a:pPr marL="137160" indent="0">
              <a:buNone/>
            </a:pPr>
            <a:r>
              <a:rPr lang="fr-FR" dirty="0"/>
              <a:t>	</a:t>
            </a:r>
          </a:p>
          <a:p>
            <a:pPr marL="480060" lvl="1" indent="-342900">
              <a:buClr>
                <a:schemeClr val="tx1">
                  <a:shade val="95000"/>
                </a:schemeClr>
              </a:buClr>
              <a:buSzPct val="65000"/>
            </a:pPr>
            <a:r>
              <a:rPr lang="fr-FR" dirty="0"/>
              <a:t>La boucle </a:t>
            </a:r>
            <a:r>
              <a:rPr lang="fr-FR" dirty="0">
                <a:solidFill>
                  <a:srgbClr val="C00000"/>
                </a:solidFill>
              </a:rPr>
              <a:t>do</a:t>
            </a:r>
            <a:r>
              <a:rPr lang="fr-FR" dirty="0"/>
              <a:t>… </a:t>
            </a:r>
            <a:r>
              <a:rPr lang="fr-FR" dirty="0" err="1">
                <a:solidFill>
                  <a:srgbClr val="C00000"/>
                </a:solidFill>
              </a:rPr>
              <a:t>while</a:t>
            </a:r>
            <a:r>
              <a:rPr lang="fr-FR" dirty="0"/>
              <a:t> 	</a:t>
            </a:r>
          </a:p>
          <a:p>
            <a:pPr marL="137160" lvl="1" indent="0">
              <a:buClr>
                <a:schemeClr val="tx1">
                  <a:shade val="95000"/>
                </a:schemeClr>
              </a:buClr>
              <a:buSzPct val="65000"/>
              <a:buNone/>
            </a:pPr>
            <a:endParaRPr lang="fr-FR" dirty="0"/>
          </a:p>
          <a:p>
            <a:pPr marL="480060" lvl="1" indent="-342900">
              <a:buClr>
                <a:schemeClr val="tx1">
                  <a:shade val="95000"/>
                </a:schemeClr>
              </a:buClr>
              <a:buSzPct val="65000"/>
            </a:pPr>
            <a:r>
              <a:rPr lang="fr-FR" dirty="0"/>
              <a:t>La boucle </a:t>
            </a:r>
            <a:r>
              <a:rPr lang="fr-FR" dirty="0">
                <a:solidFill>
                  <a:srgbClr val="C00000"/>
                </a:solidFill>
              </a:rPr>
              <a:t>for</a:t>
            </a:r>
            <a:r>
              <a:rPr lang="fr-FR" dirty="0"/>
              <a:t> </a:t>
            </a:r>
          </a:p>
          <a:p>
            <a:pPr marL="13716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33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r-FR" sz="2000" dirty="0"/>
              <a:t>Le JavaScript est un langage de programmation créé en 1995. Le JavaScript est aujourd’hui l’un des langages de programmation les plus populaires et il fait partie des langages web dits « standards » avec le HTML et le CSS. </a:t>
            </a:r>
          </a:p>
          <a:p>
            <a:pPr marL="0" indent="0">
              <a:spcBef>
                <a:spcPts val="0"/>
              </a:spcBef>
              <a:buNone/>
            </a:pPr>
            <a:endParaRPr lang="fr-FR" sz="2000" dirty="0"/>
          </a:p>
          <a:p>
            <a:pPr>
              <a:spcBef>
                <a:spcPts val="0"/>
              </a:spcBef>
            </a:pPr>
            <a:r>
              <a:rPr lang="fr-FR" sz="2000" dirty="0"/>
              <a:t>Le JavaScript vient </a:t>
            </a:r>
            <a:r>
              <a:rPr lang="fr-FR" sz="2000" b="1" dirty="0"/>
              <a:t>combler les limites</a:t>
            </a:r>
            <a:r>
              <a:rPr lang="fr-FR" sz="2000" dirty="0"/>
              <a:t> du  langage HTML</a:t>
            </a:r>
          </a:p>
          <a:p>
            <a:pPr marL="137160" indent="0">
              <a:spcBef>
                <a:spcPts val="0"/>
              </a:spcBef>
              <a:buNone/>
            </a:pPr>
            <a:endParaRPr lang="fr-FR" sz="2000" dirty="0"/>
          </a:p>
          <a:p>
            <a:pPr>
              <a:spcBef>
                <a:spcPts val="0"/>
              </a:spcBef>
            </a:pPr>
            <a:r>
              <a:rPr lang="fr-FR" sz="2000" dirty="0"/>
              <a:t>Le JavaScript va nous permettre de </a:t>
            </a:r>
            <a:r>
              <a:rPr lang="fr-FR" sz="2000" b="1" dirty="0"/>
              <a:t>créer des pages interactives </a:t>
            </a:r>
            <a:r>
              <a:rPr lang="fr-FR" sz="2000" dirty="0"/>
              <a:t>et « vivantes » à l’aide de scripts.</a:t>
            </a:r>
          </a:p>
          <a:p>
            <a:endParaRPr lang="fr-FR" sz="2000" dirty="0"/>
          </a:p>
          <a:p>
            <a:pPr marL="651510" lvl="1" indent="-285750" algn="just"/>
            <a:r>
              <a:rPr lang="fr-FR" sz="1900" dirty="0"/>
              <a:t>Le JavaScript est un langage dynamique ;</a:t>
            </a:r>
          </a:p>
          <a:p>
            <a:pPr marL="651510" lvl="1" indent="-285750" algn="just"/>
            <a:r>
              <a:rPr lang="fr-FR" sz="1900" dirty="0"/>
              <a:t>Le JavaScript est un langage côté client ;</a:t>
            </a:r>
          </a:p>
          <a:p>
            <a:pPr marL="651510" lvl="1" indent="-285750" algn="just"/>
            <a:r>
              <a:rPr lang="fr-FR" sz="1900" dirty="0"/>
              <a:t>Le JavaScript est un langage interprété ;</a:t>
            </a:r>
          </a:p>
          <a:p>
            <a:pPr marL="651510" lvl="1" indent="-285750" algn="just"/>
            <a:r>
              <a:rPr lang="fr-FR" sz="1900" dirty="0"/>
              <a:t>Le JavaScript est un langage orienté objet.</a:t>
            </a:r>
          </a:p>
          <a:p>
            <a:endParaRPr lang="fr-FR" sz="3200" dirty="0"/>
          </a:p>
          <a:p>
            <a:pPr marL="137160" indent="0">
              <a:buNone/>
            </a:pPr>
            <a:endParaRPr lang="fr-FR" sz="2400" dirty="0"/>
          </a:p>
          <a:p>
            <a:pPr marL="137160" indent="0">
              <a:buNone/>
            </a:pPr>
            <a:endParaRPr lang="fr-FR" sz="2400" dirty="0"/>
          </a:p>
          <a:p>
            <a:pPr marL="13716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192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boucle </a:t>
            </a:r>
            <a:r>
              <a:rPr lang="fr-FR" sz="2000" b="1" dirty="0" err="1"/>
              <a:t>while</a:t>
            </a:r>
            <a:r>
              <a:rPr lang="fr-FR" sz="2000" dirty="0"/>
              <a:t> est l'équivalente de la boucle Tant que vue en algorithmique.</a:t>
            </a:r>
          </a:p>
          <a:p>
            <a:r>
              <a:rPr lang="fr-FR" sz="2000" dirty="0"/>
              <a:t>Syntaxe: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Exemple: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964013" y="2852936"/>
            <a:ext cx="49685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( </a:t>
            </a:r>
            <a:r>
              <a:rPr lang="fr-FR" dirty="0">
                <a:solidFill>
                  <a:schemeClr val="bg1"/>
                </a:solidFill>
              </a:rPr>
              <a:t>condition </a:t>
            </a:r>
            <a:r>
              <a:rPr lang="fr-FR" dirty="0">
                <a:solidFill>
                  <a:srgbClr val="FFC000"/>
                </a:solidFill>
              </a:rPr>
              <a:t>) {</a:t>
            </a:r>
          </a:p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Instructions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390" y="4437112"/>
            <a:ext cx="4968552" cy="197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r>
              <a:rPr lang="fr-FR" dirty="0"/>
              <a:t>var  x=5 </a:t>
            </a:r>
            <a:r>
              <a:rPr lang="fr-FR" dirty="0">
                <a:solidFill>
                  <a:srgbClr val="FFC000"/>
                </a:solidFill>
              </a:rPr>
              <a:t>;</a:t>
            </a:r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( </a:t>
            </a:r>
            <a:r>
              <a:rPr lang="fr-FR" dirty="0">
                <a:solidFill>
                  <a:schemeClr val="bg1"/>
                </a:solidFill>
              </a:rPr>
              <a:t>x != 0</a:t>
            </a:r>
            <a:r>
              <a:rPr lang="fr-FR" dirty="0">
                <a:solidFill>
                  <a:srgbClr val="FFC000"/>
                </a:solidFill>
              </a:rPr>
              <a:t>) {</a:t>
            </a:r>
          </a:p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document.write</a:t>
            </a:r>
            <a:r>
              <a:rPr lang="fr-FR" dirty="0">
                <a:solidFill>
                  <a:schemeClr val="bg1"/>
                </a:solidFill>
              </a:rPr>
              <a:t>(x) ;</a:t>
            </a:r>
          </a:p>
          <a:p>
            <a:r>
              <a:rPr lang="fr-FR">
                <a:solidFill>
                  <a:schemeClr val="bg1"/>
                </a:solidFill>
              </a:rPr>
              <a:t>x--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}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040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boucle do…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boucle </a:t>
            </a:r>
            <a:r>
              <a:rPr lang="fr-FR" sz="2000" b="1" dirty="0"/>
              <a:t>do…</a:t>
            </a:r>
            <a:r>
              <a:rPr lang="fr-FR" sz="2000" b="1" dirty="0" err="1"/>
              <a:t>while</a:t>
            </a:r>
            <a:r>
              <a:rPr lang="fr-FR" sz="2000" dirty="0"/>
              <a:t> est l'équivalente de la boucle </a:t>
            </a:r>
            <a:r>
              <a:rPr lang="fr-FR" sz="2000" b="1" dirty="0"/>
              <a:t>Faire….Tant que </a:t>
            </a:r>
            <a:r>
              <a:rPr lang="fr-FR" sz="2000" dirty="0"/>
              <a:t>vue en algorithmique.</a:t>
            </a:r>
          </a:p>
          <a:p>
            <a:r>
              <a:rPr lang="fr-FR" sz="2000" dirty="0"/>
              <a:t>Syntaxe: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Exemple: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964013" y="2852936"/>
            <a:ext cx="49685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FFC000"/>
                </a:solidFill>
              </a:rPr>
              <a:t>do{</a:t>
            </a:r>
          </a:p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Instructions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}   </a:t>
            </a:r>
            <a:r>
              <a:rPr lang="fr-FR" dirty="0" err="1">
                <a:solidFill>
                  <a:srgbClr val="FFC000"/>
                </a:solidFill>
              </a:rPr>
              <a:t>while</a:t>
            </a:r>
            <a:r>
              <a:rPr lang="fr-FR" dirty="0">
                <a:solidFill>
                  <a:srgbClr val="FFC000"/>
                </a:solidFill>
              </a:rPr>
              <a:t>( </a:t>
            </a:r>
            <a:r>
              <a:rPr lang="fr-FR" dirty="0">
                <a:solidFill>
                  <a:schemeClr val="bg1"/>
                </a:solidFill>
              </a:rPr>
              <a:t>condition</a:t>
            </a:r>
            <a:r>
              <a:rPr lang="fr-FR" dirty="0">
                <a:solidFill>
                  <a:srgbClr val="FFC000"/>
                </a:solidFill>
              </a:rPr>
              <a:t> ) 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390" y="4437112"/>
            <a:ext cx="496855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r>
              <a:rPr lang="fr-FR" dirty="0"/>
              <a:t>var  x=5 </a:t>
            </a:r>
            <a:r>
              <a:rPr lang="fr-FR" dirty="0">
                <a:solidFill>
                  <a:srgbClr val="FFC000"/>
                </a:solidFill>
              </a:rPr>
              <a:t>;</a:t>
            </a:r>
          </a:p>
          <a:p>
            <a:r>
              <a:rPr lang="fr-FR" dirty="0"/>
              <a:t>do</a:t>
            </a:r>
            <a:r>
              <a:rPr lang="fr-FR" dirty="0">
                <a:solidFill>
                  <a:srgbClr val="FFC000"/>
                </a:solidFill>
              </a:rPr>
              <a:t>{</a:t>
            </a:r>
          </a:p>
          <a:p>
            <a:r>
              <a:rPr lang="fr-FR" dirty="0">
                <a:solidFill>
                  <a:schemeClr val="bg1"/>
                </a:solidFill>
              </a:rPr>
              <a:t>x=x+1</a:t>
            </a:r>
          </a:p>
          <a:p>
            <a:r>
              <a:rPr lang="fr-FR" dirty="0" err="1">
                <a:solidFill>
                  <a:schemeClr val="bg1"/>
                </a:solidFill>
              </a:rPr>
              <a:t>document.write</a:t>
            </a:r>
            <a:r>
              <a:rPr lang="fr-FR" dirty="0">
                <a:solidFill>
                  <a:schemeClr val="bg1"/>
                </a:solidFill>
              </a:rPr>
              <a:t>(x) ;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} </a:t>
            </a:r>
            <a:r>
              <a:rPr lang="fr-FR" dirty="0" err="1">
                <a:solidFill>
                  <a:srgbClr val="FFC000"/>
                </a:solidFill>
              </a:rPr>
              <a:t>while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>
                <a:solidFill>
                  <a:schemeClr val="bg1"/>
                </a:solidFill>
              </a:rPr>
              <a:t>x &lt;=10</a:t>
            </a:r>
            <a:r>
              <a:rPr lang="fr-FR" dirty="0">
                <a:solidFill>
                  <a:srgbClr val="FFC000"/>
                </a:solidFill>
              </a:rPr>
              <a:t>) ;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29368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boucle </a:t>
            </a:r>
            <a:r>
              <a:rPr lang="fr-FR" b="1" dirty="0"/>
              <a:t>for</a:t>
            </a:r>
            <a:r>
              <a:rPr lang="fr-FR" dirty="0"/>
              <a:t> est l'équivalente de la boucle </a:t>
            </a:r>
            <a:r>
              <a:rPr lang="fr-FR" b="1" dirty="0"/>
              <a:t>pour</a:t>
            </a:r>
            <a:r>
              <a:rPr lang="fr-FR" dirty="0"/>
              <a:t> en algorithmique:</a:t>
            </a:r>
          </a:p>
          <a:p>
            <a:r>
              <a:rPr lang="fr-FR" dirty="0"/>
              <a:t>Syntaxe: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Où:</a:t>
            </a:r>
          </a:p>
          <a:p>
            <a:pPr>
              <a:buFont typeface="Arial" pitchFamily="34" charset="0"/>
              <a:buChar char="•"/>
            </a:pPr>
            <a:r>
              <a:rPr lang="fr-FR" b="1" dirty="0"/>
              <a:t>Initialisation</a:t>
            </a:r>
            <a:r>
              <a:rPr lang="fr-FR" dirty="0"/>
              <a:t> : est généralement une initialisation d'un compteur de la boucle</a:t>
            </a:r>
          </a:p>
          <a:p>
            <a:pPr>
              <a:buFont typeface="Arial" pitchFamily="34" charset="0"/>
              <a:buChar char="•"/>
            </a:pPr>
            <a:r>
              <a:rPr lang="fr-FR" b="1" dirty="0"/>
              <a:t>Condition</a:t>
            </a:r>
            <a:r>
              <a:rPr lang="fr-FR" dirty="0"/>
              <a:t>: est la condition d'arrêt de la boucle</a:t>
            </a:r>
          </a:p>
          <a:p>
            <a:pPr>
              <a:buFont typeface="Arial" pitchFamily="34" charset="0"/>
              <a:buChar char="•"/>
            </a:pPr>
            <a:r>
              <a:rPr lang="fr-FR" b="1" dirty="0"/>
              <a:t>Incrémentation</a:t>
            </a:r>
            <a:r>
              <a:rPr lang="fr-FR" dirty="0"/>
              <a:t> : est l'incrémentation ou la décrémentation du compteur de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998681" y="2492896"/>
            <a:ext cx="51845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FFC000"/>
                </a:solidFill>
              </a:rPr>
              <a:t>for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>
                <a:solidFill>
                  <a:srgbClr val="92D050"/>
                </a:solidFill>
              </a:rPr>
              <a:t>initialisation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; </a:t>
            </a:r>
            <a:r>
              <a:rPr lang="fr-FR" dirty="0"/>
              <a:t>condition </a:t>
            </a:r>
            <a:r>
              <a:rPr lang="fr-FR" dirty="0">
                <a:solidFill>
                  <a:srgbClr val="FFC000"/>
                </a:solidFill>
              </a:rPr>
              <a:t>; </a:t>
            </a:r>
            <a:r>
              <a:rPr lang="fr-FR" dirty="0">
                <a:solidFill>
                  <a:srgbClr val="92D050"/>
                </a:solidFill>
              </a:rPr>
              <a:t>incrémentation</a:t>
            </a:r>
            <a:r>
              <a:rPr lang="fr-FR" dirty="0">
                <a:solidFill>
                  <a:srgbClr val="FFC000"/>
                </a:solidFill>
              </a:rPr>
              <a:t>)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{</a:t>
            </a:r>
          </a:p>
          <a:p>
            <a:endParaRPr lang="fr-FR" dirty="0"/>
          </a:p>
          <a:p>
            <a:r>
              <a:rPr lang="fr-FR" dirty="0"/>
              <a:t>Les instructions</a:t>
            </a:r>
          </a:p>
          <a:p>
            <a:endParaRPr lang="fr-FR" dirty="0"/>
          </a:p>
          <a:p>
            <a:r>
              <a:rPr lang="fr-FR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910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boucle for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187624" y="2636912"/>
            <a:ext cx="597666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for (i=1 </a:t>
            </a:r>
            <a:r>
              <a:rPr lang="fr-FR" dirty="0">
                <a:solidFill>
                  <a:srgbClr val="FFC000"/>
                </a:solidFill>
              </a:rPr>
              <a:t>;</a:t>
            </a:r>
            <a:r>
              <a:rPr lang="fr-FR" dirty="0"/>
              <a:t> i &lt;=10 </a:t>
            </a:r>
            <a:r>
              <a:rPr lang="fr-FR" dirty="0">
                <a:solidFill>
                  <a:srgbClr val="FFC000"/>
                </a:solidFill>
              </a:rPr>
              <a:t>;</a:t>
            </a:r>
            <a:r>
              <a:rPr lang="fr-FR" dirty="0"/>
              <a:t> i++ ) {</a:t>
            </a:r>
          </a:p>
          <a:p>
            <a:endParaRPr lang="fr-FR" dirty="0"/>
          </a:p>
          <a:p>
            <a:r>
              <a:rPr lang="fr-FR" dirty="0" err="1"/>
              <a:t>Console.write</a:t>
            </a:r>
            <a:r>
              <a:rPr lang="fr-FR" dirty="0"/>
              <a:t>(</a:t>
            </a:r>
            <a:r>
              <a:rPr lang="fr-FR" dirty="0">
                <a:solidFill>
                  <a:srgbClr val="FFC000"/>
                </a:solidFill>
              </a:rPr>
              <a:t>i</a:t>
            </a:r>
            <a:r>
              <a:rPr lang="fr-FR" dirty="0"/>
              <a:t>) 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40228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Comparaison entre la boucle for et la 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deux boucles </a:t>
            </a:r>
            <a:r>
              <a:rPr lang="fr-FR" b="1" dirty="0"/>
              <a:t>for</a:t>
            </a:r>
            <a:r>
              <a:rPr lang="fr-FR" dirty="0"/>
              <a:t> et </a:t>
            </a:r>
            <a:r>
              <a:rPr lang="fr-FR" b="1" dirty="0" err="1"/>
              <a:t>while</a:t>
            </a:r>
            <a:r>
              <a:rPr lang="fr-FR" dirty="0"/>
              <a:t> sont équivalentes: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899592" y="3284984"/>
            <a:ext cx="3672408" cy="198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for (i=1 </a:t>
            </a:r>
            <a:r>
              <a:rPr lang="fr-FR" dirty="0">
                <a:solidFill>
                  <a:srgbClr val="FFC000"/>
                </a:solidFill>
              </a:rPr>
              <a:t>;</a:t>
            </a:r>
            <a:r>
              <a:rPr lang="fr-FR" dirty="0"/>
              <a:t> i &lt;=10 </a:t>
            </a:r>
            <a:r>
              <a:rPr lang="fr-FR" dirty="0">
                <a:solidFill>
                  <a:srgbClr val="FFC000"/>
                </a:solidFill>
              </a:rPr>
              <a:t>;</a:t>
            </a:r>
            <a:r>
              <a:rPr lang="fr-FR" dirty="0"/>
              <a:t> i++ ) </a:t>
            </a:r>
            <a:r>
              <a:rPr lang="fr-FR" dirty="0">
                <a:solidFill>
                  <a:srgbClr val="FFC000"/>
                </a:solidFill>
              </a:rPr>
              <a:t>{</a:t>
            </a:r>
          </a:p>
          <a:p>
            <a:endParaRPr lang="fr-FR" dirty="0"/>
          </a:p>
          <a:p>
            <a:r>
              <a:rPr lang="fr-FR" dirty="0" err="1"/>
              <a:t>Console.write</a:t>
            </a:r>
            <a:r>
              <a:rPr lang="fr-FR" dirty="0"/>
              <a:t>(</a:t>
            </a:r>
            <a:r>
              <a:rPr lang="fr-FR" dirty="0">
                <a:solidFill>
                  <a:srgbClr val="FFC000"/>
                </a:solidFill>
              </a:rPr>
              <a:t>i</a:t>
            </a:r>
            <a:r>
              <a:rPr lang="fr-FR" dirty="0"/>
              <a:t>) ;</a:t>
            </a:r>
          </a:p>
          <a:p>
            <a:endParaRPr lang="fr-FR" dirty="0"/>
          </a:p>
          <a:p>
            <a:r>
              <a:rPr lang="fr-FR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032" y="3284984"/>
            <a:ext cx="3456384" cy="198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var i=1 ;</a:t>
            </a:r>
          </a:p>
          <a:p>
            <a:r>
              <a:rPr lang="fr-FR" dirty="0" err="1">
                <a:solidFill>
                  <a:srgbClr val="FFC000"/>
                </a:solidFill>
              </a:rPr>
              <a:t>while</a:t>
            </a:r>
            <a:r>
              <a:rPr lang="fr-FR" dirty="0">
                <a:solidFill>
                  <a:srgbClr val="FFC000"/>
                </a:solidFill>
              </a:rPr>
              <a:t> (</a:t>
            </a:r>
            <a:r>
              <a:rPr lang="fr-FR" dirty="0"/>
              <a:t>i&lt;=10</a:t>
            </a:r>
            <a:r>
              <a:rPr lang="fr-FR" dirty="0">
                <a:solidFill>
                  <a:srgbClr val="FFC000"/>
                </a:solidFill>
              </a:rPr>
              <a:t>)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{</a:t>
            </a:r>
          </a:p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 err="1"/>
              <a:t>Console.write</a:t>
            </a:r>
            <a:r>
              <a:rPr lang="fr-FR" dirty="0"/>
              <a:t>(i) </a:t>
            </a:r>
            <a:r>
              <a:rPr lang="fr-FR" dirty="0">
                <a:solidFill>
                  <a:srgbClr val="FFC000"/>
                </a:solidFill>
              </a:rPr>
              <a:t>;</a:t>
            </a:r>
          </a:p>
          <a:p>
            <a:r>
              <a:rPr lang="fr-FR">
                <a:solidFill>
                  <a:srgbClr val="FFC000"/>
                </a:solidFill>
              </a:rPr>
              <a:t>i++;</a:t>
            </a:r>
            <a:endParaRPr lang="fr-FR" dirty="0">
              <a:solidFill>
                <a:srgbClr val="FFC000"/>
              </a:solidFill>
            </a:endParaRPr>
          </a:p>
          <a:p>
            <a:endParaRPr lang="fr-FR" dirty="0"/>
          </a:p>
          <a:p>
            <a:r>
              <a:rPr lang="fr-FR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392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boites de dialogue (1)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alert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Cette fonction est très importante, elle permet d'afficher une boite de dialogue contenant un message.</a:t>
            </a:r>
          </a:p>
          <a:p>
            <a:pPr marL="137160" indent="0">
              <a:buNone/>
            </a:pPr>
            <a:endParaRPr lang="fr-FR" sz="2400" dirty="0"/>
          </a:p>
          <a:p>
            <a:pPr marL="137160" indent="0">
              <a:buNone/>
            </a:pPr>
            <a:r>
              <a:rPr lang="fr-FR" sz="2400" dirty="0"/>
              <a:t>Syntaxe:</a:t>
            </a:r>
          </a:p>
          <a:p>
            <a:pPr marL="137160" indent="0">
              <a:buNone/>
            </a:pPr>
            <a:endParaRPr lang="fr-FR" sz="2400" dirty="0"/>
          </a:p>
          <a:p>
            <a:r>
              <a:rPr lang="fr-FR" sz="2200" dirty="0" err="1">
                <a:solidFill>
                  <a:srgbClr val="C00000"/>
                </a:solidFill>
              </a:rPr>
              <a:t>alert</a:t>
            </a:r>
            <a:r>
              <a:rPr lang="fr-FR" sz="2200" dirty="0">
                <a:solidFill>
                  <a:srgbClr val="C00000"/>
                </a:solidFill>
              </a:rPr>
              <a:t> </a:t>
            </a:r>
            <a:r>
              <a:rPr lang="fr-FR" sz="2200" dirty="0"/>
              <a:t>("message");           //affiche le message indiqué entre ()</a:t>
            </a:r>
          </a:p>
          <a:p>
            <a:r>
              <a:rPr lang="fr-FR" sz="2200" dirty="0" err="1">
                <a:solidFill>
                  <a:srgbClr val="C00000"/>
                </a:solidFill>
              </a:rPr>
              <a:t>alert</a:t>
            </a:r>
            <a:r>
              <a:rPr lang="fr-FR" sz="2200" dirty="0">
                <a:solidFill>
                  <a:srgbClr val="C00000"/>
                </a:solidFill>
              </a:rPr>
              <a:t> </a:t>
            </a:r>
            <a:r>
              <a:rPr lang="fr-FR" sz="2200" dirty="0"/>
              <a:t>(x);  		          //affiche la valeur de la variable x</a:t>
            </a:r>
          </a:p>
          <a:p>
            <a:r>
              <a:rPr lang="fr-FR" sz="2200" dirty="0" err="1">
                <a:solidFill>
                  <a:srgbClr val="C00000"/>
                </a:solidFill>
              </a:rPr>
              <a:t>alert</a:t>
            </a:r>
            <a:r>
              <a:rPr lang="fr-FR" sz="2200" dirty="0">
                <a:solidFill>
                  <a:srgbClr val="C00000"/>
                </a:solidFill>
              </a:rPr>
              <a:t> </a:t>
            </a:r>
            <a:r>
              <a:rPr lang="fr-FR" sz="2200" dirty="0"/>
              <a:t>("la valeur vaut " + x);    //message suivi d'une valeur</a:t>
            </a:r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66762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Les boites de dialogue (2) </a:t>
            </a:r>
            <a:br>
              <a:rPr lang="fr-FR" dirty="0"/>
            </a:br>
            <a:r>
              <a:rPr lang="fr-FR" dirty="0">
                <a:effectLst/>
              </a:rPr>
              <a:t>prompt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>
                <a:solidFill>
                  <a:srgbClr val="C00000"/>
                </a:solidFill>
              </a:rPr>
              <a:t>prompt():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fr-FR" dirty="0"/>
              <a:t>c'est une fonction qui affiche une boite de dialogue qui demande à l'utilisateur de saisir une valeur:</a:t>
            </a:r>
          </a:p>
          <a:p>
            <a:pPr marL="137160" lvl="0" indent="0">
              <a:buNone/>
            </a:pPr>
            <a:r>
              <a:rPr lang="fr-FR" dirty="0"/>
              <a:t>  Exemple:</a:t>
            </a:r>
          </a:p>
          <a:p>
            <a:pPr marL="137160" lvl="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var x=</a:t>
            </a:r>
            <a:r>
              <a:rPr lang="fr-FR" dirty="0">
                <a:solidFill>
                  <a:srgbClr val="C00000"/>
                </a:solidFill>
              </a:rPr>
              <a:t>prompt</a:t>
            </a:r>
            <a:r>
              <a:rPr lang="fr-FR" dirty="0"/>
              <a:t>("veuillez saisir un nombre");</a:t>
            </a:r>
          </a:p>
          <a:p>
            <a:pPr marL="137160" indent="0">
              <a:buNone/>
            </a:pPr>
            <a:r>
              <a:rPr lang="fr-FR" dirty="0">
                <a:solidFill>
                  <a:srgbClr val="C00000"/>
                </a:solidFill>
              </a:rPr>
              <a:t>if</a:t>
            </a:r>
            <a:r>
              <a:rPr lang="fr-FR" dirty="0"/>
              <a:t>(x!=</a:t>
            </a:r>
            <a:r>
              <a:rPr lang="fr-FR" dirty="0" err="1"/>
              <a:t>null</a:t>
            </a:r>
            <a:r>
              <a:rPr lang="fr-FR" dirty="0"/>
              <a:t>){</a:t>
            </a:r>
          </a:p>
          <a:p>
            <a:pPr marL="137160" indent="0">
              <a:buNone/>
            </a:pPr>
            <a:r>
              <a:rPr lang="fr-FR" dirty="0" err="1"/>
              <a:t>alert</a:t>
            </a:r>
            <a:r>
              <a:rPr lang="fr-FR" dirty="0"/>
              <a:t>("le nombre que vous avez entré est :"+x);</a:t>
            </a:r>
          </a:p>
          <a:p>
            <a:pPr marL="137160" indent="0">
              <a:buNone/>
            </a:pPr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43849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Les boites de dialogue (3) </a:t>
            </a:r>
            <a:br>
              <a:rPr lang="fr-FR" dirty="0"/>
            </a:br>
            <a:r>
              <a:rPr lang="fr-FR" dirty="0">
                <a:effectLst/>
              </a:rPr>
              <a:t>prompt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résultat du code précédent est le suivant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 dirty="0"/>
          </a:p>
        </p:txBody>
      </p:sp>
      <p:pic>
        <p:nvPicPr>
          <p:cNvPr id="7" name="Espace réservé du contenu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218139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3994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boites de dialogue (4)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confirm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confirm</a:t>
            </a:r>
            <a:r>
              <a:rPr lang="fr-FR" b="1" dirty="0">
                <a:solidFill>
                  <a:srgbClr val="C00000"/>
                </a:solidFill>
              </a:rPr>
              <a:t>():</a:t>
            </a:r>
            <a:r>
              <a:rPr lang="fr-FR" dirty="0">
                <a:solidFill>
                  <a:srgbClr val="C00000"/>
                </a:solidFill>
              </a:rPr>
              <a:t>   </a:t>
            </a:r>
            <a:r>
              <a:rPr lang="fr-FR" dirty="0"/>
              <a:t>c'est comme une boite </a:t>
            </a:r>
            <a:r>
              <a:rPr lang="fr-FR" b="1" dirty="0" err="1"/>
              <a:t>alert</a:t>
            </a:r>
            <a:r>
              <a:rPr lang="fr-FR" dirty="0"/>
              <a:t>(), sauf qu'elle ajoute des options de réponse; qui peuvent donner à l'utilisateur la possibilité de confirmer ou d'annuler ce qui est demandé.</a:t>
            </a:r>
          </a:p>
          <a:p>
            <a:pPr marL="137160" indent="0">
              <a:buNone/>
            </a:pPr>
            <a:endParaRPr lang="fr-FR" b="1" i="1" u="sng" dirty="0"/>
          </a:p>
          <a:p>
            <a:pPr marL="137160" indent="0">
              <a:buNone/>
            </a:pPr>
            <a:r>
              <a:rPr lang="fr-FR" b="1" i="1" u="sng" dirty="0"/>
              <a:t>Exemple</a:t>
            </a:r>
            <a:r>
              <a:rPr lang="fr-FR" dirty="0"/>
              <a:t>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var x=</a:t>
            </a:r>
            <a:r>
              <a:rPr lang="fr-FR" b="1" dirty="0" err="1"/>
              <a:t>confirm</a:t>
            </a:r>
            <a:r>
              <a:rPr lang="fr-FR" dirty="0"/>
              <a:t>("Etes vous sûre de vouloir....");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en-US" dirty="0"/>
              <a:t>if(x==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){</a:t>
            </a:r>
            <a:endParaRPr lang="fr-FR" dirty="0"/>
          </a:p>
          <a:p>
            <a:pPr marL="137160" indent="0">
              <a:buNone/>
            </a:pPr>
            <a:r>
              <a:rPr lang="en-US" dirty="0"/>
              <a:t> alert("ok");</a:t>
            </a:r>
            <a:endParaRPr lang="fr-FR" dirty="0"/>
          </a:p>
          <a:p>
            <a:pPr marL="137160" indent="0">
              <a:buNone/>
            </a:pPr>
            <a:r>
              <a:rPr lang="en-US" dirty="0"/>
              <a:t>  </a:t>
            </a:r>
            <a:r>
              <a:rPr lang="fr-FR" dirty="0"/>
              <a:t>}</a:t>
            </a:r>
          </a:p>
          <a:p>
            <a:pPr marL="137160" indent="0">
              <a:buNone/>
            </a:pPr>
            <a:r>
              <a:rPr lang="fr-FR" dirty="0" err="1"/>
              <a:t>else</a:t>
            </a:r>
            <a:r>
              <a:rPr lang="fr-FR" dirty="0"/>
              <a:t>{</a:t>
            </a:r>
          </a:p>
          <a:p>
            <a:pPr marL="137160" indent="0">
              <a:buNone/>
            </a:pPr>
            <a:r>
              <a:rPr lang="fr-FR" dirty="0" err="1"/>
              <a:t>alert</a:t>
            </a:r>
            <a:r>
              <a:rPr lang="fr-FR" dirty="0"/>
              <a:t>("non");</a:t>
            </a:r>
          </a:p>
          <a:p>
            <a:pPr marL="137160" indent="0">
              <a:buNone/>
            </a:pPr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871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boites de dialogue (5)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confirm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 résultat du code précédent est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74" y="3068960"/>
            <a:ext cx="5867920" cy="1454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0991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093C1-0DE3-03BE-E2A0-89B6684F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dirty="0"/>
              <a:t>JavaScript est un langage dynamique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EF020-024A-47BE-A1AD-DE2A8956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fr-FR" sz="2000" dirty="0"/>
              <a:t>JavaScript un langage qui va nous permettre de générer du contenu dynamique pour nos pages web.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Un contenu « dynamique » est un contenu qui va se mettre à jour dynamiquement, c’est-à-dire changer sans qu’on ait besoin de modifier le code manuellement mais plutôt en fonction de différents facteurs externes.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On oppose généralement les langages « dynamiques » aux langages « statiques » comme le HTML et le CSS.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Une page statique est une page dont le contenu est le même pour tout le monde, à tout moment. En effet ni le HTML ni le CSS ne nous permettent de créer des contenus qui vont se mettre à jour par eux-mêmes. </a:t>
            </a:r>
          </a:p>
          <a:p>
            <a:endParaRPr lang="fr-MA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37EBD-A9D1-E54B-644D-72F8936E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6BFBD5-6ADF-FC90-01C8-498CE09D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798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52D37-E141-D2D8-AABA-90B79AA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côté client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B3AC4B-6731-9F86-EA0B-BA94B46F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2000" dirty="0"/>
              <a:t>Il existe des langages </a:t>
            </a:r>
            <a:r>
              <a:rPr lang="fr-FR" sz="2000" b="1" dirty="0"/>
              <a:t>côté client </a:t>
            </a:r>
            <a:r>
              <a:rPr lang="fr-FR" sz="2000" dirty="0"/>
              <a:t>et des langages </a:t>
            </a:r>
            <a:r>
              <a:rPr lang="fr-FR" sz="2000" b="1" dirty="0"/>
              <a:t>côté serveur.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Un « </a:t>
            </a:r>
            <a:r>
              <a:rPr lang="fr-FR" sz="2000" b="1" dirty="0"/>
              <a:t>serveur</a:t>
            </a:r>
            <a:r>
              <a:rPr lang="fr-FR" sz="2000" dirty="0"/>
              <a:t> » est une sorte de super ordinateur, constamment accessible et qui va héberger les fichiers constituant un site web et le    « servir » sur demande du </a:t>
            </a:r>
            <a:r>
              <a:rPr lang="fr-FR" sz="2000" b="1" dirty="0"/>
              <a:t>client</a:t>
            </a:r>
            <a:r>
              <a:rPr lang="fr-FR" sz="2000" dirty="0"/>
              <a:t>.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Lorsqu’on demande à accéder à une page web en tapant une URL dans notre navigateur, nous sommes le client, et  </a:t>
            </a:r>
            <a:r>
              <a:rPr lang="fr-FR" sz="2000" b="1" dirty="0"/>
              <a:t>navigateur est le logiciel client</a:t>
            </a:r>
            <a:r>
              <a:rPr lang="fr-FR" sz="2000" dirty="0"/>
              <a:t> qui effectue une demande au serveur,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90B017-081F-586A-205F-F73667B4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FE9733-DF39-213A-3759-F50FC1D6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272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15524-AB67-0B20-B60F-BFCF6237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côté client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51325-8158-D88A-E79A-E136B7A3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langage « côté client » ou « client </a:t>
            </a:r>
            <a:r>
              <a:rPr lang="fr-FR" sz="2000" dirty="0" err="1"/>
              <a:t>side</a:t>
            </a:r>
            <a:r>
              <a:rPr lang="fr-FR" sz="2000" dirty="0"/>
              <a:t> » est un langage qui va être exécuté dans le navigateur des utilisateurs qui demandent la page. </a:t>
            </a:r>
            <a:endParaRPr lang="fr-MA" sz="2000" dirty="0"/>
          </a:p>
          <a:p>
            <a:endParaRPr lang="fr-MA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A2679-FE39-CC60-8349-90280B9E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D5E42F-D3A4-F77B-F3CA-D88BC5D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B35D37D-5FC9-73F4-6D3F-A74F176C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89" y="2636912"/>
            <a:ext cx="4104456" cy="32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7487EB-99D3-214B-044D-6E152A36C37A}"/>
              </a:ext>
            </a:extLst>
          </p:cNvPr>
          <p:cNvSpPr txBox="1"/>
          <p:nvPr/>
        </p:nvSpPr>
        <p:spPr>
          <a:xfrm>
            <a:off x="6268922" y="47971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JAVASCRIPT</a:t>
            </a:r>
            <a:endParaRPr lang="fr-MA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AD48B21E-8D90-63C1-90C2-CD25395357BD}"/>
              </a:ext>
            </a:extLst>
          </p:cNvPr>
          <p:cNvSpPr/>
          <p:nvPr/>
        </p:nvSpPr>
        <p:spPr>
          <a:xfrm>
            <a:off x="5868144" y="4653136"/>
            <a:ext cx="400778" cy="106734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68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91E94-0C9A-EF8C-9EE8-80558EE4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interprété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4B0A5-49FC-B7FB-5600-928DCD07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400" b="0" i="0" dirty="0">
                <a:effectLst/>
                <a:latin typeface="-apple-system"/>
              </a:rPr>
              <a:t>Il existe des langages interprétés et des langages compilés.</a:t>
            </a:r>
          </a:p>
          <a:p>
            <a:pPr algn="just"/>
            <a:r>
              <a:rPr lang="fr-FR" sz="2400" dirty="0">
                <a:latin typeface="-apple-system"/>
              </a:rPr>
              <a:t>les langages compilés, doivent </a:t>
            </a:r>
            <a:r>
              <a:rPr lang="fr-FR" sz="2400" b="0" i="0" dirty="0">
                <a:effectLst/>
                <a:latin typeface="-apple-system"/>
              </a:rPr>
              <a:t>transformer le fichier source en une autre forme pour pouvoir l'exécuter.</a:t>
            </a:r>
          </a:p>
          <a:p>
            <a:pPr algn="just"/>
            <a:r>
              <a:rPr lang="fr-FR" sz="2400" dirty="0">
                <a:latin typeface="-apple-system"/>
              </a:rPr>
              <a:t>Les langages interprétés n'ont pas besoin d'une transformation pour s'exécuter. </a:t>
            </a:r>
            <a:endParaRPr lang="fr-FR" sz="2400" b="0" i="0" dirty="0">
              <a:effectLst/>
              <a:latin typeface="-apple-system"/>
            </a:endParaRPr>
          </a:p>
          <a:p>
            <a:pPr algn="just"/>
            <a:r>
              <a:rPr lang="fr-FR" sz="2400" b="0" i="0" dirty="0">
                <a:effectLst/>
                <a:latin typeface="-apple-system"/>
              </a:rPr>
              <a:t>Le JavaScript est un langage interprété. Cela signifie qu’il va pouvoir être exécuté directement. L'exécution s'arrête à la première erreur </a:t>
            </a:r>
            <a:r>
              <a:rPr lang="fr-FR" sz="2400" b="0" i="0" dirty="0" err="1">
                <a:effectLst/>
                <a:latin typeface="-apple-system"/>
              </a:rPr>
              <a:t>rncontrée</a:t>
            </a:r>
            <a:r>
              <a:rPr lang="fr-FR" sz="2400" b="0" i="0" dirty="0">
                <a:effectLst/>
                <a:latin typeface="-apple-system"/>
              </a:rPr>
              <a:t>.</a:t>
            </a:r>
          </a:p>
          <a:p>
            <a:pPr algn="just"/>
            <a:endParaRPr lang="fr-FR" sz="2400" b="0" i="0" dirty="0">
              <a:effectLst/>
              <a:latin typeface="-apple-system"/>
            </a:endParaRPr>
          </a:p>
          <a:p>
            <a:endParaRPr lang="fr-M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894BB6-B45A-BC78-E499-56CC324B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A83B34-E1B1-253F-773A-B007D08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8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5485C-D40B-68E9-DB6D-B697D467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orienté objet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B0318-C597-AF20-D1AF-91C829D3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JavaScript est un langage orienté objet. Nous parlerons  de cela dans la partie consacrée aux objets.</a:t>
            </a:r>
            <a:endParaRPr lang="fr-M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8DB76-32EB-0E43-69B5-26293856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DEC20-2521-1C5D-486A-1813978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0149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A8658-8951-6949-080E-A14AEA84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Framework Javascript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FE00C-C2F8-C9FF-AAAB-EB7449EB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000" dirty="0"/>
              <a:t>un </a:t>
            </a:r>
            <a:r>
              <a:rPr lang="fr-FR" sz="2000" dirty="0" err="1"/>
              <a:t>framework</a:t>
            </a:r>
            <a:r>
              <a:rPr lang="fr-FR" sz="2000" dirty="0"/>
              <a:t> ou « cadre de travail » est relativement similaire dans son but à une « super librairie ». </a:t>
            </a:r>
          </a:p>
          <a:p>
            <a:pPr>
              <a:spcAft>
                <a:spcPts val="600"/>
              </a:spcAft>
            </a:pPr>
            <a:r>
              <a:rPr lang="fr-FR" sz="2000" dirty="0"/>
              <a:t>Les </a:t>
            </a:r>
            <a:r>
              <a:rPr lang="fr-FR" sz="2000" dirty="0" err="1"/>
              <a:t>framework</a:t>
            </a:r>
            <a:r>
              <a:rPr lang="fr-FR" sz="2000" dirty="0"/>
              <a:t> vont également nous fournir un ensemble de codes tout prêts pour nous faire gagner du temps en développement. </a:t>
            </a:r>
          </a:p>
          <a:p>
            <a:pPr>
              <a:spcAft>
                <a:spcPts val="600"/>
              </a:spcAft>
            </a:pPr>
            <a:r>
              <a:rPr lang="fr-FR" sz="2000" dirty="0"/>
              <a:t>Les </a:t>
            </a:r>
            <a:r>
              <a:rPr lang="fr-FR" sz="2000" dirty="0" err="1"/>
              <a:t>framework</a:t>
            </a:r>
            <a:r>
              <a:rPr lang="fr-FR" sz="2000" dirty="0"/>
              <a:t> JavaScript les plus connus aujourd’hui sont </a:t>
            </a:r>
            <a:r>
              <a:rPr lang="fr-FR" sz="2000" b="1" dirty="0"/>
              <a:t>Angular.js </a:t>
            </a:r>
            <a:r>
              <a:rPr lang="fr-FR" sz="2000" dirty="0"/>
              <a:t>et </a:t>
            </a:r>
            <a:r>
              <a:rPr lang="fr-FR" sz="2000" b="1" dirty="0"/>
              <a:t>React.js</a:t>
            </a:r>
            <a:r>
              <a:rPr lang="fr-FR" sz="2000" dirty="0"/>
              <a:t>.</a:t>
            </a:r>
            <a:endParaRPr lang="fr-MA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C83361-40C7-C4B4-270A-43591631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JavaScript/Mme ELFAKIRI.S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41EE00-C071-1BFB-7A46-D1525A07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28242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2363</TotalTime>
  <Words>2463</Words>
  <Application>Microsoft Office PowerPoint</Application>
  <PresentationFormat>Affichage à l'écran (4:3)</PresentationFormat>
  <Paragraphs>421</Paragraphs>
  <Slides>39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-apple-system</vt:lpstr>
      <vt:lpstr>Arial</vt:lpstr>
      <vt:lpstr>Calibri</vt:lpstr>
      <vt:lpstr>Constantia</vt:lpstr>
      <vt:lpstr>Wingdings 2</vt:lpstr>
      <vt:lpstr>Débit</vt:lpstr>
      <vt:lpstr> Javascript</vt:lpstr>
      <vt:lpstr>Plan</vt:lpstr>
      <vt:lpstr>Introduction</vt:lpstr>
      <vt:lpstr>JavaScript est un langage dynamique</vt:lpstr>
      <vt:lpstr>Langage côté client</vt:lpstr>
      <vt:lpstr>Langage côté client</vt:lpstr>
      <vt:lpstr>Langage interprété</vt:lpstr>
      <vt:lpstr>Langage orienté objet</vt:lpstr>
      <vt:lpstr>Framework Javascript</vt:lpstr>
      <vt:lpstr>Les limites du HTML</vt:lpstr>
      <vt:lpstr>Langage côté client (JavaScript)</vt:lpstr>
      <vt:lpstr>Où écrire du code JavaScript ?</vt:lpstr>
      <vt:lpstr>JavaScript dans la balise Head</vt:lpstr>
      <vt:lpstr>JavaScript dans la balise Body</vt:lpstr>
      <vt:lpstr>JavaScript dans un fichier .js (Avantages)</vt:lpstr>
      <vt:lpstr>JavaScript dans un fichier .js (comment faire ?)</vt:lpstr>
      <vt:lpstr>JavaScript dans un fichier .js (Exemple)</vt:lpstr>
      <vt:lpstr>Syntaxe de JavaScript</vt:lpstr>
      <vt:lpstr>Les variables</vt:lpstr>
      <vt:lpstr>Les types des variables</vt:lpstr>
      <vt:lpstr>Conversion de type(1)</vt:lpstr>
      <vt:lpstr>Conversion de type(2)</vt:lpstr>
      <vt:lpstr> Tests sur les types</vt:lpstr>
      <vt:lpstr>Les opérateurs</vt:lpstr>
      <vt:lpstr>Afficher un texte dans le document</vt:lpstr>
      <vt:lpstr> Les actions conditionnelles(1)</vt:lpstr>
      <vt:lpstr>Les actions conditionnelles(2) Choix multiple</vt:lpstr>
      <vt:lpstr>Les actions conditionnelles(3) (Opérateur ternaire)</vt:lpstr>
      <vt:lpstr> Les boucles</vt:lpstr>
      <vt:lpstr>La boucle while</vt:lpstr>
      <vt:lpstr>La boucle do…while</vt:lpstr>
      <vt:lpstr>La boucle for</vt:lpstr>
      <vt:lpstr>La boucle for </vt:lpstr>
      <vt:lpstr>Comparaison entre la boucle for et la boucle while</vt:lpstr>
      <vt:lpstr>Les boites de dialogue (1)  (alert)</vt:lpstr>
      <vt:lpstr> Les boites de dialogue (2)  prompt</vt:lpstr>
      <vt:lpstr> Les boites de dialogue (3)  prompt</vt:lpstr>
      <vt:lpstr>Les boites de dialogue (4) (confirm)</vt:lpstr>
      <vt:lpstr>Les boites de dialogue (5) (confirm)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souhila</dc:creator>
  <cp:lastModifiedBy>SOUHILA EL FAKIRI</cp:lastModifiedBy>
  <cp:revision>166</cp:revision>
  <dcterms:created xsi:type="dcterms:W3CDTF">2020-05-07T08:44:12Z</dcterms:created>
  <dcterms:modified xsi:type="dcterms:W3CDTF">2024-02-05T07:47:53Z</dcterms:modified>
</cp:coreProperties>
</file>