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Montserrat"/>
      <p:regular r:id="rId52"/>
      <p:bold r:id="rId53"/>
      <p:italic r:id="rId54"/>
      <p:boldItalic r:id="rId55"/>
    </p:embeddedFont>
    <p:embeddedFont>
      <p:font typeface="Helvetica Neue"/>
      <p:regular r:id="rId56"/>
      <p:bold r:id="rId57"/>
      <p:italic r:id="rId58"/>
      <p:boldItalic r:id="rId59"/>
    </p:embeddedFont>
    <p:embeddedFont>
      <p:font typeface="Century Gothic"/>
      <p:regular r:id="rId60"/>
      <p:bold r:id="rId61"/>
      <p:italic r:id="rId62"/>
      <p:boldItalic r:id="rId63"/>
    </p:embeddedFont>
    <p:embeddedFont>
      <p:font typeface="Open San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8" roundtripDataSignature="AMtx7mi9EkZ6Qoi622YxfZEpkwanryxq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54634A-8577-49BE-BF6A-87EB0B1C12F2}">
  <a:tblStyle styleId="{8C54634A-8577-49BE-BF6A-87EB0B1C12F2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7E6"/>
          </a:solidFill>
        </a:fill>
      </a:tcStyle>
    </a:wholeTbl>
    <a:band1H>
      <a:tcTxStyle b="off" i="off"/>
      <a:tcStyle>
        <a:fill>
          <a:solidFill>
            <a:srgbClr val="E0CC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0CCCA"/>
          </a:solidFill>
        </a:fill>
      </a:tcStyle>
    </a:band1V>
    <a:band2V>
      <a:tcTxStyle b="off" i="off"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C6D78FE8-CC04-46BF-9C37-D88D7448703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3AE2539-D0A0-4438-B105-879DCEAD46F0}" styleName="Table_2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3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  <a:tblStyle styleId="{FCA94CC8-BAC4-426C-867F-01E0EC5E7ECC}" styleName="Table_3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1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slide" Target="slides/slide42.xml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enturyGothic-italic.fntdata"/><Relationship Id="rId61" Type="http://schemas.openxmlformats.org/officeDocument/2006/relationships/font" Target="fonts/CenturyGothic-bold.fntdata"/><Relationship Id="rId20" Type="http://schemas.openxmlformats.org/officeDocument/2006/relationships/slide" Target="slides/slide15.xml"/><Relationship Id="rId64" Type="http://schemas.openxmlformats.org/officeDocument/2006/relationships/font" Target="fonts/OpenSans-regular.fntdata"/><Relationship Id="rId63" Type="http://schemas.openxmlformats.org/officeDocument/2006/relationships/font" Target="fonts/CenturyGothic-boldItalic.fntdata"/><Relationship Id="rId22" Type="http://schemas.openxmlformats.org/officeDocument/2006/relationships/slide" Target="slides/slide17.xml"/><Relationship Id="rId66" Type="http://schemas.openxmlformats.org/officeDocument/2006/relationships/font" Target="fonts/OpenSans-italic.fntdata"/><Relationship Id="rId21" Type="http://schemas.openxmlformats.org/officeDocument/2006/relationships/slide" Target="slides/slide16.xml"/><Relationship Id="rId65" Type="http://schemas.openxmlformats.org/officeDocument/2006/relationships/font" Target="fonts/OpenSans-bold.fntdata"/><Relationship Id="rId24" Type="http://schemas.openxmlformats.org/officeDocument/2006/relationships/slide" Target="slides/slide19.xml"/><Relationship Id="rId68" Type="http://customschemas.google.com/relationships/presentationmetadata" Target="metadata"/><Relationship Id="rId23" Type="http://schemas.openxmlformats.org/officeDocument/2006/relationships/slide" Target="slides/slide18.xml"/><Relationship Id="rId67" Type="http://schemas.openxmlformats.org/officeDocument/2006/relationships/font" Target="fonts/OpenSans-boldItalic.fntdata"/><Relationship Id="rId60" Type="http://schemas.openxmlformats.org/officeDocument/2006/relationships/font" Target="fonts/CenturyGothic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8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787130d40e_0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1787130d40e_0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1787130d40e_0_2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787130d40e_0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787130d40e_0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1787130d40e_0_2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87130d40e_0_2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1787130d40e_0_2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787130d40e_0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1787130d40e_0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87130d40e_0_2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787130d40e_0_2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1787130d40e_0_2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87130d40e_0_3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787130d40e_0_3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1787130d40e_0_3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787130d40e_0_3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1787130d40e_0_3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fr-FR">
                <a:solidFill>
                  <a:srgbClr val="707070"/>
                </a:solidFill>
                <a:latin typeface="Arial"/>
                <a:ea typeface="Arial"/>
                <a:cs typeface="Arial"/>
                <a:sym typeface="Arial"/>
              </a:rPr>
              <a:t>Commentaires :</a:t>
            </a:r>
            <a:br>
              <a:rPr b="0" i="0" lang="fr-FR">
                <a:solidFill>
                  <a:srgbClr val="70707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>
              <a:solidFill>
                <a:srgbClr val="7070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g1787130d40e_0_3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787130d40e_0_3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1787130d40e_0_3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787130d40e_0_3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787130d40e_0_3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Si possible, le CP ne doit pas être le modérateur car idéalement il doit faire partie de l’équipe d’estimation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1787130d40e_0_3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787130d40e_0_3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g1787130d40e_0_3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87130d40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1787130d40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787130d40e_0_3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g1787130d40e_0_3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787130d40e_0_3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1787130d40e_0_3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787130d40e_0_3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g1787130d40e_0_3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87130d40e_0_3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1787130d40e_0_3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fr-F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 si rien ne se décide, on peut : faire un 3ème tour …</a:t>
            </a:r>
            <a:endParaRPr/>
          </a:p>
          <a:p>
            <a:pPr indent="-76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fr-F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soit faire un 3ème tour 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g1787130d40e_0_3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787130d40e_0_3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g1787130d40e_0_3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787130d40e_0_3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g1787130d40e_0_3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787130d40e_0_3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g1787130d40e_0_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787130d40e_0_3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1787130d40e_0_3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g1787130d40e_0_3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787130d40e_0_3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g1787130d40e_0_3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787130d40e_0_4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g1787130d40e_0_4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787130d40e_0_216:notes"/>
          <p:cNvSpPr/>
          <p:nvPr/>
        </p:nvSpPr>
        <p:spPr>
          <a:xfrm>
            <a:off x="3763963" y="0"/>
            <a:ext cx="2878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787130d40e_0_216:notes"/>
          <p:cNvSpPr/>
          <p:nvPr/>
        </p:nvSpPr>
        <p:spPr>
          <a:xfrm>
            <a:off x="3763963" y="9290050"/>
            <a:ext cx="2878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787130d40e_0_216:notes"/>
          <p:cNvSpPr/>
          <p:nvPr/>
        </p:nvSpPr>
        <p:spPr>
          <a:xfrm>
            <a:off x="0" y="9290050"/>
            <a:ext cx="2878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787130d40e_0_216:notes"/>
          <p:cNvSpPr/>
          <p:nvPr/>
        </p:nvSpPr>
        <p:spPr>
          <a:xfrm>
            <a:off x="0" y="0"/>
            <a:ext cx="2878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787130d40e_0_216:notes"/>
          <p:cNvSpPr/>
          <p:nvPr>
            <p:ph idx="2" type="sldImg"/>
          </p:nvPr>
        </p:nvSpPr>
        <p:spPr>
          <a:xfrm>
            <a:off x="285750" y="858838"/>
            <a:ext cx="60705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g1787130d40e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787130d40e_0_4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g1787130d40e_0_4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787130d40e_0_4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g1787130d40e_0_4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87130d40e_0_4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g1787130d40e_0_4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787130d40e_0_4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g1787130d40e_0_4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87130d40e_0_4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g1787130d40e_0_4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787130d40e_0_4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g1787130d40e_0_4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787130d40e_0_4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g1787130d40e_0_4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787130d40e_0_4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4" name="Google Shape;554;g1787130d40e_0_4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787130d40e_0_4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1787130d40e_0_4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g1787130d40e_0_4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787130d40e_0_4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4" name="Google Shape;574;g1787130d40e_0_4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87130d40e_0_227:notes"/>
          <p:cNvSpPr/>
          <p:nvPr/>
        </p:nvSpPr>
        <p:spPr>
          <a:xfrm>
            <a:off x="3763963" y="0"/>
            <a:ext cx="2878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787130d40e_0_227:notes"/>
          <p:cNvSpPr/>
          <p:nvPr/>
        </p:nvSpPr>
        <p:spPr>
          <a:xfrm>
            <a:off x="3763963" y="9290050"/>
            <a:ext cx="2878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787130d40e_0_227:notes"/>
          <p:cNvSpPr/>
          <p:nvPr/>
        </p:nvSpPr>
        <p:spPr>
          <a:xfrm>
            <a:off x="0" y="9290050"/>
            <a:ext cx="2878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787130d40e_0_227:notes"/>
          <p:cNvSpPr/>
          <p:nvPr/>
        </p:nvSpPr>
        <p:spPr>
          <a:xfrm>
            <a:off x="0" y="0"/>
            <a:ext cx="2878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787130d40e_0_227:notes"/>
          <p:cNvSpPr/>
          <p:nvPr>
            <p:ph idx="2" type="sldImg"/>
          </p:nvPr>
        </p:nvSpPr>
        <p:spPr>
          <a:xfrm>
            <a:off x="285750" y="858838"/>
            <a:ext cx="60705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g1787130d40e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e93bf9db2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g1e93bf9db2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g1e93bf9db2f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787130d40e_0_5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1787130d40e_0_5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g1787130d40e_0_5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787130d40e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1787130d40e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787130d40e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1787130d40e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787130d40e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1787130d40e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87130d40e_0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1787130d40e_0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787130d40e_0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1787130d40e_0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de diapositive" showMasterSp="0">
  <p:cSld name="1_Titre de diapositiv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/>
          <p:nvPr/>
        </p:nvSpPr>
        <p:spPr>
          <a:xfrm>
            <a:off x="7972121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4"/>
          <p:cNvSpPr/>
          <p:nvPr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4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" name="Google Shape;23;p34"/>
          <p:cNvSpPr/>
          <p:nvPr>
            <p:ph idx="2" type="pic"/>
          </p:nvPr>
        </p:nvSpPr>
        <p:spPr>
          <a:xfrm>
            <a:off x="0" y="0"/>
            <a:ext cx="6311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34"/>
          <p:cNvSpPr txBox="1"/>
          <p:nvPr>
            <p:ph type="ctrTitle"/>
          </p:nvPr>
        </p:nvSpPr>
        <p:spPr>
          <a:xfrm>
            <a:off x="6629400" y="758952"/>
            <a:ext cx="4526280" cy="3227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b="1" sz="6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subTitle"/>
          </p:nvPr>
        </p:nvSpPr>
        <p:spPr>
          <a:xfrm>
            <a:off x="6632171" y="4508500"/>
            <a:ext cx="4526280" cy="1279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" name="Google Shape;26;p34"/>
          <p:cNvSpPr/>
          <p:nvPr/>
        </p:nvSpPr>
        <p:spPr>
          <a:xfrm>
            <a:off x="6311900" y="0"/>
            <a:ext cx="15392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showMasterSp="0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2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6" name="Google Shape;96;p42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 sz="4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8" name="Google Shape;98;p42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2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1" name="Google Shape;101;p42"/>
          <p:cNvSpPr/>
          <p:nvPr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>
  <p:cSld name="Diapositive de titr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43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7" name="Google Shape;107;p43"/>
          <p:cNvSpPr txBox="1"/>
          <p:nvPr>
            <p:ph idx="1" type="subTitle"/>
          </p:nvPr>
        </p:nvSpPr>
        <p:spPr>
          <a:xfrm>
            <a:off x="1212850" y="4508500"/>
            <a:ext cx="5118100" cy="1279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" name="Google Shape;108;p43"/>
          <p:cNvSpPr txBox="1"/>
          <p:nvPr>
            <p:ph type="ctrTitle"/>
          </p:nvPr>
        </p:nvSpPr>
        <p:spPr>
          <a:xfrm>
            <a:off x="1212850" y="2057400"/>
            <a:ext cx="5118100" cy="19290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1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showMasterSp="0">
  <p:cSld name="En-tête de section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4"/>
          <p:cNvSpPr/>
          <p:nvPr/>
        </p:nvSpPr>
        <p:spPr>
          <a:xfrm>
            <a:off x="7972121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4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4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4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4" name="Google Shape;114;p44"/>
          <p:cNvSpPr/>
          <p:nvPr>
            <p:ph idx="2" type="pic"/>
          </p:nvPr>
        </p:nvSpPr>
        <p:spPr>
          <a:xfrm>
            <a:off x="0" y="0"/>
            <a:ext cx="6311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44"/>
          <p:cNvSpPr/>
          <p:nvPr/>
        </p:nvSpPr>
        <p:spPr>
          <a:xfrm>
            <a:off x="2451099" y="3568700"/>
            <a:ext cx="8721725" cy="2308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4"/>
          <p:cNvSpPr txBox="1"/>
          <p:nvPr>
            <p:ph type="title"/>
          </p:nvPr>
        </p:nvSpPr>
        <p:spPr>
          <a:xfrm>
            <a:off x="2641599" y="3746500"/>
            <a:ext cx="8331202" cy="13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4"/>
          <p:cNvSpPr txBox="1"/>
          <p:nvPr>
            <p:ph idx="1" type="body"/>
          </p:nvPr>
        </p:nvSpPr>
        <p:spPr>
          <a:xfrm>
            <a:off x="2641600" y="5219700"/>
            <a:ext cx="8331201" cy="586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4"/>
          <p:cNvSpPr/>
          <p:nvPr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-tête de section" showMasterSp="0">
  <p:cSld name="1_En-tête de section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5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5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5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3" name="Google Shape;123;p4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45"/>
          <p:cNvSpPr/>
          <p:nvPr/>
        </p:nvSpPr>
        <p:spPr>
          <a:xfrm>
            <a:off x="1735138" y="3568700"/>
            <a:ext cx="8721725" cy="2308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5"/>
          <p:cNvSpPr txBox="1"/>
          <p:nvPr>
            <p:ph type="title"/>
          </p:nvPr>
        </p:nvSpPr>
        <p:spPr>
          <a:xfrm>
            <a:off x="1930399" y="3746500"/>
            <a:ext cx="8331202" cy="13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>
            <a:off x="1930400" y="5219700"/>
            <a:ext cx="8331201" cy="586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45"/>
          <p:cNvSpPr/>
          <p:nvPr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6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1" name="Google Shape;131;p46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2" name="Google Shape;132;p46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7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7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showMasterSp="0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8"/>
          <p:cNvSpPr/>
          <p:nvPr/>
        </p:nvSpPr>
        <p:spPr>
          <a:xfrm>
            <a:off x="46672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8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8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8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showMasterSp="0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9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9"/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9"/>
          <p:cNvSpPr txBox="1"/>
          <p:nvPr>
            <p:ph type="title"/>
          </p:nvPr>
        </p:nvSpPr>
        <p:spPr>
          <a:xfrm>
            <a:off x="1092200" y="786383"/>
            <a:ext cx="3068833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9"/>
          <p:cNvSpPr txBox="1"/>
          <p:nvPr>
            <p:ph idx="1" type="body"/>
          </p:nvPr>
        </p:nvSpPr>
        <p:spPr>
          <a:xfrm>
            <a:off x="5458984" y="812800"/>
            <a:ext cx="5713841" cy="486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50" name="Google Shape;150;p49"/>
          <p:cNvSpPr txBox="1"/>
          <p:nvPr>
            <p:ph idx="2" type="body"/>
          </p:nvPr>
        </p:nvSpPr>
        <p:spPr>
          <a:xfrm>
            <a:off x="1092200" y="3043050"/>
            <a:ext cx="3068832" cy="2638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1" name="Google Shape;151;p49"/>
          <p:cNvSpPr/>
          <p:nvPr/>
        </p:nvSpPr>
        <p:spPr>
          <a:xfrm>
            <a:off x="0" y="1397000"/>
            <a:ext cx="1036320" cy="1329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9"/>
          <p:cNvSpPr/>
          <p:nvPr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9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9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9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56" name="Google Shape;156;p49"/>
          <p:cNvCxnSpPr/>
          <p:nvPr/>
        </p:nvCxnSpPr>
        <p:spPr>
          <a:xfrm rot="10800000">
            <a:off x="1092200" y="6446838"/>
            <a:ext cx="1643438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49"/>
          <p:cNvCxnSpPr/>
          <p:nvPr/>
        </p:nvCxnSpPr>
        <p:spPr>
          <a:xfrm rot="10800000">
            <a:off x="8420100" y="6429376"/>
            <a:ext cx="1000462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49"/>
          <p:cNvCxnSpPr/>
          <p:nvPr/>
        </p:nvCxnSpPr>
        <p:spPr>
          <a:xfrm rot="10800000">
            <a:off x="10765675" y="6446838"/>
            <a:ext cx="407258" cy="635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u avec légende" showMasterSp="0">
  <p:cSld name="2_Contenu avec légend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0"/>
          <p:cNvSpPr/>
          <p:nvPr>
            <p:ph idx="2" type="pic"/>
          </p:nvPr>
        </p:nvSpPr>
        <p:spPr>
          <a:xfrm>
            <a:off x="0" y="0"/>
            <a:ext cx="4654296" cy="5864225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50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0"/>
          <p:cNvSpPr txBox="1"/>
          <p:nvPr>
            <p:ph idx="1" type="body"/>
          </p:nvPr>
        </p:nvSpPr>
        <p:spPr>
          <a:xfrm>
            <a:off x="5458984" y="497808"/>
            <a:ext cx="5713841" cy="48686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3" name="Google Shape;163;p50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0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0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6" name="Google Shape;166;p50"/>
          <p:cNvSpPr txBox="1"/>
          <p:nvPr>
            <p:ph type="title"/>
          </p:nvPr>
        </p:nvSpPr>
        <p:spPr>
          <a:xfrm>
            <a:off x="1092200" y="1885125"/>
            <a:ext cx="3068833" cy="209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 i="0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u avec légende" showMasterSp="0">
  <p:cSld name="3_Contenu avec légend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1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1"/>
          <p:cNvSpPr/>
          <p:nvPr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1"/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1"/>
          <p:cNvSpPr txBox="1"/>
          <p:nvPr>
            <p:ph type="title"/>
          </p:nvPr>
        </p:nvSpPr>
        <p:spPr>
          <a:xfrm>
            <a:off x="1092200" y="1885125"/>
            <a:ext cx="3068833" cy="209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 i="0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1"/>
          <p:cNvSpPr txBox="1"/>
          <p:nvPr>
            <p:ph idx="1" type="body"/>
          </p:nvPr>
        </p:nvSpPr>
        <p:spPr>
          <a:xfrm>
            <a:off x="6473373" y="943430"/>
            <a:ext cx="4699452" cy="3977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3" name="Google Shape;173;p51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1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1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6" name="Google Shape;176;p51"/>
          <p:cNvSpPr/>
          <p:nvPr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" type="body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52"/>
          <p:cNvSpPr txBox="1"/>
          <p:nvPr>
            <p:ph idx="1" type="body"/>
          </p:nvPr>
        </p:nvSpPr>
        <p:spPr>
          <a:xfrm rot="5400000">
            <a:off x="4365302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80" name="Google Shape;180;p52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2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2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showMasterSp="0" type="vertTitleAndTx">
  <p:cSld name="VERTICAL_TITLE_AND_VERTICAL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3"/>
          <p:cNvSpPr txBox="1"/>
          <p:nvPr>
            <p:ph type="title"/>
          </p:nvPr>
        </p:nvSpPr>
        <p:spPr>
          <a:xfrm rot="5400000">
            <a:off x="7683554" y="2387546"/>
            <a:ext cx="4530725" cy="24480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3"/>
          <p:cNvSpPr txBox="1"/>
          <p:nvPr>
            <p:ph idx="1" type="body"/>
          </p:nvPr>
        </p:nvSpPr>
        <p:spPr>
          <a:xfrm rot="5400000">
            <a:off x="2566989" y="-128588"/>
            <a:ext cx="4530723" cy="7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86" name="Google Shape;186;p53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3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3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9" name="Google Shape;189;p53"/>
          <p:cNvSpPr/>
          <p:nvPr/>
        </p:nvSpPr>
        <p:spPr>
          <a:xfrm rot="-5400000">
            <a:off x="8871481" y="-146580"/>
            <a:ext cx="1036320" cy="1329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ableau" type="tbl">
  <p:cSld name="TABL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212b08bd4_0_374"/>
          <p:cNvSpPr txBox="1"/>
          <p:nvPr>
            <p:ph type="title"/>
          </p:nvPr>
        </p:nvSpPr>
        <p:spPr>
          <a:xfrm>
            <a:off x="1828800" y="0"/>
            <a:ext cx="1036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u avec légende" showMasterSp="0">
  <p:cSld name="1_Contenu avec légen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5"/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5458984" y="497808"/>
            <a:ext cx="5713841" cy="48686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7" name="Google Shape;37;p35"/>
          <p:cNvSpPr/>
          <p:nvPr/>
        </p:nvSpPr>
        <p:spPr>
          <a:xfrm>
            <a:off x="0" y="2003424"/>
            <a:ext cx="1036320" cy="1857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5"/>
          <p:cNvSpPr/>
          <p:nvPr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5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2" name="Google Shape;42;p35"/>
          <p:cNvSpPr/>
          <p:nvPr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rgbClr val="2730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5"/>
          <p:cNvSpPr txBox="1"/>
          <p:nvPr>
            <p:ph type="title"/>
          </p:nvPr>
        </p:nvSpPr>
        <p:spPr>
          <a:xfrm>
            <a:off x="1092200" y="1885125"/>
            <a:ext cx="3314700" cy="209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/>
          <p:nvPr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rgbClr val="CFD3E6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u avec légende" showMasterSp="0">
  <p:cSld name="4_Contenu avec légen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6"/>
          <p:cNvSpPr/>
          <p:nvPr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6"/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6"/>
          <p:cNvSpPr txBox="1"/>
          <p:nvPr>
            <p:ph type="title"/>
          </p:nvPr>
        </p:nvSpPr>
        <p:spPr>
          <a:xfrm>
            <a:off x="1092200" y="1885125"/>
            <a:ext cx="3068833" cy="209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 i="0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" type="body"/>
          </p:nvPr>
        </p:nvSpPr>
        <p:spPr>
          <a:xfrm>
            <a:off x="6518529" y="943430"/>
            <a:ext cx="4654296" cy="3977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4" name="Google Shape;54;p36"/>
          <p:cNvSpPr/>
          <p:nvPr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 1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7f433b83a_0_164"/>
          <p:cNvSpPr txBox="1"/>
          <p:nvPr>
            <p:ph type="ctrTitle"/>
          </p:nvPr>
        </p:nvSpPr>
        <p:spPr>
          <a:xfrm>
            <a:off x="2589213" y="2514600"/>
            <a:ext cx="89154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167f433b83a_0_164"/>
          <p:cNvSpPr txBox="1"/>
          <p:nvPr>
            <p:ph idx="1" type="subTitle"/>
          </p:nvPr>
        </p:nvSpPr>
        <p:spPr>
          <a:xfrm>
            <a:off x="2589213" y="4777379"/>
            <a:ext cx="8915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g167f433b83a_0_164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67f433b83a_0_164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167f433b83a_0_164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167f433b83a_0_164"/>
          <p:cNvSpPr txBox="1"/>
          <p:nvPr>
            <p:ph idx="12" type="sldNum"/>
          </p:nvPr>
        </p:nvSpPr>
        <p:spPr>
          <a:xfrm>
            <a:off x="531812" y="4529540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37"/>
          <p:cNvSpPr txBox="1"/>
          <p:nvPr>
            <p:ph idx="2" type="body"/>
          </p:nvPr>
        </p:nvSpPr>
        <p:spPr>
          <a:xfrm>
            <a:off x="1186731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37"/>
          <p:cNvSpPr txBox="1"/>
          <p:nvPr>
            <p:ph idx="4" type="body"/>
          </p:nvPr>
        </p:nvSpPr>
        <p:spPr>
          <a:xfrm>
            <a:off x="6605395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u avec légende" showMasterSp="0">
  <p:cSld name="6_Contenu avec légen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8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8"/>
          <p:cNvSpPr txBox="1"/>
          <p:nvPr>
            <p:ph type="title"/>
          </p:nvPr>
        </p:nvSpPr>
        <p:spPr>
          <a:xfrm>
            <a:off x="4984722" y="548355"/>
            <a:ext cx="6054846" cy="6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1" i="0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>
            <a:off x="5100833" y="1611313"/>
            <a:ext cx="6072099" cy="375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8" name="Google Shape;78;p38"/>
          <p:cNvSpPr/>
          <p:nvPr>
            <p:ph idx="2" type="pic"/>
          </p:nvPr>
        </p:nvSpPr>
        <p:spPr>
          <a:xfrm>
            <a:off x="0" y="0"/>
            <a:ext cx="4654296" cy="58642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et contenu">
  <p:cSld name="1_Titre et contenu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u avec légende" showMasterSp="0">
  <p:cSld name="7_Contenu avec légen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/>
          <p:nvPr>
            <p:ph idx="2" type="pic"/>
          </p:nvPr>
        </p:nvSpPr>
        <p:spPr>
          <a:xfrm>
            <a:off x="0" y="0"/>
            <a:ext cx="12192000" cy="3541486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41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1"/>
          <p:cNvSpPr txBox="1"/>
          <p:nvPr>
            <p:ph type="title"/>
          </p:nvPr>
        </p:nvSpPr>
        <p:spPr>
          <a:xfrm>
            <a:off x="3068577" y="880375"/>
            <a:ext cx="6054846" cy="6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1" i="0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2" name="Google Shape;92;p41"/>
          <p:cNvSpPr/>
          <p:nvPr/>
        </p:nvSpPr>
        <p:spPr>
          <a:xfrm>
            <a:off x="5577840" y="0"/>
            <a:ext cx="103632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46672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" type="body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"/>
              <a:buChar char="▪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▪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▪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▪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▪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3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" name="Google Shape;16;p33"/>
          <p:cNvSpPr/>
          <p:nvPr/>
        </p:nvSpPr>
        <p:spPr>
          <a:xfrm>
            <a:off x="0" y="1011981"/>
            <a:ext cx="103632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8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" y="3621129"/>
            <a:ext cx="6311900" cy="323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"/>
          <p:cNvSpPr txBox="1"/>
          <p:nvPr>
            <p:ph type="ctrTitle"/>
          </p:nvPr>
        </p:nvSpPr>
        <p:spPr>
          <a:xfrm>
            <a:off x="6629400" y="323275"/>
            <a:ext cx="53964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fr-FR" sz="2400"/>
              <a:t>Module : </a:t>
            </a:r>
            <a:br>
              <a:rPr lang="fr-FR" sz="2400"/>
            </a:br>
            <a:r>
              <a:rPr lang="fr-FR" sz="2800"/>
              <a:t>Gestion de projets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1" lang="fr-FR" sz="29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Estimation de la charge  </a:t>
            </a:r>
            <a:endParaRPr b="0" i="1" sz="29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1" lang="fr-FR" sz="29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du coût d’un projet</a:t>
            </a:r>
            <a:endParaRPr b="0" i="1" sz="39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 sz="2800"/>
          </a:p>
        </p:txBody>
      </p:sp>
      <p:sp>
        <p:nvSpPr>
          <p:cNvPr id="199" name="Google Shape;199;p1"/>
          <p:cNvSpPr txBox="1"/>
          <p:nvPr>
            <p:ph idx="1" type="subTitle"/>
          </p:nvPr>
        </p:nvSpPr>
        <p:spPr>
          <a:xfrm>
            <a:off x="6734584" y="5182000"/>
            <a:ext cx="51861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PR. KASMI MOHAMMED AMINE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fr-FR"/>
              <a:t>4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-202</a:t>
            </a:r>
            <a:r>
              <a:rPr lang="fr-FR"/>
              <a:t>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787130d40e_0_268"/>
          <p:cNvSpPr txBox="1"/>
          <p:nvPr>
            <p:ph type="title"/>
          </p:nvPr>
        </p:nvSpPr>
        <p:spPr>
          <a:xfrm>
            <a:off x="1092200" y="236175"/>
            <a:ext cx="109890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0000" lvl="0" marL="63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40"/>
              <a:buAutoNum type="arabicPeriod" startAt="3"/>
            </a:pPr>
            <a:r>
              <a:rPr lang="fr-FR" sz="3420">
                <a:solidFill>
                  <a:srgbClr val="C00000"/>
                </a:solidFill>
              </a:rPr>
              <a:t>Estimer</a:t>
            </a:r>
            <a:r>
              <a:rPr lang="fr-FR" sz="3420">
                <a:solidFill>
                  <a:srgbClr val="2C3E50"/>
                </a:solidFill>
              </a:rPr>
              <a:t> le temps nécessaire à consacrer à chaque tâche</a:t>
            </a:r>
            <a:endParaRPr sz="3420"/>
          </a:p>
        </p:txBody>
      </p:sp>
      <p:sp>
        <p:nvSpPr>
          <p:cNvPr id="317" name="Google Shape;317;g1787130d40e_0_268"/>
          <p:cNvSpPr txBox="1"/>
          <p:nvPr>
            <p:ph idx="1" type="body"/>
          </p:nvPr>
        </p:nvSpPr>
        <p:spPr>
          <a:xfrm>
            <a:off x="1254025" y="1417050"/>
            <a:ext cx="10526700" cy="53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900"/>
              <a:t>Plusieurs méthodes d’estimation existent :</a:t>
            </a:r>
            <a:endParaRPr sz="2900"/>
          </a:p>
          <a:p>
            <a:pPr indent="-298450" lvl="2" marL="1143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3900"/>
              <a:buFont typeface="Noto Sans"/>
              <a:buChar char="▪"/>
            </a:pPr>
            <a:r>
              <a:rPr lang="fr-FR" sz="2500"/>
              <a:t>Méthode d’estimation</a:t>
            </a:r>
            <a:r>
              <a:rPr lang="fr-FR" sz="2500">
                <a:solidFill>
                  <a:srgbClr val="C00000"/>
                </a:solidFill>
              </a:rPr>
              <a:t> </a:t>
            </a:r>
            <a:r>
              <a:rPr b="1" lang="fr-FR" sz="2500">
                <a:solidFill>
                  <a:srgbClr val="C00000"/>
                </a:solidFill>
              </a:rPr>
              <a:t>par analogie </a:t>
            </a:r>
            <a:endParaRPr b="1" sz="2500"/>
          </a:p>
          <a:p>
            <a:pPr indent="-298450" lvl="2" marL="1143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3900"/>
              <a:buFont typeface="Noto Sans"/>
              <a:buChar char="▪"/>
            </a:pPr>
            <a:r>
              <a:rPr lang="fr-FR" sz="2500"/>
              <a:t>Méthode d’estimation </a:t>
            </a:r>
            <a:r>
              <a:rPr b="1" lang="fr-FR" sz="2500">
                <a:solidFill>
                  <a:srgbClr val="C00000"/>
                </a:solidFill>
              </a:rPr>
              <a:t>à trois points</a:t>
            </a:r>
            <a:endParaRPr b="1" sz="2500"/>
          </a:p>
          <a:p>
            <a:pPr indent="-298450" lvl="2" marL="1143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3900"/>
              <a:buFont typeface="Noto Sans"/>
              <a:buChar char="▪"/>
            </a:pPr>
            <a:r>
              <a:rPr lang="fr-FR" sz="2500"/>
              <a:t>Méthode d’estimation par </a:t>
            </a:r>
            <a:r>
              <a:rPr b="1" lang="fr-FR" sz="2500">
                <a:solidFill>
                  <a:srgbClr val="C00000"/>
                </a:solidFill>
              </a:rPr>
              <a:t>jugement d ’experts</a:t>
            </a:r>
            <a:r>
              <a:rPr lang="fr-FR" sz="2500">
                <a:solidFill>
                  <a:srgbClr val="C00000"/>
                </a:solidFill>
              </a:rPr>
              <a:t> </a:t>
            </a:r>
            <a:endParaRPr sz="2500"/>
          </a:p>
          <a:p>
            <a:pPr indent="-298450" lvl="2" marL="1143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3900"/>
              <a:buFont typeface="Noto Sans"/>
              <a:buChar char="▪"/>
            </a:pPr>
            <a:r>
              <a:rPr b="1" lang="fr-FR" sz="2500" u="sng"/>
              <a:t>Méthode </a:t>
            </a:r>
            <a:r>
              <a:rPr b="1" lang="fr-FR" sz="2500" u="sng">
                <a:solidFill>
                  <a:srgbClr val="C00000"/>
                </a:solidFill>
              </a:rPr>
              <a:t>d’estimation analytique  </a:t>
            </a:r>
            <a:endParaRPr b="1" sz="2500" u="sng">
              <a:solidFill>
                <a:srgbClr val="C00000"/>
              </a:solidFill>
            </a:endParaRPr>
          </a:p>
          <a:p>
            <a:pPr indent="-298450" lvl="2" marL="1143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3900"/>
              <a:buChar char="▪"/>
            </a:pPr>
            <a:r>
              <a:rPr b="1" lang="fr-FR" sz="2500" u="sng"/>
              <a:t>Méthode </a:t>
            </a:r>
            <a:r>
              <a:rPr b="1" lang="fr-FR" sz="2500" u="sng">
                <a:solidFill>
                  <a:srgbClr val="C00000"/>
                </a:solidFill>
              </a:rPr>
              <a:t>d’estimation par les story points ( à voir avec Scrum )</a:t>
            </a:r>
            <a:endParaRPr sz="2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787130d40e_0_274"/>
          <p:cNvSpPr txBox="1"/>
          <p:nvPr>
            <p:ph type="title"/>
          </p:nvPr>
        </p:nvSpPr>
        <p:spPr>
          <a:xfrm>
            <a:off x="671200" y="286600"/>
            <a:ext cx="115206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4060" lvl="0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100"/>
              <a:buFont typeface="Century Gothic"/>
              <a:buAutoNum type="arabicPeriod" startAt="3"/>
            </a:pPr>
            <a:r>
              <a:rPr lang="fr-FR" sz="310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Estimer</a:t>
            </a:r>
            <a:r>
              <a:rPr lang="fr-FR" sz="3100">
                <a:solidFill>
                  <a:srgbClr val="2C3E50"/>
                </a:solidFill>
                <a:latin typeface="Open Sans"/>
                <a:ea typeface="Open Sans"/>
                <a:cs typeface="Open Sans"/>
                <a:sym typeface="Open Sans"/>
              </a:rPr>
              <a:t> le temps nécessaire à consacrer à chaque tâche</a:t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24" name="Google Shape;324;g1787130d40e_0_274"/>
          <p:cNvSpPr txBox="1"/>
          <p:nvPr>
            <p:ph idx="1" type="body"/>
          </p:nvPr>
        </p:nvSpPr>
        <p:spPr>
          <a:xfrm>
            <a:off x="1216548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fr-FR" sz="3000">
                <a:solidFill>
                  <a:schemeClr val="dk1"/>
                </a:solidFill>
              </a:rPr>
              <a:t>N.B :	</a:t>
            </a:r>
            <a:r>
              <a:rPr lang="fr-FR" sz="3000">
                <a:solidFill>
                  <a:schemeClr val="dk1"/>
                </a:solidFill>
              </a:rPr>
              <a:t>Peut-importe la méthode d'estimation appliquée, un montant supplémentaire doit y être ajouté afin de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2" marL="1143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3000"/>
              <a:buChar char="▪"/>
            </a:pPr>
            <a:r>
              <a:rPr lang="fr-FR" sz="3000"/>
              <a:t>faire un </a:t>
            </a:r>
            <a:r>
              <a:rPr b="1" lang="fr-FR" sz="3000"/>
              <a:t>profit</a:t>
            </a:r>
            <a:r>
              <a:rPr lang="fr-FR" sz="3000"/>
              <a:t>; </a:t>
            </a:r>
            <a:endParaRPr sz="3000"/>
          </a:p>
          <a:p>
            <a:pPr indent="-241300" lvl="2" marL="1143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3000"/>
              <a:buChar char="▪"/>
            </a:pPr>
            <a:r>
              <a:rPr lang="fr-FR" sz="3000"/>
              <a:t>et prévoir une réserve qui sera basée sur une analyse des </a:t>
            </a:r>
            <a:r>
              <a:rPr b="1" lang="fr-FR" sz="3000"/>
              <a:t>risques</a:t>
            </a:r>
            <a:r>
              <a:rPr lang="fr-FR" sz="3000"/>
              <a:t> du projet.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787130d40e_0_28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600">
                <a:solidFill>
                  <a:schemeClr val="dk1"/>
                </a:solidFill>
              </a:rPr>
              <a:t>Méthode d’estimation </a:t>
            </a:r>
            <a:r>
              <a:rPr lang="fr-FR" sz="3600">
                <a:solidFill>
                  <a:srgbClr val="C00000"/>
                </a:solidFill>
              </a:rPr>
              <a:t>par analogie </a:t>
            </a:r>
            <a:endParaRPr sz="3600"/>
          </a:p>
        </p:txBody>
      </p:sp>
      <p:sp>
        <p:nvSpPr>
          <p:cNvPr id="330" name="Google Shape;330;g1787130d40e_0_280"/>
          <p:cNvSpPr txBox="1"/>
          <p:nvPr>
            <p:ph idx="1" type="body"/>
          </p:nvPr>
        </p:nvSpPr>
        <p:spPr>
          <a:xfrm>
            <a:off x="1221000" y="1156800"/>
            <a:ext cx="10517100" cy="5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 sz="2800" u="sng"/>
              <a:t>Principe</a:t>
            </a:r>
            <a:r>
              <a:rPr lang="fr-FR" sz="2800"/>
              <a:t>: </a:t>
            </a:r>
            <a:endParaRPr sz="2800"/>
          </a:p>
          <a:p>
            <a:pPr indent="-4064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fr-FR" sz="2800"/>
              <a:t>le </a:t>
            </a:r>
            <a:r>
              <a:rPr b="1" lang="fr-FR" sz="2800"/>
              <a:t>coût du projet est calculé </a:t>
            </a:r>
            <a:r>
              <a:rPr lang="fr-FR" sz="2800"/>
              <a:t>en le </a:t>
            </a:r>
            <a:r>
              <a:rPr b="1" lang="fr-FR" sz="2800"/>
              <a:t>comparant à d ’autres projets similaires </a:t>
            </a:r>
            <a:r>
              <a:rPr lang="fr-FR" sz="2800"/>
              <a:t>dans le même domaine d ’application</a:t>
            </a:r>
            <a:endParaRPr sz="2800"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 sz="2800" u="sng"/>
              <a:t>Avantages</a:t>
            </a:r>
            <a:r>
              <a:rPr lang="fr-FR" sz="2800"/>
              <a:t>: </a:t>
            </a:r>
            <a:endParaRPr sz="2800"/>
          </a:p>
          <a:p>
            <a:pPr indent="-4064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fr-FR" sz="2800"/>
              <a:t>Estimations précises si des données concernant des projets similaires sont disponibles</a:t>
            </a:r>
            <a:endParaRPr sz="2800"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 sz="2800" u="sng"/>
              <a:t>Inconvénients</a:t>
            </a:r>
            <a:r>
              <a:rPr lang="fr-FR" sz="2800"/>
              <a:t>:</a:t>
            </a:r>
            <a:endParaRPr sz="2800"/>
          </a:p>
          <a:p>
            <a:pPr indent="-4064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fr-FR" sz="2800"/>
              <a:t>Impossible si des projets similaires n’étaient pas réalisés</a:t>
            </a:r>
            <a:endParaRPr sz="2800"/>
          </a:p>
          <a:p>
            <a:pPr indent="-4064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fr-FR" sz="2800"/>
              <a:t>Nécessite la maintenance systématique d ’une base de données de </a:t>
            </a:r>
            <a:r>
              <a:rPr b="1" lang="fr-FR" sz="2800"/>
              <a:t>capitalisation</a:t>
            </a:r>
            <a:r>
              <a:rPr lang="fr-FR" sz="2800"/>
              <a:t> des coûts de projets (archivage de l’historique) 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787130d40e_0_285"/>
          <p:cNvSpPr txBox="1"/>
          <p:nvPr>
            <p:ph type="title"/>
          </p:nvPr>
        </p:nvSpPr>
        <p:spPr>
          <a:xfrm>
            <a:off x="1311579" y="363255"/>
            <a:ext cx="101931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fr-FR" sz="3600"/>
              <a:t>Étapes</a:t>
            </a:r>
            <a:r>
              <a:rPr lang="fr-FR" sz="3600">
                <a:latin typeface="Times New Roman"/>
                <a:ea typeface="Times New Roman"/>
                <a:cs typeface="Times New Roman"/>
                <a:sym typeface="Times New Roman"/>
              </a:rPr>
              <a:t> de la </a:t>
            </a:r>
            <a:r>
              <a:rPr lang="fr-FR" sz="3600">
                <a:solidFill>
                  <a:schemeClr val="dk1"/>
                </a:solidFill>
              </a:rPr>
              <a:t>méthode d’estimation </a:t>
            </a:r>
            <a:r>
              <a:rPr lang="fr-FR" sz="3600">
                <a:solidFill>
                  <a:srgbClr val="C00000"/>
                </a:solidFill>
              </a:rPr>
              <a:t>par analogie 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g1787130d40e_0_285"/>
          <p:cNvSpPr txBox="1"/>
          <p:nvPr>
            <p:ph idx="1" type="body"/>
          </p:nvPr>
        </p:nvSpPr>
        <p:spPr>
          <a:xfrm>
            <a:off x="1092200" y="1371600"/>
            <a:ext cx="10412400" cy="51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Elle se déroule en trois étapes :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b="1" lang="fr-FR" sz="2800">
                <a:latin typeface="Times New Roman"/>
                <a:ea typeface="Times New Roman"/>
                <a:cs typeface="Times New Roman"/>
                <a:sym typeface="Times New Roman"/>
              </a:rPr>
              <a:t>Analyse du projet </a:t>
            </a: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: nécessite la connaissance des contours du projet pour faciliter la recherche d’un projet semblable.</a:t>
            </a:r>
            <a:endParaRPr sz="2800"/>
          </a:p>
          <a:p>
            <a:pPr indent="-4064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b="1" lang="fr-FR" sz="2800">
                <a:latin typeface="Times New Roman"/>
                <a:ea typeface="Times New Roman"/>
                <a:cs typeface="Times New Roman"/>
                <a:sym typeface="Times New Roman"/>
              </a:rPr>
              <a:t>Recherche d’un projet similaire.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b="1" lang="fr-FR" sz="2800">
                <a:latin typeface="Times New Roman"/>
                <a:ea typeface="Times New Roman"/>
                <a:cs typeface="Times New Roman"/>
                <a:sym typeface="Times New Roman"/>
              </a:rPr>
              <a:t>Comparaison et chiffrage </a:t>
            </a: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: des ajustements devront être effectués en fonction des différences entre les deux projets.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  <a:p>
            <a:pPr indent="-4064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La méthode par analogie permet d’obtenir des prévisions </a:t>
            </a:r>
            <a:r>
              <a:rPr lang="fr-FR" sz="2800"/>
              <a:t>p</a:t>
            </a: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lus proches de la réalité. C’est une solution de chiffrage rapide, mais moins précise. </a:t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337" name="Google Shape;337;g1787130d40e_0_285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20/11/2020</a:t>
            </a:r>
            <a:endParaRPr/>
          </a:p>
        </p:txBody>
      </p:sp>
      <p:sp>
        <p:nvSpPr>
          <p:cNvPr id="338" name="Google Shape;338;g1787130d40e_0_285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787130d40e_0_29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fr-FR" sz="3600"/>
              <a:t>Méthode d’estimation </a:t>
            </a:r>
            <a:r>
              <a:rPr lang="fr-FR" sz="3600">
                <a:solidFill>
                  <a:srgbClr val="C00000"/>
                </a:solidFill>
              </a:rPr>
              <a:t>à trois points</a:t>
            </a:r>
            <a:endParaRPr sz="3600"/>
          </a:p>
        </p:txBody>
      </p:sp>
      <p:sp>
        <p:nvSpPr>
          <p:cNvPr id="345" name="Google Shape;345;g1787130d40e_0_292"/>
          <p:cNvSpPr txBox="1"/>
          <p:nvPr>
            <p:ph idx="1" type="body"/>
          </p:nvPr>
        </p:nvSpPr>
        <p:spPr>
          <a:xfrm>
            <a:off x="1645921" y="1524000"/>
            <a:ext cx="9977100" cy="4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entury Gothic"/>
              <a:buAutoNum type="arabicPeriod"/>
            </a:pPr>
            <a:r>
              <a:rPr lang="fr-FR" sz="2800"/>
              <a:t>Sélectionner les personnes ayants une </a:t>
            </a:r>
            <a:r>
              <a:rPr b="1" lang="fr-FR" sz="2800"/>
              <a:t>bonne connaissance du sujet </a:t>
            </a:r>
            <a:endParaRPr sz="2800"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Century Gothic"/>
              <a:buAutoNum type="arabicPeriod"/>
            </a:pPr>
            <a:r>
              <a:rPr b="1" lang="fr-FR" sz="2800"/>
              <a:t>Leurs</a:t>
            </a:r>
            <a:r>
              <a:rPr lang="fr-FR" sz="2800"/>
              <a:t> </a:t>
            </a:r>
            <a:r>
              <a:rPr b="1" lang="fr-FR" sz="2800"/>
              <a:t>demander</a:t>
            </a:r>
            <a:r>
              <a:rPr lang="fr-FR" sz="2800"/>
              <a:t> de fournir individuellement </a:t>
            </a:r>
            <a:r>
              <a:rPr b="1" lang="fr-FR" sz="2800"/>
              <a:t>leurs estimations</a:t>
            </a:r>
            <a:endParaRPr sz="2800"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Century Gothic"/>
              <a:buAutoNum type="arabicPeriod"/>
            </a:pPr>
            <a:r>
              <a:rPr b="1" lang="fr-FR" sz="2800"/>
              <a:t>Déterminer</a:t>
            </a:r>
            <a:r>
              <a:rPr lang="fr-FR" sz="2800"/>
              <a:t> </a:t>
            </a:r>
            <a:r>
              <a:rPr b="1" lang="fr-FR" sz="2800"/>
              <a:t>l’estimation</a:t>
            </a:r>
            <a:r>
              <a:rPr lang="fr-FR" sz="2800"/>
              <a:t> la plus </a:t>
            </a:r>
            <a:r>
              <a:rPr b="1" lang="fr-FR" sz="2800"/>
              <a:t>pessimiste (PP)</a:t>
            </a:r>
            <a:r>
              <a:rPr lang="fr-FR" sz="2800"/>
              <a:t> , la plus </a:t>
            </a:r>
            <a:r>
              <a:rPr b="1" lang="fr-FR" sz="2800"/>
              <a:t>optimiste (PO)</a:t>
            </a:r>
            <a:r>
              <a:rPr lang="fr-FR" sz="2800"/>
              <a:t> et la plus </a:t>
            </a:r>
            <a:r>
              <a:rPr b="1" lang="fr-FR" sz="2800"/>
              <a:t>probable (PB)</a:t>
            </a:r>
            <a:endParaRPr sz="2800"/>
          </a:p>
          <a:p>
            <a:pPr indent="-3365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 sz="2800"/>
          </a:p>
        </p:txBody>
      </p:sp>
      <p:grpSp>
        <p:nvGrpSpPr>
          <p:cNvPr id="346" name="Google Shape;346;g1787130d40e_0_292"/>
          <p:cNvGrpSpPr/>
          <p:nvPr/>
        </p:nvGrpSpPr>
        <p:grpSpPr>
          <a:xfrm>
            <a:off x="1381498" y="4810843"/>
            <a:ext cx="9596976" cy="1566349"/>
            <a:chOff x="823" y="2266"/>
            <a:chExt cx="3223" cy="900"/>
          </a:xfrm>
        </p:grpSpPr>
        <p:sp>
          <p:nvSpPr>
            <p:cNvPr id="347" name="Google Shape;347;g1787130d40e_0_292"/>
            <p:cNvSpPr/>
            <p:nvPr/>
          </p:nvSpPr>
          <p:spPr>
            <a:xfrm>
              <a:off x="1046" y="2266"/>
              <a:ext cx="3000" cy="900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48" name="Google Shape;348;g1787130d40e_0_292"/>
            <p:cNvGrpSpPr/>
            <p:nvPr/>
          </p:nvGrpSpPr>
          <p:grpSpPr>
            <a:xfrm>
              <a:off x="823" y="2431"/>
              <a:ext cx="3053" cy="556"/>
              <a:chOff x="498" y="2945"/>
              <a:chExt cx="3053" cy="556"/>
            </a:xfrm>
          </p:grpSpPr>
          <p:sp>
            <p:nvSpPr>
              <p:cNvPr id="349" name="Google Shape;349;g1787130d40e_0_292"/>
              <p:cNvSpPr txBox="1"/>
              <p:nvPr/>
            </p:nvSpPr>
            <p:spPr>
              <a:xfrm>
                <a:off x="498" y="3051"/>
                <a:ext cx="15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fr-FR" sz="2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Estimation moyenne  =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g1787130d40e_0_292"/>
              <p:cNvSpPr txBox="1"/>
              <p:nvPr/>
            </p:nvSpPr>
            <p:spPr>
              <a:xfrm>
                <a:off x="2309" y="2945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fr-FR" sz="2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PO + 4 PB+ PP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1" name="Google Shape;351;g1787130d40e_0_292"/>
              <p:cNvCxnSpPr/>
              <p:nvPr/>
            </p:nvCxnSpPr>
            <p:spPr>
              <a:xfrm>
                <a:off x="2051" y="3235"/>
                <a:ext cx="15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52" name="Google Shape;352;g1787130d40e_0_292"/>
              <p:cNvSpPr txBox="1"/>
              <p:nvPr/>
            </p:nvSpPr>
            <p:spPr>
              <a:xfrm>
                <a:off x="2637" y="320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fr-FR" sz="2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787130d40e_0_30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fr-FR" sz="3600"/>
              <a:t>Méthode d’estimation </a:t>
            </a:r>
            <a:r>
              <a:rPr lang="fr-FR" sz="3600">
                <a:solidFill>
                  <a:srgbClr val="C00000"/>
                </a:solidFill>
              </a:rPr>
              <a:t>à trois points</a:t>
            </a:r>
            <a:endParaRPr sz="3600"/>
          </a:p>
        </p:txBody>
      </p:sp>
      <p:sp>
        <p:nvSpPr>
          <p:cNvPr id="359" name="Google Shape;359;g1787130d40e_0_305"/>
          <p:cNvSpPr txBox="1"/>
          <p:nvPr>
            <p:ph idx="1" type="body"/>
          </p:nvPr>
        </p:nvSpPr>
        <p:spPr>
          <a:xfrm>
            <a:off x="1229775" y="1185075"/>
            <a:ext cx="104640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800">
                <a:solidFill>
                  <a:schemeClr val="dk1"/>
                </a:solidFill>
              </a:rPr>
              <a:t>Exemple : D'accord, voici un exemple concret pour illustrer l'utilisation de la formule méthode dans le contexte d'un un projet de développement de logiciel 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fr-FR" sz="2800">
                <a:solidFill>
                  <a:schemeClr val="dk1"/>
                </a:solidFill>
              </a:rPr>
              <a:t>1 expert l’estime à 150 jH</a:t>
            </a:r>
            <a:endParaRPr sz="2800"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fr-FR" sz="2800">
                <a:solidFill>
                  <a:schemeClr val="dk1"/>
                </a:solidFill>
              </a:rPr>
              <a:t>4 experts l’estime à 120 jH</a:t>
            </a:r>
            <a:endParaRPr sz="2800"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fr-FR" sz="2800">
                <a:solidFill>
                  <a:schemeClr val="dk1"/>
                </a:solidFill>
              </a:rPr>
              <a:t>1 experts l’estime à 100 jH</a:t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2800">
                <a:solidFill>
                  <a:schemeClr val="dk1"/>
                </a:solidFill>
              </a:rPr>
              <a:t>En appliquant la méthode à 3 points, nous estimons la charge :</a:t>
            </a:r>
            <a:endParaRPr sz="2800"/>
          </a:p>
          <a:p>
            <a:pPr indent="0" lvl="0" marL="0" marR="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00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60" name="Google Shape;360;g1787130d40e_0_305"/>
          <p:cNvSpPr txBox="1"/>
          <p:nvPr/>
        </p:nvSpPr>
        <p:spPr>
          <a:xfrm>
            <a:off x="6774615" y="5098007"/>
            <a:ext cx="357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+ 4 x 120+ 150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g1787130d40e_0_305"/>
          <p:cNvGrpSpPr/>
          <p:nvPr/>
        </p:nvGrpSpPr>
        <p:grpSpPr>
          <a:xfrm>
            <a:off x="6006488" y="5543546"/>
            <a:ext cx="4465856" cy="522116"/>
            <a:chOff x="2051" y="3201"/>
            <a:chExt cx="1500" cy="300"/>
          </a:xfrm>
        </p:grpSpPr>
        <p:cxnSp>
          <p:nvCxnSpPr>
            <p:cNvPr id="362" name="Google Shape;362;g1787130d40e_0_305"/>
            <p:cNvCxnSpPr/>
            <p:nvPr/>
          </p:nvCxnSpPr>
          <p:spPr>
            <a:xfrm>
              <a:off x="2051" y="3235"/>
              <a:ext cx="15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3" name="Google Shape;363;g1787130d40e_0_305"/>
            <p:cNvSpPr txBox="1"/>
            <p:nvPr/>
          </p:nvSpPr>
          <p:spPr>
            <a:xfrm>
              <a:off x="2637" y="320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fr-FR" sz="2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g1787130d40e_0_305"/>
          <p:cNvSpPr txBox="1"/>
          <p:nvPr/>
        </p:nvSpPr>
        <p:spPr>
          <a:xfrm>
            <a:off x="1381498" y="5282501"/>
            <a:ext cx="446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Estimation moyenne 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787130d40e_0_305"/>
          <p:cNvSpPr txBox="1"/>
          <p:nvPr/>
        </p:nvSpPr>
        <p:spPr>
          <a:xfrm>
            <a:off x="10565325" y="5286250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1" i="0" lang="fr-FR" sz="2150" u="none" cap="none" strike="noStrike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≈136.67 jH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787130d40e_0_31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Méthode d’estimation par « </a:t>
            </a:r>
            <a:r>
              <a:rPr lang="fr-FR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Jugement d ’experts </a:t>
            </a:r>
            <a:r>
              <a:rPr lang="fr-FR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sz="3600"/>
          </a:p>
        </p:txBody>
      </p:sp>
      <p:sp>
        <p:nvSpPr>
          <p:cNvPr id="372" name="Google Shape;372;g1787130d40e_0_312"/>
          <p:cNvSpPr txBox="1"/>
          <p:nvPr>
            <p:ph idx="1" type="body"/>
          </p:nvPr>
        </p:nvSpPr>
        <p:spPr>
          <a:xfrm>
            <a:off x="1791223" y="1080655"/>
            <a:ext cx="9713400" cy="53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 sz="2800" u="sng"/>
              <a:t>Principe</a:t>
            </a:r>
            <a:r>
              <a:rPr lang="fr-FR" sz="2800"/>
              <a:t>: </a:t>
            </a:r>
            <a:endParaRPr sz="2800"/>
          </a:p>
          <a:p>
            <a:pPr indent="-2857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</a:pPr>
            <a:r>
              <a:rPr lang="fr-FR" sz="2800"/>
              <a:t>un ou plusieurs experts à la fois dans le domaine d'application utilisent leur expertise pour faire des prévisions de coût. Le processus est itéré jusqu’à ce qu’un consensus soit atteint</a:t>
            </a:r>
            <a:endParaRPr sz="28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fr-FR" sz="2800" u="sng"/>
              <a:t>Avantages</a:t>
            </a:r>
            <a:r>
              <a:rPr lang="fr-FR" sz="2800"/>
              <a:t>:</a:t>
            </a:r>
            <a:endParaRPr sz="2800"/>
          </a:p>
          <a:p>
            <a:pPr indent="-2857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</a:pPr>
            <a:r>
              <a:rPr lang="fr-FR" sz="2800"/>
              <a:t>méthode relativement bonne si on a beaucoup d’expérience</a:t>
            </a:r>
            <a:endParaRPr sz="28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fr-FR" sz="2800" u="sng"/>
              <a:t>Inconvénients</a:t>
            </a:r>
            <a:r>
              <a:rPr lang="fr-FR" sz="2800"/>
              <a:t>: </a:t>
            </a:r>
            <a:endParaRPr sz="2800"/>
          </a:p>
          <a:p>
            <a:pPr indent="-2857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</a:pPr>
            <a:r>
              <a:rPr lang="fr-FR" sz="2800"/>
              <a:t>estimations non précises s ’il y a assez peu d ’expertise</a:t>
            </a:r>
            <a:endParaRPr sz="28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fr-FR" sz="2800">
                <a:solidFill>
                  <a:srgbClr val="C00000"/>
                </a:solidFill>
              </a:rPr>
              <a:t>Exemple : </a:t>
            </a:r>
            <a:r>
              <a:rPr lang="fr-FR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Delphi</a:t>
            </a:r>
            <a:r>
              <a:rPr lang="fr-FR" sz="2800">
                <a:solidFill>
                  <a:srgbClr val="C00000"/>
                </a:solidFill>
              </a:rPr>
              <a:t> Wideband</a:t>
            </a:r>
            <a:endParaRPr b="1" sz="2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787130d40e_0_318"/>
          <p:cNvSpPr txBox="1"/>
          <p:nvPr>
            <p:ph type="title"/>
          </p:nvPr>
        </p:nvSpPr>
        <p:spPr>
          <a:xfrm>
            <a:off x="1148850" y="366925"/>
            <a:ext cx="9894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fr-FR" sz="3600">
                <a:solidFill>
                  <a:schemeClr val="dk1"/>
                </a:solidFill>
              </a:rPr>
              <a:t>L</a:t>
            </a:r>
            <a:r>
              <a:rPr lang="fr-FR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méthode Wideband Delphi</a:t>
            </a:r>
            <a:endParaRPr sz="3600"/>
          </a:p>
        </p:txBody>
      </p:sp>
      <p:sp>
        <p:nvSpPr>
          <p:cNvPr id="378" name="Google Shape;378;g1787130d40e_0_318"/>
          <p:cNvSpPr txBox="1"/>
          <p:nvPr>
            <p:ph idx="1" type="body"/>
          </p:nvPr>
        </p:nvSpPr>
        <p:spPr>
          <a:xfrm>
            <a:off x="1092201" y="1383625"/>
            <a:ext cx="10638600" cy="52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❏"/>
            </a:pPr>
            <a:r>
              <a:rPr lang="fr-FR" sz="2800"/>
              <a:t>Élaborée</a:t>
            </a: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 en 1948 par la Rand Corporation;</a:t>
            </a:r>
            <a:endParaRPr sz="2800"/>
          </a:p>
          <a:p>
            <a:pPr indent="-393700" lvl="0" marL="8001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❏"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Fondée sur le </a:t>
            </a:r>
            <a:r>
              <a:rPr lang="fr-FR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jugement d’experts</a:t>
            </a: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800"/>
          </a:p>
          <a:p>
            <a:pPr indent="-393700" lvl="0" marL="8001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❏"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Repose sur un raffinement successif de jugements porté par plusieurs experts jusqu’à obtention d’une convergence;</a:t>
            </a:r>
            <a:endParaRPr sz="2800"/>
          </a:p>
          <a:p>
            <a:pPr indent="-393700" lvl="0" marL="8001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❏"/>
            </a:pPr>
            <a:r>
              <a:rPr lang="fr-FR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Très utilisée dans les projets de développement</a:t>
            </a: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informatique</a:t>
            </a: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 pour estimer les charges,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87130d40e_0_323"/>
          <p:cNvSpPr txBox="1"/>
          <p:nvPr>
            <p:ph type="title"/>
          </p:nvPr>
        </p:nvSpPr>
        <p:spPr>
          <a:xfrm>
            <a:off x="1619277" y="247885"/>
            <a:ext cx="101106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Méthode Wideband Delphi - Etapes d’estimation</a:t>
            </a:r>
            <a:endParaRPr sz="3500"/>
          </a:p>
        </p:txBody>
      </p:sp>
      <p:sp>
        <p:nvSpPr>
          <p:cNvPr id="385" name="Google Shape;385;g1787130d40e_0_323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20/11/2020</a:t>
            </a:r>
            <a:endParaRPr/>
          </a:p>
        </p:txBody>
      </p:sp>
      <p:sp>
        <p:nvSpPr>
          <p:cNvPr id="386" name="Google Shape;386;g1787130d40e_0_323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87" name="Google Shape;387;g1787130d40e_0_323"/>
          <p:cNvSpPr txBox="1"/>
          <p:nvPr>
            <p:ph idx="1" type="body"/>
          </p:nvPr>
        </p:nvSpPr>
        <p:spPr>
          <a:xfrm>
            <a:off x="956350" y="1091350"/>
            <a:ext cx="1079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"/>
              <a:buChar char="🠶"/>
            </a:pPr>
            <a:r>
              <a:rPr b="0" i="0" lang="fr-FR" sz="2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Étape 1 - </a:t>
            </a:r>
            <a:r>
              <a:rPr b="1" i="0" lang="fr-FR" sz="2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Choisir l'équipe </a:t>
            </a:r>
            <a:r>
              <a:rPr b="0" i="0" lang="fr-FR" sz="2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d'estimation et un modérateur</a:t>
            </a:r>
            <a:r>
              <a:rPr lang="fr-FR" sz="2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(chef  de projet)</a:t>
            </a:r>
            <a:endParaRPr sz="2600"/>
          </a:p>
          <a:p>
            <a:pPr indent="-34290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"/>
              <a:buChar char="🠶"/>
            </a:pPr>
            <a:r>
              <a:rPr b="0" i="0" lang="fr-FR" sz="2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Etape 2 : le </a:t>
            </a:r>
            <a:r>
              <a:rPr b="1" i="0" lang="fr-FR" sz="2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modérateur prépare une présentation </a:t>
            </a:r>
            <a:r>
              <a:rPr b="0" i="0" lang="fr-FR" sz="2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du projet , dans laquelle l'équipe reçoit la </a:t>
            </a:r>
            <a:r>
              <a:rPr b="0" i="0" lang="fr-FR" sz="2600" u="none" cap="none" strike="noStrik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spécification du problème et une liste initiale de tâches</a:t>
            </a:r>
            <a:r>
              <a:rPr b="0" i="0" lang="fr-FR" sz="2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; </a:t>
            </a:r>
            <a:endParaRPr sz="2600"/>
          </a:p>
          <a:p>
            <a:pPr indent="-34290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"/>
              <a:buChar char="🠶"/>
            </a:pPr>
            <a:r>
              <a:rPr b="0" i="0" lang="fr-FR" sz="2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Etape 3 : </a:t>
            </a:r>
            <a:r>
              <a:rPr b="1" i="0" lang="fr-FR" sz="2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chaque expert donne sa propre estimation </a:t>
            </a:r>
            <a:r>
              <a:rPr b="0" i="0" lang="fr-FR" sz="2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pour chaque tâche, en utilisant sa propre expérience</a:t>
            </a:r>
            <a:endParaRPr b="0" i="0" sz="26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88" name="Google Shape;388;g1787130d40e_0_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3291" y="3191147"/>
            <a:ext cx="6158560" cy="343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787130d40e_0_33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Times New Roman"/>
              <a:buNone/>
            </a:pPr>
            <a:r>
              <a:rPr lang="fr-FR" sz="3620">
                <a:latin typeface="Times New Roman"/>
                <a:ea typeface="Times New Roman"/>
                <a:cs typeface="Times New Roman"/>
                <a:sym typeface="Times New Roman"/>
              </a:rPr>
              <a:t>Méthode Wideband Delphi - Etapes d’estimation</a:t>
            </a:r>
            <a:endParaRPr sz="3620"/>
          </a:p>
        </p:txBody>
      </p:sp>
      <p:sp>
        <p:nvSpPr>
          <p:cNvPr id="394" name="Google Shape;394;g1787130d40e_0_332"/>
          <p:cNvSpPr txBox="1"/>
          <p:nvPr/>
        </p:nvSpPr>
        <p:spPr>
          <a:xfrm>
            <a:off x="1467853" y="1251285"/>
            <a:ext cx="98178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❏"/>
            </a:pPr>
            <a:r>
              <a:rPr b="0" i="0" lang="fr-FR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Étape 4 - Le </a:t>
            </a:r>
            <a:r>
              <a:rPr b="1" i="0" lang="fr-FR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modérateur appelle l'équipe </a:t>
            </a:r>
            <a:r>
              <a:rPr b="0" i="0" lang="fr-FR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d'estimation pour la </a:t>
            </a:r>
            <a:r>
              <a:rPr b="1" i="0" lang="fr-FR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réunion d'estimation</a:t>
            </a:r>
            <a:r>
              <a:rPr b="0" i="0" lang="fr-FR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❏"/>
            </a:pPr>
            <a:r>
              <a:rPr b="0" i="0" lang="fr-FR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Étape 5 - </a:t>
            </a:r>
            <a:r>
              <a:rPr b="1" i="0" lang="fr-FR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Toute l'équipe d'estimation se rassemble </a:t>
            </a:r>
            <a:r>
              <a:rPr b="0" i="0" lang="fr-FR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la réunion d'estimation.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❏"/>
            </a:pPr>
            <a:r>
              <a:rPr b="0" i="0" lang="fr-FR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Étape 5.1 - Au début de la réunion d'estimation, le modérateur </a:t>
            </a:r>
            <a:r>
              <a:rPr b="1" i="0" lang="fr-FR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recueille les estimations initiales </a:t>
            </a:r>
            <a:r>
              <a:rPr b="0" i="0" lang="fr-FR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chacun des membres de l'équipe.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87130d40e_0_6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5" name="Google Shape;205;g1787130d40e_0_6"/>
          <p:cNvSpPr txBox="1"/>
          <p:nvPr/>
        </p:nvSpPr>
        <p:spPr>
          <a:xfrm>
            <a:off x="9890814" y="5838826"/>
            <a:ext cx="3366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fr-FR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787130d40e_0_6"/>
          <p:cNvSpPr txBox="1"/>
          <p:nvPr>
            <p:ph type="title"/>
          </p:nvPr>
        </p:nvSpPr>
        <p:spPr>
          <a:xfrm>
            <a:off x="1987648" y="298044"/>
            <a:ext cx="9771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fr-FR" sz="2800"/>
              <a:t>Estimation des charges -</a:t>
            </a: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 étape</a:t>
            </a:r>
            <a:r>
              <a:rPr lang="fr-FR" sz="2800"/>
              <a:t> de l’</a:t>
            </a: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 Avant projet (phase de l’avant vente)</a:t>
            </a:r>
            <a:endParaRPr/>
          </a:p>
        </p:txBody>
      </p:sp>
      <p:cxnSp>
        <p:nvCxnSpPr>
          <p:cNvPr id="207" name="Google Shape;207;g1787130d40e_0_6"/>
          <p:cNvCxnSpPr/>
          <p:nvPr/>
        </p:nvCxnSpPr>
        <p:spPr>
          <a:xfrm>
            <a:off x="6569764" y="1219201"/>
            <a:ext cx="0" cy="50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g1787130d40e_0_6"/>
          <p:cNvSpPr/>
          <p:nvPr/>
        </p:nvSpPr>
        <p:spPr>
          <a:xfrm>
            <a:off x="2493064" y="3657601"/>
            <a:ext cx="5715000" cy="1219200"/>
          </a:xfrm>
          <a:prstGeom prst="rect">
            <a:avLst/>
          </a:prstGeom>
          <a:solidFill>
            <a:srgbClr val="FACB9C"/>
          </a:solidFill>
          <a:ln cap="flat" cmpd="sng" w="9525">
            <a:solidFill>
              <a:srgbClr val="A822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A82217"/>
                </a:solidFill>
                <a:latin typeface="Arial"/>
                <a:ea typeface="Arial"/>
                <a:cs typeface="Arial"/>
                <a:sym typeface="Arial"/>
              </a:rPr>
              <a:t>Identifier et estimer la charge du projet</a:t>
            </a:r>
            <a:endParaRPr b="0" i="0" sz="1200" u="none" cap="none" strike="noStrike">
              <a:solidFill>
                <a:srgbClr val="A822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787130d40e_0_6"/>
          <p:cNvSpPr/>
          <p:nvPr/>
        </p:nvSpPr>
        <p:spPr>
          <a:xfrm>
            <a:off x="4207564" y="1144589"/>
            <a:ext cx="1516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"/>
              <a:buNone/>
            </a:pPr>
            <a:r>
              <a:rPr b="0" i="0" lang="fr-FR" sz="1600" u="none" cap="none" strike="noStrike">
                <a:solidFill>
                  <a:srgbClr val="A82217"/>
                </a:solidFill>
                <a:latin typeface="Arial"/>
                <a:ea typeface="Arial"/>
                <a:cs typeface="Arial"/>
                <a:sym typeface="Arial"/>
              </a:rPr>
              <a:t>Chef du projet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787130d40e_0_6"/>
          <p:cNvSpPr/>
          <p:nvPr/>
        </p:nvSpPr>
        <p:spPr>
          <a:xfrm>
            <a:off x="7026964" y="1144589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2217"/>
              </a:buClr>
              <a:buSzPts val="1800"/>
              <a:buFont typeface="Noto Sans"/>
              <a:buNone/>
            </a:pPr>
            <a:r>
              <a:rPr b="1" i="0" lang="fr-FR" sz="1800" u="none" cap="none" strike="noStrike">
                <a:solidFill>
                  <a:srgbClr val="A82217"/>
                </a:solidFill>
                <a:latin typeface="Arial"/>
                <a:ea typeface="Arial"/>
                <a:cs typeface="Arial"/>
                <a:sym typeface="Arial"/>
              </a:rPr>
              <a:t>Experts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787130d40e_0_6"/>
          <p:cNvSpPr/>
          <p:nvPr/>
        </p:nvSpPr>
        <p:spPr>
          <a:xfrm>
            <a:off x="2848664" y="1714501"/>
            <a:ext cx="216000" cy="216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2" name="Google Shape;212;g1787130d40e_0_6"/>
          <p:cNvCxnSpPr/>
          <p:nvPr/>
        </p:nvCxnSpPr>
        <p:spPr>
          <a:xfrm>
            <a:off x="8550964" y="1209676"/>
            <a:ext cx="0" cy="50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g1787130d40e_0_6"/>
          <p:cNvSpPr/>
          <p:nvPr/>
        </p:nvSpPr>
        <p:spPr>
          <a:xfrm>
            <a:off x="5879202" y="2654301"/>
            <a:ext cx="1224000" cy="366600"/>
          </a:xfrm>
          <a:prstGeom prst="roundRect">
            <a:avLst>
              <a:gd fmla="val 16667" name="adj"/>
            </a:avLst>
          </a:prstGeom>
          <a:solidFill>
            <a:srgbClr val="C0C0C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Identification des risques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g1787130d40e_0_6"/>
          <p:cNvCxnSpPr>
            <a:stCxn id="215" idx="2"/>
            <a:endCxn id="213" idx="0"/>
          </p:cNvCxnSpPr>
          <p:nvPr/>
        </p:nvCxnSpPr>
        <p:spPr>
          <a:xfrm>
            <a:off x="6491202" y="2500201"/>
            <a:ext cx="0" cy="154200"/>
          </a:xfrm>
          <a:prstGeom prst="straightConnector1">
            <a:avLst/>
          </a:prstGeom>
          <a:noFill/>
          <a:ln cap="flat" cmpd="sng" w="9525">
            <a:solidFill>
              <a:srgbClr val="96969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g1787130d40e_0_6"/>
          <p:cNvCxnSpPr>
            <a:stCxn id="217" idx="1"/>
            <a:endCxn id="218" idx="3"/>
          </p:cNvCxnSpPr>
          <p:nvPr/>
        </p:nvCxnSpPr>
        <p:spPr>
          <a:xfrm flipH="1">
            <a:off x="3442489" y="5822101"/>
            <a:ext cx="431700" cy="1104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96969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18" name="Google Shape;218;g1787130d40e_0_6"/>
          <p:cNvSpPr txBox="1"/>
          <p:nvPr/>
        </p:nvSpPr>
        <p:spPr>
          <a:xfrm>
            <a:off x="2702614" y="5643564"/>
            <a:ext cx="739800" cy="57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</a:t>
            </a:r>
            <a:b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b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b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787130d40e_0_6"/>
          <p:cNvSpPr/>
          <p:nvPr/>
        </p:nvSpPr>
        <p:spPr>
          <a:xfrm>
            <a:off x="3750364" y="1635126"/>
            <a:ext cx="1224000" cy="366600"/>
          </a:xfrm>
          <a:prstGeom prst="roundRect">
            <a:avLst>
              <a:gd fmla="val 16667" name="adj"/>
            </a:avLst>
          </a:prstGeom>
          <a:solidFill>
            <a:srgbClr val="C0C0C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Identification des exigences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g1787130d40e_0_6"/>
          <p:cNvCxnSpPr>
            <a:endCxn id="219" idx="0"/>
          </p:cNvCxnSpPr>
          <p:nvPr/>
        </p:nvCxnSpPr>
        <p:spPr>
          <a:xfrm>
            <a:off x="3563764" y="1409826"/>
            <a:ext cx="798600" cy="225300"/>
          </a:xfrm>
          <a:prstGeom prst="bentConnector2">
            <a:avLst/>
          </a:prstGeom>
          <a:noFill/>
          <a:ln cap="flat" cmpd="sng" w="9525">
            <a:solidFill>
              <a:srgbClr val="96969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21" name="Google Shape;221;g1787130d40e_0_6"/>
          <p:cNvCxnSpPr>
            <a:stCxn id="219" idx="3"/>
            <a:endCxn id="222" idx="1"/>
          </p:cNvCxnSpPr>
          <p:nvPr/>
        </p:nvCxnSpPr>
        <p:spPr>
          <a:xfrm>
            <a:off x="4974364" y="1818426"/>
            <a:ext cx="555600" cy="6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96969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22" name="Google Shape;222;g1787130d40e_0_6"/>
          <p:cNvSpPr txBox="1"/>
          <p:nvPr/>
        </p:nvSpPr>
        <p:spPr>
          <a:xfrm>
            <a:off x="5529951" y="1600200"/>
            <a:ext cx="993900" cy="4494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Référentiel exigences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787130d40e_0_6"/>
          <p:cNvSpPr/>
          <p:nvPr/>
        </p:nvSpPr>
        <p:spPr>
          <a:xfrm>
            <a:off x="8779564" y="5010151"/>
            <a:ext cx="1371600" cy="595200"/>
          </a:xfrm>
          <a:prstGeom prst="roundRect">
            <a:avLst>
              <a:gd fmla="val 16667" name="adj"/>
            </a:avLst>
          </a:prstGeom>
          <a:solidFill>
            <a:srgbClr val="C0C0C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de l’estimation et du planning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787130d40e_0_6"/>
          <p:cNvSpPr txBox="1"/>
          <p:nvPr/>
        </p:nvSpPr>
        <p:spPr>
          <a:xfrm>
            <a:off x="8597002" y="3859214"/>
            <a:ext cx="792300" cy="433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Estimation</a:t>
            </a:r>
            <a:b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b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787130d40e_0_6"/>
          <p:cNvSpPr/>
          <p:nvPr/>
        </p:nvSpPr>
        <p:spPr>
          <a:xfrm>
            <a:off x="5879202" y="2133601"/>
            <a:ext cx="1224000" cy="366600"/>
          </a:xfrm>
          <a:prstGeom prst="roundRect">
            <a:avLst>
              <a:gd fmla="val 16667" name="adj"/>
            </a:avLst>
          </a:prstGeom>
          <a:solidFill>
            <a:srgbClr val="C0C0C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Élaboration de la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787130d40e_0_6"/>
          <p:cNvSpPr/>
          <p:nvPr/>
        </p:nvSpPr>
        <p:spPr>
          <a:xfrm>
            <a:off x="2493078" y="4114800"/>
            <a:ext cx="1516200" cy="365100"/>
          </a:xfrm>
          <a:prstGeom prst="roundRect">
            <a:avLst>
              <a:gd fmla="val 16667" name="adj"/>
            </a:avLst>
          </a:prstGeom>
          <a:solidFill>
            <a:srgbClr val="C0C0C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Identifier les tâches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1787130d40e_0_6"/>
          <p:cNvCxnSpPr>
            <a:stCxn id="227" idx="2"/>
            <a:endCxn id="228" idx="3"/>
          </p:cNvCxnSpPr>
          <p:nvPr/>
        </p:nvCxnSpPr>
        <p:spPr>
          <a:xfrm rot="5400000">
            <a:off x="7599964" y="1381101"/>
            <a:ext cx="267600" cy="3547200"/>
          </a:xfrm>
          <a:prstGeom prst="bentConnector2">
            <a:avLst/>
          </a:prstGeom>
          <a:noFill/>
          <a:ln cap="flat" cmpd="sng" w="9525">
            <a:solidFill>
              <a:srgbClr val="A8221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g1787130d40e_0_6"/>
          <p:cNvSpPr/>
          <p:nvPr/>
        </p:nvSpPr>
        <p:spPr>
          <a:xfrm>
            <a:off x="4736202" y="5124451"/>
            <a:ext cx="1224000" cy="366600"/>
          </a:xfrm>
          <a:prstGeom prst="roundRect">
            <a:avLst>
              <a:gd fmla="val 16667" name="adj"/>
            </a:avLst>
          </a:prstGeom>
          <a:solidFill>
            <a:srgbClr val="C0C0C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Planification du projet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g1787130d40e_0_6"/>
          <p:cNvCxnSpPr>
            <a:stCxn id="223" idx="2"/>
            <a:endCxn id="217" idx="3"/>
          </p:cNvCxnSpPr>
          <p:nvPr/>
        </p:nvCxnSpPr>
        <p:spPr>
          <a:xfrm rot="5400000">
            <a:off x="7173364" y="3530251"/>
            <a:ext cx="216900" cy="4367100"/>
          </a:xfrm>
          <a:prstGeom prst="bentConnector2">
            <a:avLst/>
          </a:prstGeom>
          <a:noFill/>
          <a:ln cap="flat" cmpd="sng" w="9525">
            <a:solidFill>
              <a:srgbClr val="96969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g1787130d40e_0_6"/>
          <p:cNvCxnSpPr>
            <a:stCxn id="208" idx="2"/>
            <a:endCxn id="229" idx="0"/>
          </p:cNvCxnSpPr>
          <p:nvPr/>
        </p:nvCxnSpPr>
        <p:spPr>
          <a:xfrm rot="5400000">
            <a:off x="5225464" y="4999501"/>
            <a:ext cx="247800" cy="2400"/>
          </a:xfrm>
          <a:prstGeom prst="bentConnector3">
            <a:avLst>
              <a:gd fmla="val 49970" name="adj1"/>
            </a:avLst>
          </a:prstGeom>
          <a:noFill/>
          <a:ln cap="flat" cmpd="sng" w="9525">
            <a:solidFill>
              <a:srgbClr val="A8221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" name="Google Shape;232;g1787130d40e_0_6"/>
          <p:cNvSpPr txBox="1"/>
          <p:nvPr/>
        </p:nvSpPr>
        <p:spPr>
          <a:xfrm>
            <a:off x="6946002" y="5091114"/>
            <a:ext cx="792300" cy="4335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br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br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g1787130d40e_0_6"/>
          <p:cNvCxnSpPr>
            <a:stCxn id="229" idx="3"/>
            <a:endCxn id="232" idx="1"/>
          </p:cNvCxnSpPr>
          <p:nvPr/>
        </p:nvCxnSpPr>
        <p:spPr>
          <a:xfrm>
            <a:off x="5960202" y="5307751"/>
            <a:ext cx="985800" cy="0"/>
          </a:xfrm>
          <a:prstGeom prst="straightConnector1">
            <a:avLst/>
          </a:prstGeom>
          <a:noFill/>
          <a:ln cap="flat" cmpd="sng" w="9525">
            <a:solidFill>
              <a:srgbClr val="A82217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17" name="Google Shape;217;g1787130d40e_0_6"/>
          <p:cNvSpPr/>
          <p:nvPr/>
        </p:nvSpPr>
        <p:spPr>
          <a:xfrm>
            <a:off x="3874189" y="5638801"/>
            <a:ext cx="1224000" cy="366600"/>
          </a:xfrm>
          <a:prstGeom prst="roundRect">
            <a:avLst>
              <a:gd fmla="val 16667" name="adj"/>
            </a:avLst>
          </a:prstGeom>
          <a:solidFill>
            <a:srgbClr val="C0C0C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Rédaction de la réponse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787130d40e_0_6"/>
          <p:cNvSpPr/>
          <p:nvPr/>
        </p:nvSpPr>
        <p:spPr>
          <a:xfrm>
            <a:off x="8550964" y="1143001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2217"/>
              </a:buClr>
              <a:buSzPts val="1800"/>
              <a:buFont typeface="Noto Sans"/>
              <a:buNone/>
            </a:pPr>
            <a:r>
              <a:rPr b="1" i="0" lang="fr-FR" sz="1800" u="none" cap="none" strike="noStrike">
                <a:solidFill>
                  <a:srgbClr val="A82217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787130d40e_0_6"/>
          <p:cNvSpPr/>
          <p:nvPr/>
        </p:nvSpPr>
        <p:spPr>
          <a:xfrm>
            <a:off x="4736202" y="3105151"/>
            <a:ext cx="1224000" cy="366600"/>
          </a:xfrm>
          <a:prstGeom prst="roundRect">
            <a:avLst>
              <a:gd fmla="val 16667" name="adj"/>
            </a:avLst>
          </a:prstGeom>
          <a:solidFill>
            <a:srgbClr val="C0C0C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Choix du cycle de vie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787130d40e_0_6"/>
          <p:cNvSpPr/>
          <p:nvPr/>
        </p:nvSpPr>
        <p:spPr>
          <a:xfrm>
            <a:off x="4626664" y="4095751"/>
            <a:ext cx="1224000" cy="366600"/>
          </a:xfrm>
          <a:prstGeom prst="roundRect">
            <a:avLst>
              <a:gd fmla="val 16667" name="adj"/>
            </a:avLst>
          </a:prstGeom>
          <a:solidFill>
            <a:srgbClr val="C0C0C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Définir les ressources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787130d40e_0_6"/>
          <p:cNvSpPr/>
          <p:nvPr/>
        </p:nvSpPr>
        <p:spPr>
          <a:xfrm>
            <a:off x="8931964" y="2654301"/>
            <a:ext cx="1150800" cy="366600"/>
          </a:xfrm>
          <a:prstGeom prst="roundRect">
            <a:avLst>
              <a:gd fmla="val 16667" name="adj"/>
            </a:avLst>
          </a:prstGeom>
          <a:solidFill>
            <a:srgbClr val="C0C0C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des risques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787130d40e_0_6"/>
          <p:cNvSpPr txBox="1"/>
          <p:nvPr/>
        </p:nvSpPr>
        <p:spPr>
          <a:xfrm>
            <a:off x="7454002" y="2620964"/>
            <a:ext cx="792300" cy="433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Risques</a:t>
            </a:r>
            <a:b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b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g1787130d40e_0_6"/>
          <p:cNvCxnSpPr>
            <a:stCxn id="213" idx="3"/>
            <a:endCxn id="236" idx="1"/>
          </p:cNvCxnSpPr>
          <p:nvPr/>
        </p:nvCxnSpPr>
        <p:spPr>
          <a:xfrm>
            <a:off x="7103202" y="2837601"/>
            <a:ext cx="350700" cy="0"/>
          </a:xfrm>
          <a:prstGeom prst="straightConnector1">
            <a:avLst/>
          </a:prstGeom>
          <a:noFill/>
          <a:ln cap="flat" cmpd="sng" w="9525">
            <a:solidFill>
              <a:srgbClr val="969696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g1787130d40e_0_6"/>
          <p:cNvCxnSpPr>
            <a:stCxn id="236" idx="3"/>
            <a:endCxn id="227" idx="1"/>
          </p:cNvCxnSpPr>
          <p:nvPr/>
        </p:nvCxnSpPr>
        <p:spPr>
          <a:xfrm>
            <a:off x="8246302" y="2837714"/>
            <a:ext cx="685800" cy="0"/>
          </a:xfrm>
          <a:prstGeom prst="straightConnector1">
            <a:avLst/>
          </a:prstGeom>
          <a:noFill/>
          <a:ln cap="flat" cmpd="sng" w="9525">
            <a:solidFill>
              <a:srgbClr val="96969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g1787130d40e_0_6"/>
          <p:cNvCxnSpPr>
            <a:stCxn id="232" idx="3"/>
            <a:endCxn id="223" idx="1"/>
          </p:cNvCxnSpPr>
          <p:nvPr/>
        </p:nvCxnSpPr>
        <p:spPr>
          <a:xfrm>
            <a:off x="7738302" y="5307864"/>
            <a:ext cx="1041300" cy="0"/>
          </a:xfrm>
          <a:prstGeom prst="straightConnector1">
            <a:avLst/>
          </a:prstGeom>
          <a:noFill/>
          <a:ln cap="flat" cmpd="sng" w="9525">
            <a:solidFill>
              <a:srgbClr val="A8221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" name="Google Shape;240;g1787130d40e_0_6"/>
          <p:cNvCxnSpPr>
            <a:stCxn id="225" idx="3"/>
            <a:endCxn id="224" idx="1"/>
          </p:cNvCxnSpPr>
          <p:nvPr/>
        </p:nvCxnSpPr>
        <p:spPr>
          <a:xfrm flipH="1" rot="10800000">
            <a:off x="4009278" y="4075950"/>
            <a:ext cx="4587600" cy="221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96969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41" name="Google Shape;241;g1787130d40e_0_6"/>
          <p:cNvSpPr/>
          <p:nvPr/>
        </p:nvSpPr>
        <p:spPr>
          <a:xfrm>
            <a:off x="6569764" y="4006514"/>
            <a:ext cx="1224000" cy="366600"/>
          </a:xfrm>
          <a:prstGeom prst="roundRect">
            <a:avLst>
              <a:gd fmla="val 16667" name="adj"/>
            </a:avLst>
          </a:prstGeom>
          <a:solidFill>
            <a:srgbClr val="C0C0C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Estimation des charges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g1787130d40e_0_6"/>
          <p:cNvCxnSpPr>
            <a:stCxn id="228" idx="2"/>
            <a:endCxn id="208" idx="0"/>
          </p:cNvCxnSpPr>
          <p:nvPr/>
        </p:nvCxnSpPr>
        <p:spPr>
          <a:xfrm flipH="1" rot="-5400000">
            <a:off x="5256402" y="3563551"/>
            <a:ext cx="186000" cy="2400"/>
          </a:xfrm>
          <a:prstGeom prst="bentConnector3">
            <a:avLst>
              <a:gd fmla="val 49584" name="adj1"/>
            </a:avLst>
          </a:prstGeom>
          <a:noFill/>
          <a:ln cap="flat" cmpd="sng" w="9525">
            <a:solidFill>
              <a:srgbClr val="A8221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g1787130d40e_0_6"/>
          <p:cNvCxnSpPr>
            <a:stCxn id="211" idx="6"/>
            <a:endCxn id="219" idx="1"/>
          </p:cNvCxnSpPr>
          <p:nvPr/>
        </p:nvCxnSpPr>
        <p:spPr>
          <a:xfrm flipH="1" rot="10800000">
            <a:off x="3064664" y="1818301"/>
            <a:ext cx="685800" cy="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6969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g1787130d40e_0_6"/>
          <p:cNvCxnSpPr>
            <a:stCxn id="217" idx="1"/>
          </p:cNvCxnSpPr>
          <p:nvPr/>
        </p:nvCxnSpPr>
        <p:spPr>
          <a:xfrm rot="10800000">
            <a:off x="3564589" y="5730001"/>
            <a:ext cx="309600" cy="92100"/>
          </a:xfrm>
          <a:prstGeom prst="bentConnector3">
            <a:avLst>
              <a:gd fmla="val 49739" name="adj1"/>
            </a:avLst>
          </a:prstGeom>
          <a:noFill/>
          <a:ln cap="flat" cmpd="sng" w="9525">
            <a:solidFill>
              <a:srgbClr val="969696"/>
            </a:solidFill>
            <a:prstDash val="dash"/>
            <a:miter lim="800000"/>
            <a:headEnd len="sm" w="sm" type="none"/>
            <a:tailEnd len="med" w="med" type="triangle"/>
          </a:ln>
        </p:spPr>
      </p:cxnSp>
      <p:grpSp>
        <p:nvGrpSpPr>
          <p:cNvPr id="245" name="Google Shape;245;g1787130d40e_0_6"/>
          <p:cNvGrpSpPr/>
          <p:nvPr/>
        </p:nvGrpSpPr>
        <p:grpSpPr>
          <a:xfrm>
            <a:off x="4359964" y="6146801"/>
            <a:ext cx="476250" cy="476250"/>
            <a:chOff x="3923" y="4050"/>
            <a:chExt cx="300" cy="300"/>
          </a:xfrm>
        </p:grpSpPr>
        <p:sp>
          <p:nvSpPr>
            <p:cNvPr id="246" name="Google Shape;246;g1787130d40e_0_6"/>
            <p:cNvSpPr/>
            <p:nvPr/>
          </p:nvSpPr>
          <p:spPr>
            <a:xfrm>
              <a:off x="3932" y="4061"/>
              <a:ext cx="0" cy="0"/>
            </a:xfrm>
            <a:prstGeom prst="ellipse">
              <a:avLst/>
            </a:prstGeom>
            <a:solidFill>
              <a:schemeClr val="folHlink"/>
            </a:solidFill>
            <a:ln cap="flat" cmpd="sng" w="9525">
              <a:solidFill>
                <a:schemeClr val="fol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7" name="Google Shape;247;g1787130d40e_0_6"/>
            <p:cNvSpPr/>
            <p:nvPr/>
          </p:nvSpPr>
          <p:spPr>
            <a:xfrm>
              <a:off x="3923" y="4050"/>
              <a:ext cx="300" cy="300"/>
            </a:xfrm>
            <a:prstGeom prst="ellipse">
              <a:avLst/>
            </a:prstGeom>
            <a:solidFill>
              <a:schemeClr val="folHlink"/>
            </a:solidFill>
            <a:ln cap="flat" cmpd="sng" w="9525">
              <a:solidFill>
                <a:schemeClr val="fol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cxnSp>
        <p:nvCxnSpPr>
          <p:cNvPr id="248" name="Google Shape;248;g1787130d40e_0_6"/>
          <p:cNvCxnSpPr>
            <a:stCxn id="217" idx="2"/>
            <a:endCxn id="247" idx="0"/>
          </p:cNvCxnSpPr>
          <p:nvPr/>
        </p:nvCxnSpPr>
        <p:spPr>
          <a:xfrm flipH="1" rot="-5400000">
            <a:off x="4471489" y="6020101"/>
            <a:ext cx="141300" cy="111900"/>
          </a:xfrm>
          <a:prstGeom prst="bentConnector3">
            <a:avLst>
              <a:gd fmla="val 49436" name="adj1"/>
            </a:avLst>
          </a:prstGeom>
          <a:noFill/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g1787130d40e_0_6"/>
          <p:cNvCxnSpPr>
            <a:endCxn id="250" idx="1"/>
          </p:cNvCxnSpPr>
          <p:nvPr/>
        </p:nvCxnSpPr>
        <p:spPr>
          <a:xfrm>
            <a:off x="5960140" y="3384896"/>
            <a:ext cx="3193800" cy="19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A8221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0" name="Google Shape;250;g1787130d40e_0_6"/>
          <p:cNvSpPr/>
          <p:nvPr/>
        </p:nvSpPr>
        <p:spPr>
          <a:xfrm>
            <a:off x="9153940" y="3384896"/>
            <a:ext cx="1295400" cy="381000"/>
          </a:xfrm>
          <a:prstGeom prst="roundRect">
            <a:avLst>
              <a:gd fmla="val 16667" name="adj"/>
            </a:avLst>
          </a:prstGeom>
          <a:solidFill>
            <a:srgbClr val="C0C0C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du cycle de vie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787130d40e_0_6"/>
          <p:cNvSpPr txBox="1"/>
          <p:nvPr/>
        </p:nvSpPr>
        <p:spPr>
          <a:xfrm>
            <a:off x="1583428" y="1384302"/>
            <a:ext cx="739800" cy="57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Demande (Cahier de charges…)</a:t>
            </a:r>
            <a:b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b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b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787130d40e_0_33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Times New Roman"/>
              <a:buNone/>
            </a:pPr>
            <a:r>
              <a:rPr lang="fr-FR" sz="3620">
                <a:latin typeface="Times New Roman"/>
                <a:ea typeface="Times New Roman"/>
                <a:cs typeface="Times New Roman"/>
                <a:sym typeface="Times New Roman"/>
              </a:rPr>
              <a:t>Méthode Wideband Delphi - Etapes d’estimation</a:t>
            </a:r>
            <a:endParaRPr sz="3620"/>
          </a:p>
        </p:txBody>
      </p:sp>
      <p:pic>
        <p:nvPicPr>
          <p:cNvPr descr="Techniques d'estimation - Delphi large bande" id="400" name="Google Shape;400;g1787130d40e_0_3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0129" y="2730674"/>
            <a:ext cx="6002400" cy="37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1787130d40e_0_337"/>
          <p:cNvSpPr txBox="1"/>
          <p:nvPr/>
        </p:nvSpPr>
        <p:spPr>
          <a:xfrm>
            <a:off x="721895" y="1350028"/>
            <a:ext cx="1004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fr-F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Étape 5.2 - Il </a:t>
            </a:r>
            <a:r>
              <a:rPr b="1" i="0" lang="fr-F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trace ensuite sur un graphique </a:t>
            </a:r>
            <a:r>
              <a:rPr b="0" i="0" lang="fr-F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l’estimation totale du projet de chaque membre sur la ligne du premier tour sous la forme d’un 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87130d40e_0_34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Times New Roman"/>
              <a:buNone/>
            </a:pPr>
            <a:r>
              <a:rPr lang="fr-FR" sz="3620">
                <a:latin typeface="Times New Roman"/>
                <a:ea typeface="Times New Roman"/>
                <a:cs typeface="Times New Roman"/>
                <a:sym typeface="Times New Roman"/>
              </a:rPr>
              <a:t>Méthode Wideband Delphi - Étapes d’estimation</a:t>
            </a:r>
            <a:endParaRPr sz="3620"/>
          </a:p>
        </p:txBody>
      </p:sp>
      <p:sp>
        <p:nvSpPr>
          <p:cNvPr id="407" name="Google Shape;407;g1787130d40e_0_343"/>
          <p:cNvSpPr txBox="1"/>
          <p:nvPr>
            <p:ph idx="1" type="body"/>
          </p:nvPr>
        </p:nvSpPr>
        <p:spPr>
          <a:xfrm>
            <a:off x="1756610" y="1235389"/>
            <a:ext cx="10217100" cy="4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b="1" i="0" lang="fr-FR" sz="2800">
                <a:solidFill>
                  <a:schemeClr val="dk1"/>
                </a:solidFill>
              </a:rPr>
              <a:t>Étape 5.3 </a:t>
            </a:r>
            <a:r>
              <a:rPr b="0" i="0" lang="fr-FR" sz="2800">
                <a:solidFill>
                  <a:schemeClr val="dk1"/>
                </a:solidFill>
              </a:rPr>
              <a:t>- Chaque membre de l'équipe </a:t>
            </a:r>
            <a:r>
              <a:rPr lang="fr-FR" sz="2800">
                <a:solidFill>
                  <a:schemeClr val="dk1"/>
                </a:solidFill>
              </a:rPr>
              <a:t>présente</a:t>
            </a:r>
            <a:r>
              <a:rPr b="0" i="0" lang="fr-FR" sz="2800">
                <a:solidFill>
                  <a:schemeClr val="dk1"/>
                </a:solidFill>
              </a:rPr>
              <a:t> la liste </a:t>
            </a:r>
            <a:r>
              <a:rPr b="1" i="0" lang="fr-FR" sz="2800">
                <a:solidFill>
                  <a:schemeClr val="dk1"/>
                </a:solidFill>
              </a:rPr>
              <a:t>détaillée des tâches qu'il a fait + l’estimation .</a:t>
            </a:r>
            <a:endParaRPr sz="2800"/>
          </a:p>
          <a:p>
            <a:pPr indent="-2984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➢"/>
            </a:pPr>
            <a:r>
              <a:rPr b="0" i="0" lang="fr-FR" sz="2800">
                <a:solidFill>
                  <a:schemeClr val="dk1"/>
                </a:solidFill>
              </a:rPr>
              <a:t>Les listes de tâches détaillées individuelles contribuent à une liste de tâches plus complète une fois combinées.</a:t>
            </a:r>
            <a:endParaRPr sz="2800"/>
          </a:p>
          <a:p>
            <a:pPr indent="0" lvl="0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i="0" sz="2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❖"/>
            </a:pPr>
            <a:r>
              <a:rPr b="1" i="0" lang="fr-FR" sz="2800">
                <a:solidFill>
                  <a:schemeClr val="dk1"/>
                </a:solidFill>
              </a:rPr>
              <a:t>Étape 5.4 </a:t>
            </a:r>
            <a:r>
              <a:rPr b="0" i="0" lang="fr-FR" sz="2800">
                <a:solidFill>
                  <a:schemeClr val="dk1"/>
                </a:solidFill>
              </a:rPr>
              <a:t>- L'équipe </a:t>
            </a:r>
            <a:r>
              <a:rPr b="1" i="0" lang="fr-FR" sz="2800">
                <a:solidFill>
                  <a:schemeClr val="dk1"/>
                </a:solidFill>
              </a:rPr>
              <a:t>discute ensuite t</a:t>
            </a:r>
            <a:r>
              <a:rPr b="0" i="0" lang="fr-FR" sz="2800">
                <a:solidFill>
                  <a:schemeClr val="dk1"/>
                </a:solidFill>
              </a:rPr>
              <a:t>out doute / problème qu'ils ont sur les tâches auxquelles ils sont arrivés,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87130d40e_0_34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Times New Roman"/>
              <a:buNone/>
            </a:pPr>
            <a:r>
              <a:rPr lang="fr-FR" sz="3620">
                <a:latin typeface="Times New Roman"/>
                <a:ea typeface="Times New Roman"/>
                <a:cs typeface="Times New Roman"/>
                <a:sym typeface="Times New Roman"/>
              </a:rPr>
              <a:t>Méthode Wideband Delphi - Etapes d’estimation</a:t>
            </a:r>
            <a:endParaRPr sz="3620"/>
          </a:p>
        </p:txBody>
      </p:sp>
      <p:sp>
        <p:nvSpPr>
          <p:cNvPr id="413" name="Google Shape;413;g1787130d40e_0_348"/>
          <p:cNvSpPr txBox="1"/>
          <p:nvPr>
            <p:ph idx="1" type="body"/>
          </p:nvPr>
        </p:nvSpPr>
        <p:spPr>
          <a:xfrm>
            <a:off x="1271635" y="1080655"/>
            <a:ext cx="10229400" cy="4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i="0" lang="fr-FR" sz="2700">
                <a:solidFill>
                  <a:schemeClr val="dk1"/>
                </a:solidFill>
              </a:rPr>
              <a:t>Étape 5.5 </a:t>
            </a:r>
            <a:r>
              <a:rPr b="0" i="0" lang="fr-FR" sz="2700">
                <a:solidFill>
                  <a:schemeClr val="dk1"/>
                </a:solidFill>
              </a:rPr>
              <a:t>- Chaque </a:t>
            </a:r>
            <a:r>
              <a:rPr b="1" i="0" lang="fr-FR" sz="2700">
                <a:solidFill>
                  <a:schemeClr val="dk1"/>
                </a:solidFill>
              </a:rPr>
              <a:t>membre</a:t>
            </a:r>
            <a:r>
              <a:rPr b="0" i="0" lang="fr-FR" sz="2700">
                <a:solidFill>
                  <a:schemeClr val="dk1"/>
                </a:solidFill>
              </a:rPr>
              <a:t> </a:t>
            </a:r>
            <a:r>
              <a:rPr b="1" i="0" lang="fr-FR" sz="2700">
                <a:solidFill>
                  <a:schemeClr val="dk1"/>
                </a:solidFill>
              </a:rPr>
              <a:t>de</a:t>
            </a:r>
            <a:r>
              <a:rPr b="0" i="0" lang="fr-FR" sz="2700">
                <a:solidFill>
                  <a:schemeClr val="dk1"/>
                </a:solidFill>
              </a:rPr>
              <a:t> </a:t>
            </a:r>
            <a:r>
              <a:rPr b="1" i="0" lang="fr-FR" sz="2700">
                <a:solidFill>
                  <a:schemeClr val="dk1"/>
                </a:solidFill>
              </a:rPr>
              <a:t>l'équipe  revoit sa liste de tâches</a:t>
            </a:r>
            <a:r>
              <a:rPr b="0" i="0" lang="fr-FR" sz="2700">
                <a:solidFill>
                  <a:schemeClr val="dk1"/>
                </a:solidFill>
              </a:rPr>
              <a:t>, et apporte des modifications si nécessaire. Les estimations de tâches peuvent également nécessiter des </a:t>
            </a:r>
            <a:r>
              <a:rPr b="1" i="0" lang="fr-FR" sz="2700">
                <a:solidFill>
                  <a:schemeClr val="dk1"/>
                </a:solidFill>
              </a:rPr>
              <a:t>ajustements</a:t>
            </a:r>
            <a:r>
              <a:rPr b="0" i="0" lang="fr-FR" sz="2700">
                <a:solidFill>
                  <a:schemeClr val="dk1"/>
                </a:solidFill>
              </a:rPr>
              <a:t> basés sur la discussion, qui sont notés comme </a:t>
            </a:r>
            <a:r>
              <a:rPr b="1" i="0" lang="fr-FR" sz="2700">
                <a:solidFill>
                  <a:schemeClr val="dk1"/>
                </a:solidFill>
              </a:rPr>
              <a:t>+ N heures</a:t>
            </a:r>
            <a:r>
              <a:rPr b="0" i="0" lang="fr-FR" sz="2700">
                <a:solidFill>
                  <a:schemeClr val="dk1"/>
                </a:solidFill>
              </a:rPr>
              <a:t>. pour plus d'effort et  </a:t>
            </a:r>
            <a:r>
              <a:rPr b="1" i="0" lang="fr-FR" sz="2700">
                <a:solidFill>
                  <a:schemeClr val="dk1"/>
                </a:solidFill>
              </a:rPr>
              <a:t>–N heures</a:t>
            </a:r>
            <a:r>
              <a:rPr b="0" i="0" lang="fr-FR" sz="2700">
                <a:solidFill>
                  <a:schemeClr val="dk1"/>
                </a:solidFill>
              </a:rPr>
              <a:t>. pour moins d'efforts. </a:t>
            </a:r>
            <a:endParaRPr b="1" sz="2700">
              <a:solidFill>
                <a:schemeClr val="dk1"/>
              </a:solidFill>
            </a:endParaRPr>
          </a:p>
          <a:p>
            <a:pPr indent="-4000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t/>
            </a:r>
            <a:endParaRPr sz="2700"/>
          </a:p>
        </p:txBody>
      </p:sp>
      <p:sp>
        <p:nvSpPr>
          <p:cNvPr id="414" name="Google Shape;414;g1787130d40e_0_34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5" name="Google Shape;415;g1787130d40e_0_348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6" name="Google Shape;416;g1787130d40e_0_348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7" name="Google Shape;417;g1787130d40e_0_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711" y="3272617"/>
            <a:ext cx="6453689" cy="358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787130d40e_0_357"/>
          <p:cNvSpPr txBox="1"/>
          <p:nvPr>
            <p:ph type="title"/>
          </p:nvPr>
        </p:nvSpPr>
        <p:spPr>
          <a:xfrm>
            <a:off x="2046762" y="236183"/>
            <a:ext cx="1005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fr-FR" sz="3700">
                <a:latin typeface="Times New Roman"/>
                <a:ea typeface="Times New Roman"/>
                <a:cs typeface="Times New Roman"/>
                <a:sym typeface="Times New Roman"/>
              </a:rPr>
              <a:t>Méthode Wideband Delphi - Etapes d’estimation</a:t>
            </a:r>
            <a:endParaRPr sz="3700"/>
          </a:p>
        </p:txBody>
      </p:sp>
      <p:sp>
        <p:nvSpPr>
          <p:cNvPr id="424" name="Google Shape;424;g1787130d40e_0_357"/>
          <p:cNvSpPr txBox="1"/>
          <p:nvPr>
            <p:ph idx="1" type="body"/>
          </p:nvPr>
        </p:nvSpPr>
        <p:spPr>
          <a:xfrm>
            <a:off x="1052186" y="1293223"/>
            <a:ext cx="11139900" cy="51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fr-FR" sz="2800">
                <a:solidFill>
                  <a:srgbClr val="4F5B69"/>
                </a:solidFill>
              </a:rPr>
              <a:t>Étape 5.6 </a:t>
            </a:r>
            <a:r>
              <a:rPr b="0" i="0" lang="fr-FR" sz="2800">
                <a:solidFill>
                  <a:srgbClr val="4F5B69"/>
                </a:solidFill>
              </a:rPr>
              <a:t>- Le </a:t>
            </a:r>
            <a:r>
              <a:rPr b="1" i="0" lang="fr-FR" sz="2800">
                <a:solidFill>
                  <a:srgbClr val="4F5B69"/>
                </a:solidFill>
              </a:rPr>
              <a:t>modérateur recueille les modifications les estimations </a:t>
            </a:r>
            <a:r>
              <a:rPr b="0" i="0" lang="fr-FR" sz="2800">
                <a:solidFill>
                  <a:srgbClr val="4F5B69"/>
                </a:solidFill>
              </a:rPr>
              <a:t>de tous les membres de l'équipe et les trace sur la ligne du </a:t>
            </a:r>
            <a:r>
              <a:rPr b="1" i="0" lang="fr-FR" sz="2800">
                <a:solidFill>
                  <a:srgbClr val="4F5B69"/>
                </a:solidFill>
              </a:rPr>
              <a:t>deuxième tour</a:t>
            </a:r>
            <a:r>
              <a:rPr b="0" i="0" lang="fr-FR" sz="2800">
                <a:solidFill>
                  <a:srgbClr val="4F5B69"/>
                </a:solidFill>
              </a:rPr>
              <a:t>.  Dans ce tour, la plage sera </a:t>
            </a:r>
            <a:r>
              <a:rPr b="1" i="0" lang="fr-FR" sz="2800">
                <a:solidFill>
                  <a:srgbClr val="4F5B69"/>
                </a:solidFill>
              </a:rPr>
              <a:t>plus étroite par rapport</a:t>
            </a:r>
            <a:r>
              <a:rPr b="0" i="0" lang="fr-FR" sz="2800">
                <a:solidFill>
                  <a:srgbClr val="4F5B69"/>
                </a:solidFill>
              </a:rPr>
              <a:t> à la </a:t>
            </a:r>
            <a:r>
              <a:rPr b="1" i="0" lang="fr-FR" sz="2800">
                <a:solidFill>
                  <a:srgbClr val="4F5B69"/>
                </a:solidFill>
              </a:rPr>
              <a:t>précédente</a:t>
            </a:r>
            <a:r>
              <a:rPr b="0" i="0" lang="fr-FR" sz="2800">
                <a:solidFill>
                  <a:srgbClr val="4F5B69"/>
                </a:solidFill>
              </a:rPr>
              <a:t>, car elle est davantage </a:t>
            </a:r>
            <a:r>
              <a:rPr b="1" i="0" lang="fr-FR" sz="2800">
                <a:solidFill>
                  <a:srgbClr val="4F5B69"/>
                </a:solidFill>
              </a:rPr>
              <a:t>basée sur le consensus</a:t>
            </a:r>
            <a:r>
              <a:rPr b="0" i="0" lang="fr-FR" sz="2800">
                <a:solidFill>
                  <a:srgbClr val="4F5B69"/>
                </a:solidFill>
              </a:rPr>
              <a:t>.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425" name="Google Shape;425;g1787130d40e_0_357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20/11/2020</a:t>
            </a:r>
            <a:endParaRPr/>
          </a:p>
        </p:txBody>
      </p:sp>
      <p:sp>
        <p:nvSpPr>
          <p:cNvPr id="426" name="Google Shape;426;g1787130d40e_0_357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27" name="Google Shape;427;g1787130d40e_0_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9891" y="3212682"/>
            <a:ext cx="4973954" cy="328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87130d40e_0_36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Times New Roman"/>
              <a:buNone/>
            </a:pPr>
            <a:r>
              <a:rPr lang="fr-FR" sz="3720">
                <a:latin typeface="Times New Roman"/>
                <a:ea typeface="Times New Roman"/>
                <a:cs typeface="Times New Roman"/>
                <a:sym typeface="Times New Roman"/>
              </a:rPr>
              <a:t>Méthode Wideband Delphi - Etapes d’estimation</a:t>
            </a:r>
            <a:endParaRPr sz="3720"/>
          </a:p>
        </p:txBody>
      </p:sp>
      <p:sp>
        <p:nvSpPr>
          <p:cNvPr id="433" name="Google Shape;433;g1787130d40e_0_366"/>
          <p:cNvSpPr txBox="1"/>
          <p:nvPr>
            <p:ph idx="1" type="body"/>
          </p:nvPr>
        </p:nvSpPr>
        <p:spPr>
          <a:xfrm>
            <a:off x="970300" y="1080650"/>
            <a:ext cx="10534200" cy="4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b="1" i="0" lang="fr-FR" sz="2500">
                <a:solidFill>
                  <a:schemeClr val="dk1"/>
                </a:solidFill>
              </a:rPr>
              <a:t>Étape 5.7 </a:t>
            </a:r>
            <a:r>
              <a:rPr b="0" i="0" lang="fr-FR" sz="2500">
                <a:solidFill>
                  <a:schemeClr val="dk1"/>
                </a:solidFill>
              </a:rPr>
              <a:t>- L'équipe discute ensuite des modifications de tâches qu'elle a apportée</a:t>
            </a:r>
            <a:endParaRPr sz="2500"/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b="1" i="0" lang="fr-FR" sz="2500">
                <a:solidFill>
                  <a:schemeClr val="dk1"/>
                </a:solidFill>
              </a:rPr>
              <a:t>Étape 5.8 </a:t>
            </a:r>
            <a:r>
              <a:rPr b="0" i="0" lang="fr-FR" sz="2500">
                <a:solidFill>
                  <a:schemeClr val="dk1"/>
                </a:solidFill>
              </a:rPr>
              <a:t>- Chaque membre de l’équipe  </a:t>
            </a:r>
            <a:r>
              <a:rPr b="1" i="0" lang="fr-FR" sz="2500">
                <a:solidFill>
                  <a:schemeClr val="dk1"/>
                </a:solidFill>
              </a:rPr>
              <a:t>revoit ensuite sa liste de tâches</a:t>
            </a:r>
            <a:r>
              <a:rPr b="0" i="0" lang="fr-FR" sz="2500">
                <a:solidFill>
                  <a:schemeClr val="dk1"/>
                </a:solidFill>
              </a:rPr>
              <a:t>, et </a:t>
            </a:r>
            <a:r>
              <a:rPr b="1" i="0" lang="fr-FR" sz="2500">
                <a:solidFill>
                  <a:schemeClr val="dk1"/>
                </a:solidFill>
              </a:rPr>
              <a:t>apporte</a:t>
            </a:r>
            <a:r>
              <a:rPr b="0" i="0" lang="fr-FR" sz="2500">
                <a:solidFill>
                  <a:schemeClr val="dk1"/>
                </a:solidFill>
              </a:rPr>
              <a:t> </a:t>
            </a:r>
            <a:r>
              <a:rPr b="1" i="0" lang="fr-FR" sz="2500">
                <a:solidFill>
                  <a:schemeClr val="dk1"/>
                </a:solidFill>
              </a:rPr>
              <a:t>des modifications</a:t>
            </a:r>
            <a:r>
              <a:rPr b="0" i="0" lang="fr-FR" sz="2500">
                <a:solidFill>
                  <a:schemeClr val="dk1"/>
                </a:solidFill>
              </a:rPr>
              <a:t> si nécessaire. Les estimations de tâches peuvent également nécessiter des </a:t>
            </a:r>
            <a:r>
              <a:rPr b="1" i="0" lang="fr-FR" sz="2500">
                <a:solidFill>
                  <a:schemeClr val="dk1"/>
                </a:solidFill>
              </a:rPr>
              <a:t>ajustements</a:t>
            </a:r>
            <a:r>
              <a:rPr b="0" i="0" lang="fr-FR" sz="2500">
                <a:solidFill>
                  <a:schemeClr val="dk1"/>
                </a:solidFill>
              </a:rPr>
              <a:t> en fonction de la discussion.(round3)</a:t>
            </a:r>
            <a:endParaRPr sz="2500"/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b="1" i="0" lang="fr-FR" sz="2500">
                <a:solidFill>
                  <a:schemeClr val="dk1"/>
                </a:solidFill>
              </a:rPr>
              <a:t>Étape 5.9 </a:t>
            </a:r>
            <a:r>
              <a:rPr b="0" i="0" lang="fr-FR" sz="2500">
                <a:solidFill>
                  <a:schemeClr val="dk1"/>
                </a:solidFill>
              </a:rPr>
              <a:t>- Le modérateur </a:t>
            </a:r>
            <a:r>
              <a:rPr b="1" i="0" lang="fr-FR" sz="2500">
                <a:solidFill>
                  <a:schemeClr val="dk1"/>
                </a:solidFill>
              </a:rPr>
              <a:t>recueille à nouveau les estimations </a:t>
            </a:r>
            <a:r>
              <a:rPr b="0" i="0" lang="fr-FR" sz="2500">
                <a:solidFill>
                  <a:schemeClr val="dk1"/>
                </a:solidFill>
              </a:rPr>
              <a:t>modifiées de tous les membres et les trace sur la </a:t>
            </a:r>
            <a:r>
              <a:rPr b="1" i="0" lang="fr-FR" sz="2500">
                <a:solidFill>
                  <a:schemeClr val="dk1"/>
                </a:solidFill>
              </a:rPr>
              <a:t>ligne du tour 3. </a:t>
            </a:r>
            <a:r>
              <a:rPr b="0" i="0" lang="fr-FR" sz="2500">
                <a:solidFill>
                  <a:schemeClr val="dk1"/>
                </a:solidFill>
              </a:rPr>
              <a:t>Encore une fois, dans ce tour, </a:t>
            </a:r>
            <a:r>
              <a:rPr b="1" i="0" lang="fr-FR" sz="2500">
                <a:solidFill>
                  <a:schemeClr val="dk1"/>
                </a:solidFill>
              </a:rPr>
              <a:t>la plage sera plus étroite par rapport à la précédente</a:t>
            </a:r>
            <a:r>
              <a:rPr b="0" i="0" lang="fr-FR" sz="2500">
                <a:solidFill>
                  <a:schemeClr val="dk1"/>
                </a:solidFill>
              </a:rPr>
              <a:t> .</a:t>
            </a:r>
            <a:endParaRPr sz="25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fr-FR" sz="2400">
                <a:solidFill>
                  <a:schemeClr val="dk1"/>
                </a:solidFill>
              </a:rPr>
            </a:br>
            <a:br>
              <a:rPr lang="fr-F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</p:txBody>
      </p:sp>
      <p:pic>
        <p:nvPicPr>
          <p:cNvPr descr="Techniques d'estimation - Delphi large bande" id="434" name="Google Shape;434;g1787130d40e_0_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8838" y="4513030"/>
            <a:ext cx="4412097" cy="254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787130d40e_0_37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Times New Roman"/>
              <a:buNone/>
            </a:pPr>
            <a:r>
              <a:rPr lang="fr-FR" sz="3720">
                <a:latin typeface="Times New Roman"/>
                <a:ea typeface="Times New Roman"/>
                <a:cs typeface="Times New Roman"/>
                <a:sym typeface="Times New Roman"/>
              </a:rPr>
              <a:t>Méthode Wideband Delphi - Etapes d’estimation</a:t>
            </a:r>
            <a:endParaRPr sz="3720"/>
          </a:p>
        </p:txBody>
      </p:sp>
      <p:sp>
        <p:nvSpPr>
          <p:cNvPr id="440" name="Google Shape;440;g1787130d40e_0_372"/>
          <p:cNvSpPr txBox="1"/>
          <p:nvPr>
            <p:ph idx="1" type="body"/>
          </p:nvPr>
        </p:nvSpPr>
        <p:spPr>
          <a:xfrm>
            <a:off x="1216548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i="0" lang="fr-FR" sz="2600">
                <a:solidFill>
                  <a:schemeClr val="dk1"/>
                </a:solidFill>
              </a:rPr>
              <a:t>Étape 5.10 </a:t>
            </a:r>
            <a:r>
              <a:rPr b="0" i="0" lang="fr-FR" sz="2600">
                <a:solidFill>
                  <a:schemeClr val="dk1"/>
                </a:solidFill>
              </a:rPr>
              <a:t>- Les étapes 5.7, 5.8, 5.9 sont répétées jusqu'à ce que l'un des critères suivants soit satisfait -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lphaLcPeriod"/>
            </a:pPr>
            <a:r>
              <a:rPr b="1" i="0" lang="fr-FR" sz="2600">
                <a:solidFill>
                  <a:schemeClr val="dk1"/>
                </a:solidFill>
              </a:rPr>
              <a:t>Les résultats </a:t>
            </a:r>
            <a:r>
              <a:rPr b="1" lang="fr-FR" sz="2600">
                <a:solidFill>
                  <a:schemeClr val="dk1"/>
                </a:solidFill>
              </a:rPr>
              <a:t>s</a:t>
            </a:r>
            <a:r>
              <a:rPr b="1" i="0" lang="fr-FR" sz="2600">
                <a:solidFill>
                  <a:schemeClr val="dk1"/>
                </a:solidFill>
              </a:rPr>
              <a:t>ont convergés</a:t>
            </a:r>
            <a:r>
              <a:rPr b="0" i="0" lang="fr-FR" sz="2600">
                <a:solidFill>
                  <a:schemeClr val="dk1"/>
                </a:solidFill>
              </a:rPr>
              <a:t> vers une plage suffisamment </a:t>
            </a:r>
            <a:r>
              <a:rPr b="1" i="0" lang="fr-FR" sz="2600">
                <a:solidFill>
                  <a:schemeClr val="dk1"/>
                </a:solidFill>
              </a:rPr>
              <a:t>étroite</a:t>
            </a:r>
            <a:r>
              <a:rPr b="0" i="0" lang="fr-FR" sz="2600">
                <a:solidFill>
                  <a:schemeClr val="dk1"/>
                </a:solidFill>
              </a:rPr>
              <a:t>.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lphaLcPeriod"/>
            </a:pPr>
            <a:r>
              <a:rPr b="1" i="0" lang="fr-FR" sz="2600">
                <a:solidFill>
                  <a:schemeClr val="dk1"/>
                </a:solidFill>
              </a:rPr>
              <a:t>Tous les membres de l'équipe </a:t>
            </a:r>
            <a:r>
              <a:rPr b="0" i="0" lang="fr-FR" sz="2600">
                <a:solidFill>
                  <a:schemeClr val="dk1"/>
                </a:solidFill>
              </a:rPr>
              <a:t>ne </a:t>
            </a:r>
            <a:r>
              <a:rPr b="1" i="0" lang="fr-FR" sz="2600">
                <a:solidFill>
                  <a:schemeClr val="dk1"/>
                </a:solidFill>
              </a:rPr>
              <a:t>sont pas disposés </a:t>
            </a:r>
            <a:r>
              <a:rPr b="0" i="0" lang="fr-FR" sz="2600">
                <a:solidFill>
                  <a:schemeClr val="dk1"/>
                </a:solidFill>
              </a:rPr>
              <a:t>à </a:t>
            </a:r>
            <a:r>
              <a:rPr b="1" i="0" lang="fr-FR" sz="2600">
                <a:solidFill>
                  <a:schemeClr val="dk1"/>
                </a:solidFill>
              </a:rPr>
              <a:t>modifier leurs dernières </a:t>
            </a:r>
            <a:r>
              <a:rPr b="0" i="0" lang="fr-FR" sz="2600">
                <a:solidFill>
                  <a:schemeClr val="dk1"/>
                </a:solidFill>
              </a:rPr>
              <a:t>estimations. (</a:t>
            </a:r>
            <a:r>
              <a:rPr lang="fr-FR" sz="2600">
                <a:solidFill>
                  <a:schemeClr val="dk1"/>
                </a:solidFill>
              </a:rPr>
              <a:t>On prend généralement la moyenne des estimations fournies par les experts)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lphaLcPeriod"/>
            </a:pPr>
            <a:r>
              <a:rPr b="0" i="0" lang="fr-FR" sz="2600">
                <a:solidFill>
                  <a:schemeClr val="dk1"/>
                </a:solidFill>
              </a:rPr>
              <a:t> Le </a:t>
            </a:r>
            <a:r>
              <a:rPr b="1" i="0" lang="fr-FR" sz="2600">
                <a:solidFill>
                  <a:schemeClr val="dk1"/>
                </a:solidFill>
              </a:rPr>
              <a:t>temps</a:t>
            </a:r>
            <a:r>
              <a:rPr b="0" i="0" lang="fr-FR" sz="2600">
                <a:solidFill>
                  <a:schemeClr val="dk1"/>
                </a:solidFill>
              </a:rPr>
              <a:t> alloué pour la </a:t>
            </a:r>
            <a:r>
              <a:rPr b="1" i="0" lang="fr-FR" sz="2600">
                <a:solidFill>
                  <a:schemeClr val="dk1"/>
                </a:solidFill>
              </a:rPr>
              <a:t>réunion</a:t>
            </a:r>
            <a:r>
              <a:rPr b="0" i="0" lang="fr-FR" sz="2600">
                <a:solidFill>
                  <a:schemeClr val="dk1"/>
                </a:solidFill>
              </a:rPr>
              <a:t> d'estimation est </a:t>
            </a:r>
            <a:r>
              <a:rPr b="1" lang="fr-FR" sz="2600">
                <a:solidFill>
                  <a:schemeClr val="dk1"/>
                </a:solidFill>
              </a:rPr>
              <a:t>terminé.</a:t>
            </a:r>
            <a:endParaRPr sz="26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0" sz="26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b="1" i="0" lang="fr-FR" sz="2600">
                <a:solidFill>
                  <a:schemeClr val="dk1"/>
                </a:solidFill>
              </a:rPr>
              <a:t>Étape 6 </a:t>
            </a:r>
            <a:r>
              <a:rPr b="0" i="0" lang="fr-FR" sz="2600">
                <a:solidFill>
                  <a:schemeClr val="dk1"/>
                </a:solidFill>
              </a:rPr>
              <a:t>- Le chef de projet </a:t>
            </a:r>
            <a:r>
              <a:rPr lang="fr-FR" sz="2600">
                <a:solidFill>
                  <a:schemeClr val="dk1"/>
                </a:solidFill>
              </a:rPr>
              <a:t>clôture</a:t>
            </a:r>
            <a:r>
              <a:rPr b="0" i="0" lang="fr-FR" sz="2600">
                <a:solidFill>
                  <a:schemeClr val="dk1"/>
                </a:solidFill>
              </a:rPr>
              <a:t> la réunion d'estimation.</a:t>
            </a:r>
            <a:r>
              <a:rPr b="1" lang="fr-FR" sz="2600">
                <a:solidFill>
                  <a:schemeClr val="dk1"/>
                </a:solidFill>
              </a:rPr>
              <a:t> rassemble les résultats</a:t>
            </a:r>
            <a:r>
              <a:rPr lang="fr-FR" sz="2600">
                <a:solidFill>
                  <a:schemeClr val="dk1"/>
                </a:solidFill>
              </a:rPr>
              <a:t>. 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787130d40e_0_377"/>
          <p:cNvSpPr txBox="1"/>
          <p:nvPr>
            <p:ph type="title"/>
          </p:nvPr>
        </p:nvSpPr>
        <p:spPr>
          <a:xfrm>
            <a:off x="1636296" y="456630"/>
            <a:ext cx="10555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fr-FR"/>
              <a:t>Méthode proportionnelle</a:t>
            </a:r>
            <a:endParaRPr/>
          </a:p>
        </p:txBody>
      </p:sp>
      <p:sp>
        <p:nvSpPr>
          <p:cNvPr id="446" name="Google Shape;446;g1787130d40e_0_377"/>
          <p:cNvSpPr txBox="1"/>
          <p:nvPr>
            <p:ph idx="1" type="body"/>
          </p:nvPr>
        </p:nvSpPr>
        <p:spPr>
          <a:xfrm>
            <a:off x="1636297" y="1365135"/>
            <a:ext cx="9864600" cy="4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70"/>
              <a:buChar char="❖"/>
            </a:pPr>
            <a:r>
              <a:rPr lang="fr-FR" sz="2870">
                <a:solidFill>
                  <a:srgbClr val="C00000"/>
                </a:solidFill>
              </a:rPr>
              <a:t>Le coût / délais sont fixés par le client </a:t>
            </a:r>
            <a:endParaRPr sz="287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70"/>
              <a:buChar char="❖"/>
            </a:pPr>
            <a:r>
              <a:rPr lang="fr-FR" sz="2870"/>
              <a:t>On détermine la charge pour chaque phase du cycle de vie tout en appliquant les ratios suivants :</a:t>
            </a:r>
            <a:endParaRPr sz="2870"/>
          </a:p>
          <a:p>
            <a:pPr indent="-474980" lvl="2" marL="13144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70"/>
              <a:buChar char="■"/>
            </a:pPr>
            <a:r>
              <a:rPr lang="fr-FR" sz="2870"/>
              <a:t>Gestion de projet  (avant et en cours du projet) : 10%</a:t>
            </a:r>
            <a:endParaRPr sz="2870"/>
          </a:p>
          <a:p>
            <a:pPr indent="-474980" lvl="2" marL="13144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70"/>
              <a:buChar char="■"/>
            </a:pPr>
            <a:r>
              <a:rPr lang="fr-FR" sz="2870"/>
              <a:t>Définition : 10%		      </a:t>
            </a:r>
            <a:endParaRPr sz="2870"/>
          </a:p>
          <a:p>
            <a:pPr indent="-474980" lvl="2" marL="13144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70"/>
              <a:buChar char="■"/>
            </a:pPr>
            <a:r>
              <a:rPr lang="fr-FR" sz="2870"/>
              <a:t>Conception : 20%											 </a:t>
            </a:r>
            <a:endParaRPr sz="2870"/>
          </a:p>
          <a:p>
            <a:pPr indent="-474980" lvl="2" marL="13144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70"/>
              <a:buChar char="■"/>
            </a:pPr>
            <a:r>
              <a:rPr lang="fr-FR" sz="2870"/>
              <a:t>Construction : 45%											</a:t>
            </a:r>
            <a:endParaRPr sz="2870"/>
          </a:p>
          <a:p>
            <a:pPr indent="-474980" lvl="2" marL="13144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70"/>
              <a:buChar char="■"/>
            </a:pPr>
            <a:r>
              <a:rPr lang="fr-FR" sz="2870"/>
              <a:t>Recette : 10%</a:t>
            </a:r>
            <a:endParaRPr sz="2870"/>
          </a:p>
          <a:p>
            <a:pPr indent="-474980" lvl="2" marL="13144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70"/>
              <a:buChar char="■"/>
            </a:pPr>
            <a:r>
              <a:rPr lang="fr-FR" sz="2870"/>
              <a:t>déploiement:  5%</a:t>
            </a:r>
            <a:endParaRPr sz="287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70"/>
              <a:buChar char="❖"/>
            </a:pPr>
            <a:r>
              <a:rPr lang="fr-FR" sz="2870"/>
              <a:t>Ces ratios sont issus de l'expérience 🡺</a:t>
            </a:r>
            <a:endParaRPr sz="2870"/>
          </a:p>
          <a:p>
            <a:pPr indent="-290192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70"/>
              <a:buChar char="➢"/>
            </a:pPr>
            <a:r>
              <a:rPr lang="fr-FR" sz="2870"/>
              <a:t>Ce sont des recommandations</a:t>
            </a:r>
            <a:endParaRPr sz="287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87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787130d40e_0_382"/>
          <p:cNvSpPr txBox="1"/>
          <p:nvPr>
            <p:ph type="title"/>
          </p:nvPr>
        </p:nvSpPr>
        <p:spPr>
          <a:xfrm>
            <a:off x="1696033" y="404625"/>
            <a:ext cx="9732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fr-FR" sz="3200"/>
              <a:t>Méthode </a:t>
            </a:r>
            <a:r>
              <a:rPr lang="fr-FR" sz="3200">
                <a:solidFill>
                  <a:srgbClr val="C00000"/>
                </a:solidFill>
              </a:rPr>
              <a:t>d’estimation analytique </a:t>
            </a:r>
            <a:endParaRPr sz="32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fr-FR" sz="3200">
                <a:solidFill>
                  <a:srgbClr val="C00000"/>
                </a:solidFill>
              </a:rPr>
              <a:t> </a:t>
            </a:r>
            <a:endParaRPr sz="3200"/>
          </a:p>
        </p:txBody>
      </p:sp>
      <p:sp>
        <p:nvSpPr>
          <p:cNvPr id="453" name="Google Shape;453;g1787130d40e_0_382"/>
          <p:cNvSpPr txBox="1"/>
          <p:nvPr>
            <p:ph idx="1" type="body"/>
          </p:nvPr>
        </p:nvSpPr>
        <p:spPr>
          <a:xfrm>
            <a:off x="1183341" y="1249097"/>
            <a:ext cx="10458300" cy="4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fr-FR" sz="2800"/>
              <a:t>Elle permet d’évaluer le coût d’un produit ou d'un projet à partir de la </a:t>
            </a:r>
            <a:r>
              <a:rPr b="1" lang="fr-FR" sz="2800"/>
              <a:t>décomposition du travail à réaliser en tâches élémentaires.</a:t>
            </a:r>
            <a:r>
              <a:rPr lang="fr-FR" sz="2800"/>
              <a:t> </a:t>
            </a:r>
            <a:endParaRPr sz="2800"/>
          </a:p>
          <a:p>
            <a:pPr indent="-406400" lvl="0" marL="457200" marR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fr-FR" sz="2800"/>
              <a:t>La mise en œuvre de la méthode analytique est longue et donc coûteuse, cependant, elle </a:t>
            </a:r>
            <a:r>
              <a:rPr b="1" lang="fr-FR" sz="2800"/>
              <a:t>est la plus fiable</a:t>
            </a:r>
            <a:r>
              <a:rPr lang="fr-FR" sz="2800"/>
              <a:t>.</a:t>
            </a:r>
            <a:endParaRPr sz="2800"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fr-FR" sz="2800"/>
              <a:t> La </a:t>
            </a:r>
            <a:r>
              <a:rPr b="1" lang="fr-FR" sz="2800"/>
              <a:t>méthode</a:t>
            </a:r>
            <a:r>
              <a:rPr lang="fr-FR" sz="2800"/>
              <a:t> permet </a:t>
            </a:r>
            <a:r>
              <a:rPr b="1" lang="fr-FR" sz="2800"/>
              <a:t>d'estimer</a:t>
            </a:r>
            <a:r>
              <a:rPr lang="fr-FR" sz="2800"/>
              <a:t> les </a:t>
            </a:r>
            <a:r>
              <a:rPr b="1" lang="fr-FR" sz="2800"/>
              <a:t>charges de construction </a:t>
            </a:r>
            <a:r>
              <a:rPr lang="fr-FR" sz="2800"/>
              <a:t>(phase de codage dans un projet de développement) de la solution </a:t>
            </a:r>
            <a:endParaRPr sz="28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❖"/>
            </a:pPr>
            <a:r>
              <a:rPr b="1" lang="fr-FR" sz="2800"/>
              <a:t> Pour l’estimation de la charge des autres phases </a:t>
            </a:r>
            <a:r>
              <a:rPr lang="fr-FR" sz="2800"/>
              <a:t>, on utilise la </a:t>
            </a:r>
            <a:r>
              <a:rPr b="1" lang="fr-FR" sz="2800"/>
              <a:t>méthode proportionnelle  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787130d40e_0_388"/>
          <p:cNvSpPr txBox="1"/>
          <p:nvPr>
            <p:ph type="title"/>
          </p:nvPr>
        </p:nvSpPr>
        <p:spPr>
          <a:xfrm>
            <a:off x="2046761" y="236183"/>
            <a:ext cx="9813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rPr lang="fr-FR" sz="3600"/>
              <a:t>Méthode </a:t>
            </a:r>
            <a:r>
              <a:rPr lang="fr-FR" sz="3600">
                <a:solidFill>
                  <a:srgbClr val="C00000"/>
                </a:solidFill>
              </a:rPr>
              <a:t>d’estimation analytique.</a:t>
            </a:r>
            <a:br>
              <a:rPr lang="fr-FR" sz="3600">
                <a:solidFill>
                  <a:srgbClr val="C00000"/>
                </a:solidFill>
              </a:rPr>
            </a:br>
            <a:endParaRPr/>
          </a:p>
        </p:txBody>
      </p:sp>
      <p:sp>
        <p:nvSpPr>
          <p:cNvPr id="459" name="Google Shape;459;g1787130d40e_0_388"/>
          <p:cNvSpPr txBox="1"/>
          <p:nvPr/>
        </p:nvSpPr>
        <p:spPr>
          <a:xfrm>
            <a:off x="8444334" y="6434138"/>
            <a:ext cx="3366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fr-FR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60" name="Google Shape;460;g1787130d40e_0_388"/>
          <p:cNvCxnSpPr/>
          <p:nvPr/>
        </p:nvCxnSpPr>
        <p:spPr>
          <a:xfrm>
            <a:off x="5535366" y="1557338"/>
            <a:ext cx="0" cy="482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g1787130d40e_0_388"/>
          <p:cNvSpPr/>
          <p:nvPr/>
        </p:nvSpPr>
        <p:spPr>
          <a:xfrm>
            <a:off x="3582822" y="1404904"/>
            <a:ext cx="194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"/>
              <a:buNone/>
            </a:pPr>
            <a:r>
              <a:rPr b="1" i="0" lang="fr-FR" sz="1600" u="none" cap="none" strike="noStrike">
                <a:solidFill>
                  <a:srgbClr val="A82217"/>
                </a:solidFill>
                <a:latin typeface="Arial"/>
                <a:ea typeface="Arial"/>
                <a:cs typeface="Arial"/>
                <a:sym typeface="Arial"/>
              </a:rPr>
              <a:t>Expert technique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787130d40e_0_388"/>
          <p:cNvSpPr/>
          <p:nvPr/>
        </p:nvSpPr>
        <p:spPr>
          <a:xfrm>
            <a:off x="6006527" y="1383667"/>
            <a:ext cx="1862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3714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2217"/>
              </a:buClr>
              <a:buSzPts val="1800"/>
              <a:buFont typeface="Noto Sans"/>
              <a:buNone/>
            </a:pPr>
            <a:r>
              <a:rPr b="1" i="0" lang="fr-FR" sz="1800" u="none" cap="none" strike="noStrike">
                <a:solidFill>
                  <a:srgbClr val="A82217"/>
                </a:solidFill>
                <a:latin typeface="Arial"/>
                <a:ea typeface="Arial"/>
                <a:cs typeface="Arial"/>
                <a:sym typeface="Arial"/>
              </a:rPr>
              <a:t>Chef de Projet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1787130d40e_0_388"/>
          <p:cNvSpPr/>
          <p:nvPr/>
        </p:nvSpPr>
        <p:spPr>
          <a:xfrm>
            <a:off x="3374779" y="1914525"/>
            <a:ext cx="216000" cy="216000"/>
          </a:xfrm>
          <a:prstGeom prst="ellipse">
            <a:avLst/>
          </a:prstGeom>
          <a:solidFill>
            <a:srgbClr val="A822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64" name="Google Shape;464;g1787130d40e_0_388"/>
          <p:cNvCxnSpPr/>
          <p:nvPr/>
        </p:nvCxnSpPr>
        <p:spPr>
          <a:xfrm>
            <a:off x="8710897" y="1611313"/>
            <a:ext cx="0" cy="482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g1787130d40e_0_388"/>
          <p:cNvCxnSpPr>
            <a:endCxn id="463" idx="2"/>
          </p:cNvCxnSpPr>
          <p:nvPr/>
        </p:nvCxnSpPr>
        <p:spPr>
          <a:xfrm>
            <a:off x="3085879" y="1744725"/>
            <a:ext cx="288900" cy="277800"/>
          </a:xfrm>
          <a:prstGeom prst="bentConnector3">
            <a:avLst>
              <a:gd fmla="val 49445" name="adj1"/>
            </a:avLst>
          </a:prstGeom>
          <a:noFill/>
          <a:ln cap="flat" cmpd="sng" w="9525">
            <a:solidFill>
              <a:srgbClr val="A82217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66" name="Google Shape;466;g1787130d40e_0_388"/>
          <p:cNvSpPr/>
          <p:nvPr/>
        </p:nvSpPr>
        <p:spPr>
          <a:xfrm>
            <a:off x="9051414" y="4722812"/>
            <a:ext cx="2547600" cy="519300"/>
          </a:xfrm>
          <a:prstGeom prst="roundRect">
            <a:avLst>
              <a:gd fmla="val 16667" name="adj"/>
            </a:avLst>
          </a:prstGeom>
          <a:solidFill>
            <a:srgbClr val="FACB9C"/>
          </a:solidFill>
          <a:ln cap="flat" cmpd="sng" w="9525">
            <a:solidFill>
              <a:srgbClr val="A822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Réviser les tarifs journalier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1787130d40e_0_388"/>
          <p:cNvSpPr txBox="1"/>
          <p:nvPr/>
        </p:nvSpPr>
        <p:spPr>
          <a:xfrm>
            <a:off x="490276" y="2387319"/>
            <a:ext cx="2559600" cy="656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Identification des risques</a:t>
            </a:r>
            <a:b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b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g1787130d40e_0_388"/>
          <p:cNvSpPr/>
          <p:nvPr/>
        </p:nvSpPr>
        <p:spPr>
          <a:xfrm>
            <a:off x="9417253" y="1531144"/>
            <a:ext cx="1606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3714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2217"/>
              </a:buClr>
              <a:buSzPts val="1800"/>
              <a:buFont typeface="Noto Sans"/>
              <a:buNone/>
            </a:pPr>
            <a:r>
              <a:rPr b="1" i="0" lang="fr-FR" sz="1800" u="none" cap="none" strike="noStrike">
                <a:solidFill>
                  <a:srgbClr val="A82217"/>
                </a:solidFill>
                <a:latin typeface="Arial"/>
                <a:ea typeface="Arial"/>
                <a:cs typeface="Arial"/>
                <a:sym typeface="Arial"/>
              </a:rPr>
              <a:t>Commercial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787130d40e_0_388"/>
          <p:cNvSpPr/>
          <p:nvPr/>
        </p:nvSpPr>
        <p:spPr>
          <a:xfrm>
            <a:off x="3630789" y="2130425"/>
            <a:ext cx="1767000" cy="706200"/>
          </a:xfrm>
          <a:prstGeom prst="roundRect">
            <a:avLst>
              <a:gd fmla="val 16667" name="adj"/>
            </a:avLst>
          </a:prstGeom>
          <a:solidFill>
            <a:srgbClr val="FACB9C"/>
          </a:solidFill>
          <a:ln cap="flat" cmpd="sng" w="9525">
            <a:solidFill>
              <a:srgbClr val="A822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Identifier les tâches de codage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g1787130d40e_0_388"/>
          <p:cNvCxnSpPr>
            <a:stCxn id="463" idx="6"/>
            <a:endCxn id="469" idx="0"/>
          </p:cNvCxnSpPr>
          <p:nvPr/>
        </p:nvCxnSpPr>
        <p:spPr>
          <a:xfrm>
            <a:off x="3590779" y="2022525"/>
            <a:ext cx="923400" cy="108000"/>
          </a:xfrm>
          <a:prstGeom prst="bentConnector2">
            <a:avLst/>
          </a:prstGeom>
          <a:noFill/>
          <a:ln cap="flat" cmpd="sng" w="9525">
            <a:solidFill>
              <a:srgbClr val="A8221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71" name="Google Shape;471;g1787130d40e_0_388"/>
          <p:cNvGrpSpPr/>
          <p:nvPr/>
        </p:nvGrpSpPr>
        <p:grpSpPr>
          <a:xfrm>
            <a:off x="9284681" y="6434138"/>
            <a:ext cx="476250" cy="476250"/>
            <a:chOff x="3923" y="4050"/>
            <a:chExt cx="300" cy="300"/>
          </a:xfrm>
        </p:grpSpPr>
        <p:sp>
          <p:nvSpPr>
            <p:cNvPr id="472" name="Google Shape;472;g1787130d40e_0_388"/>
            <p:cNvSpPr/>
            <p:nvPr/>
          </p:nvSpPr>
          <p:spPr>
            <a:xfrm>
              <a:off x="3932" y="4061"/>
              <a:ext cx="0" cy="0"/>
            </a:xfrm>
            <a:prstGeom prst="ellipse">
              <a:avLst/>
            </a:prstGeom>
            <a:solidFill>
              <a:srgbClr val="A822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3" name="Google Shape;473;g1787130d40e_0_388"/>
            <p:cNvSpPr/>
            <p:nvPr/>
          </p:nvSpPr>
          <p:spPr>
            <a:xfrm>
              <a:off x="3923" y="4050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rgbClr val="A8221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cxnSp>
        <p:nvCxnSpPr>
          <p:cNvPr id="474" name="Google Shape;474;g1787130d40e_0_388"/>
          <p:cNvCxnSpPr>
            <a:stCxn id="475" idx="2"/>
            <a:endCxn id="473" idx="0"/>
          </p:cNvCxnSpPr>
          <p:nvPr/>
        </p:nvCxnSpPr>
        <p:spPr>
          <a:xfrm rot="5400000">
            <a:off x="9719364" y="5828438"/>
            <a:ext cx="409200" cy="8025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A8221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6" name="Google Shape;476;g1787130d40e_0_388"/>
          <p:cNvSpPr/>
          <p:nvPr/>
        </p:nvSpPr>
        <p:spPr>
          <a:xfrm>
            <a:off x="5738077" y="3229811"/>
            <a:ext cx="2547600" cy="519300"/>
          </a:xfrm>
          <a:prstGeom prst="roundRect">
            <a:avLst>
              <a:gd fmla="val 16667" name="adj"/>
            </a:avLst>
          </a:prstGeom>
          <a:solidFill>
            <a:srgbClr val="FACB9C"/>
          </a:solidFill>
          <a:ln cap="flat" cmpd="sng" w="9525">
            <a:solidFill>
              <a:srgbClr val="A822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Estimer les tâches hors codage.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g1787130d40e_0_388"/>
          <p:cNvCxnSpPr/>
          <p:nvPr/>
        </p:nvCxnSpPr>
        <p:spPr>
          <a:xfrm>
            <a:off x="11860303" y="1582738"/>
            <a:ext cx="0" cy="482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8" name="Google Shape;478;g1787130d40e_0_388"/>
          <p:cNvSpPr txBox="1"/>
          <p:nvPr/>
        </p:nvSpPr>
        <p:spPr>
          <a:xfrm>
            <a:off x="514183" y="1660348"/>
            <a:ext cx="2559600" cy="726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Référentiel d’ exigences</a:t>
            </a:r>
            <a:b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b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9" name="Google Shape;479;g1787130d40e_0_388"/>
          <p:cNvSpPr/>
          <p:nvPr/>
        </p:nvSpPr>
        <p:spPr>
          <a:xfrm>
            <a:off x="3590679" y="2997200"/>
            <a:ext cx="1833600" cy="573000"/>
          </a:xfrm>
          <a:prstGeom prst="roundRect">
            <a:avLst>
              <a:gd fmla="val 16667" name="adj"/>
            </a:avLst>
          </a:prstGeom>
          <a:solidFill>
            <a:srgbClr val="FACB9C"/>
          </a:solidFill>
          <a:ln cap="flat" cmpd="sng" w="9525">
            <a:solidFill>
              <a:srgbClr val="A822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Estimer les tâches de codage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1787130d40e_0_388"/>
          <p:cNvSpPr/>
          <p:nvPr/>
        </p:nvSpPr>
        <p:spPr>
          <a:xfrm>
            <a:off x="5704733" y="2229804"/>
            <a:ext cx="2505000" cy="740400"/>
          </a:xfrm>
          <a:prstGeom prst="roundRect">
            <a:avLst>
              <a:gd fmla="val 16667" name="adj"/>
            </a:avLst>
          </a:prstGeom>
          <a:solidFill>
            <a:srgbClr val="FACB9C"/>
          </a:solidFill>
          <a:ln cap="flat" cmpd="sng" w="9525">
            <a:solidFill>
              <a:srgbClr val="A822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Identifier les tâches hors codage.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1787130d40e_0_388"/>
          <p:cNvSpPr/>
          <p:nvPr/>
        </p:nvSpPr>
        <p:spPr>
          <a:xfrm>
            <a:off x="5822703" y="4071937"/>
            <a:ext cx="2547600" cy="519300"/>
          </a:xfrm>
          <a:prstGeom prst="roundRect">
            <a:avLst>
              <a:gd fmla="val 16667" name="adj"/>
            </a:avLst>
          </a:prstGeom>
          <a:solidFill>
            <a:srgbClr val="FACB9C"/>
          </a:solidFill>
          <a:ln cap="flat" cmpd="sng" w="9525">
            <a:solidFill>
              <a:srgbClr val="A822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Vérifier les charges par profil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1787130d40e_0_388"/>
          <p:cNvSpPr txBox="1"/>
          <p:nvPr/>
        </p:nvSpPr>
        <p:spPr>
          <a:xfrm>
            <a:off x="526137" y="3065463"/>
            <a:ext cx="2559600" cy="8235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Cycle de vie du projet</a:t>
            </a:r>
            <a:b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b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1787130d40e_0_388"/>
          <p:cNvSpPr txBox="1"/>
          <p:nvPr/>
        </p:nvSpPr>
        <p:spPr>
          <a:xfrm>
            <a:off x="526137" y="3570288"/>
            <a:ext cx="2559600" cy="6711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 sélectionnée</a:t>
            </a:r>
            <a:b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b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1787130d40e_0_388"/>
          <p:cNvSpPr txBox="1"/>
          <p:nvPr/>
        </p:nvSpPr>
        <p:spPr>
          <a:xfrm>
            <a:off x="526139" y="4075113"/>
            <a:ext cx="2559600" cy="8445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Cahier des charges</a:t>
            </a:r>
            <a:b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g1787130d40e_0_388"/>
          <p:cNvCxnSpPr>
            <a:stCxn id="478" idx="3"/>
            <a:endCxn id="463" idx="2"/>
          </p:cNvCxnSpPr>
          <p:nvPr/>
        </p:nvCxnSpPr>
        <p:spPr>
          <a:xfrm flipH="1" rot="10800000">
            <a:off x="3073783" y="2022598"/>
            <a:ext cx="300900" cy="1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A82217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86" name="Google Shape;486;g1787130d40e_0_388"/>
          <p:cNvCxnSpPr>
            <a:stCxn id="467" idx="3"/>
            <a:endCxn id="463" idx="2"/>
          </p:cNvCxnSpPr>
          <p:nvPr/>
        </p:nvCxnSpPr>
        <p:spPr>
          <a:xfrm flipH="1" rot="10800000">
            <a:off x="3049876" y="2022519"/>
            <a:ext cx="324900" cy="6930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rgbClr val="A82217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87" name="Google Shape;487;g1787130d40e_0_388"/>
          <p:cNvCxnSpPr>
            <a:stCxn id="482" idx="3"/>
            <a:endCxn id="463" idx="2"/>
          </p:cNvCxnSpPr>
          <p:nvPr/>
        </p:nvCxnSpPr>
        <p:spPr>
          <a:xfrm flipH="1" rot="10800000">
            <a:off x="3085737" y="2022513"/>
            <a:ext cx="288900" cy="14547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A82217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88" name="Google Shape;488;g1787130d40e_0_388"/>
          <p:cNvCxnSpPr>
            <a:stCxn id="483" idx="3"/>
            <a:endCxn id="463" idx="2"/>
          </p:cNvCxnSpPr>
          <p:nvPr/>
        </p:nvCxnSpPr>
        <p:spPr>
          <a:xfrm flipH="1" rot="10800000">
            <a:off x="3085737" y="2022438"/>
            <a:ext cx="288900" cy="1883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A82217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89" name="Google Shape;489;g1787130d40e_0_388"/>
          <p:cNvCxnSpPr>
            <a:stCxn id="484" idx="3"/>
            <a:endCxn id="463" idx="2"/>
          </p:cNvCxnSpPr>
          <p:nvPr/>
        </p:nvCxnSpPr>
        <p:spPr>
          <a:xfrm flipH="1" rot="10800000">
            <a:off x="3085739" y="2022663"/>
            <a:ext cx="288900" cy="24747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A82217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75" name="Google Shape;475;g1787130d40e_0_388"/>
          <p:cNvSpPr/>
          <p:nvPr/>
        </p:nvSpPr>
        <p:spPr>
          <a:xfrm>
            <a:off x="9051414" y="5310188"/>
            <a:ext cx="2547600" cy="714900"/>
          </a:xfrm>
          <a:prstGeom prst="roundRect">
            <a:avLst>
              <a:gd fmla="val 16667" name="adj"/>
            </a:avLst>
          </a:prstGeom>
          <a:solidFill>
            <a:srgbClr val="FACB9C"/>
          </a:solidFill>
          <a:ln cap="flat" cmpd="sng" w="9525">
            <a:solidFill>
              <a:srgbClr val="A822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Rédiger fiche estimation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1787130d40e_0_388"/>
          <p:cNvSpPr/>
          <p:nvPr/>
        </p:nvSpPr>
        <p:spPr>
          <a:xfrm>
            <a:off x="5824426" y="4982443"/>
            <a:ext cx="2547600" cy="1150800"/>
          </a:xfrm>
          <a:prstGeom prst="roundRect">
            <a:avLst>
              <a:gd fmla="val 16667" name="adj"/>
            </a:avLst>
          </a:prstGeom>
          <a:solidFill>
            <a:srgbClr val="FACB9C"/>
          </a:solidFill>
          <a:ln cap="flat" cmpd="sng" w="9525">
            <a:solidFill>
              <a:srgbClr val="A822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Estimer les autres coûts (matériels, frais de déplacement…)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g1787130d40e_0_388"/>
          <p:cNvCxnSpPr>
            <a:stCxn id="469" idx="2"/>
            <a:endCxn id="479" idx="0"/>
          </p:cNvCxnSpPr>
          <p:nvPr/>
        </p:nvCxnSpPr>
        <p:spPr>
          <a:xfrm flipH="1">
            <a:off x="4507389" y="2836625"/>
            <a:ext cx="6900" cy="160500"/>
          </a:xfrm>
          <a:prstGeom prst="straightConnector1">
            <a:avLst/>
          </a:prstGeom>
          <a:noFill/>
          <a:ln cap="flat" cmpd="sng" w="9525">
            <a:solidFill>
              <a:srgbClr val="A8221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2" name="Google Shape;492;g1787130d40e_0_388"/>
          <p:cNvCxnSpPr>
            <a:stCxn id="463" idx="6"/>
          </p:cNvCxnSpPr>
          <p:nvPr/>
        </p:nvCxnSpPr>
        <p:spPr>
          <a:xfrm>
            <a:off x="3590779" y="2022525"/>
            <a:ext cx="2952900" cy="327000"/>
          </a:xfrm>
          <a:prstGeom prst="bentConnector2">
            <a:avLst/>
          </a:prstGeom>
          <a:noFill/>
          <a:ln cap="flat" cmpd="sng" w="9525">
            <a:solidFill>
              <a:srgbClr val="A8221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3" name="Google Shape;493;g1787130d40e_0_388"/>
          <p:cNvCxnSpPr/>
          <p:nvPr/>
        </p:nvCxnSpPr>
        <p:spPr>
          <a:xfrm>
            <a:off x="7133239" y="2956463"/>
            <a:ext cx="0" cy="303300"/>
          </a:xfrm>
          <a:prstGeom prst="straightConnector1">
            <a:avLst/>
          </a:prstGeom>
          <a:noFill/>
          <a:ln cap="flat" cmpd="sng" w="9525">
            <a:solidFill>
              <a:srgbClr val="A8221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4" name="Google Shape;494;g1787130d40e_0_388"/>
          <p:cNvCxnSpPr/>
          <p:nvPr/>
        </p:nvCxnSpPr>
        <p:spPr>
          <a:xfrm flipH="1">
            <a:off x="7096412" y="3772581"/>
            <a:ext cx="6900" cy="299400"/>
          </a:xfrm>
          <a:prstGeom prst="straightConnector1">
            <a:avLst/>
          </a:prstGeom>
          <a:noFill/>
          <a:ln cap="flat" cmpd="sng" w="9525">
            <a:solidFill>
              <a:srgbClr val="A8221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5" name="Google Shape;495;g1787130d40e_0_388"/>
          <p:cNvCxnSpPr>
            <a:stCxn id="481" idx="2"/>
            <a:endCxn id="490" idx="0"/>
          </p:cNvCxnSpPr>
          <p:nvPr/>
        </p:nvCxnSpPr>
        <p:spPr>
          <a:xfrm>
            <a:off x="7096503" y="4591237"/>
            <a:ext cx="1800" cy="391200"/>
          </a:xfrm>
          <a:prstGeom prst="straightConnector1">
            <a:avLst/>
          </a:prstGeom>
          <a:noFill/>
          <a:ln cap="flat" cmpd="sng" w="9525">
            <a:solidFill>
              <a:srgbClr val="A8221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6" name="Google Shape;496;g1787130d40e_0_388"/>
          <p:cNvCxnSpPr>
            <a:stCxn id="479" idx="2"/>
          </p:cNvCxnSpPr>
          <p:nvPr/>
        </p:nvCxnSpPr>
        <p:spPr>
          <a:xfrm rot="-5400000">
            <a:off x="5043129" y="2777150"/>
            <a:ext cx="257400" cy="1328700"/>
          </a:xfrm>
          <a:prstGeom prst="bentConnector4">
            <a:avLst>
              <a:gd fmla="val -88812" name="adj1"/>
              <a:gd fmla="val 84502" name="adj2"/>
            </a:avLst>
          </a:prstGeom>
          <a:noFill/>
          <a:ln cap="flat" cmpd="sng" w="9525">
            <a:solidFill>
              <a:srgbClr val="A8221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7" name="Google Shape;497;g1787130d40e_0_388"/>
          <p:cNvCxnSpPr>
            <a:endCxn id="466" idx="1"/>
          </p:cNvCxnSpPr>
          <p:nvPr/>
        </p:nvCxnSpPr>
        <p:spPr>
          <a:xfrm flipH="1" rot="10800000">
            <a:off x="8370414" y="4982462"/>
            <a:ext cx="681000" cy="404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A8221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8" name="Google Shape;498;g1787130d40e_0_388"/>
          <p:cNvCxnSpPr>
            <a:stCxn id="466" idx="2"/>
          </p:cNvCxnSpPr>
          <p:nvPr/>
        </p:nvCxnSpPr>
        <p:spPr>
          <a:xfrm>
            <a:off x="10325214" y="5242112"/>
            <a:ext cx="0" cy="68100"/>
          </a:xfrm>
          <a:prstGeom prst="straightConnector1">
            <a:avLst/>
          </a:prstGeom>
          <a:noFill/>
          <a:ln cap="flat" cmpd="sng" w="9525">
            <a:solidFill>
              <a:srgbClr val="A82217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787130d40e_0_432"/>
          <p:cNvSpPr txBox="1"/>
          <p:nvPr>
            <p:ph type="title"/>
          </p:nvPr>
        </p:nvSpPr>
        <p:spPr>
          <a:xfrm>
            <a:off x="2046761" y="236183"/>
            <a:ext cx="100287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fr-FR" sz="3500"/>
              <a:t>Démarche de la Méthode </a:t>
            </a:r>
            <a:r>
              <a:rPr lang="fr-FR" sz="3500">
                <a:solidFill>
                  <a:srgbClr val="C00000"/>
                </a:solidFill>
              </a:rPr>
              <a:t>d’estimation analytique.</a:t>
            </a:r>
            <a:br>
              <a:rPr lang="fr-FR" sz="3500">
                <a:solidFill>
                  <a:srgbClr val="C00000"/>
                </a:solidFill>
              </a:rPr>
            </a:br>
            <a:endParaRPr sz="3500"/>
          </a:p>
        </p:txBody>
      </p:sp>
      <p:sp>
        <p:nvSpPr>
          <p:cNvPr id="504" name="Google Shape;504;g1787130d40e_0_432"/>
          <p:cNvSpPr txBox="1"/>
          <p:nvPr>
            <p:ph idx="1" type="body"/>
          </p:nvPr>
        </p:nvSpPr>
        <p:spPr>
          <a:xfrm>
            <a:off x="1216550" y="1437400"/>
            <a:ext cx="10058400" cy="4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AutoNum type="arabicPeriod"/>
            </a:pPr>
            <a:r>
              <a:rPr lang="fr-FR" sz="2800"/>
              <a:t>Estimation de la charge des </a:t>
            </a:r>
            <a:r>
              <a:rPr lang="fr-FR" sz="2800">
                <a:solidFill>
                  <a:srgbClr val="C00000"/>
                </a:solidFill>
              </a:rPr>
              <a:t>tâches de la phase de « Construction  » (</a:t>
            </a:r>
            <a:r>
              <a:rPr lang="fr-FR" sz="2800">
                <a:solidFill>
                  <a:srgbClr val="333333"/>
                </a:solidFill>
              </a:rPr>
              <a:t>qui sont directement liées aux </a:t>
            </a:r>
            <a:r>
              <a:rPr b="1" lang="fr-FR" sz="2800">
                <a:solidFill>
                  <a:srgbClr val="333333"/>
                </a:solidFill>
              </a:rPr>
              <a:t>développements en génie logiciel par exp)</a:t>
            </a:r>
            <a:endParaRPr sz="2800">
              <a:solidFill>
                <a:srgbClr val="C00000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fr-FR" sz="2800"/>
              <a:t>Estimation de la charge des </a:t>
            </a:r>
            <a:r>
              <a:rPr lang="fr-FR" sz="2800">
                <a:solidFill>
                  <a:srgbClr val="C00000"/>
                </a:solidFill>
              </a:rPr>
              <a:t>tâches des autres phases</a:t>
            </a:r>
            <a:r>
              <a:rPr lang="fr-FR" sz="2800"/>
              <a:t> (avant vente, définition, conception, réception  et déploiement)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fr-FR" sz="2800"/>
              <a:t>Définir les </a:t>
            </a:r>
            <a:r>
              <a:rPr lang="fr-FR" sz="2800">
                <a:solidFill>
                  <a:srgbClr val="C00000"/>
                </a:solidFill>
              </a:rPr>
              <a:t>profils  et tarifs des « Intervenants </a:t>
            </a:r>
            <a:r>
              <a:rPr lang="fr-FR" sz="2800"/>
              <a:t>»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fr-FR" sz="2800">
                <a:solidFill>
                  <a:srgbClr val="C00000"/>
                </a:solidFill>
              </a:rPr>
              <a:t>Faire un tableau de « Synthèse » </a:t>
            </a:r>
            <a:r>
              <a:rPr lang="fr-FR" sz="2800"/>
              <a:t>de charge et de budget du projet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787130d40e_0_216"/>
          <p:cNvSpPr/>
          <p:nvPr/>
        </p:nvSpPr>
        <p:spPr>
          <a:xfrm>
            <a:off x="274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g1787130d40e_0_216"/>
          <p:cNvSpPr/>
          <p:nvPr/>
        </p:nvSpPr>
        <p:spPr>
          <a:xfrm>
            <a:off x="5187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787130d40e_0_216"/>
          <p:cNvSpPr txBox="1"/>
          <p:nvPr>
            <p:ph type="title"/>
          </p:nvPr>
        </p:nvSpPr>
        <p:spPr>
          <a:xfrm>
            <a:off x="2592925" y="-77346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fr-FR" sz="3800"/>
              <a:t>Estimation de la charge d’un projet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g1787130d40e_0_216"/>
          <p:cNvSpPr txBox="1"/>
          <p:nvPr>
            <p:ph idx="1" type="body"/>
          </p:nvPr>
        </p:nvSpPr>
        <p:spPr>
          <a:xfrm>
            <a:off x="1853850" y="1841325"/>
            <a:ext cx="10002000" cy="46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 sz="2800" u="sng">
                <a:latin typeface="Times New Roman"/>
                <a:ea typeface="Times New Roman"/>
                <a:cs typeface="Times New Roman"/>
                <a:sym typeface="Times New Roman"/>
              </a:rPr>
              <a:t>Notions de base : Charge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fr-FR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charge</a:t>
            </a: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 représente une </a:t>
            </a:r>
            <a:r>
              <a:rPr lang="fr-FR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quantité de travail nécessaire</a:t>
            </a: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, indépendamment du nombre de personnes. 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❖"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Elle permet d’obtenir un coût prévisionnel.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❖"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Elle s’exprime en </a:t>
            </a:r>
            <a:r>
              <a:rPr lang="fr-FR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j/homme (j/H ou jH).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❖"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Elle aide à </a:t>
            </a:r>
            <a:r>
              <a:rPr lang="fr-FR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définir la taille d’un projet </a:t>
            </a: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(petit , moyen et grand projet)</a:t>
            </a:r>
            <a:endParaRPr sz="2800"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787130d40e_0_437"/>
          <p:cNvSpPr txBox="1"/>
          <p:nvPr>
            <p:ph type="title"/>
          </p:nvPr>
        </p:nvSpPr>
        <p:spPr>
          <a:xfrm>
            <a:off x="2046762" y="236183"/>
            <a:ext cx="99615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rPr lang="fr-FR" sz="3600"/>
              <a:t>Méthode </a:t>
            </a:r>
            <a:r>
              <a:rPr lang="fr-FR" sz="3600">
                <a:solidFill>
                  <a:srgbClr val="C00000"/>
                </a:solidFill>
              </a:rPr>
              <a:t>d’estimation analytique.</a:t>
            </a:r>
            <a:br>
              <a:rPr lang="fr-FR" sz="3600">
                <a:solidFill>
                  <a:srgbClr val="C00000"/>
                </a:solidFill>
              </a:rPr>
            </a:br>
            <a:endParaRPr/>
          </a:p>
        </p:txBody>
      </p:sp>
      <p:sp>
        <p:nvSpPr>
          <p:cNvPr id="510" name="Google Shape;510;g1787130d40e_0_437"/>
          <p:cNvSpPr txBox="1"/>
          <p:nvPr>
            <p:ph idx="1" type="body"/>
          </p:nvPr>
        </p:nvSpPr>
        <p:spPr>
          <a:xfrm>
            <a:off x="1216548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fr-FR" sz="2800"/>
              <a:t>Autres tâches / charges à prendre en compte:</a:t>
            </a:r>
            <a:endParaRPr sz="28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➢"/>
            </a:pPr>
            <a:r>
              <a:rPr lang="fr-FR" sz="2800"/>
              <a:t>« </a:t>
            </a:r>
            <a:r>
              <a:rPr b="1" lang="fr-FR" sz="2800"/>
              <a:t>Fourniture</a:t>
            </a:r>
            <a:r>
              <a:rPr lang="fr-FR" sz="2800"/>
              <a:t> » : Charges / budgets de matériels / logiciels ou prestations unitaires (référencement, hébergement…) éventuellement sous-traitées</a:t>
            </a:r>
            <a:endParaRPr sz="28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➢"/>
            </a:pPr>
            <a:r>
              <a:rPr lang="fr-FR" sz="2800"/>
              <a:t>« </a:t>
            </a:r>
            <a:r>
              <a:rPr b="1" lang="fr-FR" sz="2800"/>
              <a:t>Formations</a:t>
            </a:r>
            <a:r>
              <a:rPr lang="fr-FR" sz="2800"/>
              <a:t> » : Liste des formations à prévoir sur le projet, </a:t>
            </a:r>
            <a:endParaRPr sz="28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➢"/>
            </a:pPr>
            <a:r>
              <a:rPr lang="fr-FR" sz="2800"/>
              <a:t>« </a:t>
            </a:r>
            <a:r>
              <a:rPr b="1" lang="fr-FR" sz="2800"/>
              <a:t>Frais de déplacement </a:t>
            </a:r>
            <a:r>
              <a:rPr lang="fr-FR" sz="2800"/>
              <a:t>» : Gestion des frais de déplacements pour le projets</a:t>
            </a: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787130d40e_0_442"/>
          <p:cNvSpPr txBox="1"/>
          <p:nvPr>
            <p:ph type="title"/>
          </p:nvPr>
        </p:nvSpPr>
        <p:spPr>
          <a:xfrm>
            <a:off x="2046761" y="236183"/>
            <a:ext cx="98808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fr-FR" sz="3600"/>
              <a:t>Méthode </a:t>
            </a:r>
            <a:r>
              <a:rPr lang="fr-FR" sz="3600">
                <a:solidFill>
                  <a:srgbClr val="C00000"/>
                </a:solidFill>
              </a:rPr>
              <a:t>d’estimation analytique </a:t>
            </a:r>
            <a:endParaRPr sz="3600"/>
          </a:p>
        </p:txBody>
      </p:sp>
      <p:sp>
        <p:nvSpPr>
          <p:cNvPr id="516" name="Google Shape;516;g1787130d40e_0_442"/>
          <p:cNvSpPr txBox="1"/>
          <p:nvPr>
            <p:ph idx="1" type="body"/>
          </p:nvPr>
        </p:nvSpPr>
        <p:spPr>
          <a:xfrm>
            <a:off x="1782150" y="1928150"/>
            <a:ext cx="9718800" cy="46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❖"/>
            </a:pPr>
            <a:r>
              <a:rPr b="0" i="0" lang="fr-FR" sz="2800">
                <a:solidFill>
                  <a:srgbClr val="333333"/>
                </a:solidFill>
              </a:rPr>
              <a:t>L’évaluation des charges  se fait en suivant une approche fonctionnelle.  </a:t>
            </a:r>
            <a:endParaRPr sz="28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❖"/>
            </a:pPr>
            <a:r>
              <a:rPr b="0" i="0" lang="fr-FR" sz="2800">
                <a:solidFill>
                  <a:srgbClr val="333333"/>
                </a:solidFill>
              </a:rPr>
              <a:t>Chaque application est découpée en fonctionnalités par modules (exigences du </a:t>
            </a:r>
            <a:r>
              <a:rPr b="0" i="0" lang="fr-FR" sz="2800">
                <a:solidFill>
                  <a:srgbClr val="C00000"/>
                </a:solidFill>
              </a:rPr>
              <a:t>référentiel des exigences</a:t>
            </a:r>
            <a:r>
              <a:rPr b="0" i="0" lang="fr-FR" sz="2800">
                <a:solidFill>
                  <a:srgbClr val="333333"/>
                </a:solidFill>
              </a:rPr>
              <a:t>) et chaque fonctionnalité en tâches </a:t>
            </a:r>
            <a:endParaRPr sz="28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❖"/>
            </a:pPr>
            <a:r>
              <a:rPr b="0" i="0" lang="fr-FR" sz="2800">
                <a:solidFill>
                  <a:srgbClr val="333333"/>
                </a:solidFill>
              </a:rPr>
              <a:t>Chaq</a:t>
            </a:r>
            <a:r>
              <a:rPr lang="fr-FR" sz="2800">
                <a:solidFill>
                  <a:srgbClr val="333333"/>
                </a:solidFill>
              </a:rPr>
              <a:t>ue tâche </a:t>
            </a:r>
            <a:r>
              <a:rPr i="0" lang="fr-FR" sz="2800">
                <a:solidFill>
                  <a:srgbClr val="C00000"/>
                </a:solidFill>
              </a:rPr>
              <a:t>est évaluée suivant une grille d’évaluation </a:t>
            </a:r>
            <a:r>
              <a:rPr b="0" i="0" lang="fr-FR" sz="2800">
                <a:solidFill>
                  <a:srgbClr val="333333"/>
                </a:solidFill>
              </a:rPr>
              <a:t>des charges. </a:t>
            </a:r>
            <a:endParaRPr sz="28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❖"/>
            </a:pPr>
            <a:r>
              <a:rPr lang="fr-FR" sz="2800">
                <a:solidFill>
                  <a:srgbClr val="333333"/>
                </a:solidFill>
              </a:rPr>
              <a:t>La grille d’évaluation des charges utilise une répartition des développements </a:t>
            </a:r>
            <a:r>
              <a:rPr lang="fr-FR" sz="2800">
                <a:solidFill>
                  <a:srgbClr val="C00000"/>
                </a:solidFill>
              </a:rPr>
              <a:t>sur 4 couches</a:t>
            </a:r>
            <a:r>
              <a:rPr lang="fr-FR" sz="2800">
                <a:solidFill>
                  <a:srgbClr val="333333"/>
                </a:solidFill>
              </a:rPr>
              <a:t>:</a:t>
            </a:r>
            <a:endParaRPr sz="2800"/>
          </a:p>
        </p:txBody>
      </p:sp>
      <p:sp>
        <p:nvSpPr>
          <p:cNvPr id="517" name="Google Shape;517;g1787130d40e_0_442"/>
          <p:cNvSpPr txBox="1"/>
          <p:nvPr/>
        </p:nvSpPr>
        <p:spPr>
          <a:xfrm>
            <a:off x="2046761" y="1287101"/>
            <a:ext cx="756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Century Gothic"/>
              <a:buAutoNum type="arabicPeriod"/>
            </a:pPr>
            <a:r>
              <a:rPr b="0" i="0" lang="fr-FR" sz="29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Estimer les tâches de la phase de construction</a:t>
            </a:r>
            <a:endParaRPr b="0" i="0" sz="29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787130d40e_0_44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Times New Roman"/>
              <a:buNone/>
            </a:pPr>
            <a:r>
              <a:rPr lang="fr-FR" sz="3600">
                <a:solidFill>
                  <a:srgbClr val="333333"/>
                </a:solidFill>
              </a:rPr>
              <a:t>Répartition des développements sur 4 couches:</a:t>
            </a:r>
            <a:endParaRPr sz="3600"/>
          </a:p>
        </p:txBody>
      </p:sp>
      <p:graphicFrame>
        <p:nvGraphicFramePr>
          <p:cNvPr id="523" name="Google Shape;523;g1787130d40e_0_448"/>
          <p:cNvGraphicFramePr/>
          <p:nvPr/>
        </p:nvGraphicFramePr>
        <p:xfrm>
          <a:off x="1173473" y="18245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{C6D78FE8-CC04-46BF-9C37-D88D74487037}</a:tableStyleId>
              </a:tblPr>
              <a:tblGrid>
                <a:gridCol w="2019775"/>
                <a:gridCol w="8705850"/>
              </a:tblGrid>
              <a:tr h="55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fr-FR" sz="2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Catégorie</a:t>
                      </a:r>
                      <a:endParaRPr sz="2300" u="none" cap="none" strike="noStrike"/>
                    </a:p>
                  </a:txBody>
                  <a:tcPr marT="21450" marB="21450" marR="57175" marL="571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fr-FR" sz="2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2300" u="none" cap="none" strike="noStrike"/>
                    </a:p>
                  </a:txBody>
                  <a:tcPr marT="21450" marB="21450" marR="57175" marL="571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  <a:tr h="115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Présentation</a:t>
                      </a:r>
                      <a:endParaRPr sz="2300" u="none" cap="none" strike="noStrike"/>
                    </a:p>
                  </a:txBody>
                  <a:tcPr marT="14300" marB="14300" marR="57175" marL="571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Représente </a:t>
                      </a:r>
                      <a:r>
                        <a:rPr b="1"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l’ensemble des développements associés aux interfaces </a:t>
                      </a:r>
                      <a:r>
                        <a:rPr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homme-machine(</a:t>
                      </a:r>
                      <a:r>
                        <a:rPr b="1"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IHM</a:t>
                      </a:r>
                      <a:r>
                        <a:rPr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).Correspond à la partie « Vue » dans un modèle de type « MVC » par exemple</a:t>
                      </a:r>
                      <a:endParaRPr sz="2300" u="none" cap="none" strike="noStrike"/>
                    </a:p>
                  </a:txBody>
                  <a:tcPr marT="14300" marB="14300" marR="57175" marL="571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</a:tr>
              <a:tr h="79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Traitement</a:t>
                      </a:r>
                      <a:endParaRPr sz="2300" u="none" cap="none" strike="noStrike"/>
                    </a:p>
                  </a:txBody>
                  <a:tcPr marT="14300" marB="14300" marR="57175" marL="571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Représente </a:t>
                      </a:r>
                      <a:r>
                        <a:rPr b="1"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l’ensemble des développements associés au traitements</a:t>
                      </a:r>
                      <a:r>
                        <a:rPr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Correspond à la partie « Contrôleur » du MVC</a:t>
                      </a:r>
                      <a:endParaRPr sz="2300" u="none" cap="none" strike="noStrike"/>
                    </a:p>
                  </a:txBody>
                  <a:tcPr marT="14300" marB="14300" marR="57175" marL="571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</a:tr>
              <a:tr h="79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Données</a:t>
                      </a:r>
                      <a:endParaRPr sz="2300" u="none" cap="none" strike="noStrike"/>
                    </a:p>
                  </a:txBody>
                  <a:tcPr marT="14300" marB="14300" marR="57175" marL="571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Représente l’ensemble</a:t>
                      </a:r>
                      <a:r>
                        <a:rPr b="1"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des développements associés à la manipulation des données</a:t>
                      </a:r>
                      <a:r>
                        <a:rPr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Correspond à la partie « Modèle » du MVC</a:t>
                      </a:r>
                      <a:endParaRPr sz="2300" u="none" cap="none" strike="noStrike"/>
                    </a:p>
                  </a:txBody>
                  <a:tcPr marT="14300" marB="14300" marR="57175" marL="571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</a:tr>
              <a:tr h="115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Messages</a:t>
                      </a:r>
                      <a:endParaRPr sz="2300" u="none" cap="none" strike="noStrike"/>
                    </a:p>
                  </a:txBody>
                  <a:tcPr marT="14300" marB="14300" marR="57175" marL="571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Représente l’ensemble des </a:t>
                      </a:r>
                      <a:r>
                        <a:rPr b="1"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développements associés aux échanges</a:t>
                      </a:r>
                      <a:r>
                        <a:rPr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b="1"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messages</a:t>
                      </a:r>
                      <a:r>
                        <a:rPr lang="fr-FR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d’informations, avec d’autres applications et/ou d’autres systèmes externes (API, … etc.)</a:t>
                      </a:r>
                      <a:endParaRPr sz="2300" u="none" cap="none" strike="noStrike"/>
                    </a:p>
                  </a:txBody>
                  <a:tcPr marT="14300" marB="14300" marR="57175" marL="571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787130d40e_0_45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fr-FR" sz="3200"/>
              <a:t>Méthode </a:t>
            </a:r>
            <a:r>
              <a:rPr lang="fr-FR" sz="3200">
                <a:solidFill>
                  <a:srgbClr val="C00000"/>
                </a:solidFill>
              </a:rPr>
              <a:t>d’estimation analytique  </a:t>
            </a:r>
            <a:endParaRPr sz="3200"/>
          </a:p>
        </p:txBody>
      </p:sp>
      <p:sp>
        <p:nvSpPr>
          <p:cNvPr id="529" name="Google Shape;529;g1787130d40e_0_453"/>
          <p:cNvSpPr txBox="1"/>
          <p:nvPr>
            <p:ph idx="1" type="body"/>
          </p:nvPr>
        </p:nvSpPr>
        <p:spPr>
          <a:xfrm>
            <a:off x="1518675" y="1080650"/>
            <a:ext cx="9885600" cy="4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❖"/>
            </a:pPr>
            <a:r>
              <a:rPr b="0" i="0" lang="fr-FR" sz="2600">
                <a:solidFill>
                  <a:srgbClr val="333333"/>
                </a:solidFill>
              </a:rPr>
              <a:t>A chaque catégorie, on associe une charge standard (en </a:t>
            </a:r>
            <a:r>
              <a:rPr b="1" i="0" lang="fr-FR" sz="2600">
                <a:solidFill>
                  <a:srgbClr val="333333"/>
                </a:solidFill>
              </a:rPr>
              <a:t>jours/homme</a:t>
            </a:r>
            <a:r>
              <a:rPr b="0" i="0" lang="fr-FR" sz="2600">
                <a:solidFill>
                  <a:srgbClr val="333333"/>
                </a:solidFill>
              </a:rPr>
              <a:t>) qui est définie en fonction de trois niveaux de complexité : </a:t>
            </a:r>
            <a:r>
              <a:rPr b="0" i="0" lang="fr-FR" sz="2600">
                <a:solidFill>
                  <a:srgbClr val="C00000"/>
                </a:solidFill>
              </a:rPr>
              <a:t>simple, moyen et complexe</a:t>
            </a:r>
            <a:r>
              <a:rPr b="0" i="0" lang="fr-FR" sz="2600">
                <a:solidFill>
                  <a:srgbClr val="333333"/>
                </a:solidFill>
              </a:rPr>
              <a:t>.</a:t>
            </a:r>
            <a:endParaRPr sz="26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00"/>
              <a:buChar char="❖"/>
            </a:pPr>
            <a:r>
              <a:rPr b="0" i="0" lang="fr-FR" sz="2600">
                <a:solidFill>
                  <a:srgbClr val="333333"/>
                </a:solidFill>
              </a:rPr>
              <a:t>Ceci permet de définir des </a:t>
            </a:r>
            <a:r>
              <a:rPr b="1" i="0" lang="fr-FR" sz="2600">
                <a:solidFill>
                  <a:srgbClr val="C00000"/>
                </a:solidFill>
              </a:rPr>
              <a:t>coefficients de charges </a:t>
            </a:r>
            <a:r>
              <a:rPr b="0" i="0" lang="fr-FR" sz="2600">
                <a:solidFill>
                  <a:srgbClr val="333333"/>
                </a:solidFill>
              </a:rPr>
              <a:t>globaux qui seront appliqués à l’ensemble des développements.</a:t>
            </a:r>
            <a:endParaRPr sz="2600"/>
          </a:p>
        </p:txBody>
      </p:sp>
      <p:graphicFrame>
        <p:nvGraphicFramePr>
          <p:cNvPr id="530" name="Google Shape;530;g1787130d40e_0_453"/>
          <p:cNvGraphicFramePr/>
          <p:nvPr/>
        </p:nvGraphicFramePr>
        <p:xfrm>
          <a:off x="1518682" y="3732418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C7B9A7"/>
                </a:solidFill>
                <a:tableStyleId>{13AE2539-D0A0-4438-B105-879DCEAD46F0}</a:tableStyleId>
              </a:tblPr>
              <a:tblGrid>
                <a:gridCol w="5191400"/>
                <a:gridCol w="1721225"/>
                <a:gridCol w="1707775"/>
                <a:gridCol w="1909475"/>
              </a:tblGrid>
              <a:tr h="971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fr-FR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Coefficients à appliquer pour l’évaluation des chargesc</a:t>
                      </a:r>
                      <a:endParaRPr sz="1400" u="none" cap="none" strike="noStrike"/>
                    </a:p>
                  </a:txBody>
                  <a:tcPr marT="48950" marB="48950" marR="130500" marL="13050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fr-FR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</a:t>
                      </a:r>
                      <a:endParaRPr sz="1400" u="none" cap="none" strike="noStrike"/>
                    </a:p>
                  </a:txBody>
                  <a:tcPr marT="48950" marB="48950" marR="130500" marL="13050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fr-FR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Moyen</a:t>
                      </a:r>
                      <a:endParaRPr sz="1400" u="none" cap="none" strike="noStrike"/>
                    </a:p>
                  </a:txBody>
                  <a:tcPr marT="48950" marB="48950" marR="130500" marL="13050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fr-FR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Complexe</a:t>
                      </a:r>
                      <a:endParaRPr sz="1400" u="none" cap="none" strike="noStrike"/>
                    </a:p>
                  </a:txBody>
                  <a:tcPr marT="48950" marB="48950" marR="130500" marL="130500" anchor="ctr">
                    <a:solidFill>
                      <a:srgbClr val="C00000"/>
                    </a:solidFill>
                  </a:tcPr>
                </a:tc>
              </a:tr>
              <a:tr h="43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Présentation</a:t>
                      </a:r>
                      <a:endParaRPr sz="1400" u="none" cap="none" strike="noStrike"/>
                    </a:p>
                  </a:txBody>
                  <a:tcPr marT="32625" marB="32625" marR="130500" marL="130500"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0,5</a:t>
                      </a:r>
                      <a:endParaRPr sz="1400" u="none" cap="none" strike="noStrike"/>
                    </a:p>
                  </a:txBody>
                  <a:tcPr marT="32625" marB="32625" marR="130500" marL="130500"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2625" marB="32625" marR="130500" marL="130500"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2,0</a:t>
                      </a:r>
                      <a:endParaRPr sz="1400" u="none" cap="none" strike="noStrike"/>
                    </a:p>
                  </a:txBody>
                  <a:tcPr marT="32625" marB="32625" marR="130500" marL="130500">
                    <a:solidFill>
                      <a:srgbClr val="ECE6DA"/>
                    </a:solidFill>
                  </a:tcPr>
                </a:tc>
              </a:tr>
              <a:tr h="43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Traitement</a:t>
                      </a:r>
                      <a:endParaRPr sz="1400" u="none" cap="none" strike="noStrike"/>
                    </a:p>
                  </a:txBody>
                  <a:tcPr marT="32625" marB="32625" marR="130500" marL="130500"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0,5</a:t>
                      </a:r>
                      <a:endParaRPr sz="1400" u="none" cap="none" strike="noStrike"/>
                    </a:p>
                  </a:txBody>
                  <a:tcPr marT="32625" marB="32625" marR="130500" marL="130500"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2625" marB="32625" marR="130500" marL="130500"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2,0</a:t>
                      </a:r>
                      <a:endParaRPr sz="1400" u="none" cap="none" strike="noStrike"/>
                    </a:p>
                  </a:txBody>
                  <a:tcPr marT="32625" marB="32625" marR="130500" marL="130500">
                    <a:solidFill>
                      <a:srgbClr val="ECE6DA"/>
                    </a:solidFill>
                  </a:tcPr>
                </a:tc>
              </a:tr>
              <a:tr h="43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Données</a:t>
                      </a:r>
                      <a:endParaRPr sz="1400" u="none" cap="none" strike="noStrike"/>
                    </a:p>
                  </a:txBody>
                  <a:tcPr marT="32625" marB="32625" marR="130500" marL="130500"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0,5</a:t>
                      </a:r>
                      <a:endParaRPr sz="1400" u="none" cap="none" strike="noStrike"/>
                    </a:p>
                  </a:txBody>
                  <a:tcPr marT="32625" marB="32625" marR="130500" marL="130500"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2625" marB="32625" marR="130500" marL="130500"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2,0</a:t>
                      </a:r>
                      <a:endParaRPr sz="1400" u="none" cap="none" strike="noStrike"/>
                    </a:p>
                  </a:txBody>
                  <a:tcPr marT="32625" marB="32625" marR="130500" marL="130500">
                    <a:solidFill>
                      <a:srgbClr val="ECE6DA"/>
                    </a:solidFill>
                  </a:tcPr>
                </a:tc>
              </a:tr>
              <a:tr h="43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Messages</a:t>
                      </a:r>
                      <a:endParaRPr sz="1400" u="none" cap="none" strike="noStrike"/>
                    </a:p>
                  </a:txBody>
                  <a:tcPr marT="32625" marB="32625" marR="130500" marL="130500"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0,5</a:t>
                      </a:r>
                      <a:endParaRPr sz="1400" u="none" cap="none" strike="noStrike"/>
                    </a:p>
                  </a:txBody>
                  <a:tcPr marT="32625" marB="32625" marR="130500" marL="130500"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2625" marB="32625" marR="130500" marL="130500"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2,0</a:t>
                      </a:r>
                      <a:endParaRPr sz="1400" u="none" cap="none" strike="noStrike"/>
                    </a:p>
                  </a:txBody>
                  <a:tcPr marT="32625" marB="32625" marR="130500" marL="130500">
                    <a:solidFill>
                      <a:srgbClr val="ECE6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787130d40e_0_459"/>
          <p:cNvSpPr txBox="1"/>
          <p:nvPr>
            <p:ph type="title"/>
          </p:nvPr>
        </p:nvSpPr>
        <p:spPr>
          <a:xfrm>
            <a:off x="2046762" y="236183"/>
            <a:ext cx="9813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fr-FR" sz="3200"/>
              <a:t>Méthode </a:t>
            </a:r>
            <a:r>
              <a:rPr lang="fr-FR" sz="3200">
                <a:solidFill>
                  <a:srgbClr val="C00000"/>
                </a:solidFill>
              </a:rPr>
              <a:t>d’estimation analytique.</a:t>
            </a:r>
            <a:endParaRPr sz="3200"/>
          </a:p>
        </p:txBody>
      </p:sp>
      <p:graphicFrame>
        <p:nvGraphicFramePr>
          <p:cNvPr id="536" name="Google Shape;536;g1787130d40e_0_459"/>
          <p:cNvGraphicFramePr/>
          <p:nvPr/>
        </p:nvGraphicFramePr>
        <p:xfrm>
          <a:off x="1008050" y="1528948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C99F9C"/>
                </a:solidFill>
                <a:tableStyleId>{FCA94CC8-BAC4-426C-867F-01E0EC5E7ECC}</a:tableStyleId>
              </a:tblPr>
              <a:tblGrid>
                <a:gridCol w="1540700"/>
                <a:gridCol w="9123300"/>
              </a:tblGrid>
              <a:tr h="55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fr-FR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Niveau</a:t>
                      </a:r>
                      <a:endParaRPr sz="1400" u="none" cap="none" strike="noStrike"/>
                    </a:p>
                  </a:txBody>
                  <a:tcPr marT="39900" marB="39900" marR="106375" marL="106375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fr-FR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Critères</a:t>
                      </a:r>
                      <a:endParaRPr sz="1400" u="none" cap="none" strike="noStrike"/>
                    </a:p>
                  </a:txBody>
                  <a:tcPr marT="39900" marB="39900" marR="106375" marL="106375" anchor="ctr">
                    <a:solidFill>
                      <a:srgbClr val="C00000"/>
                    </a:solidFill>
                  </a:tcPr>
                </a:tc>
              </a:tr>
              <a:tr h="151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</a:t>
                      </a:r>
                      <a:endParaRPr sz="1400" u="none" cap="none" strike="noStrike"/>
                    </a:p>
                  </a:txBody>
                  <a:tcPr marT="26600" marB="26600" marR="106375" marL="106375">
                    <a:solidFill>
                      <a:srgbClr val="E5E3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Affichage de moins de 10 composants d’IHM à l’écran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Pas de tableau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Que des contrôles standards.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Pas de procédures de validation intégrées dans l’IHM.</a:t>
                      </a:r>
                      <a:endParaRPr sz="1400" u="none" cap="none" strike="noStrike"/>
                    </a:p>
                  </a:txBody>
                  <a:tcPr marT="26600" marB="26600" marR="106375" marL="106375">
                    <a:solidFill>
                      <a:srgbClr val="E5E3D9"/>
                    </a:solidFill>
                  </a:tcPr>
                </a:tc>
              </a:tr>
              <a:tr h="148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Moyen</a:t>
                      </a:r>
                      <a:endParaRPr sz="1400" u="none" cap="none" strike="noStrike"/>
                    </a:p>
                  </a:txBody>
                  <a:tcPr marT="26600" marB="26600" marR="106375" marL="106375">
                    <a:solidFill>
                      <a:srgbClr val="E5E3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Affichage d’un maximum de 20 composants d’IHM à l’écran 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Possède au maximum 1 tableau.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Que des contrôles standards.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Existence éventuelle de procédures de validation simples intégrées dans l’IHM</a:t>
                      </a:r>
                      <a:endParaRPr sz="1400" u="none" cap="none" strike="noStrike"/>
                    </a:p>
                  </a:txBody>
                  <a:tcPr marT="26600" marB="26600" marR="106375" marL="106375">
                    <a:solidFill>
                      <a:srgbClr val="E5E3D9"/>
                    </a:solidFill>
                  </a:tcPr>
                </a:tc>
              </a:tr>
              <a:tr h="115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Complexe</a:t>
                      </a:r>
                      <a:endParaRPr sz="1400" u="none" cap="none" strike="noStrike"/>
                    </a:p>
                  </a:txBody>
                  <a:tcPr marT="26600" marB="26600" marR="106375" marL="106375">
                    <a:solidFill>
                      <a:srgbClr val="E5E3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Possède éventuellement des contrôles non standards 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Existence éventuelle de procédures de validation complexes intégrées dans l’IHM</a:t>
                      </a:r>
                      <a:endParaRPr sz="1400" u="none" cap="none" strike="noStrike"/>
                    </a:p>
                  </a:txBody>
                  <a:tcPr marT="26600" marB="26600" marR="106375" marL="106375">
                    <a:solidFill>
                      <a:srgbClr val="E5E3D9"/>
                    </a:solidFill>
                  </a:tcPr>
                </a:tc>
              </a:tr>
            </a:tbl>
          </a:graphicData>
        </a:graphic>
      </p:graphicFrame>
      <p:sp>
        <p:nvSpPr>
          <p:cNvPr id="537" name="Google Shape;537;g1787130d40e_0_459"/>
          <p:cNvSpPr txBox="1"/>
          <p:nvPr/>
        </p:nvSpPr>
        <p:spPr>
          <a:xfrm>
            <a:off x="2917875" y="970275"/>
            <a:ext cx="603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</a:t>
            </a:r>
            <a:endParaRPr b="1" i="0" sz="1800" u="sng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787130d40e_0_465"/>
          <p:cNvSpPr txBox="1"/>
          <p:nvPr>
            <p:ph type="title"/>
          </p:nvPr>
        </p:nvSpPr>
        <p:spPr>
          <a:xfrm>
            <a:off x="1828800" y="236183"/>
            <a:ext cx="98355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fr-FR" sz="3600"/>
              <a:t>Méthode </a:t>
            </a:r>
            <a:r>
              <a:rPr lang="fr-FR" sz="3600">
                <a:solidFill>
                  <a:srgbClr val="C00000"/>
                </a:solidFill>
              </a:rPr>
              <a:t>d’estimation analytique</a:t>
            </a:r>
            <a:endParaRPr/>
          </a:p>
        </p:txBody>
      </p:sp>
      <p:graphicFrame>
        <p:nvGraphicFramePr>
          <p:cNvPr id="543" name="Google Shape;543;g1787130d40e_0_465"/>
          <p:cNvGraphicFramePr/>
          <p:nvPr/>
        </p:nvGraphicFramePr>
        <p:xfrm>
          <a:off x="1694329" y="16844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{C6D78FE8-CC04-46BF-9C37-D88D74487037}</a:tableStyleId>
              </a:tblPr>
              <a:tblGrid>
                <a:gridCol w="1787900"/>
                <a:gridCol w="7829550"/>
              </a:tblGrid>
              <a:tr h="74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fr-FR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Niveau</a:t>
                      </a:r>
                      <a:endParaRPr sz="1400" u="none" cap="none" strike="noStrike"/>
                    </a:p>
                  </a:txBody>
                  <a:tcPr marT="53500" marB="53500" marR="142700" marL="142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fr-FR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Critères</a:t>
                      </a:r>
                      <a:endParaRPr sz="1400" u="none" cap="none" strike="noStrike"/>
                    </a:p>
                  </a:txBody>
                  <a:tcPr marT="53500" marB="53500" marR="142700" marL="142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  <a:tr h="114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</a:t>
                      </a:r>
                      <a:endParaRPr sz="1400" u="none" cap="none" strike="noStrike"/>
                    </a:p>
                  </a:txBody>
                  <a:tcPr marT="35675" marB="35675" marR="142700" marL="142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Traitement avec un maximum de 2 structures conditionnelles.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Règles de traitement simples.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Moins de 10 « opérations élémentaires » différentes.</a:t>
                      </a:r>
                      <a:endParaRPr sz="1400" u="none" cap="none" strike="noStrike"/>
                    </a:p>
                  </a:txBody>
                  <a:tcPr marT="35675" marB="35675" marR="142700" marL="142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</a:tr>
              <a:tr h="114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Moyen</a:t>
                      </a:r>
                      <a:endParaRPr sz="1400" u="none" cap="none" strike="noStrike"/>
                    </a:p>
                  </a:txBody>
                  <a:tcPr marT="35675" marB="35675" marR="142700" marL="142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Traitement un maximum de 4 structures conditionnelles.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Règles de traitement simples.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Moins de « 20 opérations élémentaires » différentes.</a:t>
                      </a:r>
                      <a:endParaRPr sz="1400" u="none" cap="none" strike="noStrike"/>
                    </a:p>
                  </a:txBody>
                  <a:tcPr marT="35675" marB="35675" marR="142700" marL="142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</a:tr>
              <a:tr h="1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Complexe</a:t>
                      </a:r>
                      <a:endParaRPr sz="1400" u="none" cap="none" strike="noStrike"/>
                    </a:p>
                  </a:txBody>
                  <a:tcPr marT="35675" marB="35675" marR="142700" marL="142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Traitement avec plus de 4 structures conditionnelles.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Règles de traitement complexes</a:t>
                      </a:r>
                      <a:endParaRPr sz="1400" u="none" cap="none" strike="noStrike"/>
                    </a:p>
                  </a:txBody>
                  <a:tcPr marT="35675" marB="35675" marR="142700" marL="142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</a:tr>
            </a:tbl>
          </a:graphicData>
        </a:graphic>
      </p:graphicFrame>
      <p:sp>
        <p:nvSpPr>
          <p:cNvPr id="544" name="Google Shape;544;g1787130d40e_0_465"/>
          <p:cNvSpPr txBox="1"/>
          <p:nvPr/>
        </p:nvSpPr>
        <p:spPr>
          <a:xfrm>
            <a:off x="5536505" y="1033968"/>
            <a:ext cx="697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Traitement</a:t>
            </a:r>
            <a:endParaRPr b="1" i="0" sz="1800" u="sng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787130d40e_0_471"/>
          <p:cNvSpPr txBox="1"/>
          <p:nvPr>
            <p:ph type="title"/>
          </p:nvPr>
        </p:nvSpPr>
        <p:spPr>
          <a:xfrm>
            <a:off x="2046762" y="88523"/>
            <a:ext cx="9759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fr-FR" sz="3200"/>
              <a:t>Méthode </a:t>
            </a:r>
            <a:r>
              <a:rPr lang="fr-FR" sz="3200">
                <a:solidFill>
                  <a:srgbClr val="C00000"/>
                </a:solidFill>
              </a:rPr>
              <a:t>d’estimation analytique</a:t>
            </a:r>
            <a:endParaRPr sz="3200"/>
          </a:p>
        </p:txBody>
      </p:sp>
      <p:graphicFrame>
        <p:nvGraphicFramePr>
          <p:cNvPr id="550" name="Google Shape;550;g1787130d40e_0_471"/>
          <p:cNvGraphicFramePr/>
          <p:nvPr/>
        </p:nvGraphicFramePr>
        <p:xfrm>
          <a:off x="1304365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{C6D78FE8-CC04-46BF-9C37-D88D74487037}</a:tableStyleId>
              </a:tblPr>
              <a:tblGrid>
                <a:gridCol w="1922925"/>
                <a:gridCol w="8673350"/>
              </a:tblGrid>
              <a:tr h="65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fr-FR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Niveau</a:t>
                      </a:r>
                      <a:endParaRPr sz="1400" u="none" cap="none" strike="noStrike"/>
                    </a:p>
                  </a:txBody>
                  <a:tcPr marT="46675" marB="46675" marR="124475" marL="124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fr-FR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Critères</a:t>
                      </a:r>
                      <a:endParaRPr sz="1400" u="none" cap="none" strike="noStrike"/>
                    </a:p>
                  </a:txBody>
                  <a:tcPr marT="46675" marB="46675" marR="124475" marL="124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  <a:tr h="118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</a:t>
                      </a:r>
                      <a:endParaRPr sz="1400" u="none" cap="none" strike="noStrike"/>
                    </a:p>
                  </a:txBody>
                  <a:tcPr marT="31125" marB="31125" marR="124475" marL="124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Accès à une seule table de données ou à une seule vue avec, au maximum, une douzaine d’attributs.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Pas de gestion de transaction.</a:t>
                      </a:r>
                      <a:endParaRPr sz="1400" u="none" cap="none" strike="noStrike"/>
                    </a:p>
                  </a:txBody>
                  <a:tcPr marT="31125" marB="31125" marR="124475" marL="124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</a:tr>
              <a:tr h="80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Moyen</a:t>
                      </a:r>
                      <a:endParaRPr sz="1400" u="none" cap="none" strike="noStrike"/>
                    </a:p>
                  </a:txBody>
                  <a:tcPr marT="31125" marB="31125" marR="124475" marL="124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Accès à plusieurs tables de données en lecture seule avec utilisation de clés étrangères.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Pas de gestion de transaction.</a:t>
                      </a:r>
                      <a:endParaRPr sz="1400" u="none" cap="none" strike="noStrike"/>
                    </a:p>
                  </a:txBody>
                  <a:tcPr marT="31125" marB="31125" marR="124475" marL="124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</a:tr>
              <a:tr h="174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Complexe</a:t>
                      </a:r>
                      <a:endParaRPr sz="1400" u="none" cap="none" strike="noStrike"/>
                    </a:p>
                  </a:txBody>
                  <a:tcPr marT="31125" marB="31125" marR="124475" marL="124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Accès à plusieurs tables de données en ajout, modification ou suppression avec utilisation de clés étrangères et gestion de l’intégrité référentielle.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Utilisation possible de triggers.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Utilisation de procédures stockées.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Gestion de transactions.</a:t>
                      </a:r>
                      <a:endParaRPr sz="1400" u="none" cap="none" strike="noStrike"/>
                    </a:p>
                  </a:txBody>
                  <a:tcPr marT="31125" marB="31125" marR="124475" marL="124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</a:tr>
            </a:tbl>
          </a:graphicData>
        </a:graphic>
      </p:graphicFrame>
      <p:sp>
        <p:nvSpPr>
          <p:cNvPr id="551" name="Google Shape;551;g1787130d40e_0_471"/>
          <p:cNvSpPr txBox="1"/>
          <p:nvPr/>
        </p:nvSpPr>
        <p:spPr>
          <a:xfrm>
            <a:off x="5085567" y="820261"/>
            <a:ext cx="661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Données</a:t>
            </a:r>
            <a:endParaRPr b="1" i="0" sz="1800" u="sng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787130d40e_0_477"/>
          <p:cNvSpPr txBox="1"/>
          <p:nvPr>
            <p:ph type="title"/>
          </p:nvPr>
        </p:nvSpPr>
        <p:spPr>
          <a:xfrm>
            <a:off x="1516501" y="219215"/>
            <a:ext cx="105456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fr-FR" sz="3200">
                <a:latin typeface="Times New Roman"/>
                <a:ea typeface="Times New Roman"/>
                <a:cs typeface="Times New Roman"/>
                <a:sym typeface="Times New Roman"/>
              </a:rPr>
              <a:t>Méthode </a:t>
            </a:r>
            <a:r>
              <a:rPr lang="fr-FR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d’estimation analytique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g1787130d40e_0_477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entury Gothic"/>
              <a:buNone/>
            </a:pPr>
            <a:r>
              <a:rPr b="0" i="0" lang="fr-FR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20/11/2020</a:t>
            </a:r>
            <a:endParaRPr b="0" i="0" sz="900" u="none" cap="none" strike="noStrike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8" name="Google Shape;558;g1787130d40e_0_477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59" name="Google Shape;559;g1787130d40e_0_477"/>
          <p:cNvSpPr/>
          <p:nvPr/>
        </p:nvSpPr>
        <p:spPr>
          <a:xfrm>
            <a:off x="-4257645" y="-494039"/>
            <a:ext cx="196446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60" name="Google Shape;560;g1787130d40e_0_477"/>
          <p:cNvGraphicFramePr/>
          <p:nvPr/>
        </p:nvGraphicFramePr>
        <p:xfrm>
          <a:off x="1311579" y="126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{C6D78FE8-CC04-46BF-9C37-D88D74487037}</a:tableStyleId>
              </a:tblPr>
              <a:tblGrid>
                <a:gridCol w="1358500"/>
                <a:gridCol w="8995750"/>
              </a:tblGrid>
              <a:tr h="35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fr-FR" sz="2000" u="none" cap="none" strike="noStrik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Niveau</a:t>
                      </a:r>
                      <a:endParaRPr sz="1400" u="none" cap="none" strike="noStrike"/>
                    </a:p>
                  </a:txBody>
                  <a:tcPr marT="27375" marB="27375" marR="73000" marL="73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fr-FR" sz="2000" u="none" cap="none" strike="noStrik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Critères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27375" marB="27375" marR="73000" marL="73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  <a:tr h="17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</a:t>
                      </a:r>
                      <a:endParaRPr sz="1400" u="none" cap="none" strike="noStrike"/>
                    </a:p>
                  </a:txBody>
                  <a:tcPr marT="18250" marB="18250" marR="73000" marL="73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Envoi/création d’un message simple au </a:t>
                      </a:r>
                      <a:r>
                        <a:rPr b="1"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format Text , JSON ou Mail.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Envoi/création d’un message </a:t>
                      </a:r>
                      <a:r>
                        <a:rPr b="1"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 format XML sans mise en forme</a:t>
                      </a: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préalable.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Pas de gestion d’accusé de réception.</a:t>
                      </a:r>
                      <a:endParaRPr sz="1400" u="none" cap="none" strike="noStrike"/>
                    </a:p>
                  </a:txBody>
                  <a:tcPr marT="18250" marB="18250" marR="73000" marL="73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</a:tr>
              <a:tr h="20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Moyen</a:t>
                      </a:r>
                      <a:endParaRPr sz="1400" u="none" cap="none" strike="noStrike"/>
                    </a:p>
                  </a:txBody>
                  <a:tcPr marT="18250" marB="18250" marR="73000" marL="73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Envoi/création d’un message </a:t>
                      </a:r>
                      <a:r>
                        <a:rPr b="1"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 format XML avec mise en forme préalable.</a:t>
                      </a:r>
                      <a:br>
                        <a:rPr b="1"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Envoi/création </a:t>
                      </a:r>
                      <a:r>
                        <a:rPr b="1"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d’un message avec formatage des données</a:t>
                      </a: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b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Pas de gestion d’accusé de réception.</a:t>
                      </a:r>
                      <a:endParaRPr sz="1400" u="none" cap="none" strike="noStrike"/>
                    </a:p>
                  </a:txBody>
                  <a:tcPr marT="18250" marB="18250" marR="73000" marL="73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</a:tr>
              <a:tr h="116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Complexe</a:t>
                      </a:r>
                      <a:endParaRPr sz="1400" u="none" cap="none" strike="noStrike"/>
                    </a:p>
                  </a:txBody>
                  <a:tcPr marT="18250" marB="18250" marR="73000" marL="73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Envoi/création </a:t>
                      </a:r>
                      <a:r>
                        <a:rPr b="1"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d’un message au format PDF.</a:t>
                      </a:r>
                      <a:br>
                        <a:rPr b="1"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• Gestion d’un</a:t>
                      </a:r>
                      <a:r>
                        <a:rPr b="1"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accusé de réception</a:t>
                      </a: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400" u="none" cap="none" strike="noStrike"/>
                    </a:p>
                  </a:txBody>
                  <a:tcPr marT="18250" marB="18250" marR="73000" marL="73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6DA"/>
                    </a:solidFill>
                  </a:tcPr>
                </a:tc>
              </a:tr>
            </a:tbl>
          </a:graphicData>
        </a:graphic>
      </p:graphicFrame>
      <p:sp>
        <p:nvSpPr>
          <p:cNvPr id="561" name="Google Shape;561;g1787130d40e_0_477"/>
          <p:cNvSpPr txBox="1"/>
          <p:nvPr/>
        </p:nvSpPr>
        <p:spPr>
          <a:xfrm>
            <a:off x="5449978" y="780318"/>
            <a:ext cx="982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Messages 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787130d40e_0_486"/>
          <p:cNvSpPr txBox="1"/>
          <p:nvPr>
            <p:ph type="title"/>
          </p:nvPr>
        </p:nvSpPr>
        <p:spPr>
          <a:xfrm>
            <a:off x="2123456" y="102658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fr-FR" sz="3600">
                <a:latin typeface="Times New Roman"/>
                <a:ea typeface="Times New Roman"/>
                <a:cs typeface="Times New Roman"/>
                <a:sym typeface="Times New Roman"/>
              </a:rPr>
              <a:t>Méthode </a:t>
            </a:r>
            <a:r>
              <a:rPr lang="fr-FR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d’estimation analytique</a:t>
            </a:r>
            <a:endParaRPr/>
          </a:p>
        </p:txBody>
      </p:sp>
      <p:sp>
        <p:nvSpPr>
          <p:cNvPr id="568" name="Google Shape;568;g1787130d40e_0_486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20/11/2020</a:t>
            </a:r>
            <a:endParaRPr/>
          </a:p>
        </p:txBody>
      </p:sp>
      <p:sp>
        <p:nvSpPr>
          <p:cNvPr id="569" name="Google Shape;569;g1787130d40e_0_486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70" name="Google Shape;570;g1787130d40e_0_486"/>
          <p:cNvSpPr txBox="1"/>
          <p:nvPr>
            <p:ph idx="1" type="body"/>
          </p:nvPr>
        </p:nvSpPr>
        <p:spPr>
          <a:xfrm>
            <a:off x="1216548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71" name="Google Shape;571;g1787130d40e_0_4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75" y="1335875"/>
            <a:ext cx="11723175" cy="50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787130d40e_0_49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fr-FR" sz="3600"/>
              <a:t>Estimation des autres phases</a:t>
            </a:r>
            <a:endParaRPr/>
          </a:p>
        </p:txBody>
      </p:sp>
      <p:sp>
        <p:nvSpPr>
          <p:cNvPr id="577" name="Google Shape;577;g1787130d40e_0_496"/>
          <p:cNvSpPr txBox="1"/>
          <p:nvPr>
            <p:ph idx="1" type="body"/>
          </p:nvPr>
        </p:nvSpPr>
        <p:spPr>
          <a:xfrm>
            <a:off x="1703541" y="1365135"/>
            <a:ext cx="9797400" cy="4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fr-FR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Charge totale = Charge de réalisation + charge des autres phases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❖"/>
            </a:pPr>
            <a:r>
              <a:rPr lang="fr-FR" sz="3000"/>
              <a:t>On détermine la charge pour chaque phase du cycle de vie tout en appliquant les ratios de la méthode proportionnelle :</a:t>
            </a:r>
            <a:endParaRPr/>
          </a:p>
          <a:p>
            <a:pPr indent="-457200" lvl="2" marL="1314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fr-FR" sz="3000"/>
              <a:t>Gestion de projet (Avant projet et en cours du projet) : 10%</a:t>
            </a:r>
            <a:endParaRPr/>
          </a:p>
          <a:p>
            <a:pPr indent="-457200" lvl="2" marL="1314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fr-FR" sz="3000"/>
              <a:t>Définition     : 10%		      </a:t>
            </a:r>
            <a:endParaRPr/>
          </a:p>
          <a:p>
            <a:pPr indent="-457200" lvl="2" marL="1314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fr-FR" sz="3000"/>
              <a:t>Conception   : 20%											 </a:t>
            </a:r>
            <a:endParaRPr/>
          </a:p>
          <a:p>
            <a:pPr indent="-457200" lvl="2" marL="1314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fr-FR" sz="3000"/>
              <a:t>Construction : 45%</a:t>
            </a:r>
            <a:endParaRPr/>
          </a:p>
          <a:p>
            <a:pPr indent="-457200" lvl="2" marL="1314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fr-FR" sz="3000"/>
              <a:t>Réception      : 10% </a:t>
            </a:r>
            <a:endParaRPr/>
          </a:p>
          <a:p>
            <a:pPr indent="-457200" lvl="2" marL="1314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fr-FR" sz="3000"/>
              <a:t>Déploiement  :  5%</a:t>
            </a:r>
            <a:endParaRPr/>
          </a:p>
          <a:p>
            <a:pPr indent="0" lvl="0" marL="1600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5135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787130d40e_0_227"/>
          <p:cNvSpPr/>
          <p:nvPr/>
        </p:nvSpPr>
        <p:spPr>
          <a:xfrm>
            <a:off x="274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g1787130d40e_0_227"/>
          <p:cNvSpPr/>
          <p:nvPr/>
        </p:nvSpPr>
        <p:spPr>
          <a:xfrm>
            <a:off x="5187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787130d40e_0_227"/>
          <p:cNvSpPr txBox="1"/>
          <p:nvPr>
            <p:ph type="title"/>
          </p:nvPr>
        </p:nvSpPr>
        <p:spPr>
          <a:xfrm>
            <a:off x="1446325" y="273375"/>
            <a:ext cx="100584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Times New Roman"/>
              <a:buNone/>
            </a:pPr>
            <a:r>
              <a:rPr lang="fr-FR" sz="3820"/>
              <a:t>Estimation de la charge d’un projet</a:t>
            </a:r>
            <a:endParaRPr sz="3820"/>
          </a:p>
        </p:txBody>
      </p:sp>
      <p:sp>
        <p:nvSpPr>
          <p:cNvPr id="275" name="Google Shape;275;g1787130d40e_0_227"/>
          <p:cNvSpPr txBox="1"/>
          <p:nvPr>
            <p:ph idx="1" type="body"/>
          </p:nvPr>
        </p:nvSpPr>
        <p:spPr>
          <a:xfrm>
            <a:off x="1216548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fr-FR" sz="2800" u="sng">
                <a:latin typeface="Times New Roman"/>
                <a:ea typeface="Times New Roman"/>
                <a:cs typeface="Times New Roman"/>
                <a:sym typeface="Times New Roman"/>
              </a:rPr>
              <a:t>Notions de base : durée</a:t>
            </a:r>
            <a:endParaRPr b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❖"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La durée est le </a:t>
            </a:r>
            <a:r>
              <a:rPr lang="fr-FR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temps consommé par le projet.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❖"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Elle </a:t>
            </a:r>
            <a:r>
              <a:rPr lang="fr-FR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dépend du nombre de personnes</a:t>
            </a: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  <a:endParaRPr sz="2800"/>
          </a:p>
          <a:p>
            <a:pPr indent="-3302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"/>
              <a:buChar char="➢"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10 personnes pendant un mois ne sont pas équivalentes à 1 personne pendant 10 mois.</a:t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e93bf9db2f_0_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-742950" lvl="0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entury Gothic"/>
              <a:buAutoNum type="arabicPeriod" startAt="4"/>
            </a:pPr>
            <a:r>
              <a:rPr lang="fr-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Remplir une fiche de synthèse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1666"/>
              <a:buNone/>
            </a:pPr>
            <a:r>
              <a:t/>
            </a:r>
            <a:endParaRPr/>
          </a:p>
        </p:txBody>
      </p:sp>
      <p:sp>
        <p:nvSpPr>
          <p:cNvPr id="584" name="Google Shape;584;g1e93bf9db2f_0_1"/>
          <p:cNvSpPr txBox="1"/>
          <p:nvPr>
            <p:ph idx="1" type="body"/>
          </p:nvPr>
        </p:nvSpPr>
        <p:spPr>
          <a:xfrm>
            <a:off x="1216548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85" name="Google Shape;585;g1e93bf9db2f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75" y="1118100"/>
            <a:ext cx="10550024" cy="475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787130d40e_0_50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Méthode d’estimation en story </a:t>
            </a:r>
            <a:r>
              <a:rPr b="1" lang="fr-F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</a:t>
            </a:r>
            <a:endParaRPr b="1" sz="5700"/>
          </a:p>
        </p:txBody>
      </p:sp>
      <p:sp>
        <p:nvSpPr>
          <p:cNvPr id="592" name="Google Shape;592;g1787130d40e_0_506"/>
          <p:cNvSpPr txBox="1"/>
          <p:nvPr>
            <p:ph idx="1" type="body"/>
          </p:nvPr>
        </p:nvSpPr>
        <p:spPr>
          <a:xfrm>
            <a:off x="884850" y="1524000"/>
            <a:ext cx="11152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fr-F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Dans les méthodes agiles (scrum par exp), on n'estime pas le travail à réaliser comme dans les méthodes prédictives (en jH).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fr-FR" sz="25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 story point, ou point d'effort</a:t>
            </a:r>
            <a:r>
              <a:rPr b="1" lang="fr-FR" sz="2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fr-F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 une unité de mesure utilisée dans </a:t>
            </a:r>
            <a:r>
              <a:rPr lang="fr-FR" sz="25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</a:t>
            </a:r>
            <a:r>
              <a:rPr b="1" lang="fr-FR" sz="25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projets agiles</a:t>
            </a:r>
            <a:r>
              <a:rPr lang="fr-F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qui permet d'estimer l'effort nécessaire pour accomplir intégralement une tâche du backlog produit. Les story points sont assignés en fonction de la capacité de l'équipe, la complexité du travail à réaliser, le risque associé et l'incertitude.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fr-F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Ces points d'efforts servent à estimer la charge de travail globale de l'équipe agile, </a:t>
            </a:r>
            <a:r>
              <a:rPr lang="fr-FR" sz="25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afin de planifier au mieux chaque sprint ou chaque itération du projet</a:t>
            </a:r>
            <a:r>
              <a:rPr lang="fr-FR" sz="25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fr-F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la </a:t>
            </a:r>
            <a:r>
              <a:rPr b="1" lang="fr-FR" sz="25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capacité de l'équipe(vélocité</a:t>
            </a:r>
            <a:r>
              <a:rPr lang="fr-F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pour le prochain sprint est de 50, l'équipe agile va donc planifier le développement de X fonctionnalités pour un total de 50 points.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p3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0" name="Google Shape;600;p32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2"/>
          <p:cNvSpPr txBox="1"/>
          <p:nvPr>
            <p:ph type="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Calibri"/>
              <a:buNone/>
            </a:pPr>
            <a:r>
              <a:rPr lang="fr-FR" sz="9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Merci</a:t>
            </a:r>
            <a:endParaRPr/>
          </a:p>
        </p:txBody>
      </p:sp>
      <p:sp>
        <p:nvSpPr>
          <p:cNvPr id="602" name="Google Shape;602;p32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2"/>
          <p:cNvSpPr txBox="1"/>
          <p:nvPr>
            <p:ph idx="1" type="body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400" cap="none">
                <a:solidFill>
                  <a:srgbClr val="FFFFFF"/>
                </a:solidFill>
              </a:rPr>
              <a:t>DES QUESTIONS 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87130d40e_0_23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fr-FR" sz="3800"/>
              <a:t>Estimation de la charge d’un projet</a:t>
            </a:r>
            <a:endParaRPr sz="3800"/>
          </a:p>
        </p:txBody>
      </p:sp>
      <p:sp>
        <p:nvSpPr>
          <p:cNvPr id="281" name="Google Shape;281;g1787130d40e_0_238"/>
          <p:cNvSpPr txBox="1"/>
          <p:nvPr>
            <p:ph idx="1" type="body"/>
          </p:nvPr>
        </p:nvSpPr>
        <p:spPr>
          <a:xfrm>
            <a:off x="1354875" y="1244475"/>
            <a:ext cx="10308600" cy="5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❖"/>
            </a:pPr>
            <a:r>
              <a:rPr i="0" lang="fr-FR" sz="2700">
                <a:solidFill>
                  <a:srgbClr val="2C3E50"/>
                </a:solidFill>
              </a:rPr>
              <a:t>Une des activités les plus </a:t>
            </a:r>
            <a:r>
              <a:rPr i="0" lang="fr-FR" sz="2700">
                <a:solidFill>
                  <a:srgbClr val="C00000"/>
                </a:solidFill>
              </a:rPr>
              <a:t>délicates d'un projet </a:t>
            </a:r>
            <a:r>
              <a:rPr i="0" lang="fr-FR" sz="2700">
                <a:solidFill>
                  <a:srgbClr val="2C3E50"/>
                </a:solidFill>
              </a:rPr>
              <a:t>est d'estimer les charges avant son démarrage. (dans la phase </a:t>
            </a:r>
            <a:r>
              <a:rPr lang="fr-FR" sz="2700">
                <a:solidFill>
                  <a:srgbClr val="C00000"/>
                </a:solidFill>
              </a:rPr>
              <a:t>avant-vente)</a:t>
            </a:r>
            <a:endParaRPr sz="27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500"/>
              <a:buChar char="❖"/>
            </a:pPr>
            <a:r>
              <a:rPr lang="fr-FR" sz="2700">
                <a:latin typeface="Times New Roman"/>
                <a:ea typeface="Times New Roman"/>
                <a:cs typeface="Times New Roman"/>
                <a:sym typeface="Times New Roman"/>
              </a:rPr>
              <a:t>Cette estimation est considérée comme </a:t>
            </a:r>
            <a:r>
              <a:rPr lang="fr-FR" sz="27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l’un</a:t>
            </a:r>
            <a:r>
              <a:rPr lang="fr-FR" sz="2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7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éléments clés pour la réussite </a:t>
            </a:r>
            <a:r>
              <a:rPr lang="fr-FR" sz="2700">
                <a:latin typeface="Times New Roman"/>
                <a:ea typeface="Times New Roman"/>
                <a:cs typeface="Times New Roman"/>
                <a:sym typeface="Times New Roman"/>
              </a:rPr>
              <a:t>d’un projet.</a:t>
            </a:r>
            <a:endParaRPr sz="27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500"/>
              <a:buChar char="❖"/>
            </a:pPr>
            <a:r>
              <a:rPr lang="fr-FR" sz="2700">
                <a:latin typeface="Times New Roman"/>
                <a:ea typeface="Times New Roman"/>
                <a:cs typeface="Times New Roman"/>
                <a:sym typeface="Times New Roman"/>
              </a:rPr>
              <a:t>Elle fait partie des trois piliers du </a:t>
            </a:r>
            <a:r>
              <a:rPr lang="fr-FR" sz="27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triangle de la gestion de projet</a:t>
            </a:r>
            <a:r>
              <a:rPr lang="fr-FR" sz="2700">
                <a:latin typeface="Times New Roman"/>
                <a:ea typeface="Times New Roman"/>
                <a:cs typeface="Times New Roman"/>
                <a:sym typeface="Times New Roman"/>
              </a:rPr>
              <a:t>  (Coût, qualité, délais).</a:t>
            </a:r>
            <a:endParaRPr sz="27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500"/>
              <a:buChar char="❖"/>
            </a:pPr>
            <a:r>
              <a:rPr lang="fr-FR" sz="2700">
                <a:latin typeface="Times New Roman"/>
                <a:ea typeface="Times New Roman"/>
                <a:cs typeface="Times New Roman"/>
                <a:sym typeface="Times New Roman"/>
              </a:rPr>
              <a:t>L'estimation va évoluer et s'affiner au cours de la réalisation du projet :</a:t>
            </a:r>
            <a:endParaRPr sz="2700"/>
          </a:p>
          <a:p>
            <a:pPr indent="-33020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500"/>
              <a:buChar char="➢"/>
            </a:pPr>
            <a:r>
              <a:rPr lang="fr-FR" sz="2500">
                <a:latin typeface="Times New Roman"/>
                <a:ea typeface="Times New Roman"/>
                <a:cs typeface="Times New Roman"/>
                <a:sym typeface="Times New Roman"/>
              </a:rPr>
              <a:t>En phase </a:t>
            </a:r>
            <a:r>
              <a:rPr lang="fr-FR" sz="25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d’avant projet </a:t>
            </a:r>
            <a:r>
              <a:rPr lang="fr-FR" sz="2500">
                <a:latin typeface="Times New Roman"/>
                <a:ea typeface="Times New Roman"/>
                <a:cs typeface="Times New Roman"/>
                <a:sym typeface="Times New Roman"/>
              </a:rPr>
              <a:t>nous aurons une </a:t>
            </a:r>
            <a:r>
              <a:rPr b="1" lang="fr-FR" sz="2500">
                <a:latin typeface="Times New Roman"/>
                <a:ea typeface="Times New Roman"/>
                <a:cs typeface="Times New Roman"/>
                <a:sym typeface="Times New Roman"/>
              </a:rPr>
              <a:t>estimation grossière</a:t>
            </a:r>
            <a:r>
              <a:rPr lang="fr-FR" sz="25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500"/>
              <a:buChar char="➢"/>
            </a:pPr>
            <a:r>
              <a:rPr lang="fr-FR" sz="2500">
                <a:latin typeface="Times New Roman"/>
                <a:ea typeface="Times New Roman"/>
                <a:cs typeface="Times New Roman"/>
                <a:sym typeface="Times New Roman"/>
              </a:rPr>
              <a:t>Cette estimation sera </a:t>
            </a:r>
            <a:r>
              <a:rPr lang="fr-FR" sz="25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retravaillée à chaque phase </a:t>
            </a:r>
            <a:r>
              <a:rPr lang="fr-FR" sz="2500">
                <a:latin typeface="Times New Roman"/>
                <a:ea typeface="Times New Roman"/>
                <a:cs typeface="Times New Roman"/>
                <a:sym typeface="Times New Roman"/>
              </a:rPr>
              <a:t>du projet et deviendra de plus en plus précise.</a:t>
            </a:r>
            <a:br>
              <a:rPr i="0" lang="fr-FR" sz="2500">
                <a:solidFill>
                  <a:srgbClr val="2C3E50"/>
                </a:solidFill>
              </a:rPr>
            </a:b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787130d40e_0_243"/>
          <p:cNvSpPr txBox="1"/>
          <p:nvPr>
            <p:ph type="title"/>
          </p:nvPr>
        </p:nvSpPr>
        <p:spPr>
          <a:xfrm>
            <a:off x="1215025" y="624110"/>
            <a:ext cx="1062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fr-FR" sz="3700"/>
              <a:t>Estimation de la charge d’un projet</a:t>
            </a:r>
            <a:endParaRPr sz="3700"/>
          </a:p>
        </p:txBody>
      </p:sp>
      <p:sp>
        <p:nvSpPr>
          <p:cNvPr id="287" name="Google Shape;287;g1787130d40e_0_243"/>
          <p:cNvSpPr txBox="1"/>
          <p:nvPr>
            <p:ph idx="1" type="body"/>
          </p:nvPr>
        </p:nvSpPr>
        <p:spPr>
          <a:xfrm>
            <a:off x="1311579" y="1710813"/>
            <a:ext cx="10382700" cy="49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Times New Roman"/>
              <a:buChar char="❖"/>
            </a:pPr>
            <a:r>
              <a:rPr lang="fr-FR" sz="3000">
                <a:latin typeface="Times New Roman"/>
                <a:ea typeface="Times New Roman"/>
                <a:cs typeface="Times New Roman"/>
                <a:sym typeface="Times New Roman"/>
              </a:rPr>
              <a:t>Une </a:t>
            </a:r>
            <a:r>
              <a:rPr lang="fr-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mauvaise estimation </a:t>
            </a:r>
            <a:r>
              <a:rPr lang="fr-FR" sz="3000">
                <a:latin typeface="Times New Roman"/>
                <a:ea typeface="Times New Roman"/>
                <a:cs typeface="Times New Roman"/>
                <a:sym typeface="Times New Roman"/>
              </a:rPr>
              <a:t>d’un projet entraîne:</a:t>
            </a:r>
            <a:endParaRPr sz="3000"/>
          </a:p>
          <a:p>
            <a:pPr indent="-3492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800"/>
              <a:buChar char="➢"/>
            </a:pPr>
            <a:r>
              <a:rPr lang="fr-FR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perte d’argent </a:t>
            </a: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dans la phase de construction lorsqu’elle est trop basse ;</a:t>
            </a:r>
            <a:endParaRPr sz="2800"/>
          </a:p>
          <a:p>
            <a:pPr indent="-3492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800"/>
              <a:buChar char="➢"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fr-FR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perte de clients </a:t>
            </a: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(perdre le marché) lorsqu’elle est trop élevée.</a:t>
            </a:r>
            <a:endParaRPr sz="2800"/>
          </a:p>
        </p:txBody>
      </p:sp>
      <p:sp>
        <p:nvSpPr>
          <p:cNvPr id="288" name="Google Shape;288;g1787130d40e_0_243"/>
          <p:cNvSpPr txBox="1"/>
          <p:nvPr>
            <p:ph idx="10" type="dt"/>
          </p:nvPr>
        </p:nvSpPr>
        <p:spPr>
          <a:xfrm>
            <a:off x="68341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20/11/2020</a:t>
            </a:r>
            <a:endParaRPr/>
          </a:p>
        </p:txBody>
      </p:sp>
      <p:sp>
        <p:nvSpPr>
          <p:cNvPr id="289" name="Google Shape;289;g1787130d40e_0_243"/>
          <p:cNvSpPr txBox="1"/>
          <p:nvPr>
            <p:ph idx="12" type="sldNum"/>
          </p:nvPr>
        </p:nvSpPr>
        <p:spPr>
          <a:xfrm>
            <a:off x="10375670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787130d40e_0_25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Times New Roman"/>
              <a:buNone/>
            </a:pPr>
            <a:r>
              <a:rPr lang="fr-FR" sz="3820"/>
              <a:t>Démarche d’estimation de la charge d’un projet</a:t>
            </a:r>
            <a:br>
              <a:rPr i="0" lang="fr-FR" sz="3820">
                <a:solidFill>
                  <a:srgbClr val="354B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3820"/>
          </a:p>
        </p:txBody>
      </p:sp>
      <p:sp>
        <p:nvSpPr>
          <p:cNvPr id="295" name="Google Shape;295;g1787130d40e_0_250"/>
          <p:cNvSpPr txBox="1"/>
          <p:nvPr>
            <p:ph idx="1" type="body"/>
          </p:nvPr>
        </p:nvSpPr>
        <p:spPr>
          <a:xfrm>
            <a:off x="1216548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entury Gothic"/>
              <a:buAutoNum type="arabicPeriod"/>
            </a:pPr>
            <a:r>
              <a:rPr b="1" lang="fr-FR" sz="3200">
                <a:solidFill>
                  <a:srgbClr val="2C3E50"/>
                </a:solidFill>
              </a:rPr>
              <a:t>L</a:t>
            </a:r>
            <a:r>
              <a:rPr b="1" i="0" lang="fr-FR" sz="3200" u="none" strike="noStrike">
                <a:solidFill>
                  <a:srgbClr val="2C3E50"/>
                </a:solidFill>
              </a:rPr>
              <a:t>iste</a:t>
            </a:r>
            <a:r>
              <a:rPr b="1" lang="fr-FR" sz="3200">
                <a:solidFill>
                  <a:srgbClr val="2C3E50"/>
                </a:solidFill>
              </a:rPr>
              <a:t>r</a:t>
            </a:r>
            <a:r>
              <a:rPr b="0" i="0" lang="fr-FR" sz="3200" u="none" strike="noStrike">
                <a:solidFill>
                  <a:srgbClr val="2C3E50"/>
                </a:solidFill>
              </a:rPr>
              <a:t> </a:t>
            </a:r>
            <a:r>
              <a:rPr b="1" i="0" lang="fr-FR" sz="3200" u="none" strike="noStrike">
                <a:solidFill>
                  <a:srgbClr val="2C3E50"/>
                </a:solidFill>
              </a:rPr>
              <a:t>les tâches  </a:t>
            </a:r>
            <a:r>
              <a:rPr lang="fr-FR" sz="3200">
                <a:solidFill>
                  <a:srgbClr val="2C3E50"/>
                </a:solidFill>
              </a:rPr>
              <a:t>(pour chaque exigence)</a:t>
            </a:r>
            <a:endParaRPr sz="3200"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100"/>
              <a:buFont typeface="Century Gothic"/>
              <a:buAutoNum type="arabicPeriod"/>
            </a:pPr>
            <a:r>
              <a:rPr lang="fr-FR" sz="3200">
                <a:solidFill>
                  <a:srgbClr val="2C3E50"/>
                </a:solidFill>
              </a:rPr>
              <a:t>Pour chaque tâche, </a:t>
            </a:r>
            <a:r>
              <a:rPr b="1" lang="fr-FR" sz="3200">
                <a:solidFill>
                  <a:srgbClr val="2C3E50"/>
                </a:solidFill>
              </a:rPr>
              <a:t>déterminer qui </a:t>
            </a:r>
            <a:r>
              <a:rPr lang="fr-FR" sz="3200">
                <a:solidFill>
                  <a:srgbClr val="2C3E50"/>
                </a:solidFill>
              </a:rPr>
              <a:t>doit </a:t>
            </a:r>
            <a:r>
              <a:rPr b="1" lang="fr-FR" sz="3200">
                <a:solidFill>
                  <a:srgbClr val="2C3E50"/>
                </a:solidFill>
              </a:rPr>
              <a:t>intervenir</a:t>
            </a:r>
            <a:endParaRPr sz="3200"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100"/>
              <a:buFont typeface="Century Gothic"/>
              <a:buAutoNum type="arabicPeriod"/>
            </a:pPr>
            <a:r>
              <a:rPr b="1" lang="fr-FR" sz="3200">
                <a:solidFill>
                  <a:srgbClr val="2C3E50"/>
                </a:solidFill>
              </a:rPr>
              <a:t>Estimer  le temps </a:t>
            </a:r>
            <a:r>
              <a:rPr lang="fr-FR" sz="3200">
                <a:solidFill>
                  <a:srgbClr val="2C3E50"/>
                </a:solidFill>
              </a:rPr>
              <a:t>nécessaire à consacrer à chaque tâche</a:t>
            </a:r>
            <a:endParaRPr sz="3200"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100"/>
              <a:buFont typeface="Century Gothic"/>
              <a:buAutoNum type="arabicPeriod"/>
            </a:pPr>
            <a:r>
              <a:rPr b="1" lang="fr-FR" sz="3200">
                <a:solidFill>
                  <a:srgbClr val="2C3E50"/>
                </a:solidFill>
              </a:rPr>
              <a:t>Remplir</a:t>
            </a:r>
            <a:r>
              <a:rPr lang="fr-FR" sz="3200">
                <a:solidFill>
                  <a:srgbClr val="2C3E50"/>
                </a:solidFill>
              </a:rPr>
              <a:t> </a:t>
            </a:r>
            <a:r>
              <a:rPr b="1" lang="fr-FR" sz="3200">
                <a:solidFill>
                  <a:srgbClr val="2C3E50"/>
                </a:solidFill>
              </a:rPr>
              <a:t>une fiche </a:t>
            </a:r>
            <a:r>
              <a:rPr lang="fr-FR" sz="3200">
                <a:solidFill>
                  <a:srgbClr val="2C3E50"/>
                </a:solidFill>
              </a:rPr>
              <a:t>d'estimation de charges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br>
              <a:rPr lang="fr-FR" sz="3200"/>
            </a:br>
            <a:br>
              <a:rPr lang="fr-FR" sz="3200"/>
            </a:b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787130d40e_0_25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0850" lvl="0" marL="5143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Century Gothic"/>
              <a:buAutoNum type="arabicPeriod"/>
            </a:pPr>
            <a:r>
              <a:rPr i="0" lang="fr-FR" sz="3800" u="none" strike="noStrike">
                <a:solidFill>
                  <a:srgbClr val="2C3E50"/>
                </a:solidFill>
              </a:rPr>
              <a:t>Lister les tâches du projet</a:t>
            </a:r>
            <a:endParaRPr sz="3800"/>
          </a:p>
        </p:txBody>
      </p:sp>
      <p:sp>
        <p:nvSpPr>
          <p:cNvPr id="301" name="Google Shape;301;g1787130d40e_0_255"/>
          <p:cNvSpPr txBox="1"/>
          <p:nvPr>
            <p:ph idx="1" type="body"/>
          </p:nvPr>
        </p:nvSpPr>
        <p:spPr>
          <a:xfrm>
            <a:off x="1544325" y="1458124"/>
            <a:ext cx="10047900" cy="4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▪"/>
            </a:pPr>
            <a:r>
              <a:rPr b="0" i="0" lang="fr-FR" sz="2600">
                <a:solidFill>
                  <a:srgbClr val="2C3E50"/>
                </a:solidFill>
              </a:rPr>
              <a:t>Partir des phases du projet et</a:t>
            </a:r>
            <a:r>
              <a:rPr b="1" i="0" lang="fr-FR" sz="2600">
                <a:solidFill>
                  <a:srgbClr val="2C3E50"/>
                </a:solidFill>
              </a:rPr>
              <a:t> </a:t>
            </a:r>
            <a:r>
              <a:rPr i="0" lang="fr-FR" sz="2600">
                <a:solidFill>
                  <a:srgbClr val="2C3E50"/>
                </a:solidFill>
              </a:rPr>
              <a:t>décomposer le travail à réaliser en tâches élémentaires. </a:t>
            </a:r>
            <a:r>
              <a:rPr b="0" i="0" lang="fr-FR" sz="2600">
                <a:solidFill>
                  <a:srgbClr val="2C3E50"/>
                </a:solidFill>
              </a:rPr>
              <a:t>Il est plus facile d'estimer le temps que prend la réalisation d'une tâche plutôt qu'un ensemble.</a:t>
            </a:r>
            <a:endParaRPr sz="2600"/>
          </a:p>
        </p:txBody>
      </p:sp>
      <p:sp>
        <p:nvSpPr>
          <p:cNvPr id="302" name="Google Shape;302;g1787130d40e_0_255"/>
          <p:cNvSpPr txBox="1"/>
          <p:nvPr/>
        </p:nvSpPr>
        <p:spPr>
          <a:xfrm>
            <a:off x="2946400" y="2690749"/>
            <a:ext cx="75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sng" cap="none" strike="noStrik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Exemple des tâches pour la phase de conception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g1787130d40e_0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2125" y="3271550"/>
            <a:ext cx="4019550" cy="34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787130d40e_0_262"/>
          <p:cNvSpPr txBox="1"/>
          <p:nvPr>
            <p:ph type="title"/>
          </p:nvPr>
        </p:nvSpPr>
        <p:spPr>
          <a:xfrm>
            <a:off x="1097275" y="286600"/>
            <a:ext cx="10640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2950" lvl="0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3640"/>
              <a:buAutoNum type="arabicPeriod" startAt="2"/>
            </a:pPr>
            <a:r>
              <a:rPr lang="fr-FR" sz="3520">
                <a:solidFill>
                  <a:srgbClr val="2C3E50"/>
                </a:solidFill>
              </a:rPr>
              <a:t>Pour chaque tâche, déterminer qui doit intervenir</a:t>
            </a:r>
            <a:br>
              <a:rPr lang="fr-FR" sz="3520">
                <a:solidFill>
                  <a:srgbClr val="2C3E50"/>
                </a:solidFill>
              </a:rPr>
            </a:br>
            <a:endParaRPr sz="3520"/>
          </a:p>
        </p:txBody>
      </p:sp>
      <p:graphicFrame>
        <p:nvGraphicFramePr>
          <p:cNvPr id="309" name="Google Shape;309;g1787130d40e_0_262"/>
          <p:cNvGraphicFramePr/>
          <p:nvPr/>
        </p:nvGraphicFramePr>
        <p:xfrm>
          <a:off x="2895600" y="271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{8C54634A-8577-49BE-BF6A-87EB0B1C12F2}</a:tableStyleId>
              </a:tblPr>
              <a:tblGrid>
                <a:gridCol w="5331000"/>
                <a:gridCol w="2543000"/>
              </a:tblGrid>
              <a:tr h="44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Profil 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Tarif Journalier Moyen (TJM)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C00000"/>
                    </a:solidFill>
                  </a:tcPr>
                </a:tc>
              </a:tr>
              <a:tr h="29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Directeur de projet</a:t>
                      </a:r>
                      <a:endParaRPr b="0" i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6000</a:t>
                      </a:r>
                      <a:endParaRPr b="0" i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/>
                </a:tc>
              </a:tr>
              <a:tr h="29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Chef de projet</a:t>
                      </a:r>
                      <a:endParaRPr b="0" i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4000</a:t>
                      </a:r>
                      <a:endParaRPr b="0" i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/>
                </a:tc>
              </a:tr>
              <a:tr h="31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Expert technique</a:t>
                      </a:r>
                      <a:endParaRPr b="0" i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3500</a:t>
                      </a:r>
                      <a:endParaRPr b="0" i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/>
                </a:tc>
              </a:tr>
              <a:tr h="29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Concepteur / Développeur</a:t>
                      </a:r>
                      <a:endParaRPr b="0" i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</a:t>
                      </a:r>
                      <a:endParaRPr b="0" i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/>
                </a:tc>
              </a:tr>
              <a:tr h="29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Consultant</a:t>
                      </a:r>
                      <a:endParaRPr b="0" i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6000</a:t>
                      </a:r>
                      <a:endParaRPr b="0" i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/>
                </a:tc>
              </a:tr>
              <a:tr h="29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Designer</a:t>
                      </a:r>
                      <a:endParaRPr b="0" i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4000</a:t>
                      </a:r>
                      <a:endParaRPr b="0" i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/>
                </a:tc>
              </a:tr>
              <a:tr h="29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Expert HTML</a:t>
                      </a:r>
                      <a:endParaRPr b="0" i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2500</a:t>
                      </a:r>
                      <a:endParaRPr b="0" i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/>
                </a:tc>
              </a:tr>
              <a:tr h="29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fr-FR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….</a:t>
                      </a:r>
                      <a:endParaRPr sz="1400" u="none" cap="none" strike="noStrike"/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/>
                </a:tc>
              </a:tr>
            </a:tbl>
          </a:graphicData>
        </a:graphic>
      </p:graphicFrame>
      <p:sp>
        <p:nvSpPr>
          <p:cNvPr id="310" name="Google Shape;310;g1787130d40e_0_262"/>
          <p:cNvSpPr txBox="1"/>
          <p:nvPr/>
        </p:nvSpPr>
        <p:spPr>
          <a:xfrm>
            <a:off x="2688409" y="1812499"/>
            <a:ext cx="609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9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d’intervenants </a:t>
            </a:r>
            <a:endParaRPr b="1" i="0" sz="2900" u="sng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2022-09-29T10:22:02Z</dcterms:created>
  <dc:creator>KASMI Mohammed Amine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