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18"/>
    </p:embeddedFont>
    <p:embeddedFont>
      <p:font typeface="Montserrat Bold Italics" charset="1" panose="00000800000000000000"/>
      <p:regular r:id="rId19"/>
    </p:embeddedFont>
    <p:embeddedFont>
      <p:font typeface="Droid Arabic Naskh Bold" charset="1" panose="020B0806030804020204"/>
      <p:regular r:id="rId20"/>
    </p:embeddedFont>
    <p:embeddedFont>
      <p:font typeface="XM Vahid Bold" charset="1" panose="02000803090000020004"/>
      <p:regular r:id="rId21"/>
    </p:embeddedFont>
    <p:embeddedFont>
      <p:font typeface="Montserrat" charset="1" panose="00000500000000000000"/>
      <p:regular r:id="rId22"/>
    </p:embeddedFont>
    <p:embeddedFont>
      <p:font typeface="Open Sans" charset="1" panose="00000000000000000000"/>
      <p:regular r:id="rId23"/>
    </p:embeddedFont>
    <p:embeddedFont>
      <p:font typeface="Open Sans Bold" charset="1" panose="00000000000000000000"/>
      <p:regular r:id="rId24"/>
    </p:embeddedFont>
    <p:embeddedFont>
      <p:font typeface="Roboto Bold" charset="1" panose="02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octolio.io/articles-de-blog/principes-ux-ui-creation-sites-web" TargetMode="External" Type="http://schemas.openxmlformats.org/officeDocument/2006/relationships/hyperlink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936436"/>
            <a:ext cx="12878129" cy="521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</a:pPr>
            <a:r>
              <a:rPr lang="en-US" sz="9905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Définition et principes de UI/UX</a:t>
            </a:r>
          </a:p>
          <a:p>
            <a:pPr algn="l">
              <a:lnSpc>
                <a:spcPts val="13868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76942"/>
            <a:ext cx="3116193" cy="2098236"/>
          </a:xfrm>
          <a:custGeom>
            <a:avLst/>
            <a:gdLst/>
            <a:ahLst/>
            <a:cxnLst/>
            <a:rect r="r" b="b" t="t" l="l"/>
            <a:pathLst>
              <a:path h="2098236" w="3116193">
                <a:moveTo>
                  <a:pt x="0" y="0"/>
                </a:moveTo>
                <a:lnTo>
                  <a:pt x="3116193" y="0"/>
                </a:lnTo>
                <a:lnTo>
                  <a:pt x="3116193" y="2098236"/>
                </a:lnTo>
                <a:lnTo>
                  <a:pt x="0" y="209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24681" y="6990715"/>
            <a:ext cx="4543083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983A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Realise par 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i="true">
                <a:solidFill>
                  <a:srgbClr val="2D4A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Mohammed Derdaki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i="true">
                <a:solidFill>
                  <a:srgbClr val="2D4A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Ranya Bouzidi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i="true">
                <a:solidFill>
                  <a:srgbClr val="2D4A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Oumaima Hassouni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i="true">
                <a:solidFill>
                  <a:srgbClr val="2D4A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Ibrahim Khelifi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5977721" y="-2520431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9" y="0"/>
                </a:lnTo>
                <a:lnTo>
                  <a:pt x="8774179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646230" y="8381236"/>
            <a:ext cx="1758106" cy="1808838"/>
            <a:chOff x="0" y="0"/>
            <a:chExt cx="2095920" cy="215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6008" cy="2156460"/>
            </a:xfrm>
            <a:custGeom>
              <a:avLst/>
              <a:gdLst/>
              <a:ahLst/>
              <a:cxnLst/>
              <a:rect r="r" b="b" t="t" l="l"/>
              <a:pathLst>
                <a:path h="2156460" w="2096008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43576" y="6849908"/>
            <a:ext cx="1991835" cy="1749650"/>
            <a:chOff x="0" y="0"/>
            <a:chExt cx="2374560" cy="2085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569590" y="4794854"/>
            <a:ext cx="1991835" cy="1750254"/>
            <a:chOff x="0" y="0"/>
            <a:chExt cx="2374560" cy="2086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314579" y="2481452"/>
            <a:ext cx="1758106" cy="1797363"/>
            <a:chOff x="0" y="0"/>
            <a:chExt cx="2095920" cy="2142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788302" y="3291944"/>
            <a:ext cx="1555883" cy="1287140"/>
          </a:xfrm>
          <a:custGeom>
            <a:avLst/>
            <a:gdLst/>
            <a:ahLst/>
            <a:cxnLst/>
            <a:rect r="r" b="b" t="t" l="l"/>
            <a:pathLst>
              <a:path h="1287140" w="1555883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49617" y="4665809"/>
            <a:ext cx="5285879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3"/>
              </a:lnSpc>
            </a:pPr>
            <a:r>
              <a:rPr lang="en-US" sz="482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les principaux principes de l'UX :</a:t>
            </a:r>
          </a:p>
          <a:p>
            <a:pPr algn="ctr" marL="0" indent="0" lvl="0">
              <a:lnSpc>
                <a:spcPts val="4713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639494" y="2861712"/>
            <a:ext cx="1214554" cy="87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9"/>
              </a:lnSpc>
            </a:pPr>
            <a:r>
              <a:rPr lang="en-US" sz="521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27187" y="2639929"/>
            <a:ext cx="7522283" cy="189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2" b="true">
                <a:solidFill>
                  <a:srgbClr val="6A7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Simplicité</a:t>
            </a:r>
            <a:r>
              <a:rPr lang="en-US" sz="3092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2" b="true">
                <a:solidFill>
                  <a:srgbClr val="6A7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092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L'interface doit être claire et facile à utiliser, sans confusion ni frustration pour l'utilisateur.</a:t>
            </a:r>
          </a:p>
          <a:p>
            <a:pPr algn="l" marL="0" indent="0" lvl="0">
              <a:lnSpc>
                <a:spcPts val="222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704300" y="4759535"/>
            <a:ext cx="8555000" cy="230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 b="true">
                <a:solidFill>
                  <a:srgbClr val="6A7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Accessibilité :</a:t>
            </a:r>
            <a:r>
              <a:rPr lang="en-US" sz="29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L'interface doit être accessible à tout le monde, y compris aux personnes avec des handicaps, grâce à des polices lisibles et des couleurs contrastées.</a:t>
            </a:r>
          </a:p>
          <a:p>
            <a:pPr algn="l" marL="0" indent="0" lvl="0">
              <a:lnSpc>
                <a:spcPts val="198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044986" y="7442740"/>
            <a:ext cx="9214314" cy="105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9"/>
              </a:lnSpc>
              <a:spcBef>
                <a:spcPct val="0"/>
              </a:spcBef>
            </a:pPr>
            <a:r>
              <a:rPr lang="en-US" b="true" sz="3092" strike="noStrike" u="none">
                <a:solidFill>
                  <a:srgbClr val="6A7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Réactivité : </a:t>
            </a:r>
            <a:r>
              <a:rPr lang="en-US" sz="3092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L'application ou le site doit être rapide et fluide, sans faire attendre l'utilisateur</a:t>
            </a:r>
            <a:r>
              <a:rPr lang="en-US" sz="3092" strike="noStrike" u="none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576" y="8780534"/>
            <a:ext cx="11952240" cy="133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b="true">
                <a:solidFill>
                  <a:srgbClr val="6A7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Émotion :</a:t>
            </a:r>
            <a:r>
              <a:rPr lang="en-US" sz="3092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design doit créer un lien émotionnel, en rendant l'expérience agréable, ce qui incite l'utilisateur à revenir.</a:t>
            </a:r>
          </a:p>
          <a:p>
            <a:pPr algn="l" marL="0" indent="0" lvl="0">
              <a:lnSpc>
                <a:spcPts val="208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974995" y="5032578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54450" y="7182870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64867" y="874379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406990" y="7923359"/>
            <a:ext cx="457877" cy="45787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185699" y="7176625"/>
            <a:ext cx="457877" cy="45787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56990" y="5773067"/>
            <a:ext cx="457877" cy="45787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095519" y="4006827"/>
            <a:ext cx="543975" cy="54397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741219" y="-48968"/>
            <a:ext cx="12789015" cy="228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437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 principe de l'UX (expérience utilisateur):</a:t>
            </a:r>
          </a:p>
          <a:p>
            <a:pPr algn="l">
              <a:lnSpc>
                <a:spcPts val="4572"/>
              </a:lnSpc>
            </a:pPr>
            <a:r>
              <a:rPr lang="en-US" sz="3266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L’objectif pour créer des produits ou des services qui sont faciles à utiliser, agréables, et qui répondent aux besoins des utilisateurs.</a:t>
            </a:r>
          </a:p>
          <a:p>
            <a:pPr algn="l" marL="0" indent="0" lvl="0">
              <a:lnSpc>
                <a:spcPts val="287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793590" y="2076450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427080" y="4610100"/>
            <a:ext cx="54338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983AFD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1767" y="1028700"/>
            <a:ext cx="13704467" cy="8229600"/>
          </a:xfrm>
          <a:custGeom>
            <a:avLst/>
            <a:gdLst/>
            <a:ahLst/>
            <a:cxnLst/>
            <a:rect r="r" b="b" t="t" l="l"/>
            <a:pathLst>
              <a:path h="8229600" w="13704467">
                <a:moveTo>
                  <a:pt x="0" y="0"/>
                </a:moveTo>
                <a:lnTo>
                  <a:pt x="13704466" y="0"/>
                </a:lnTo>
                <a:lnTo>
                  <a:pt x="137044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52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7581" y="857250"/>
            <a:ext cx="289649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Plan: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47656" y="2328544"/>
            <a:ext cx="10503036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Qu'est-ce que l'UI ?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Importance de l'UI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Outils des designers UI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Principes de conception UI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Definition UX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Les Etapes De Démarache UX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Le principe de l'UX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XM Vahid Bold"/>
                <a:ea typeface="XM Vahid Bold"/>
                <a:cs typeface="XM Vahid Bold"/>
                <a:sym typeface="XM Vahid Bold"/>
              </a:rPr>
              <a:t>Différence entre UI et UX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67457" y="4962525"/>
            <a:ext cx="8553085" cy="170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055"/>
              </a:lnSpc>
              <a:spcBef>
                <a:spcPct val="0"/>
              </a:spcBef>
            </a:pPr>
            <a:r>
              <a:rPr lang="en-US" b="true" sz="10039" strike="noStrike" u="non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1465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5423" y="2135045"/>
            <a:ext cx="852573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1"/>
              </a:lnSpc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UI   plans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35896" y="7332679"/>
            <a:ext cx="2227883" cy="119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9"/>
              </a:lnSpc>
            </a:pPr>
            <a:r>
              <a:rPr lang="en-US" sz="2292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 de l'UI</a:t>
            </a:r>
          </a:p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51468" y="5453784"/>
            <a:ext cx="1335793" cy="1647279"/>
          </a:xfrm>
          <a:custGeom>
            <a:avLst/>
            <a:gdLst/>
            <a:ahLst/>
            <a:cxnLst/>
            <a:rect r="r" b="b" t="t" l="l"/>
            <a:pathLst>
              <a:path h="1647279" w="1335793">
                <a:moveTo>
                  <a:pt x="0" y="0"/>
                </a:moveTo>
                <a:lnTo>
                  <a:pt x="1335793" y="0"/>
                </a:lnTo>
                <a:lnTo>
                  <a:pt x="1335793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0531" y="5453784"/>
            <a:ext cx="1584089" cy="1640770"/>
          </a:xfrm>
          <a:custGeom>
            <a:avLst/>
            <a:gdLst/>
            <a:ahLst/>
            <a:cxnLst/>
            <a:rect r="r" b="b" t="t" l="l"/>
            <a:pathLst>
              <a:path h="1640770" w="1584089">
                <a:moveTo>
                  <a:pt x="0" y="0"/>
                </a:moveTo>
                <a:lnTo>
                  <a:pt x="1584089" y="0"/>
                </a:lnTo>
                <a:lnTo>
                  <a:pt x="1584089" y="1640770"/>
                </a:lnTo>
                <a:lnTo>
                  <a:pt x="0" y="164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08311" y="5453784"/>
            <a:ext cx="1738970" cy="1647279"/>
          </a:xfrm>
          <a:custGeom>
            <a:avLst/>
            <a:gdLst/>
            <a:ahLst/>
            <a:cxnLst/>
            <a:rect r="r" b="b" t="t" l="l"/>
            <a:pathLst>
              <a:path h="1647279" w="1738970">
                <a:moveTo>
                  <a:pt x="0" y="0"/>
                </a:moveTo>
                <a:lnTo>
                  <a:pt x="1738969" y="0"/>
                </a:lnTo>
                <a:lnTo>
                  <a:pt x="173896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05423" y="7332679"/>
            <a:ext cx="2227883" cy="119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9"/>
              </a:lnSpc>
            </a:pPr>
            <a:r>
              <a:rPr lang="en-US" sz="2292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Qu'est-ce que l'UI ?</a:t>
            </a:r>
          </a:p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63854" y="7332679"/>
            <a:ext cx="2227883" cy="119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9"/>
              </a:lnSpc>
            </a:pPr>
            <a:r>
              <a:rPr lang="en-US" sz="2292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Outils des designers UI</a:t>
            </a:r>
          </a:p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402468" y="7332679"/>
            <a:ext cx="2281708" cy="75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Principes de conception UI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695030" y="5352581"/>
            <a:ext cx="1441086" cy="1741972"/>
          </a:xfrm>
          <a:custGeom>
            <a:avLst/>
            <a:gdLst/>
            <a:ahLst/>
            <a:cxnLst/>
            <a:rect r="r" b="b" t="t" l="l"/>
            <a:pathLst>
              <a:path h="1741972" w="1441086">
                <a:moveTo>
                  <a:pt x="0" y="0"/>
                </a:moveTo>
                <a:lnTo>
                  <a:pt x="1441087" y="0"/>
                </a:lnTo>
                <a:lnTo>
                  <a:pt x="1441087" y="1741973"/>
                </a:lnTo>
                <a:lnTo>
                  <a:pt x="0" y="17419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821" y="636933"/>
            <a:ext cx="17177026" cy="8995198"/>
            <a:chOff x="0" y="0"/>
            <a:chExt cx="4523990" cy="236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3990" cy="2369106"/>
            </a:xfrm>
            <a:custGeom>
              <a:avLst/>
              <a:gdLst/>
              <a:ahLst/>
              <a:cxnLst/>
              <a:rect r="r" b="b" t="t" l="l"/>
              <a:pathLst>
                <a:path h="2369106" w="4523990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131890"/>
            <a:ext cx="3628085" cy="5444876"/>
            <a:chOff x="0" y="0"/>
            <a:chExt cx="1693662" cy="2541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662" cy="2541776"/>
            </a:xfrm>
            <a:custGeom>
              <a:avLst/>
              <a:gdLst/>
              <a:ahLst/>
              <a:cxnLst/>
              <a:rect r="r" b="b" t="t" l="l"/>
              <a:pathLst>
                <a:path h="2541776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492697"/>
                  </a:lnTo>
                  <a:cubicBezTo>
                    <a:pt x="1693662" y="2519802"/>
                    <a:pt x="1671688" y="2541776"/>
                    <a:pt x="1644582" y="2541776"/>
                  </a:cubicBezTo>
                  <a:lnTo>
                    <a:pt x="49079" y="2541776"/>
                  </a:lnTo>
                  <a:cubicBezTo>
                    <a:pt x="21974" y="2541776"/>
                    <a:pt x="0" y="2519802"/>
                    <a:pt x="0" y="2492697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93662" cy="2589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9021" y="3434794"/>
            <a:ext cx="3262874" cy="5002522"/>
            <a:chOff x="0" y="0"/>
            <a:chExt cx="1523174" cy="2335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3174" cy="2335276"/>
            </a:xfrm>
            <a:custGeom>
              <a:avLst/>
              <a:gdLst/>
              <a:ahLst/>
              <a:cxnLst/>
              <a:rect r="r" b="b" t="t" l="l"/>
              <a:pathLst>
                <a:path h="2335276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2280703"/>
                  </a:lnTo>
                  <a:cubicBezTo>
                    <a:pt x="1523174" y="2310843"/>
                    <a:pt x="1498741" y="2335276"/>
                    <a:pt x="1468601" y="2335276"/>
                  </a:cubicBezTo>
                  <a:lnTo>
                    <a:pt x="54573" y="2335276"/>
                  </a:lnTo>
                  <a:cubicBezTo>
                    <a:pt x="40099" y="2335276"/>
                    <a:pt x="26218" y="2329527"/>
                    <a:pt x="15984" y="2319292"/>
                  </a:cubicBezTo>
                  <a:cubicBezTo>
                    <a:pt x="5750" y="2309058"/>
                    <a:pt x="0" y="2295177"/>
                    <a:pt x="0" y="2280703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23174" cy="23829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88673" y="1999683"/>
            <a:ext cx="1902465" cy="190246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194111" y="2302284"/>
            <a:ext cx="1297262" cy="1297262"/>
          </a:xfrm>
          <a:custGeom>
            <a:avLst/>
            <a:gdLst/>
            <a:ahLst/>
            <a:cxnLst/>
            <a:rect r="r" b="b" t="t" l="l"/>
            <a:pathLst>
              <a:path h="1297262" w="1297262">
                <a:moveTo>
                  <a:pt x="0" y="0"/>
                </a:moveTo>
                <a:lnTo>
                  <a:pt x="1297262" y="0"/>
                </a:lnTo>
                <a:lnTo>
                  <a:pt x="1297262" y="1297262"/>
                </a:lnTo>
                <a:lnTo>
                  <a:pt x="0" y="129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974962" y="3131890"/>
            <a:ext cx="3628085" cy="5444876"/>
            <a:chOff x="0" y="0"/>
            <a:chExt cx="1693662" cy="25417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93662" cy="2541776"/>
            </a:xfrm>
            <a:custGeom>
              <a:avLst/>
              <a:gdLst/>
              <a:ahLst/>
              <a:cxnLst/>
              <a:rect r="r" b="b" t="t" l="l"/>
              <a:pathLst>
                <a:path h="2541776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492697"/>
                  </a:lnTo>
                  <a:cubicBezTo>
                    <a:pt x="1693662" y="2519802"/>
                    <a:pt x="1671688" y="2541776"/>
                    <a:pt x="1644582" y="2541776"/>
                  </a:cubicBezTo>
                  <a:lnTo>
                    <a:pt x="49079" y="2541776"/>
                  </a:lnTo>
                  <a:cubicBezTo>
                    <a:pt x="21974" y="2541776"/>
                    <a:pt x="0" y="2519802"/>
                    <a:pt x="0" y="2492697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693662" cy="2589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157567" y="3434794"/>
            <a:ext cx="3262874" cy="5002522"/>
            <a:chOff x="0" y="0"/>
            <a:chExt cx="1523174" cy="23352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3174" cy="2335276"/>
            </a:xfrm>
            <a:custGeom>
              <a:avLst/>
              <a:gdLst/>
              <a:ahLst/>
              <a:cxnLst/>
              <a:rect r="r" b="b" t="t" l="l"/>
              <a:pathLst>
                <a:path h="2335276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2280703"/>
                  </a:lnTo>
                  <a:cubicBezTo>
                    <a:pt x="1523174" y="2310843"/>
                    <a:pt x="1498741" y="2335276"/>
                    <a:pt x="1468601" y="2335276"/>
                  </a:cubicBezTo>
                  <a:lnTo>
                    <a:pt x="54573" y="2335276"/>
                  </a:lnTo>
                  <a:cubicBezTo>
                    <a:pt x="40099" y="2335276"/>
                    <a:pt x="26218" y="2329527"/>
                    <a:pt x="15984" y="2319292"/>
                  </a:cubicBezTo>
                  <a:cubicBezTo>
                    <a:pt x="5750" y="2309058"/>
                    <a:pt x="0" y="2295177"/>
                    <a:pt x="0" y="2280703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523174" cy="23829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29025" y="2023746"/>
            <a:ext cx="1902465" cy="19024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07871" y="3131890"/>
            <a:ext cx="3628085" cy="5444876"/>
            <a:chOff x="0" y="0"/>
            <a:chExt cx="1693662" cy="25417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93662" cy="2541776"/>
            </a:xfrm>
            <a:custGeom>
              <a:avLst/>
              <a:gdLst/>
              <a:ahLst/>
              <a:cxnLst/>
              <a:rect r="r" b="b" t="t" l="l"/>
              <a:pathLst>
                <a:path h="2541776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492697"/>
                  </a:lnTo>
                  <a:cubicBezTo>
                    <a:pt x="1693662" y="2519802"/>
                    <a:pt x="1671688" y="2541776"/>
                    <a:pt x="1644582" y="2541776"/>
                  </a:cubicBezTo>
                  <a:lnTo>
                    <a:pt x="49079" y="2541776"/>
                  </a:lnTo>
                  <a:cubicBezTo>
                    <a:pt x="21974" y="2541776"/>
                    <a:pt x="0" y="2519802"/>
                    <a:pt x="0" y="2492697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693662" cy="2589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290476" y="3434794"/>
            <a:ext cx="3262874" cy="5002522"/>
            <a:chOff x="0" y="0"/>
            <a:chExt cx="1523174" cy="23352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23174" cy="2335276"/>
            </a:xfrm>
            <a:custGeom>
              <a:avLst/>
              <a:gdLst/>
              <a:ahLst/>
              <a:cxnLst/>
              <a:rect r="r" b="b" t="t" l="l"/>
              <a:pathLst>
                <a:path h="2335276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2280703"/>
                  </a:lnTo>
                  <a:cubicBezTo>
                    <a:pt x="1523174" y="2310843"/>
                    <a:pt x="1498741" y="2335276"/>
                    <a:pt x="1468601" y="2335276"/>
                  </a:cubicBezTo>
                  <a:lnTo>
                    <a:pt x="54573" y="2335276"/>
                  </a:lnTo>
                  <a:cubicBezTo>
                    <a:pt x="40099" y="2335276"/>
                    <a:pt x="26218" y="2329527"/>
                    <a:pt x="15984" y="2319292"/>
                  </a:cubicBezTo>
                  <a:cubicBezTo>
                    <a:pt x="5750" y="2309058"/>
                    <a:pt x="0" y="2295177"/>
                    <a:pt x="0" y="2280703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523174" cy="23829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927940" y="2023746"/>
            <a:ext cx="1947094" cy="1902465"/>
            <a:chOff x="0" y="0"/>
            <a:chExt cx="831867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1867" cy="812800"/>
            </a:xfrm>
            <a:custGeom>
              <a:avLst/>
              <a:gdLst/>
              <a:ahLst/>
              <a:cxnLst/>
              <a:rect r="r" b="b" t="t" l="l"/>
              <a:pathLst>
                <a:path h="812800" w="831867">
                  <a:moveTo>
                    <a:pt x="415934" y="0"/>
                  </a:moveTo>
                  <a:cubicBezTo>
                    <a:pt x="186220" y="0"/>
                    <a:pt x="0" y="181951"/>
                    <a:pt x="0" y="406400"/>
                  </a:cubicBezTo>
                  <a:cubicBezTo>
                    <a:pt x="0" y="630849"/>
                    <a:pt x="186220" y="812800"/>
                    <a:pt x="415934" y="812800"/>
                  </a:cubicBezTo>
                  <a:cubicBezTo>
                    <a:pt x="645647" y="812800"/>
                    <a:pt x="831867" y="630849"/>
                    <a:pt x="831867" y="406400"/>
                  </a:cubicBezTo>
                  <a:cubicBezTo>
                    <a:pt x="831867" y="181951"/>
                    <a:pt x="645647" y="0"/>
                    <a:pt x="4159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7988" y="28575"/>
              <a:ext cx="675892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240781" y="3131890"/>
            <a:ext cx="3628085" cy="5444876"/>
            <a:chOff x="0" y="0"/>
            <a:chExt cx="1693662" cy="25417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93662" cy="2541776"/>
            </a:xfrm>
            <a:custGeom>
              <a:avLst/>
              <a:gdLst/>
              <a:ahLst/>
              <a:cxnLst/>
              <a:rect r="r" b="b" t="t" l="l"/>
              <a:pathLst>
                <a:path h="2541776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492697"/>
                  </a:lnTo>
                  <a:cubicBezTo>
                    <a:pt x="1693662" y="2519802"/>
                    <a:pt x="1671688" y="2541776"/>
                    <a:pt x="1644582" y="2541776"/>
                  </a:cubicBezTo>
                  <a:lnTo>
                    <a:pt x="49079" y="2541776"/>
                  </a:lnTo>
                  <a:cubicBezTo>
                    <a:pt x="21974" y="2541776"/>
                    <a:pt x="0" y="2519802"/>
                    <a:pt x="0" y="2492697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1693662" cy="2589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423386" y="3434794"/>
            <a:ext cx="3262874" cy="5002522"/>
            <a:chOff x="0" y="0"/>
            <a:chExt cx="1523174" cy="23352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23174" cy="2335276"/>
            </a:xfrm>
            <a:custGeom>
              <a:avLst/>
              <a:gdLst/>
              <a:ahLst/>
              <a:cxnLst/>
              <a:rect r="r" b="b" t="t" l="l"/>
              <a:pathLst>
                <a:path h="2335276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2280703"/>
                  </a:lnTo>
                  <a:cubicBezTo>
                    <a:pt x="1523174" y="2310843"/>
                    <a:pt x="1498741" y="2335276"/>
                    <a:pt x="1468601" y="2335276"/>
                  </a:cubicBezTo>
                  <a:lnTo>
                    <a:pt x="54573" y="2335276"/>
                  </a:lnTo>
                  <a:cubicBezTo>
                    <a:pt x="40099" y="2335276"/>
                    <a:pt x="26218" y="2329527"/>
                    <a:pt x="15984" y="2319292"/>
                  </a:cubicBezTo>
                  <a:cubicBezTo>
                    <a:pt x="5750" y="2309058"/>
                    <a:pt x="0" y="2295177"/>
                    <a:pt x="0" y="2280703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523174" cy="23829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103591" y="2170287"/>
            <a:ext cx="1902465" cy="190246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0290347" y="2428438"/>
            <a:ext cx="1263132" cy="1044955"/>
          </a:xfrm>
          <a:custGeom>
            <a:avLst/>
            <a:gdLst/>
            <a:ahLst/>
            <a:cxnLst/>
            <a:rect r="r" b="b" t="t" l="l"/>
            <a:pathLst>
              <a:path h="1044955" w="1263132">
                <a:moveTo>
                  <a:pt x="0" y="0"/>
                </a:moveTo>
                <a:lnTo>
                  <a:pt x="1263133" y="0"/>
                </a:lnTo>
                <a:lnTo>
                  <a:pt x="1263133" y="1044954"/>
                </a:lnTo>
                <a:lnTo>
                  <a:pt x="0" y="1044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4447172" y="2436375"/>
            <a:ext cx="1215301" cy="1171109"/>
          </a:xfrm>
          <a:custGeom>
            <a:avLst/>
            <a:gdLst/>
            <a:ahLst/>
            <a:cxnLst/>
            <a:rect r="r" b="b" t="t" l="l"/>
            <a:pathLst>
              <a:path h="1171109" w="1215301">
                <a:moveTo>
                  <a:pt x="0" y="0"/>
                </a:moveTo>
                <a:lnTo>
                  <a:pt x="1215302" y="0"/>
                </a:lnTo>
                <a:lnTo>
                  <a:pt x="1215302" y="1171109"/>
                </a:lnTo>
                <a:lnTo>
                  <a:pt x="0" y="1171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338593" y="2335630"/>
            <a:ext cx="883328" cy="1099164"/>
          </a:xfrm>
          <a:custGeom>
            <a:avLst/>
            <a:gdLst/>
            <a:ahLst/>
            <a:cxnLst/>
            <a:rect r="r" b="b" t="t" l="l"/>
            <a:pathLst>
              <a:path h="1099164" w="883328">
                <a:moveTo>
                  <a:pt x="0" y="0"/>
                </a:moveTo>
                <a:lnTo>
                  <a:pt x="883328" y="0"/>
                </a:lnTo>
                <a:lnTo>
                  <a:pt x="883328" y="1099164"/>
                </a:lnTo>
                <a:lnTo>
                  <a:pt x="0" y="1099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209675" y="4432479"/>
            <a:ext cx="3260462" cy="376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9"/>
              </a:lnSpc>
              <a:spcBef>
                <a:spcPct val="0"/>
              </a:spcBef>
            </a:pPr>
            <a:r>
              <a:rPr lang="en-US" b="true" sz="195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L'UI (User Interface) ou design d'interface utilisateur désigne la conception de l'interface graphique d'une application, d'un logiciel ou de tout autre dispositif numérique. </a:t>
            </a:r>
            <a:r>
              <a:rPr lang="en-US" b="true" sz="195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C'est le point de contact visuel entre un produit et l'utilisateur.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11755" y="3888110"/>
            <a:ext cx="2877407" cy="7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Qu'est-ce que l'UI ?</a:t>
            </a:r>
          </a:p>
          <a:p>
            <a:pPr algn="ctr" marL="0" indent="0" lvl="0">
              <a:lnSpc>
                <a:spcPts val="2913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3386421" y="866208"/>
            <a:ext cx="1123704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72"/>
              </a:lnSpc>
              <a:spcBef>
                <a:spcPct val="0"/>
              </a:spcBef>
            </a:pPr>
            <a:r>
              <a:rPr lang="en-US" b="true" sz="5226" i="true" u="sng">
                <a:solidFill>
                  <a:srgbClr val="10101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UI (</a:t>
            </a:r>
            <a:r>
              <a:rPr lang="en-US" b="true" sz="5226" i="true" u="sng">
                <a:solidFill>
                  <a:srgbClr val="B100E8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l'interface utilisateur</a:t>
            </a:r>
            <a:r>
              <a:rPr lang="en-US" b="true" sz="5226" i="true" u="sng">
                <a:solidFill>
                  <a:srgbClr val="10101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62515" y="4442004"/>
            <a:ext cx="3257926" cy="387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0"/>
              </a:lnSpc>
              <a:spcBef>
                <a:spcPct val="0"/>
              </a:spcBef>
            </a:pPr>
            <a:r>
              <a:rPr lang="en-US" b="true" sz="202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L'UI joue un rôle essentiel pour offrir une expérience utilisateur (UX) optimale et engageante. </a:t>
            </a:r>
            <a:r>
              <a:rPr lang="en-US" b="true" sz="2021" u="sng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10" tooltip="https://www.octolio.io/articles-de-blog/principes-ux-ui-creation-sites-web"/>
              </a:rPr>
              <a:t>3</a:t>
            </a:r>
            <a:r>
              <a:rPr lang="en-US" b="true" sz="202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Une UI bien conçue permet d'améliorer l'accessibilité, la navigation et l'interactivité d'un produit.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43624" y="3888110"/>
            <a:ext cx="2877407" cy="7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 de l'UI</a:t>
            </a:r>
          </a:p>
          <a:p>
            <a:pPr algn="ctr" marL="0" indent="0" lvl="0">
              <a:lnSpc>
                <a:spcPts val="2913"/>
              </a:lnSpc>
              <a:spcBef>
                <a:spcPct val="0"/>
              </a:spcBef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9298371" y="4439749"/>
            <a:ext cx="3274029" cy="399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3"/>
              </a:lnSpc>
              <a:spcBef>
                <a:spcPct val="0"/>
              </a:spcBef>
            </a:pPr>
            <a:r>
              <a:rPr lang="en-US" b="true" sz="188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Les designers UI utilisent divers outils de création et de prototypage, tels que Figma, Adobe XD, Sketch ou encore InVision. </a:t>
            </a:r>
            <a:r>
              <a:rPr lang="en-US" b="true" sz="188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Ils travaillent également avec des logiciels de bureautique comme Google Slides ou PowerPoint pour réaliser des présentations visuelles.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393621" y="3914900"/>
            <a:ext cx="2952759" cy="60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Outils des designers UI</a:t>
            </a:r>
          </a:p>
          <a:p>
            <a:pPr algn="ctr" marL="0" indent="0" lvl="0">
              <a:lnSpc>
                <a:spcPts val="2270"/>
              </a:lnSpc>
              <a:spcBef>
                <a:spcPct val="0"/>
              </a:spcBef>
            </a:pPr>
          </a:p>
        </p:txBody>
      </p:sp>
      <p:sp>
        <p:nvSpPr>
          <p:cNvPr name="TextBox 52" id="52"/>
          <p:cNvSpPr txBox="true"/>
          <p:nvPr/>
        </p:nvSpPr>
        <p:spPr>
          <a:xfrm rot="0">
            <a:off x="13412231" y="4432479"/>
            <a:ext cx="3262874" cy="401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2"/>
              </a:lnSpc>
              <a:spcBef>
                <a:spcPct val="0"/>
              </a:spcBef>
            </a:pPr>
            <a:r>
              <a:rPr lang="en-US" b="true" sz="193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Les principes clés de la conception UI incluent la cohérence, l'accessibilité, l'intuitivité, la simplicité et l'esthétique. </a:t>
            </a:r>
            <a:r>
              <a:rPr lang="en-US" b="true" sz="193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Les designers appliquent également des concepts d'UX comme l'utilisabilité, l'ergonomie et l'engagement de l'utilisateur.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240781" y="4064201"/>
            <a:ext cx="3628085" cy="56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5"/>
              </a:lnSpc>
            </a:pPr>
            <a:r>
              <a:rPr lang="en-US" sz="1725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Principes de conception UI</a:t>
            </a:r>
          </a:p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701626" y="4121207"/>
            <a:ext cx="1991835" cy="1750254"/>
            <a:chOff x="0" y="0"/>
            <a:chExt cx="2374560" cy="2086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048950" y="3330326"/>
            <a:ext cx="1555883" cy="1287140"/>
          </a:xfrm>
          <a:custGeom>
            <a:avLst/>
            <a:gdLst/>
            <a:ahLst/>
            <a:cxnLst/>
            <a:rect r="r" b="b" t="t" l="l"/>
            <a:pathLst>
              <a:path h="1287140" w="1555883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8648" y="4818412"/>
            <a:ext cx="5310749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sz="56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Résumer de UI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93461" y="4623929"/>
            <a:ext cx="8565839" cy="397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1"/>
              </a:lnSpc>
              <a:spcBef>
                <a:spcPct val="0"/>
              </a:spcBef>
            </a:pPr>
            <a:r>
              <a:rPr lang="en-US" b="true" sz="3215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 résumé, l'UI est un élément essentiel pour créer des expériences utilisateur optimales et engageantes. Les designers UI disposent d'une palette d'outils variés pour concevoir des interfaces graphiques attrayantes et fonctionnelles.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74265" y="445447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099601" y="7176625"/>
            <a:ext cx="457877" cy="4578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054450" y="5686149"/>
            <a:ext cx="457877" cy="4578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054450" y="4121207"/>
            <a:ext cx="457877" cy="45787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99601" y="2758149"/>
            <a:ext cx="457877" cy="45787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36575" y="3051011"/>
            <a:ext cx="10214850" cy="209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20"/>
              </a:lnSpc>
              <a:spcBef>
                <a:spcPct val="0"/>
              </a:spcBef>
            </a:pPr>
            <a:r>
              <a:rPr lang="en-US" b="true" sz="1385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66661" y="1628785"/>
            <a:ext cx="9554679" cy="4936941"/>
            <a:chOff x="0" y="0"/>
            <a:chExt cx="3011972" cy="15562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1972" cy="1556298"/>
            </a:xfrm>
            <a:custGeom>
              <a:avLst/>
              <a:gdLst/>
              <a:ahLst/>
              <a:cxnLst/>
              <a:rect r="r" b="b" t="t" l="l"/>
              <a:pathLst>
                <a:path h="1556298" w="3011972">
                  <a:moveTo>
                    <a:pt x="0" y="0"/>
                  </a:moveTo>
                  <a:lnTo>
                    <a:pt x="3011972" y="0"/>
                  </a:lnTo>
                  <a:lnTo>
                    <a:pt x="3011972" y="1556298"/>
                  </a:lnTo>
                  <a:lnTo>
                    <a:pt x="0" y="155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11972" cy="160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36107">
            <a:off x="-7320947" y="-238151"/>
            <a:ext cx="12389411" cy="10763301"/>
          </a:xfrm>
          <a:custGeom>
            <a:avLst/>
            <a:gdLst/>
            <a:ahLst/>
            <a:cxnLst/>
            <a:rect r="r" b="b" t="t" l="l"/>
            <a:pathLst>
              <a:path h="10763301" w="1238941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72613" y="6035932"/>
            <a:ext cx="3351322" cy="102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b="true" sz="594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72613" y="7813874"/>
            <a:ext cx="3351322" cy="102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b="true" sz="594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70%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8228" y="300275"/>
            <a:ext cx="792183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64"/>
              </a:lnSpc>
              <a:spcBef>
                <a:spcPct val="0"/>
              </a:spcBef>
            </a:pPr>
            <a:r>
              <a:rPr lang="en-US" b="true" sz="79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Définition UX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85120" y="1909356"/>
            <a:ext cx="13874180" cy="648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4490" indent="-452245" lvl="1">
              <a:lnSpc>
                <a:spcPts val="5865"/>
              </a:lnSpc>
              <a:buFont typeface="Arial"/>
              <a:buChar char="•"/>
            </a:pPr>
            <a:r>
              <a:rPr lang="en-US" sz="4189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L'expérience utilisateur (UX) est la façon dont un utilisateur ressent et interagit avec un produit ou un service. L'objectif est de créer une expérience simple et agréable, permettant à l'utilisateur d'atteindre son but sans difficultés. Comme l’a dit:</a:t>
            </a:r>
          </a:p>
          <a:p>
            <a:pPr algn="l">
              <a:lnSpc>
                <a:spcPts val="6005"/>
              </a:lnSpc>
            </a:pPr>
            <a:r>
              <a:rPr lang="en-US" sz="42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289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Steve Jobs :</a:t>
            </a:r>
          </a:p>
          <a:p>
            <a:pPr algn="l">
              <a:lnSpc>
                <a:spcPts val="5865"/>
              </a:lnSpc>
            </a:pPr>
            <a:r>
              <a:rPr lang="en-US" sz="4189" b="true">
                <a:solidFill>
                  <a:srgbClr val="04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"Design is not just what it looks like and feels like. Design is how it works."</a:t>
            </a:r>
            <a:r>
              <a:rPr lang="en-US" sz="4189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 marL="0" indent="0" lvl="0">
              <a:lnSpc>
                <a:spcPts val="422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5724919" y="-3451307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99877" y="85127"/>
            <a:ext cx="17250344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1"/>
              </a:lnSpc>
            </a:pPr>
            <a:r>
              <a:rPr lang="en-US" sz="636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Les Etapes De Démarache UX :</a:t>
            </a:r>
          </a:p>
          <a:p>
            <a:pPr algn="l">
              <a:lnSpc>
                <a:spcPts val="884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05935" y="2113952"/>
            <a:ext cx="11257684" cy="130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793" b="true">
                <a:solidFill>
                  <a:srgbClr val="048A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 Objectif :</a:t>
            </a: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Recueillir des informations précises pour comprendre ce que les utilisateurs veulent et quelles sont leurs besoins.</a:t>
            </a:r>
          </a:p>
          <a:p>
            <a:pPr algn="l" marL="0" indent="0" lvl="0">
              <a:lnSpc>
                <a:spcPts val="251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399877" y="4179992"/>
            <a:ext cx="12624672" cy="1799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- Créer des maquettes simples et des prototypes interactifs (prototypes).</a:t>
            </a:r>
          </a:p>
          <a:p>
            <a:pPr algn="l">
              <a:lnSpc>
                <a:spcPts val="3910"/>
              </a:lnSpc>
            </a:pP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3" b="true">
                <a:solidFill>
                  <a:srgbClr val="048A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- Objectif</a:t>
            </a: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: Créer une première version de l'interface qui soit claire et facile à comprendre.</a:t>
            </a:r>
          </a:p>
          <a:p>
            <a:pPr algn="l" marL="0" indent="0" lvl="0">
              <a:lnSpc>
                <a:spcPts val="2510"/>
              </a:lnSpc>
              <a:spcBef>
                <a:spcPct val="0"/>
              </a:spcBef>
            </a:pPr>
            <a:r>
              <a:rPr lang="en-US" sz="17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49400" y="6626415"/>
            <a:ext cx="12514581" cy="147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Effectuer des tests avec des utilisateurs réels et recueillir leurs retours.</a:t>
            </a:r>
          </a:p>
          <a:p>
            <a:pPr algn="l">
              <a:lnSpc>
                <a:spcPts val="3910"/>
              </a:lnSpc>
            </a:pPr>
            <a:r>
              <a:rPr lang="en-US" sz="2793" b="true">
                <a:solidFill>
                  <a:srgbClr val="048A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 Objectif : </a:t>
            </a: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Utiliser leurs réactions pour améliorer l'expérience.</a:t>
            </a:r>
          </a:p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7573183">
            <a:off x="201411" y="6629694"/>
            <a:ext cx="1013029" cy="10130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67F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99877" y="1369900"/>
            <a:ext cx="1129357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3"/>
              </a:lnSpc>
            </a:pPr>
            <a:r>
              <a:rPr lang="en-US" sz="3253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Recherche et compréhension des utilisateurs</a:t>
            </a:r>
          </a:p>
          <a:p>
            <a:pPr algn="l">
              <a:lnSpc>
                <a:spcPts val="535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399877" y="3417775"/>
            <a:ext cx="172503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468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Conception des interfaces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9179" y="5979115"/>
            <a:ext cx="172503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468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Tests utilisateurs</a:t>
            </a:r>
          </a:p>
          <a:p>
            <a:pPr algn="l">
              <a:lnSpc>
                <a:spcPts val="416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79179" y="7941265"/>
            <a:ext cx="172503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468" b="true">
                <a:solidFill>
                  <a:srgbClr val="B100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Développement et amélioration continue</a:t>
            </a:r>
          </a:p>
          <a:p>
            <a:pPr algn="l">
              <a:lnSpc>
                <a:spcPts val="416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349400" y="8745815"/>
            <a:ext cx="12624672" cy="233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7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- Travailler avec l’équipe pour affiner le design.</a:t>
            </a:r>
          </a:p>
          <a:p>
            <a:pPr algn="l">
              <a:lnSpc>
                <a:spcPts val="4050"/>
              </a:lnSpc>
            </a:pPr>
            <a:r>
              <a:rPr lang="en-US" sz="28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893" b="true">
                <a:solidFill>
                  <a:srgbClr val="048A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 Objectif :</a:t>
            </a:r>
            <a:r>
              <a:rPr lang="en-US" sz="289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 Obtenir une expérience optimale et continuer à l'améliorer en permanence.</a:t>
            </a:r>
          </a:p>
          <a:p>
            <a:pPr algn="l">
              <a:lnSpc>
                <a:spcPts val="3910"/>
              </a:lnSpc>
            </a:pPr>
          </a:p>
          <a:p>
            <a:pPr algn="l" marL="0" indent="0" lvl="0">
              <a:lnSpc>
                <a:spcPts val="2510"/>
              </a:lnSpc>
              <a:spcBef>
                <a:spcPct val="0"/>
              </a:spcBef>
            </a:pPr>
            <a:r>
              <a:rPr lang="en-US" sz="17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  <p:transition spd="med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DAGWShzUASI</dc:identifier>
  <dcterms:modified xsi:type="dcterms:W3CDTF">2011-08-01T06:04:30Z</dcterms:modified>
  <cp:revision>1</cp:revision>
  <dc:title>White and Violet Professional Modern Technology Pitch Deck Presentation</dc:title>
</cp:coreProperties>
</file>