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5" r:id="rId3"/>
    <p:sldId id="257" r:id="rId4"/>
    <p:sldId id="262" r:id="rId5"/>
    <p:sldId id="263" r:id="rId6"/>
    <p:sldId id="264" r:id="rId7"/>
    <p:sldId id="265" r:id="rId8"/>
    <p:sldId id="284" r:id="rId9"/>
    <p:sldId id="288" r:id="rId10"/>
    <p:sldId id="260" r:id="rId11"/>
    <p:sldId id="261"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78"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DCBB0-ACE3-413A-846E-CF88CFEAC517}" type="datetimeFigureOut">
              <a:rPr lang="fr-FR" smtClean="0"/>
              <a:t>04/12/2024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20D74-C884-4001-8C1B-8AB369A35366}" type="slidenum">
              <a:rPr lang="fr-FR" smtClean="0"/>
              <a:t>‹#›</a:t>
            </a:fld>
            <a:endParaRPr lang="fr-FR"/>
          </a:p>
        </p:txBody>
      </p:sp>
    </p:spTree>
    <p:extLst>
      <p:ext uri="{BB962C8B-B14F-4D97-AF65-F5344CB8AC3E}">
        <p14:creationId xmlns:p14="http://schemas.microsoft.com/office/powerpoint/2010/main" val="268328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09b4fee9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09b4fee9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D04F4-DBED-C91D-9F8A-EEAA097489F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F7AA3EA-F2DD-C069-A617-77FB2414A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CC0E35-5CF6-72B7-1A29-8B475E9CCAB9}"/>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95D6CBE5-F9F5-38BF-1D4E-A54B5CFD00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698684-DD76-7E5D-FBC8-8812F7CF0C0B}"/>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264933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89330-6836-1CCE-C413-18F0E3E44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5394FBA-CBB7-0A35-E0B5-8298A294EA4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7B5C00-B6BE-AE13-FADA-67E46A832820}"/>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D9E6D206-D9B0-070B-29F8-214164A1DE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E603B7-8FB2-C450-3B55-0D9875330D48}"/>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260253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669030-E5E5-026E-D687-E8711A8B8B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DEA0E0-1915-2928-01D3-7CD8DBE3DDD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6EE5BE-0209-8ABA-FCDC-23958C3DF9B0}"/>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E90FB2BB-0DFE-8B46-2552-27BE8CD424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2E3E02-CE7A-A175-A46B-8747B0909451}"/>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1297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A60D0-1530-C83C-19E2-82284F3069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E0F0A2-8A84-DD35-5614-2A999216887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83616B-D5E6-597A-8733-C116ECCB2971}"/>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2615B56A-DC1D-B8AE-8CA0-7D17A249A1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27A132-9A61-2F02-F369-FFBFE43810BE}"/>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34471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58BF0-2D17-E631-B548-F81D41B9481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8A1BA5-EE47-A5DE-0AEC-B563C5C4D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00AE5A-4A70-010C-4762-508144E72321}"/>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581A087E-6A9B-2AB9-B984-2E0A634EB5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87CC21-1829-E9BF-69FA-A952ABA1301C}"/>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3429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71189-E2ED-515E-C93D-9EBE81F402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0EF7CD-2213-7AA0-6865-DE65E3E55C9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B8B921C-2CA1-6ABC-6B04-83F6AA5A4B1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871C428-0627-4811-7D54-BA05909E4240}"/>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6" name="Espace réservé du pied de page 5">
            <a:extLst>
              <a:ext uri="{FF2B5EF4-FFF2-40B4-BE49-F238E27FC236}">
                <a16:creationId xmlns:a16="http://schemas.microsoft.com/office/drawing/2014/main" id="{8F918B1F-7ECC-11B7-FF1A-30CE7BADDC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2D7A31-2DFD-49DD-A0B3-489D15900B90}"/>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68999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A6F2E2-7917-1360-D4CA-F69187339BE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7277A2D-42BC-ADCD-78F5-2EDAC460F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BC354C-C5F4-415D-8F83-6FCB5FE7579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1877691-974D-87CA-82C8-A943F811D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C2E9E4-2299-760A-12EA-8501744EC3D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D38A91-914C-8A9C-1C3E-E18843151DA8}"/>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8" name="Espace réservé du pied de page 7">
            <a:extLst>
              <a:ext uri="{FF2B5EF4-FFF2-40B4-BE49-F238E27FC236}">
                <a16:creationId xmlns:a16="http://schemas.microsoft.com/office/drawing/2014/main" id="{4FC17E88-7C78-6DBB-1C94-359E290BC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1618316-0375-34DA-CF1C-91AEE83F42FF}"/>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16062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6C3A99-5B46-6F80-1DFC-E02F346D34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BECC84-7E24-347F-608A-1ABCA999E13C}"/>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4" name="Espace réservé du pied de page 3">
            <a:extLst>
              <a:ext uri="{FF2B5EF4-FFF2-40B4-BE49-F238E27FC236}">
                <a16:creationId xmlns:a16="http://schemas.microsoft.com/office/drawing/2014/main" id="{7EFBF4B9-90A8-97A0-F94A-172E8520D6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8E1E76C-FF43-F774-1FFB-D2C8DB6B3389}"/>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41585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21E4A1-8070-BC1E-F1CD-CB246E0325C4}"/>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3" name="Espace réservé du pied de page 2">
            <a:extLst>
              <a:ext uri="{FF2B5EF4-FFF2-40B4-BE49-F238E27FC236}">
                <a16:creationId xmlns:a16="http://schemas.microsoft.com/office/drawing/2014/main" id="{066B21E5-999E-0F05-0750-B70262E6A14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0DD1FD-DDD1-4797-72A9-7F10B39DD7EF}"/>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93115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A1A48-9510-D40B-D590-E916C082A3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5DCBC3-5F9C-43B2-5036-B549ADA3D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4CAA149-6A46-BFB5-24ED-42E3AC32E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5D9970-F489-45CC-EA8A-11E64608731D}"/>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6" name="Espace réservé du pied de page 5">
            <a:extLst>
              <a:ext uri="{FF2B5EF4-FFF2-40B4-BE49-F238E27FC236}">
                <a16:creationId xmlns:a16="http://schemas.microsoft.com/office/drawing/2014/main" id="{C1CD9402-024F-400D-E474-4B72D542D4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2A3B65A-FEB7-E394-ACA3-306297D7C910}"/>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212927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0D495-F117-DC7B-10DA-C8DEFDC416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C2FF2A-9221-2FD8-C4EA-D865DAB11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EB3010-EF20-212E-2085-A7D595BC6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A41F5B-9E0C-7D82-8BE9-0C52BD477E7A}"/>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6" name="Espace réservé du pied de page 5">
            <a:extLst>
              <a:ext uri="{FF2B5EF4-FFF2-40B4-BE49-F238E27FC236}">
                <a16:creationId xmlns:a16="http://schemas.microsoft.com/office/drawing/2014/main" id="{BB550043-C6E7-017E-1C26-2EFCCCF8E9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061800-D0A9-48D4-1630-791C08CDF100}"/>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178195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67DAA3-B111-ADFC-8F45-3AC2EA425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811A513-9A16-3750-D2E8-92A95E037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410CD7-0AFC-1DC6-B8D1-07DAB0F80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9FB8A9E2-9E36-9EEB-9C4F-E0E2C6F8A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66C9C2-AD4D-9B68-8FC1-446A53568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3E2F0-3EF5-49EC-91DD-4B66F29D9B2A}" type="slidenum">
              <a:rPr lang="fr-FR" smtClean="0"/>
              <a:t>‹#›</a:t>
            </a:fld>
            <a:endParaRPr lang="fr-FR"/>
          </a:p>
        </p:txBody>
      </p:sp>
    </p:spTree>
    <p:extLst>
      <p:ext uri="{BB962C8B-B14F-4D97-AF65-F5344CB8AC3E}">
        <p14:creationId xmlns:p14="http://schemas.microsoft.com/office/powerpoint/2010/main" val="223502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F4896-EE9F-3414-58D5-BAD9CD446107}"/>
              </a:ext>
            </a:extLst>
          </p:cNvPr>
          <p:cNvSpPr>
            <a:spLocks noGrp="1"/>
          </p:cNvSpPr>
          <p:nvPr>
            <p:ph type="ctrTitle"/>
          </p:nvPr>
        </p:nvSpPr>
        <p:spPr/>
        <p:txBody>
          <a:bodyPr/>
          <a:lstStyle/>
          <a:p>
            <a:r>
              <a:rPr lang="fr-FR" dirty="0"/>
              <a:t>Analyse du marché</a:t>
            </a:r>
          </a:p>
        </p:txBody>
      </p:sp>
      <p:sp>
        <p:nvSpPr>
          <p:cNvPr id="3" name="Sous-titre 2">
            <a:extLst>
              <a:ext uri="{FF2B5EF4-FFF2-40B4-BE49-F238E27FC236}">
                <a16:creationId xmlns:a16="http://schemas.microsoft.com/office/drawing/2014/main" id="{F11DCCF6-9787-CF9C-D62B-06B21DE711E4}"/>
              </a:ext>
            </a:extLst>
          </p:cNvPr>
          <p:cNvSpPr>
            <a:spLocks noGrp="1"/>
          </p:cNvSpPr>
          <p:nvPr>
            <p:ph type="subTitle" idx="1"/>
          </p:nvPr>
        </p:nvSpPr>
        <p:spPr/>
        <p:txBody>
          <a:bodyPr/>
          <a:lstStyle/>
          <a:p>
            <a:r>
              <a:rPr lang="fr-FR" dirty="0"/>
              <a:t>Idée de projet</a:t>
            </a:r>
          </a:p>
        </p:txBody>
      </p:sp>
    </p:spTree>
    <p:extLst>
      <p:ext uri="{BB962C8B-B14F-4D97-AF65-F5344CB8AC3E}">
        <p14:creationId xmlns:p14="http://schemas.microsoft.com/office/powerpoint/2010/main" val="368548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1E3E9-F6E4-CF8A-C30E-2C9BFF28632C}"/>
              </a:ext>
            </a:extLst>
          </p:cNvPr>
          <p:cNvSpPr>
            <a:spLocks noGrp="1"/>
          </p:cNvSpPr>
          <p:nvPr>
            <p:ph type="title"/>
          </p:nvPr>
        </p:nvSpPr>
        <p:spPr/>
        <p:txBody>
          <a:bodyPr/>
          <a:lstStyle/>
          <a:p>
            <a:r>
              <a:rPr lang="fr-FR" dirty="0"/>
              <a:t>Tendances du marché</a:t>
            </a:r>
          </a:p>
        </p:txBody>
      </p:sp>
      <p:sp>
        <p:nvSpPr>
          <p:cNvPr id="3" name="Espace réservé du contenu 2">
            <a:extLst>
              <a:ext uri="{FF2B5EF4-FFF2-40B4-BE49-F238E27FC236}">
                <a16:creationId xmlns:a16="http://schemas.microsoft.com/office/drawing/2014/main" id="{F571D1BC-E68F-247E-4381-6C7376D5D912}"/>
              </a:ext>
            </a:extLst>
          </p:cNvPr>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Évolution des tendances du marché.</a:t>
            </a:r>
          </a:p>
          <a:p>
            <a:pPr algn="l">
              <a:buFont typeface="Arial" panose="020B0604020202020204" pitchFamily="34" charset="0"/>
              <a:buChar char="•"/>
            </a:pPr>
            <a:r>
              <a:rPr lang="fr-FR" b="0" i="0" dirty="0">
                <a:solidFill>
                  <a:srgbClr val="0D0D0D"/>
                </a:solidFill>
                <a:effectLst/>
                <a:latin typeface="Söhne"/>
              </a:rPr>
              <a:t>Émergence de nouveaux acteurs ou technologies.</a:t>
            </a:r>
          </a:p>
          <a:p>
            <a:pPr marL="0" indent="0">
              <a:buNone/>
            </a:pPr>
            <a:endParaRPr lang="fr-FR" dirty="0"/>
          </a:p>
        </p:txBody>
      </p:sp>
    </p:spTree>
    <p:extLst>
      <p:ext uri="{BB962C8B-B14F-4D97-AF65-F5344CB8AC3E}">
        <p14:creationId xmlns:p14="http://schemas.microsoft.com/office/powerpoint/2010/main" val="307534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B804F5-2E0A-F070-E785-C998A80DE276}"/>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6B3E1C96-E3A8-4018-D456-EF1A97B20B55}"/>
              </a:ext>
            </a:extLst>
          </p:cNvPr>
          <p:cNvSpPr>
            <a:spLocks noGrp="1"/>
          </p:cNvSpPr>
          <p:nvPr>
            <p:ph idx="1"/>
          </p:nvPr>
        </p:nvSpPr>
        <p:spPr/>
        <p:txBody>
          <a:bodyPr/>
          <a:lstStyle/>
          <a:p>
            <a:pPr marL="0" indent="0">
              <a:buNone/>
            </a:pPr>
            <a:r>
              <a:rPr lang="fr-FR" dirty="0"/>
              <a:t>Synthétiser les résultats clés de votre analyse concurrentielle</a:t>
            </a:r>
          </a:p>
          <a:p>
            <a:pPr marL="0" indent="0">
              <a:buNone/>
            </a:pPr>
            <a:r>
              <a:rPr lang="fr-FR" dirty="0"/>
              <a:t>Comment ces résultats vont impacter votre choix de proposition de valeur?</a:t>
            </a:r>
          </a:p>
        </p:txBody>
      </p:sp>
    </p:spTree>
    <p:extLst>
      <p:ext uri="{BB962C8B-B14F-4D97-AF65-F5344CB8AC3E}">
        <p14:creationId xmlns:p14="http://schemas.microsoft.com/office/powerpoint/2010/main" val="10618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A9235-C14E-27C5-FFDA-E4F1C14A25EE}"/>
              </a:ext>
            </a:extLst>
          </p:cNvPr>
          <p:cNvSpPr>
            <a:spLocks noGrp="1"/>
          </p:cNvSpPr>
          <p:nvPr>
            <p:ph type="title"/>
          </p:nvPr>
        </p:nvSpPr>
        <p:spPr/>
        <p:txBody>
          <a:bodyPr/>
          <a:lstStyle/>
          <a:p>
            <a:r>
              <a:rPr lang="fr-FR" dirty="0"/>
              <a:t>Problème / Solution</a:t>
            </a:r>
          </a:p>
        </p:txBody>
      </p:sp>
      <p:sp>
        <p:nvSpPr>
          <p:cNvPr id="3" name="Espace réservé du contenu 2">
            <a:extLst>
              <a:ext uri="{FF2B5EF4-FFF2-40B4-BE49-F238E27FC236}">
                <a16:creationId xmlns:a16="http://schemas.microsoft.com/office/drawing/2014/main" id="{EACCED64-179F-1A98-9A0D-D9155368AFBA}"/>
              </a:ext>
            </a:extLst>
          </p:cNvPr>
          <p:cNvSpPr>
            <a:spLocks noGrp="1"/>
          </p:cNvSpPr>
          <p:nvPr>
            <p:ph idx="1"/>
          </p:nvPr>
        </p:nvSpPr>
        <p:spPr/>
        <p:txBody>
          <a:bodyPr/>
          <a:lstStyle/>
          <a:p>
            <a:r>
              <a:rPr lang="fr-FR" b="1" dirty="0"/>
              <a:t>Problème :</a:t>
            </a:r>
          </a:p>
          <a:p>
            <a:pPr marL="0" indent="0">
              <a:buNone/>
            </a:pPr>
            <a:r>
              <a:rPr lang="fr-FR" dirty="0"/>
              <a:t>	</a:t>
            </a:r>
            <a:r>
              <a:rPr lang="fr-FR" sz="2400" dirty="0"/>
              <a:t>Les clients rencontrent des difficultés pour trouver des pochettes personnalisées qui reflètent leurs goûts et besoins spécifiques. Les options disponibles sur le marché manquent souvent d'originalité et imposent des délais de livraison trop longs, pouvant aller jusqu'à un mois ou plus.</a:t>
            </a:r>
          </a:p>
          <a:p>
            <a:pPr marL="0" indent="0">
              <a:buNone/>
            </a:pPr>
            <a:r>
              <a:rPr lang="fr-FR" b="1" dirty="0"/>
              <a:t>Solution :</a:t>
            </a:r>
          </a:p>
          <a:p>
            <a:pPr marL="0" indent="0">
              <a:buNone/>
            </a:pPr>
            <a:r>
              <a:rPr lang="fr-FR" sz="1600" dirty="0"/>
              <a:t>     	</a:t>
            </a:r>
            <a:r>
              <a:rPr lang="fr-FR" sz="2400" dirty="0"/>
              <a:t>Offrir un service de personnalisation de pochettes avec :</a:t>
            </a:r>
          </a:p>
          <a:p>
            <a:pPr>
              <a:buFont typeface="Arial" panose="020B0604020202020204" pitchFamily="34" charset="0"/>
              <a:buChar char="•"/>
            </a:pPr>
            <a:r>
              <a:rPr lang="fr-FR" sz="1600" dirty="0"/>
              <a:t>Des designs exclusifs ou sur mesure, créés selon les préférences des clients.</a:t>
            </a:r>
          </a:p>
          <a:p>
            <a:pPr>
              <a:buFont typeface="Arial" panose="020B0604020202020204" pitchFamily="34" charset="0"/>
              <a:buChar char="•"/>
            </a:pPr>
            <a:r>
              <a:rPr lang="fr-FR" sz="1600" dirty="0"/>
              <a:t>Un aperçu immédiat du design final avant validation.</a:t>
            </a:r>
          </a:p>
          <a:p>
            <a:pPr>
              <a:buFont typeface="Arial" panose="020B0604020202020204" pitchFamily="34" charset="0"/>
              <a:buChar char="•"/>
            </a:pPr>
            <a:r>
              <a:rPr lang="fr-FR" sz="1600" dirty="0"/>
              <a:t>Des délais de production raccourcis, permettant une livraison dans un délai raisonnable, nettement inférieur à un mois, tout en maintenant la qualité du produit.</a:t>
            </a:r>
          </a:p>
          <a:p>
            <a:pPr marL="0" indent="0">
              <a:buNone/>
            </a:pPr>
            <a:endParaRPr lang="fr-FR" sz="2400" dirty="0"/>
          </a:p>
        </p:txBody>
      </p:sp>
    </p:spTree>
    <p:extLst>
      <p:ext uri="{BB962C8B-B14F-4D97-AF65-F5344CB8AC3E}">
        <p14:creationId xmlns:p14="http://schemas.microsoft.com/office/powerpoint/2010/main" val="136107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3B86C-0A18-8050-0336-8BBEA43A8955}"/>
              </a:ext>
            </a:extLst>
          </p:cNvPr>
          <p:cNvSpPr>
            <a:spLocks noGrp="1"/>
          </p:cNvSpPr>
          <p:nvPr>
            <p:ph type="title"/>
          </p:nvPr>
        </p:nvSpPr>
        <p:spPr>
          <a:xfrm>
            <a:off x="1077351" y="500062"/>
            <a:ext cx="10515600" cy="1325563"/>
          </a:xfrm>
        </p:spPr>
        <p:txBody>
          <a:bodyPr/>
          <a:lstStyle/>
          <a:p>
            <a:r>
              <a:rPr lang="fr-FR" dirty="0"/>
              <a:t>Identification des concurrents</a:t>
            </a:r>
          </a:p>
        </p:txBody>
      </p:sp>
      <p:graphicFrame>
        <p:nvGraphicFramePr>
          <p:cNvPr id="7" name="Espace réservé du contenu 6">
            <a:extLst>
              <a:ext uri="{FF2B5EF4-FFF2-40B4-BE49-F238E27FC236}">
                <a16:creationId xmlns:a16="http://schemas.microsoft.com/office/drawing/2014/main" id="{5C972324-F4D6-D1BD-F323-A98F3A44CE12}"/>
              </a:ext>
            </a:extLst>
          </p:cNvPr>
          <p:cNvGraphicFramePr>
            <a:graphicFrameLocks noGrp="1"/>
          </p:cNvGraphicFramePr>
          <p:nvPr>
            <p:ph idx="1"/>
            <p:extLst>
              <p:ext uri="{D42A27DB-BD31-4B8C-83A1-F6EECF244321}">
                <p14:modId xmlns:p14="http://schemas.microsoft.com/office/powerpoint/2010/main" val="79621323"/>
              </p:ext>
            </p:extLst>
          </p:nvPr>
        </p:nvGraphicFramePr>
        <p:xfrm>
          <a:off x="838200" y="1825625"/>
          <a:ext cx="10515600" cy="3408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Informations générales</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Nom de l’entreprise</a:t>
                      </a:r>
                    </a:p>
                  </a:txBody>
                  <a:tcPr/>
                </a:tc>
                <a:tc>
                  <a:txBody>
                    <a:bodyPr/>
                    <a:lstStyle/>
                    <a:p>
                      <a:r>
                        <a:rPr lang="fr-FR" dirty="0"/>
                        <a:t>woopcase.ma</a:t>
                      </a:r>
                    </a:p>
                  </a:txBody>
                  <a:tcPr/>
                </a:tc>
                <a:tc>
                  <a:txBody>
                    <a:bodyPr/>
                    <a:lstStyle/>
                    <a:p>
                      <a:r>
                        <a:rPr lang="fr-FR" dirty="0"/>
                        <a:t>sublimation.ma</a:t>
                      </a:r>
                    </a:p>
                  </a:txBody>
                  <a:tcPr/>
                </a:tc>
                <a:tc>
                  <a:txBody>
                    <a:bodyPr/>
                    <a:lstStyle/>
                    <a:p>
                      <a:r>
                        <a:rPr lang="fr-FR" dirty="0"/>
                        <a:t>Facebook Marketplace</a:t>
                      </a:r>
                    </a:p>
                  </a:txBody>
                  <a:tcPr/>
                </a:tc>
                <a:extLst>
                  <a:ext uri="{0D108BD9-81ED-4DB2-BD59-A6C34878D82A}">
                    <a16:rowId xmlns:a16="http://schemas.microsoft.com/office/drawing/2014/main" val="1047724241"/>
                  </a:ext>
                </a:extLst>
              </a:tr>
              <a:tr h="370840">
                <a:tc>
                  <a:txBody>
                    <a:bodyPr/>
                    <a:lstStyle/>
                    <a:p>
                      <a:r>
                        <a:rPr lang="fr-FR" dirty="0"/>
                        <a:t>Date de création</a:t>
                      </a:r>
                    </a:p>
                  </a:txBody>
                  <a:tcPr/>
                </a:tc>
                <a:tc>
                  <a:txBody>
                    <a:bodyPr/>
                    <a:lstStyle/>
                    <a:p>
                      <a:r>
                        <a:rPr lang="en-US" sz="1800" b="0" i="0" kern="1200" dirty="0">
                          <a:solidFill>
                            <a:schemeClr val="dk1"/>
                          </a:solidFill>
                          <a:effectLst/>
                          <a:latin typeface="+mn-lt"/>
                          <a:ea typeface="+mn-ea"/>
                          <a:cs typeface="+mn-cs"/>
                        </a:rPr>
                        <a:t>2020-03-01</a:t>
                      </a:r>
                      <a:endParaRPr lang="fr-FR" dirty="0"/>
                    </a:p>
                  </a:txBody>
                  <a:tcPr/>
                </a:tc>
                <a:tc>
                  <a:txBody>
                    <a:bodyPr/>
                    <a:lstStyle/>
                    <a:p>
                      <a:r>
                        <a:rPr lang="en-US" sz="1800" b="0" i="0" kern="1200" dirty="0">
                          <a:solidFill>
                            <a:schemeClr val="dk1"/>
                          </a:solidFill>
                          <a:effectLst/>
                          <a:latin typeface="+mn-lt"/>
                          <a:ea typeface="+mn-ea"/>
                          <a:cs typeface="+mn-cs"/>
                        </a:rPr>
                        <a:t>2019-06-11</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522757578"/>
                  </a:ext>
                </a:extLst>
              </a:tr>
              <a:tr h="370840">
                <a:tc>
                  <a:txBody>
                    <a:bodyPr/>
                    <a:lstStyle/>
                    <a:p>
                      <a:r>
                        <a:rPr lang="fr-FR" dirty="0"/>
                        <a:t>Effectif</a:t>
                      </a:r>
                    </a:p>
                  </a:txBody>
                  <a:tcPr/>
                </a:tc>
                <a:tc>
                  <a:txBody>
                    <a:bodyPr/>
                    <a:lstStyle/>
                    <a:p>
                      <a:endParaRPr lang="fr-FR" dirty="0"/>
                    </a:p>
                  </a:txBody>
                  <a:tcPr/>
                </a:tc>
                <a:tc>
                  <a:txBody>
                    <a:bodyPr/>
                    <a:lstStyle/>
                    <a:p>
                      <a:endParaRPr lang="fr-F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1076918299"/>
                  </a:ext>
                </a:extLst>
              </a:tr>
              <a:tr h="370840">
                <a:tc>
                  <a:txBody>
                    <a:bodyPr/>
                    <a:lstStyle/>
                    <a:p>
                      <a:r>
                        <a:rPr lang="fr-FR" dirty="0"/>
                        <a:t>Entreprise internationale , nationale , régionale , locale</a:t>
                      </a:r>
                    </a:p>
                  </a:txBody>
                  <a:tcPr/>
                </a:tc>
                <a:tc>
                  <a:txBody>
                    <a:bodyPr/>
                    <a:lstStyle/>
                    <a:p>
                      <a:r>
                        <a:rPr lang="fr-FR" dirty="0"/>
                        <a:t>National </a:t>
                      </a:r>
                    </a:p>
                  </a:txBody>
                  <a:tcPr/>
                </a:tc>
                <a:tc>
                  <a:txBody>
                    <a:bodyPr/>
                    <a:lstStyle/>
                    <a:p>
                      <a:r>
                        <a:rPr lang="fr-FR" dirty="0"/>
                        <a:t>National</a:t>
                      </a:r>
                    </a:p>
                  </a:txBody>
                  <a:tcPr/>
                </a:tc>
                <a:tc>
                  <a:txBody>
                    <a:bodyPr/>
                    <a:lstStyle/>
                    <a:p>
                      <a:r>
                        <a:rPr lang="fr-FR" dirty="0"/>
                        <a:t>Local</a:t>
                      </a:r>
                    </a:p>
                  </a:txBody>
                  <a:tcPr/>
                </a:tc>
                <a:extLst>
                  <a:ext uri="{0D108BD9-81ED-4DB2-BD59-A6C34878D82A}">
                    <a16:rowId xmlns:a16="http://schemas.microsoft.com/office/drawing/2014/main" val="1617718371"/>
                  </a:ext>
                </a:extLst>
              </a:tr>
              <a:tr h="370840">
                <a:tc>
                  <a:txBody>
                    <a:bodyPr/>
                    <a:lstStyle/>
                    <a:p>
                      <a:r>
                        <a:rPr lang="fr-FR" dirty="0"/>
                        <a:t>Chiffres d’affaire</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3154027306"/>
                  </a:ext>
                </a:extLst>
              </a:tr>
              <a:tr h="370840">
                <a:tc>
                  <a:txBody>
                    <a:bodyPr/>
                    <a:lstStyle/>
                    <a:p>
                      <a:r>
                        <a:rPr lang="fr-FR" dirty="0"/>
                        <a:t>Emplacement géographique</a:t>
                      </a:r>
                    </a:p>
                  </a:txBody>
                  <a:tcPr/>
                </a:tc>
                <a:tc>
                  <a:txBody>
                    <a:bodyPr/>
                    <a:lstStyle/>
                    <a:p>
                      <a:r>
                        <a:rPr lang="fr-FR" dirty="0"/>
                        <a:t>Tanger</a:t>
                      </a:r>
                    </a:p>
                  </a:txBody>
                  <a:tcPr/>
                </a:tc>
                <a:tc>
                  <a:txBody>
                    <a:bodyPr/>
                    <a:lstStyle/>
                    <a:p>
                      <a:r>
                        <a:rPr lang="en-US" sz="1800" b="0" i="0" kern="1200" dirty="0">
                          <a:solidFill>
                            <a:schemeClr val="dk1"/>
                          </a:solidFill>
                          <a:effectLst/>
                          <a:latin typeface="+mn-lt"/>
                          <a:ea typeface="+mn-ea"/>
                          <a:cs typeface="+mn-cs"/>
                        </a:rPr>
                        <a:t>Marrakech</a:t>
                      </a:r>
                      <a:endParaRPr lang="fr-FR" dirty="0"/>
                    </a:p>
                  </a:txBody>
                  <a:tcPr/>
                </a:tc>
                <a:tc>
                  <a:txBody>
                    <a:bodyPr/>
                    <a:lstStyle/>
                    <a:p>
                      <a:r>
                        <a:rPr lang="fr-FR" dirty="0" err="1"/>
                        <a:t>casablanca</a:t>
                      </a:r>
                      <a:endParaRPr lang="fr-FR" dirty="0"/>
                    </a:p>
                  </a:txBody>
                  <a:tcPr/>
                </a:tc>
                <a:extLst>
                  <a:ext uri="{0D108BD9-81ED-4DB2-BD59-A6C34878D82A}">
                    <a16:rowId xmlns:a16="http://schemas.microsoft.com/office/drawing/2014/main" val="2308984278"/>
                  </a:ext>
                </a:extLst>
              </a:tr>
            </a:tbl>
          </a:graphicData>
        </a:graphic>
      </p:graphicFrame>
    </p:spTree>
    <p:extLst>
      <p:ext uri="{BB962C8B-B14F-4D97-AF65-F5344CB8AC3E}">
        <p14:creationId xmlns:p14="http://schemas.microsoft.com/office/powerpoint/2010/main" val="341887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4ED8F-025F-BF51-CE38-E6042B2EE3BA}"/>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121958A9-1122-C9E7-0275-73A611D61406}"/>
              </a:ext>
            </a:extLst>
          </p:cNvPr>
          <p:cNvGraphicFramePr>
            <a:graphicFrameLocks noGrp="1"/>
          </p:cNvGraphicFramePr>
          <p:nvPr>
            <p:ph idx="1"/>
            <p:extLst>
              <p:ext uri="{D42A27DB-BD31-4B8C-83A1-F6EECF244321}">
                <p14:modId xmlns:p14="http://schemas.microsoft.com/office/powerpoint/2010/main" val="1488624700"/>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Histoire de l’entreprise</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Comment l’entreprise s’est agrandi</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fr-FR" dirty="0"/>
                        <a:t>Aucun entreprise</a:t>
                      </a:r>
                    </a:p>
                  </a:txBody>
                  <a:tcPr/>
                </a:tc>
                <a:extLst>
                  <a:ext uri="{0D108BD9-81ED-4DB2-BD59-A6C34878D82A}">
                    <a16:rowId xmlns:a16="http://schemas.microsoft.com/office/drawing/2014/main" val="1047724241"/>
                  </a:ext>
                </a:extLst>
              </a:tr>
              <a:tr h="370840">
                <a:tc>
                  <a:txBody>
                    <a:bodyPr/>
                    <a:lstStyle/>
                    <a:p>
                      <a:r>
                        <a:rPr lang="fr-FR" dirty="0"/>
                        <a:t>Les mots utilisés pour se décrire</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522757578"/>
                  </a:ext>
                </a:extLst>
              </a:tr>
              <a:tr h="370840">
                <a:tc>
                  <a:txBody>
                    <a:bodyPr/>
                    <a:lstStyle/>
                    <a:p>
                      <a:r>
                        <a:rPr lang="fr-FR" dirty="0"/>
                        <a:t>Moments clés d’innovation</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1076918299"/>
                  </a:ext>
                </a:extLst>
              </a:tr>
              <a:tr h="370840">
                <a:tc>
                  <a:txBody>
                    <a:bodyPr/>
                    <a:lstStyle/>
                    <a:p>
                      <a:r>
                        <a:rPr lang="fr-FR" dirty="0"/>
                        <a:t>Engagements sociaux et environnementaux</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1617718371"/>
                  </a:ext>
                </a:extLst>
              </a:tr>
            </a:tbl>
          </a:graphicData>
        </a:graphic>
      </p:graphicFrame>
    </p:spTree>
    <p:extLst>
      <p:ext uri="{BB962C8B-B14F-4D97-AF65-F5344CB8AC3E}">
        <p14:creationId xmlns:p14="http://schemas.microsoft.com/office/powerpoint/2010/main" val="30382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5D02-8333-AF96-57D8-5AAFE857A8D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A7889B-FDA7-6AA8-F1AD-7CA9E449FDC6}"/>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240BDDBD-2163-57E5-994F-4CBFB4D24C73}"/>
              </a:ext>
            </a:extLst>
          </p:cNvPr>
          <p:cNvGraphicFramePr>
            <a:graphicFrameLocks noGrp="1"/>
          </p:cNvGraphicFramePr>
          <p:nvPr>
            <p:ph idx="1"/>
            <p:extLst>
              <p:ext uri="{D42A27DB-BD31-4B8C-83A1-F6EECF244321}">
                <p14:modId xmlns:p14="http://schemas.microsoft.com/office/powerpoint/2010/main" val="375470298"/>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Produits et services</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Liste des produits et services</a:t>
                      </a:r>
                    </a:p>
                  </a:txBody>
                  <a:tcPr/>
                </a:tc>
                <a:tc>
                  <a:txBody>
                    <a:bodyPr/>
                    <a:lstStyle/>
                    <a:p>
                      <a:r>
                        <a:rPr lang="fr-FR" dirty="0"/>
                        <a:t>Pochettes </a:t>
                      </a:r>
                      <a:r>
                        <a:rPr lang="en-US" sz="1800" b="0" i="0" kern="1200" dirty="0" err="1">
                          <a:solidFill>
                            <a:schemeClr val="dk1"/>
                          </a:solidFill>
                          <a:effectLst/>
                          <a:latin typeface="+mn-lt"/>
                          <a:ea typeface="+mn-ea"/>
                          <a:cs typeface="+mn-cs"/>
                        </a:rPr>
                        <a:t>personnalisées</a:t>
                      </a:r>
                      <a:endParaRPr lang="fr-FR" dirty="0"/>
                    </a:p>
                  </a:txBody>
                  <a:tcPr/>
                </a:tc>
                <a:tc>
                  <a:txBody>
                    <a:bodyPr/>
                    <a:lstStyle/>
                    <a:p>
                      <a:pPr fontAlgn="base"/>
                      <a:r>
                        <a:rPr lang="fr-FR" dirty="0">
                          <a:effectLst/>
                        </a:rPr>
                        <a:t>Impression par sublimation (divers produits)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Pochettes </a:t>
                      </a:r>
                      <a:r>
                        <a:rPr lang="en-US" sz="1800" b="0" i="0" kern="1200" dirty="0" err="1">
                          <a:solidFill>
                            <a:schemeClr val="dk1"/>
                          </a:solidFill>
                          <a:effectLst/>
                          <a:latin typeface="+mn-lt"/>
                          <a:ea typeface="+mn-ea"/>
                          <a:cs typeface="+mn-cs"/>
                        </a:rPr>
                        <a:t>personnalisées</a:t>
                      </a:r>
                      <a:endParaRPr lang="fr-FR" dirty="0"/>
                    </a:p>
                    <a:p>
                      <a:endParaRPr lang="fr-FR" dirty="0"/>
                    </a:p>
                  </a:txBody>
                  <a:tcPr/>
                </a:tc>
                <a:extLst>
                  <a:ext uri="{0D108BD9-81ED-4DB2-BD59-A6C34878D82A}">
                    <a16:rowId xmlns:a16="http://schemas.microsoft.com/office/drawing/2014/main" val="1047724241"/>
                  </a:ext>
                </a:extLst>
              </a:tr>
              <a:tr h="300024">
                <a:tc>
                  <a:txBody>
                    <a:bodyPr/>
                    <a:lstStyle/>
                    <a:p>
                      <a:r>
                        <a:rPr lang="fr-FR" dirty="0"/>
                        <a:t>Caractéristiques des produits et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Haut qualité</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Pas mal</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Pas mal</a:t>
                      </a:r>
                    </a:p>
                    <a:p>
                      <a:endParaRPr lang="fr-FR" dirty="0"/>
                    </a:p>
                  </a:txBody>
                  <a:tcPr/>
                </a:tc>
                <a:extLst>
                  <a:ext uri="{0D108BD9-81ED-4DB2-BD59-A6C34878D82A}">
                    <a16:rowId xmlns:a16="http://schemas.microsoft.com/office/drawing/2014/main" val="522757578"/>
                  </a:ext>
                </a:extLst>
              </a:tr>
              <a:tr h="370840">
                <a:tc>
                  <a:txBody>
                    <a:bodyPr/>
                    <a:lstStyle/>
                    <a:p>
                      <a:r>
                        <a:rPr lang="fr-FR" dirty="0"/>
                        <a:t>Prix de produits et services</a:t>
                      </a:r>
                    </a:p>
                  </a:txBody>
                  <a:tcPr/>
                </a:tc>
                <a:tc>
                  <a:txBody>
                    <a:bodyPr/>
                    <a:lstStyle/>
                    <a:p>
                      <a:r>
                        <a:rPr lang="en-US" sz="1800" b="1" i="0" kern="1200" dirty="0">
                          <a:solidFill>
                            <a:schemeClr val="dk1"/>
                          </a:solidFill>
                          <a:effectLst/>
                          <a:latin typeface="+mn-lt"/>
                          <a:ea typeface="+mn-ea"/>
                          <a:cs typeface="+mn-cs"/>
                        </a:rPr>
                        <a:t>160MAD</a:t>
                      </a:r>
                      <a:endParaRPr lang="fr-FR" dirty="0"/>
                    </a:p>
                  </a:txBody>
                  <a:tcPr/>
                </a:tc>
                <a:tc>
                  <a:txBody>
                    <a:bodyPr/>
                    <a:lstStyle/>
                    <a:p>
                      <a:r>
                        <a:rPr lang="fr-FR" dirty="0"/>
                        <a:t>20DH – 39DH</a:t>
                      </a:r>
                    </a:p>
                  </a:txBody>
                  <a:tcPr/>
                </a:tc>
                <a:tc>
                  <a:txBody>
                    <a:bodyPr/>
                    <a:lstStyle/>
                    <a:p>
                      <a:r>
                        <a:rPr lang="fr-FR" dirty="0"/>
                        <a:t>80DH</a:t>
                      </a:r>
                    </a:p>
                  </a:txBody>
                  <a:tcPr/>
                </a:tc>
                <a:extLst>
                  <a:ext uri="{0D108BD9-81ED-4DB2-BD59-A6C34878D82A}">
                    <a16:rowId xmlns:a16="http://schemas.microsoft.com/office/drawing/2014/main" val="1076918299"/>
                  </a:ext>
                </a:extLst>
              </a:tr>
              <a:tr h="370840">
                <a:tc>
                  <a:txBody>
                    <a:bodyPr/>
                    <a:lstStyle/>
                    <a:p>
                      <a:r>
                        <a:rPr lang="fr-FR" dirty="0"/>
                        <a:t>Ce qui différencie ces produits et ou services </a:t>
                      </a:r>
                    </a:p>
                  </a:txBody>
                  <a:tcPr/>
                </a:tc>
                <a:tc>
                  <a:txBody>
                    <a:bodyPr/>
                    <a:lstStyle/>
                    <a:p>
                      <a:r>
                        <a:rPr lang="en-US" sz="1800" b="1" i="0" kern="1200" cap="all" dirty="0">
                          <a:solidFill>
                            <a:schemeClr val="dk1"/>
                          </a:solidFill>
                          <a:effectLst/>
                          <a:latin typeface="+mn-lt"/>
                          <a:ea typeface="+mn-ea"/>
                          <a:cs typeface="+mn-cs"/>
                        </a:rPr>
                        <a:t>design </a:t>
                      </a:r>
                      <a:r>
                        <a:rPr lang="en-US" sz="1800" b="1" i="0" kern="1200" cap="all" dirty="0" err="1">
                          <a:solidFill>
                            <a:schemeClr val="dk1"/>
                          </a:solidFill>
                          <a:effectLst/>
                          <a:latin typeface="+mn-lt"/>
                          <a:ea typeface="+mn-ea"/>
                          <a:cs typeface="+mn-cs"/>
                        </a:rPr>
                        <a:t>élégant</a:t>
                      </a:r>
                      <a:endParaRPr lang="fr-FR" dirty="0"/>
                    </a:p>
                  </a:txBody>
                  <a:tcPr/>
                </a:tc>
                <a:tc>
                  <a:txBody>
                    <a:bodyPr/>
                    <a:lstStyle/>
                    <a:p>
                      <a:r>
                        <a:rPr lang="fr-FR" dirty="0"/>
                        <a:t>aucun</a:t>
                      </a:r>
                    </a:p>
                  </a:txBody>
                  <a:tcPr/>
                </a:tc>
                <a:tc>
                  <a:txBody>
                    <a:bodyPr/>
                    <a:lstStyle/>
                    <a:p>
                      <a:r>
                        <a:rPr lang="fr-FR" dirty="0"/>
                        <a:t>aucun</a:t>
                      </a:r>
                    </a:p>
                  </a:txBody>
                  <a:tcPr/>
                </a:tc>
                <a:extLst>
                  <a:ext uri="{0D108BD9-81ED-4DB2-BD59-A6C34878D82A}">
                    <a16:rowId xmlns:a16="http://schemas.microsoft.com/office/drawing/2014/main" val="1617718371"/>
                  </a:ext>
                </a:extLst>
              </a:tr>
            </a:tbl>
          </a:graphicData>
        </a:graphic>
      </p:graphicFrame>
    </p:spTree>
    <p:extLst>
      <p:ext uri="{BB962C8B-B14F-4D97-AF65-F5344CB8AC3E}">
        <p14:creationId xmlns:p14="http://schemas.microsoft.com/office/powerpoint/2010/main" val="128801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91C6-ADF6-E37D-5384-E1C6AE625B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734768-76FF-EE1B-6C62-BAD40DC3ACD2}"/>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885E9CD1-AB57-742C-2D8F-F070FAC29410}"/>
              </a:ext>
            </a:extLst>
          </p:cNvPr>
          <p:cNvGraphicFramePr>
            <a:graphicFrameLocks noGrp="1"/>
          </p:cNvGraphicFramePr>
          <p:nvPr>
            <p:ph idx="1"/>
            <p:extLst>
              <p:ext uri="{D42A27DB-BD31-4B8C-83A1-F6EECF244321}">
                <p14:modId xmlns:p14="http://schemas.microsoft.com/office/powerpoint/2010/main" val="1250066370"/>
              </p:ext>
            </p:extLst>
          </p:nvPr>
        </p:nvGraphicFramePr>
        <p:xfrm>
          <a:off x="838200" y="1825625"/>
          <a:ext cx="10515600" cy="4485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Relation client</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Quels sont les types de clients</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47724241"/>
                  </a:ext>
                </a:extLst>
              </a:tr>
              <a:tr h="300024">
                <a:tc>
                  <a:txBody>
                    <a:bodyPr/>
                    <a:lstStyle/>
                    <a:p>
                      <a:r>
                        <a:rPr lang="fr-FR" dirty="0"/>
                        <a:t>Quand achètent-t-ils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522757578"/>
                  </a:ext>
                </a:extLst>
              </a:tr>
              <a:tr h="370840">
                <a:tc>
                  <a:txBody>
                    <a:bodyPr/>
                    <a:lstStyle/>
                    <a:p>
                      <a:r>
                        <a:rPr lang="fr-FR" dirty="0"/>
                        <a:t>Sont ils satisfait ? ( niveau de satisfaction)</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76918299"/>
                  </a:ext>
                </a:extLst>
              </a:tr>
              <a:tr h="370840">
                <a:tc>
                  <a:txBody>
                    <a:bodyPr/>
                    <a:lstStyle/>
                    <a:p>
                      <a:r>
                        <a:rPr lang="fr-FR" dirty="0"/>
                        <a:t>Quels sont les problèmes qu’ils rencontrent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617718371"/>
                  </a:ext>
                </a:extLst>
              </a:tr>
              <a:tr h="370840">
                <a:tc>
                  <a:txBody>
                    <a:bodyPr/>
                    <a:lstStyle/>
                    <a:p>
                      <a:r>
                        <a:rPr lang="fr-FR" dirty="0"/>
                        <a:t>Qu'est ce qu'ils apprécient chez le concurrents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297109000"/>
                  </a:ext>
                </a:extLst>
              </a:tr>
              <a:tr h="370840">
                <a:tc>
                  <a:txBody>
                    <a:bodyPr/>
                    <a:lstStyle/>
                    <a:p>
                      <a:r>
                        <a:rPr lang="fr-FR" dirty="0"/>
                        <a:t>Comment interagit le concurrent avec ses clients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396620104"/>
                  </a:ext>
                </a:extLst>
              </a:tr>
            </a:tbl>
          </a:graphicData>
        </a:graphic>
      </p:graphicFrame>
    </p:spTree>
    <p:extLst>
      <p:ext uri="{BB962C8B-B14F-4D97-AF65-F5344CB8AC3E}">
        <p14:creationId xmlns:p14="http://schemas.microsoft.com/office/powerpoint/2010/main" val="286146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9CF5E-267E-4F40-C390-8594FFC13B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23EFC5-166C-987B-05B1-B9636DD4BBE8}"/>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38FFE8C7-BBED-A7A5-6ABF-C95BF6C70EA7}"/>
              </a:ext>
            </a:extLst>
          </p:cNvPr>
          <p:cNvGraphicFramePr>
            <a:graphicFrameLocks noGrp="1"/>
          </p:cNvGraphicFramePr>
          <p:nvPr>
            <p:ph idx="1"/>
            <p:extLst>
              <p:ext uri="{D42A27DB-BD31-4B8C-83A1-F6EECF244321}">
                <p14:modId xmlns:p14="http://schemas.microsoft.com/office/powerpoint/2010/main" val="2645179531"/>
              </p:ext>
            </p:extLst>
          </p:nvPr>
        </p:nvGraphicFramePr>
        <p:xfrm>
          <a:off x="838200" y="1690688"/>
          <a:ext cx="10515600" cy="15595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Canaux de distribution</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Où sont vendus les produits (magasin, en ligne, réseau social, livraison à domicile,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47724241"/>
                  </a:ext>
                </a:extLst>
              </a:tr>
            </a:tbl>
          </a:graphicData>
        </a:graphic>
      </p:graphicFrame>
      <p:graphicFrame>
        <p:nvGraphicFramePr>
          <p:cNvPr id="3" name="Espace réservé du contenu 6">
            <a:extLst>
              <a:ext uri="{FF2B5EF4-FFF2-40B4-BE49-F238E27FC236}">
                <a16:creationId xmlns:a16="http://schemas.microsoft.com/office/drawing/2014/main" id="{6EC200E9-3412-9060-3C79-F73F51981DA7}"/>
              </a:ext>
            </a:extLst>
          </p:cNvPr>
          <p:cNvGraphicFramePr>
            <a:graphicFrameLocks/>
          </p:cNvGraphicFramePr>
          <p:nvPr>
            <p:extLst>
              <p:ext uri="{D42A27DB-BD31-4B8C-83A1-F6EECF244321}">
                <p14:modId xmlns:p14="http://schemas.microsoft.com/office/powerpoint/2010/main" val="4139091818"/>
              </p:ext>
            </p:extLst>
          </p:nvPr>
        </p:nvGraphicFramePr>
        <p:xfrm>
          <a:off x="838200" y="3899591"/>
          <a:ext cx="10515600" cy="1645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Canaux de communication</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Comment communique l'entreprise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47724241"/>
                  </a:ext>
                </a:extLst>
              </a:tr>
              <a:tr h="300024">
                <a:tc>
                  <a:txBody>
                    <a:bodyPr/>
                    <a:lstStyle/>
                    <a:p>
                      <a:r>
                        <a:rPr lang="fr-FR" dirty="0"/>
                        <a:t>A quelle fréquence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522757578"/>
                  </a:ext>
                </a:extLst>
              </a:tr>
            </a:tbl>
          </a:graphicData>
        </a:graphic>
      </p:graphicFrame>
    </p:spTree>
    <p:extLst>
      <p:ext uri="{BB962C8B-B14F-4D97-AF65-F5344CB8AC3E}">
        <p14:creationId xmlns:p14="http://schemas.microsoft.com/office/powerpoint/2010/main" val="269758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54"/>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ctr" anchorCtr="0">
            <a:noAutofit/>
          </a:bodyPr>
          <a:lstStyle/>
          <a:p>
            <a:pPr>
              <a:spcBef>
                <a:spcPts val="0"/>
              </a:spcBef>
            </a:pPr>
            <a:r>
              <a:rPr lang="en" dirty="0"/>
              <a:t>Analyse SWOT </a:t>
            </a:r>
            <a:endParaRPr dirty="0"/>
          </a:p>
        </p:txBody>
      </p:sp>
      <p:graphicFrame>
        <p:nvGraphicFramePr>
          <p:cNvPr id="1215" name="Google Shape;1215;p54"/>
          <p:cNvGraphicFramePr/>
          <p:nvPr>
            <p:extLst>
              <p:ext uri="{D42A27DB-BD31-4B8C-83A1-F6EECF244321}">
                <p14:modId xmlns:p14="http://schemas.microsoft.com/office/powerpoint/2010/main" val="27920522"/>
              </p:ext>
            </p:extLst>
          </p:nvPr>
        </p:nvGraphicFramePr>
        <p:xfrm>
          <a:off x="960000" y="1688267"/>
          <a:ext cx="10272000" cy="4456407"/>
        </p:xfrm>
        <a:graphic>
          <a:graphicData uri="http://schemas.openxmlformats.org/drawingml/2006/table">
            <a:tbl>
              <a:tblPr>
                <a:noFill/>
              </a:tblPr>
              <a:tblGrid>
                <a:gridCol w="2568000">
                  <a:extLst>
                    <a:ext uri="{9D8B030D-6E8A-4147-A177-3AD203B41FA5}">
                      <a16:colId xmlns:a16="http://schemas.microsoft.com/office/drawing/2014/main" val="20000"/>
                    </a:ext>
                  </a:extLst>
                </a:gridCol>
                <a:gridCol w="2568000">
                  <a:extLst>
                    <a:ext uri="{9D8B030D-6E8A-4147-A177-3AD203B41FA5}">
                      <a16:colId xmlns:a16="http://schemas.microsoft.com/office/drawing/2014/main" val="20001"/>
                    </a:ext>
                  </a:extLst>
                </a:gridCol>
                <a:gridCol w="2568000">
                  <a:extLst>
                    <a:ext uri="{9D8B030D-6E8A-4147-A177-3AD203B41FA5}">
                      <a16:colId xmlns:a16="http://schemas.microsoft.com/office/drawing/2014/main" val="20002"/>
                    </a:ext>
                  </a:extLst>
                </a:gridCol>
                <a:gridCol w="2568000">
                  <a:extLst>
                    <a:ext uri="{9D8B030D-6E8A-4147-A177-3AD203B41FA5}">
                      <a16:colId xmlns:a16="http://schemas.microsoft.com/office/drawing/2014/main" val="20003"/>
                    </a:ext>
                  </a:extLst>
                </a:gridCol>
              </a:tblGrid>
              <a:tr h="690840">
                <a:tc>
                  <a:txBody>
                    <a:bodyPr/>
                    <a:lstStyle/>
                    <a:p>
                      <a:pPr marL="0" lvl="0" indent="0" algn="ctr" rtl="0">
                        <a:spcBef>
                          <a:spcPts val="0"/>
                        </a:spcBef>
                        <a:spcAft>
                          <a:spcPts val="0"/>
                        </a:spcAft>
                        <a:buNone/>
                      </a:pPr>
                      <a:r>
                        <a:rPr lang="en" sz="2900" b="1">
                          <a:solidFill>
                            <a:schemeClr val="dk2"/>
                          </a:solidFill>
                          <a:latin typeface="Fira Sans Extra Condensed"/>
                          <a:ea typeface="Fira Sans Extra Condensed"/>
                          <a:cs typeface="Fira Sans Extra Condensed"/>
                          <a:sym typeface="Fira Sans Extra Condensed"/>
                        </a:rPr>
                        <a:t>S</a:t>
                      </a:r>
                      <a:endParaRPr sz="2900" b="1" dirty="0">
                        <a:solidFill>
                          <a:schemeClr val="dk2"/>
                        </a:solidFill>
                        <a:latin typeface="Fira Sans Extra Condensed"/>
                        <a:ea typeface="Fira Sans Extra Condensed"/>
                        <a:cs typeface="Fira Sans Extra Condensed"/>
                        <a:sym typeface="Fira Sans Extra Condensed"/>
                      </a:endParaRPr>
                    </a:p>
                  </a:txBody>
                  <a:tcPr marL="121900" marR="121900" marT="121900" marB="121900" anchor="ctr">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900" b="1">
                          <a:solidFill>
                            <a:schemeClr val="tx1">
                              <a:lumMod val="50000"/>
                              <a:lumOff val="50000"/>
                            </a:schemeClr>
                          </a:solidFill>
                          <a:latin typeface="Fira Sans Extra Condensed"/>
                          <a:ea typeface="Fira Sans Extra Condensed"/>
                          <a:cs typeface="Fira Sans Extra Condensed"/>
                          <a:sym typeface="Fira Sans Extra Condensed"/>
                        </a:rPr>
                        <a:t>W</a:t>
                      </a:r>
                      <a:endParaRPr sz="2900" b="1" dirty="0">
                        <a:solidFill>
                          <a:schemeClr val="tx1">
                            <a:lumMod val="50000"/>
                            <a:lumOff val="50000"/>
                          </a:schemeClr>
                        </a:solidFill>
                        <a:latin typeface="Fira Sans Extra Condensed"/>
                        <a:ea typeface="Fira Sans Extra Condensed"/>
                        <a:cs typeface="Fira Sans Extra Condensed"/>
                        <a:sym typeface="Fira Sans Extra Condensed"/>
                      </a:endParaRPr>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900" b="1">
                          <a:solidFill>
                            <a:schemeClr val="accent1"/>
                          </a:solidFill>
                          <a:latin typeface="Fira Sans Extra Condensed"/>
                          <a:ea typeface="Fira Sans Extra Condensed"/>
                          <a:cs typeface="Fira Sans Extra Condensed"/>
                          <a:sym typeface="Fira Sans Extra Condensed"/>
                        </a:rPr>
                        <a:t>O</a:t>
                      </a:r>
                      <a:endParaRPr sz="2900" b="1" dirty="0">
                        <a:solidFill>
                          <a:schemeClr val="accent1"/>
                        </a:solidFill>
                        <a:latin typeface="Fira Sans Extra Condensed"/>
                        <a:ea typeface="Fira Sans Extra Condensed"/>
                        <a:cs typeface="Fira Sans Extra Condensed"/>
                        <a:sym typeface="Fira Sans Extra Condensed"/>
                      </a:endParaRPr>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900" b="1">
                          <a:solidFill>
                            <a:schemeClr val="accent2"/>
                          </a:solidFill>
                          <a:latin typeface="Fira Sans Extra Condensed"/>
                          <a:ea typeface="Fira Sans Extra Condensed"/>
                          <a:cs typeface="Fira Sans Extra Condensed"/>
                          <a:sym typeface="Fira Sans Extra Condensed"/>
                        </a:rPr>
                        <a:t>T</a:t>
                      </a:r>
                      <a:endParaRPr sz="2900" b="1" dirty="0">
                        <a:solidFill>
                          <a:schemeClr val="accent2"/>
                        </a:solidFill>
                        <a:latin typeface="Fira Sans Extra Condensed"/>
                        <a:ea typeface="Fira Sans Extra Condensed"/>
                        <a:cs typeface="Fira Sans Extra Condensed"/>
                        <a:sym typeface="Fira Sans Extra Condensed"/>
                      </a:endParaRPr>
                    </a:p>
                  </a:txBody>
                  <a:tcPr marL="121900" marR="121900" marT="121900" marB="121900" anchor="ctr">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58333">
                <a:tc>
                  <a:txBody>
                    <a:bodyPr/>
                    <a:lstStyle/>
                    <a:p>
                      <a:pPr marL="0" lvl="0" indent="0" algn="ctr" rtl="0">
                        <a:spcBef>
                          <a:spcPts val="0"/>
                        </a:spcBef>
                        <a:spcAft>
                          <a:spcPts val="0"/>
                        </a:spcAft>
                        <a:buNone/>
                      </a:pPr>
                      <a:r>
                        <a:rPr lang="en" sz="2900" dirty="0">
                          <a:solidFill>
                            <a:schemeClr val="dk2"/>
                          </a:solidFill>
                          <a:latin typeface="Fira Sans Extra Condensed SemiBold"/>
                          <a:sym typeface="Fira Sans Extra Condensed SemiBold"/>
                        </a:rPr>
                        <a:t>Forces</a:t>
                      </a:r>
                      <a:endParaRPr sz="2400" dirty="0"/>
                    </a:p>
                  </a:txBody>
                  <a:tcPr marL="121900" marR="121900" marT="121900" marB="121900" anchor="ctr">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900" dirty="0">
                          <a:solidFill>
                            <a:schemeClr val="tx1">
                              <a:lumMod val="50000"/>
                              <a:lumOff val="50000"/>
                            </a:schemeClr>
                          </a:solidFill>
                          <a:latin typeface="Fira Sans Extra Condensed SemiBold"/>
                          <a:sym typeface="Fira Sans Extra Condensed SemiBold"/>
                        </a:rPr>
                        <a:t>Faiblesses</a:t>
                      </a:r>
                      <a:endParaRPr sz="2400" dirty="0">
                        <a:solidFill>
                          <a:schemeClr val="tx1">
                            <a:lumMod val="50000"/>
                            <a:lumOff val="50000"/>
                          </a:schemeClr>
                        </a:solidFill>
                      </a:endParaRPr>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900" dirty="0">
                          <a:solidFill>
                            <a:schemeClr val="accent1"/>
                          </a:solidFill>
                          <a:latin typeface="Fira Sans Extra Condensed SemiBold"/>
                          <a:sym typeface="Fira Sans Extra Condensed SemiBold"/>
                        </a:rPr>
                        <a:t>Opportunitées</a:t>
                      </a:r>
                      <a:endParaRPr sz="2400" dirty="0"/>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900" dirty="0">
                          <a:solidFill>
                            <a:schemeClr val="accent2"/>
                          </a:solidFill>
                          <a:latin typeface="Fira Sans Extra Condensed SemiBold"/>
                          <a:ea typeface="Fira Sans Extra Condensed SemiBold"/>
                          <a:cs typeface="Fira Sans Extra Condensed SemiBold"/>
                          <a:sym typeface="Fira Sans Extra Condensed SemiBold"/>
                        </a:rPr>
                        <a:t>Risques</a:t>
                      </a:r>
                      <a:endParaRPr sz="2400" dirty="0"/>
                    </a:p>
                  </a:txBody>
                  <a:tcPr marL="121900" marR="121900" marT="121900" marB="121900" anchor="ctr">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31067">
                <a:tc>
                  <a:txBody>
                    <a:bodyPr/>
                    <a:lstStyle/>
                    <a:p>
                      <a:pPr marL="0" lvl="0" indent="0" algn="ctr" rtl="0">
                        <a:spcBef>
                          <a:spcPts val="0"/>
                        </a:spcBef>
                        <a:spcAft>
                          <a:spcPts val="0"/>
                        </a:spcAft>
                        <a:buNone/>
                      </a:pPr>
                      <a:r>
                        <a:rPr lang="fr-FR" sz="2400" dirty="0"/>
                        <a:t>……………………</a:t>
                      </a:r>
                      <a:endParaRPr sz="2400" dirty="0"/>
                    </a:p>
                  </a:txBody>
                  <a:tcPr marL="121900" marR="121900" marT="121900" marB="121900" anchor="ctr">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dk1"/>
                          </a:solidFill>
                          <a:latin typeface="Roboto"/>
                          <a:ea typeface="Roboto"/>
                          <a:cs typeface="Roboto"/>
                          <a:sym typeface="Roboto"/>
                        </a:rPr>
                        <a:t>……………………...</a:t>
                      </a:r>
                      <a:endParaRPr sz="2400" dirty="0"/>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dk1"/>
                          </a:solidFill>
                          <a:latin typeface="Roboto"/>
                          <a:ea typeface="Roboto"/>
                          <a:cs typeface="Roboto"/>
                          <a:sym typeface="Roboto"/>
                        </a:rPr>
                        <a:t>………………………</a:t>
                      </a:r>
                      <a:endParaRPr sz="2400" dirty="0"/>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dk1"/>
                          </a:solidFill>
                          <a:latin typeface="Roboto"/>
                          <a:ea typeface="Roboto"/>
                          <a:cs typeface="Roboto"/>
                          <a:sym typeface="Roboto"/>
                        </a:rPr>
                        <a:t>……………………….</a:t>
                      </a:r>
                      <a:endParaRPr sz="2400" dirty="0"/>
                    </a:p>
                  </a:txBody>
                  <a:tcPr marL="121900" marR="121900" marT="121900" marB="121900" anchor="ctr">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376167">
                <a:tc>
                  <a:txBody>
                    <a:bodyPr/>
                    <a:lstStyle/>
                    <a:p>
                      <a:pPr marL="0" lvl="0" indent="0" algn="l" rtl="0">
                        <a:spcBef>
                          <a:spcPts val="0"/>
                        </a:spcBef>
                        <a:spcAft>
                          <a:spcPts val="0"/>
                        </a:spcAft>
                        <a:buNone/>
                      </a:pPr>
                      <a:endParaRPr sz="2400" dirty="0"/>
                    </a:p>
                  </a:txBody>
                  <a:tcPr marL="121900" marR="121900" marT="121900" marB="121900">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16" name="Google Shape;1216;p54"/>
          <p:cNvSpPr/>
          <p:nvPr/>
        </p:nvSpPr>
        <p:spPr>
          <a:xfrm>
            <a:off x="1760100" y="4989900"/>
            <a:ext cx="979600" cy="979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sp>
        <p:nvSpPr>
          <p:cNvPr id="1217" name="Google Shape;1217;p54"/>
          <p:cNvSpPr/>
          <p:nvPr/>
        </p:nvSpPr>
        <p:spPr>
          <a:xfrm>
            <a:off x="4316400" y="4989900"/>
            <a:ext cx="979600" cy="9796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solidFill>
                <a:schemeClr val="tx1">
                  <a:lumMod val="50000"/>
                  <a:lumOff val="50000"/>
                </a:schemeClr>
              </a:solidFill>
              <a:highlight>
                <a:srgbClr val="FFFF00"/>
              </a:highlight>
            </a:endParaRPr>
          </a:p>
        </p:txBody>
      </p:sp>
      <p:sp>
        <p:nvSpPr>
          <p:cNvPr id="1218" name="Google Shape;1218;p54"/>
          <p:cNvSpPr/>
          <p:nvPr/>
        </p:nvSpPr>
        <p:spPr>
          <a:xfrm>
            <a:off x="6872700" y="4989900"/>
            <a:ext cx="979600" cy="9796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sp>
        <p:nvSpPr>
          <p:cNvPr id="1219" name="Google Shape;1219;p54"/>
          <p:cNvSpPr/>
          <p:nvPr/>
        </p:nvSpPr>
        <p:spPr>
          <a:xfrm>
            <a:off x="9429000" y="4989900"/>
            <a:ext cx="979600" cy="979600"/>
          </a:xfrm>
          <a:prstGeom prst="ellipse">
            <a:avLst/>
          </a:prstGeom>
          <a:solidFill>
            <a:schemeClr val="lt1"/>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grpSp>
        <p:nvGrpSpPr>
          <p:cNvPr id="1220" name="Google Shape;1220;p54"/>
          <p:cNvGrpSpPr/>
          <p:nvPr/>
        </p:nvGrpSpPr>
        <p:grpSpPr>
          <a:xfrm>
            <a:off x="2009657" y="5250727"/>
            <a:ext cx="480475" cy="457949"/>
            <a:chOff x="6870193" y="2295620"/>
            <a:chExt cx="360356" cy="343462"/>
          </a:xfrm>
        </p:grpSpPr>
        <p:sp>
          <p:nvSpPr>
            <p:cNvPr id="1221" name="Google Shape;1221;p54"/>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222" name="Google Shape;1222;p54"/>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grpSp>
        <p:nvGrpSpPr>
          <p:cNvPr id="1223" name="Google Shape;1223;p54"/>
          <p:cNvGrpSpPr/>
          <p:nvPr/>
        </p:nvGrpSpPr>
        <p:grpSpPr>
          <a:xfrm>
            <a:off x="7143942" y="5241693"/>
            <a:ext cx="437097" cy="476012"/>
            <a:chOff x="6675256" y="1516169"/>
            <a:chExt cx="327823" cy="357009"/>
          </a:xfrm>
        </p:grpSpPr>
        <p:sp>
          <p:nvSpPr>
            <p:cNvPr id="1224" name="Google Shape;1224;p54"/>
            <p:cNvSpPr/>
            <p:nvPr/>
          </p:nvSpPr>
          <p:spPr>
            <a:xfrm>
              <a:off x="6675256" y="1516169"/>
              <a:ext cx="111078" cy="188737"/>
            </a:xfrm>
            <a:custGeom>
              <a:avLst/>
              <a:gdLst/>
              <a:ahLst/>
              <a:cxnLst/>
              <a:rect l="l" t="t" r="r" b="b"/>
              <a:pathLst>
                <a:path w="3490" h="5930" extrusionOk="0">
                  <a:moveTo>
                    <a:pt x="1703" y="334"/>
                  </a:moveTo>
                  <a:cubicBezTo>
                    <a:pt x="2001" y="334"/>
                    <a:pt x="2239" y="548"/>
                    <a:pt x="2239" y="786"/>
                  </a:cubicBezTo>
                  <a:lnTo>
                    <a:pt x="2239" y="810"/>
                  </a:lnTo>
                  <a:cubicBezTo>
                    <a:pt x="2072" y="739"/>
                    <a:pt x="1894" y="715"/>
                    <a:pt x="1703" y="715"/>
                  </a:cubicBezTo>
                  <a:cubicBezTo>
                    <a:pt x="1513" y="715"/>
                    <a:pt x="1334" y="751"/>
                    <a:pt x="1168" y="810"/>
                  </a:cubicBezTo>
                  <a:lnTo>
                    <a:pt x="1168" y="786"/>
                  </a:lnTo>
                  <a:cubicBezTo>
                    <a:pt x="1168" y="536"/>
                    <a:pt x="1406" y="334"/>
                    <a:pt x="1703" y="334"/>
                  </a:cubicBezTo>
                  <a:close/>
                  <a:moveTo>
                    <a:pt x="1680" y="1037"/>
                  </a:moveTo>
                  <a:cubicBezTo>
                    <a:pt x="2263" y="1037"/>
                    <a:pt x="2739" y="1513"/>
                    <a:pt x="2739" y="2096"/>
                  </a:cubicBezTo>
                  <a:cubicBezTo>
                    <a:pt x="2739" y="2215"/>
                    <a:pt x="2727" y="2322"/>
                    <a:pt x="2680" y="2418"/>
                  </a:cubicBezTo>
                  <a:cubicBezTo>
                    <a:pt x="2215" y="1941"/>
                    <a:pt x="1406" y="1763"/>
                    <a:pt x="1358" y="1751"/>
                  </a:cubicBezTo>
                  <a:cubicBezTo>
                    <a:pt x="1346" y="1748"/>
                    <a:pt x="1334" y="1746"/>
                    <a:pt x="1321" y="1746"/>
                  </a:cubicBezTo>
                  <a:cubicBezTo>
                    <a:pt x="1283" y="1746"/>
                    <a:pt x="1245" y="1760"/>
                    <a:pt x="1227" y="1787"/>
                  </a:cubicBezTo>
                  <a:cubicBezTo>
                    <a:pt x="1179" y="1810"/>
                    <a:pt x="1168" y="1858"/>
                    <a:pt x="1168" y="1918"/>
                  </a:cubicBezTo>
                  <a:cubicBezTo>
                    <a:pt x="1168" y="1929"/>
                    <a:pt x="1144" y="2037"/>
                    <a:pt x="1025" y="2156"/>
                  </a:cubicBezTo>
                  <a:cubicBezTo>
                    <a:pt x="965" y="2215"/>
                    <a:pt x="965" y="2322"/>
                    <a:pt x="1025" y="2394"/>
                  </a:cubicBezTo>
                  <a:cubicBezTo>
                    <a:pt x="1053" y="2428"/>
                    <a:pt x="1092" y="2443"/>
                    <a:pt x="1133" y="2443"/>
                  </a:cubicBezTo>
                  <a:cubicBezTo>
                    <a:pt x="1178" y="2443"/>
                    <a:pt x="1225" y="2425"/>
                    <a:pt x="1263" y="2394"/>
                  </a:cubicBezTo>
                  <a:cubicBezTo>
                    <a:pt x="1358" y="2299"/>
                    <a:pt x="1418" y="2215"/>
                    <a:pt x="1441" y="2120"/>
                  </a:cubicBezTo>
                  <a:cubicBezTo>
                    <a:pt x="1727" y="2215"/>
                    <a:pt x="2299" y="2406"/>
                    <a:pt x="2549" y="2775"/>
                  </a:cubicBezTo>
                  <a:cubicBezTo>
                    <a:pt x="2501" y="3192"/>
                    <a:pt x="2132" y="3513"/>
                    <a:pt x="1703" y="3513"/>
                  </a:cubicBezTo>
                  <a:cubicBezTo>
                    <a:pt x="1239" y="3513"/>
                    <a:pt x="870" y="3168"/>
                    <a:pt x="822" y="2715"/>
                  </a:cubicBezTo>
                  <a:cubicBezTo>
                    <a:pt x="822" y="2691"/>
                    <a:pt x="810" y="2680"/>
                    <a:pt x="787" y="2644"/>
                  </a:cubicBezTo>
                  <a:cubicBezTo>
                    <a:pt x="691" y="2477"/>
                    <a:pt x="632" y="2287"/>
                    <a:pt x="632" y="2096"/>
                  </a:cubicBezTo>
                  <a:cubicBezTo>
                    <a:pt x="632" y="1513"/>
                    <a:pt x="1108" y="1037"/>
                    <a:pt x="1680" y="1037"/>
                  </a:cubicBezTo>
                  <a:close/>
                  <a:moveTo>
                    <a:pt x="2061" y="3775"/>
                  </a:moveTo>
                  <a:lnTo>
                    <a:pt x="2061" y="3954"/>
                  </a:lnTo>
                  <a:cubicBezTo>
                    <a:pt x="2061" y="4013"/>
                    <a:pt x="2072" y="4073"/>
                    <a:pt x="2108" y="4120"/>
                  </a:cubicBezTo>
                  <a:lnTo>
                    <a:pt x="1703" y="4501"/>
                  </a:lnTo>
                  <a:lnTo>
                    <a:pt x="1299" y="4120"/>
                  </a:lnTo>
                  <a:cubicBezTo>
                    <a:pt x="1334" y="4073"/>
                    <a:pt x="1346" y="4013"/>
                    <a:pt x="1346" y="3954"/>
                  </a:cubicBezTo>
                  <a:lnTo>
                    <a:pt x="1346" y="3775"/>
                  </a:lnTo>
                  <a:cubicBezTo>
                    <a:pt x="1465" y="3799"/>
                    <a:pt x="1584" y="3834"/>
                    <a:pt x="1703" y="3834"/>
                  </a:cubicBezTo>
                  <a:cubicBezTo>
                    <a:pt x="1822" y="3834"/>
                    <a:pt x="1953" y="3823"/>
                    <a:pt x="2061" y="3775"/>
                  </a:cubicBezTo>
                  <a:close/>
                  <a:moveTo>
                    <a:pt x="1727" y="1"/>
                  </a:moveTo>
                  <a:cubicBezTo>
                    <a:pt x="1251" y="1"/>
                    <a:pt x="870" y="334"/>
                    <a:pt x="870" y="775"/>
                  </a:cubicBezTo>
                  <a:cubicBezTo>
                    <a:pt x="870" y="846"/>
                    <a:pt x="882" y="906"/>
                    <a:pt x="894" y="977"/>
                  </a:cubicBezTo>
                  <a:cubicBezTo>
                    <a:pt x="560" y="1227"/>
                    <a:pt x="346" y="1632"/>
                    <a:pt x="346" y="2096"/>
                  </a:cubicBezTo>
                  <a:cubicBezTo>
                    <a:pt x="346" y="2334"/>
                    <a:pt x="406" y="2572"/>
                    <a:pt x="537" y="2799"/>
                  </a:cubicBezTo>
                  <a:cubicBezTo>
                    <a:pt x="584" y="3132"/>
                    <a:pt x="775" y="3430"/>
                    <a:pt x="1060" y="3632"/>
                  </a:cubicBezTo>
                  <a:lnTo>
                    <a:pt x="1060" y="3954"/>
                  </a:lnTo>
                  <a:lnTo>
                    <a:pt x="1060" y="3965"/>
                  </a:lnTo>
                  <a:lnTo>
                    <a:pt x="394" y="4299"/>
                  </a:lnTo>
                  <a:cubicBezTo>
                    <a:pt x="156" y="4418"/>
                    <a:pt x="1" y="4656"/>
                    <a:pt x="1" y="4906"/>
                  </a:cubicBezTo>
                  <a:lnTo>
                    <a:pt x="1" y="5775"/>
                  </a:lnTo>
                  <a:cubicBezTo>
                    <a:pt x="1" y="5859"/>
                    <a:pt x="84" y="5930"/>
                    <a:pt x="167" y="5930"/>
                  </a:cubicBezTo>
                  <a:cubicBezTo>
                    <a:pt x="263" y="5930"/>
                    <a:pt x="334" y="5859"/>
                    <a:pt x="334" y="5775"/>
                  </a:cubicBezTo>
                  <a:lnTo>
                    <a:pt x="334" y="4906"/>
                  </a:lnTo>
                  <a:cubicBezTo>
                    <a:pt x="334" y="4775"/>
                    <a:pt x="406" y="4644"/>
                    <a:pt x="525" y="4585"/>
                  </a:cubicBezTo>
                  <a:lnTo>
                    <a:pt x="1072" y="4311"/>
                  </a:lnTo>
                  <a:lnTo>
                    <a:pt x="1584" y="4787"/>
                  </a:lnTo>
                  <a:lnTo>
                    <a:pt x="1584" y="5775"/>
                  </a:lnTo>
                  <a:cubicBezTo>
                    <a:pt x="1584" y="5859"/>
                    <a:pt x="1656" y="5930"/>
                    <a:pt x="1751" y="5930"/>
                  </a:cubicBezTo>
                  <a:cubicBezTo>
                    <a:pt x="1834" y="5930"/>
                    <a:pt x="1906" y="5859"/>
                    <a:pt x="1906" y="5775"/>
                  </a:cubicBezTo>
                  <a:lnTo>
                    <a:pt x="1906" y="4787"/>
                  </a:lnTo>
                  <a:lnTo>
                    <a:pt x="2418" y="4311"/>
                  </a:lnTo>
                  <a:lnTo>
                    <a:pt x="2965" y="4585"/>
                  </a:lnTo>
                  <a:cubicBezTo>
                    <a:pt x="3084" y="4644"/>
                    <a:pt x="3156" y="4763"/>
                    <a:pt x="3156" y="4906"/>
                  </a:cubicBezTo>
                  <a:lnTo>
                    <a:pt x="3156" y="5775"/>
                  </a:lnTo>
                  <a:cubicBezTo>
                    <a:pt x="3156" y="5859"/>
                    <a:pt x="3239" y="5930"/>
                    <a:pt x="3323" y="5930"/>
                  </a:cubicBezTo>
                  <a:cubicBezTo>
                    <a:pt x="3406" y="5930"/>
                    <a:pt x="3489" y="5859"/>
                    <a:pt x="3489" y="5775"/>
                  </a:cubicBezTo>
                  <a:lnTo>
                    <a:pt x="3489" y="4906"/>
                  </a:lnTo>
                  <a:cubicBezTo>
                    <a:pt x="3442" y="4656"/>
                    <a:pt x="3299" y="4418"/>
                    <a:pt x="3073" y="4299"/>
                  </a:cubicBezTo>
                  <a:lnTo>
                    <a:pt x="2406" y="3965"/>
                  </a:lnTo>
                  <a:lnTo>
                    <a:pt x="2406" y="3954"/>
                  </a:lnTo>
                  <a:lnTo>
                    <a:pt x="2406" y="3632"/>
                  </a:lnTo>
                  <a:cubicBezTo>
                    <a:pt x="2668" y="3430"/>
                    <a:pt x="2858" y="3132"/>
                    <a:pt x="2918" y="2799"/>
                  </a:cubicBezTo>
                  <a:cubicBezTo>
                    <a:pt x="3037" y="2584"/>
                    <a:pt x="3120" y="2346"/>
                    <a:pt x="3120" y="2096"/>
                  </a:cubicBezTo>
                  <a:cubicBezTo>
                    <a:pt x="3120" y="1632"/>
                    <a:pt x="2894" y="1227"/>
                    <a:pt x="2561" y="977"/>
                  </a:cubicBezTo>
                  <a:cubicBezTo>
                    <a:pt x="2573" y="917"/>
                    <a:pt x="2596" y="846"/>
                    <a:pt x="2596" y="775"/>
                  </a:cubicBezTo>
                  <a:cubicBezTo>
                    <a:pt x="2596" y="334"/>
                    <a:pt x="2203" y="1"/>
                    <a:pt x="172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5" name="Google Shape;1225;p54"/>
            <p:cNvSpPr/>
            <p:nvPr/>
          </p:nvSpPr>
          <p:spPr>
            <a:xfrm>
              <a:off x="6696103" y="1679507"/>
              <a:ext cx="10630" cy="26162"/>
            </a:xfrm>
            <a:custGeom>
              <a:avLst/>
              <a:gdLst/>
              <a:ahLst/>
              <a:cxnLst/>
              <a:rect l="l" t="t" r="r" b="b"/>
              <a:pathLst>
                <a:path w="334" h="822" extrusionOk="0">
                  <a:moveTo>
                    <a:pt x="167" y="0"/>
                  </a:moveTo>
                  <a:cubicBezTo>
                    <a:pt x="84" y="0"/>
                    <a:pt x="1" y="72"/>
                    <a:pt x="1" y="167"/>
                  </a:cubicBezTo>
                  <a:lnTo>
                    <a:pt x="1" y="655"/>
                  </a:lnTo>
                  <a:cubicBezTo>
                    <a:pt x="1" y="738"/>
                    <a:pt x="84" y="822"/>
                    <a:pt x="167" y="822"/>
                  </a:cubicBezTo>
                  <a:cubicBezTo>
                    <a:pt x="263" y="822"/>
                    <a:pt x="334" y="738"/>
                    <a:pt x="334" y="655"/>
                  </a:cubicBezTo>
                  <a:lnTo>
                    <a:pt x="334" y="167"/>
                  </a:lnTo>
                  <a:cubicBezTo>
                    <a:pt x="334" y="72"/>
                    <a:pt x="263"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6" name="Google Shape;1226;p54"/>
            <p:cNvSpPr/>
            <p:nvPr/>
          </p:nvSpPr>
          <p:spPr>
            <a:xfrm>
              <a:off x="6752183" y="1679507"/>
              <a:ext cx="10280" cy="26162"/>
            </a:xfrm>
            <a:custGeom>
              <a:avLst/>
              <a:gdLst/>
              <a:ahLst/>
              <a:cxnLst/>
              <a:rect l="l" t="t" r="r" b="b"/>
              <a:pathLst>
                <a:path w="323" h="822" extrusionOk="0">
                  <a:moveTo>
                    <a:pt x="167" y="0"/>
                  </a:moveTo>
                  <a:cubicBezTo>
                    <a:pt x="72" y="0"/>
                    <a:pt x="1" y="72"/>
                    <a:pt x="1" y="167"/>
                  </a:cubicBezTo>
                  <a:lnTo>
                    <a:pt x="1" y="655"/>
                  </a:lnTo>
                  <a:cubicBezTo>
                    <a:pt x="1" y="738"/>
                    <a:pt x="72" y="822"/>
                    <a:pt x="167" y="822"/>
                  </a:cubicBezTo>
                  <a:cubicBezTo>
                    <a:pt x="251" y="822"/>
                    <a:pt x="322" y="738"/>
                    <a:pt x="322" y="655"/>
                  </a:cubicBezTo>
                  <a:lnTo>
                    <a:pt x="322" y="167"/>
                  </a:lnTo>
                  <a:cubicBezTo>
                    <a:pt x="322" y="72"/>
                    <a:pt x="251"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7" name="Google Shape;1227;p54"/>
            <p:cNvSpPr/>
            <p:nvPr/>
          </p:nvSpPr>
          <p:spPr>
            <a:xfrm>
              <a:off x="6919310" y="1734060"/>
              <a:ext cx="45131" cy="15946"/>
            </a:xfrm>
            <a:custGeom>
              <a:avLst/>
              <a:gdLst/>
              <a:ahLst/>
              <a:cxnLst/>
              <a:rect l="l" t="t" r="r" b="b"/>
              <a:pathLst>
                <a:path w="1418" h="501" extrusionOk="0">
                  <a:moveTo>
                    <a:pt x="167" y="1"/>
                  </a:moveTo>
                  <a:cubicBezTo>
                    <a:pt x="72" y="1"/>
                    <a:pt x="0" y="72"/>
                    <a:pt x="0" y="156"/>
                  </a:cubicBezTo>
                  <a:cubicBezTo>
                    <a:pt x="0" y="251"/>
                    <a:pt x="72" y="322"/>
                    <a:pt x="167" y="322"/>
                  </a:cubicBezTo>
                  <a:cubicBezTo>
                    <a:pt x="346" y="322"/>
                    <a:pt x="881" y="358"/>
                    <a:pt x="1143" y="489"/>
                  </a:cubicBezTo>
                  <a:cubicBezTo>
                    <a:pt x="1179" y="501"/>
                    <a:pt x="1191" y="501"/>
                    <a:pt x="1227" y="501"/>
                  </a:cubicBezTo>
                  <a:cubicBezTo>
                    <a:pt x="1286" y="501"/>
                    <a:pt x="1346" y="477"/>
                    <a:pt x="1370" y="417"/>
                  </a:cubicBezTo>
                  <a:cubicBezTo>
                    <a:pt x="1417" y="334"/>
                    <a:pt x="1382" y="239"/>
                    <a:pt x="1298" y="191"/>
                  </a:cubicBezTo>
                  <a:cubicBezTo>
                    <a:pt x="905" y="1"/>
                    <a:pt x="191" y="1"/>
                    <a:pt x="16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8" name="Google Shape;1228;p54"/>
            <p:cNvSpPr/>
            <p:nvPr/>
          </p:nvSpPr>
          <p:spPr>
            <a:xfrm>
              <a:off x="6879907" y="1706020"/>
              <a:ext cx="123172" cy="167158"/>
            </a:xfrm>
            <a:custGeom>
              <a:avLst/>
              <a:gdLst/>
              <a:ahLst/>
              <a:cxnLst/>
              <a:rect l="l" t="t" r="r" b="b"/>
              <a:pathLst>
                <a:path w="3870" h="5252" extrusionOk="0">
                  <a:moveTo>
                    <a:pt x="3001" y="310"/>
                  </a:moveTo>
                  <a:lnTo>
                    <a:pt x="3001" y="989"/>
                  </a:lnTo>
                  <a:cubicBezTo>
                    <a:pt x="3001" y="1096"/>
                    <a:pt x="2965" y="1215"/>
                    <a:pt x="2917" y="1310"/>
                  </a:cubicBezTo>
                  <a:lnTo>
                    <a:pt x="2834" y="1477"/>
                  </a:lnTo>
                  <a:cubicBezTo>
                    <a:pt x="2822" y="1501"/>
                    <a:pt x="2822" y="1513"/>
                    <a:pt x="2822" y="1549"/>
                  </a:cubicBezTo>
                  <a:lnTo>
                    <a:pt x="2822" y="1906"/>
                  </a:lnTo>
                  <a:cubicBezTo>
                    <a:pt x="2822" y="2144"/>
                    <a:pt x="2727" y="2370"/>
                    <a:pt x="2548" y="2537"/>
                  </a:cubicBezTo>
                  <a:cubicBezTo>
                    <a:pt x="2381" y="2727"/>
                    <a:pt x="2167" y="2811"/>
                    <a:pt x="1905" y="2811"/>
                  </a:cubicBezTo>
                  <a:cubicBezTo>
                    <a:pt x="1429" y="2799"/>
                    <a:pt x="1048" y="2382"/>
                    <a:pt x="1048" y="1870"/>
                  </a:cubicBezTo>
                  <a:lnTo>
                    <a:pt x="1048" y="1560"/>
                  </a:lnTo>
                  <a:cubicBezTo>
                    <a:pt x="1048" y="1525"/>
                    <a:pt x="1048" y="1513"/>
                    <a:pt x="1036" y="1489"/>
                  </a:cubicBezTo>
                  <a:lnTo>
                    <a:pt x="929" y="1275"/>
                  </a:lnTo>
                  <a:cubicBezTo>
                    <a:pt x="893" y="1203"/>
                    <a:pt x="869" y="1108"/>
                    <a:pt x="869" y="1037"/>
                  </a:cubicBezTo>
                  <a:lnTo>
                    <a:pt x="869" y="1025"/>
                  </a:lnTo>
                  <a:cubicBezTo>
                    <a:pt x="869" y="632"/>
                    <a:pt x="1179" y="310"/>
                    <a:pt x="1584" y="310"/>
                  </a:cubicBezTo>
                  <a:close/>
                  <a:moveTo>
                    <a:pt x="2310" y="3084"/>
                  </a:moveTo>
                  <a:cubicBezTo>
                    <a:pt x="2310" y="3120"/>
                    <a:pt x="2322" y="3180"/>
                    <a:pt x="2346" y="3227"/>
                  </a:cubicBezTo>
                  <a:lnTo>
                    <a:pt x="2191" y="3358"/>
                  </a:lnTo>
                  <a:cubicBezTo>
                    <a:pt x="2119" y="3430"/>
                    <a:pt x="2024" y="3465"/>
                    <a:pt x="1941" y="3465"/>
                  </a:cubicBezTo>
                  <a:cubicBezTo>
                    <a:pt x="1846" y="3465"/>
                    <a:pt x="1750" y="3418"/>
                    <a:pt x="1679" y="3358"/>
                  </a:cubicBezTo>
                  <a:lnTo>
                    <a:pt x="1548" y="3227"/>
                  </a:lnTo>
                  <a:cubicBezTo>
                    <a:pt x="1560" y="3180"/>
                    <a:pt x="1584" y="3120"/>
                    <a:pt x="1584" y="3084"/>
                  </a:cubicBezTo>
                  <a:cubicBezTo>
                    <a:pt x="1679" y="3108"/>
                    <a:pt x="1786" y="3132"/>
                    <a:pt x="1905" y="3132"/>
                  </a:cubicBezTo>
                  <a:lnTo>
                    <a:pt x="1953" y="3132"/>
                  </a:lnTo>
                  <a:cubicBezTo>
                    <a:pt x="2072" y="3132"/>
                    <a:pt x="2203" y="3120"/>
                    <a:pt x="2310" y="3084"/>
                  </a:cubicBezTo>
                  <a:close/>
                  <a:moveTo>
                    <a:pt x="1584" y="1"/>
                  </a:moveTo>
                  <a:cubicBezTo>
                    <a:pt x="1000" y="1"/>
                    <a:pt x="536" y="465"/>
                    <a:pt x="536" y="1037"/>
                  </a:cubicBezTo>
                  <a:lnTo>
                    <a:pt x="536" y="1060"/>
                  </a:lnTo>
                  <a:cubicBezTo>
                    <a:pt x="536" y="1191"/>
                    <a:pt x="572" y="1322"/>
                    <a:pt x="631" y="1441"/>
                  </a:cubicBezTo>
                  <a:lnTo>
                    <a:pt x="715" y="1608"/>
                  </a:lnTo>
                  <a:lnTo>
                    <a:pt x="715" y="1870"/>
                  </a:lnTo>
                  <a:cubicBezTo>
                    <a:pt x="715" y="2311"/>
                    <a:pt x="929" y="2680"/>
                    <a:pt x="1238" y="2918"/>
                  </a:cubicBezTo>
                  <a:lnTo>
                    <a:pt x="1238" y="3061"/>
                  </a:lnTo>
                  <a:cubicBezTo>
                    <a:pt x="1238" y="3156"/>
                    <a:pt x="1179" y="3227"/>
                    <a:pt x="1107" y="3239"/>
                  </a:cubicBezTo>
                  <a:lnTo>
                    <a:pt x="512" y="3406"/>
                  </a:lnTo>
                  <a:cubicBezTo>
                    <a:pt x="214" y="3501"/>
                    <a:pt x="0" y="3763"/>
                    <a:pt x="0" y="4073"/>
                  </a:cubicBezTo>
                  <a:lnTo>
                    <a:pt x="0" y="5085"/>
                  </a:lnTo>
                  <a:cubicBezTo>
                    <a:pt x="0" y="5180"/>
                    <a:pt x="83" y="5251"/>
                    <a:pt x="167" y="5251"/>
                  </a:cubicBezTo>
                  <a:cubicBezTo>
                    <a:pt x="250" y="5251"/>
                    <a:pt x="334" y="5180"/>
                    <a:pt x="334" y="5085"/>
                  </a:cubicBezTo>
                  <a:lnTo>
                    <a:pt x="334" y="4073"/>
                  </a:lnTo>
                  <a:cubicBezTo>
                    <a:pt x="334" y="3918"/>
                    <a:pt x="429" y="3775"/>
                    <a:pt x="595" y="3739"/>
                  </a:cubicBezTo>
                  <a:lnTo>
                    <a:pt x="1191" y="3573"/>
                  </a:lnTo>
                  <a:cubicBezTo>
                    <a:pt x="1238" y="3561"/>
                    <a:pt x="1298" y="3525"/>
                    <a:pt x="1346" y="3513"/>
                  </a:cubicBezTo>
                  <a:lnTo>
                    <a:pt x="1441" y="3620"/>
                  </a:lnTo>
                  <a:cubicBezTo>
                    <a:pt x="1584" y="3751"/>
                    <a:pt x="1738" y="3823"/>
                    <a:pt x="1941" y="3823"/>
                  </a:cubicBezTo>
                  <a:cubicBezTo>
                    <a:pt x="2131" y="3823"/>
                    <a:pt x="2298" y="3751"/>
                    <a:pt x="2429" y="3620"/>
                  </a:cubicBezTo>
                  <a:lnTo>
                    <a:pt x="2536" y="3513"/>
                  </a:lnTo>
                  <a:cubicBezTo>
                    <a:pt x="2572" y="3537"/>
                    <a:pt x="2620" y="3561"/>
                    <a:pt x="2679" y="3573"/>
                  </a:cubicBezTo>
                  <a:lnTo>
                    <a:pt x="3274" y="3739"/>
                  </a:lnTo>
                  <a:cubicBezTo>
                    <a:pt x="3429" y="3775"/>
                    <a:pt x="3548" y="3930"/>
                    <a:pt x="3548" y="4073"/>
                  </a:cubicBezTo>
                  <a:lnTo>
                    <a:pt x="3548" y="5085"/>
                  </a:lnTo>
                  <a:cubicBezTo>
                    <a:pt x="3548" y="5180"/>
                    <a:pt x="3620" y="5251"/>
                    <a:pt x="3703" y="5251"/>
                  </a:cubicBezTo>
                  <a:cubicBezTo>
                    <a:pt x="3798" y="5251"/>
                    <a:pt x="3870" y="5180"/>
                    <a:pt x="3870" y="5085"/>
                  </a:cubicBezTo>
                  <a:lnTo>
                    <a:pt x="3870" y="4073"/>
                  </a:lnTo>
                  <a:cubicBezTo>
                    <a:pt x="3858" y="3763"/>
                    <a:pt x="3655" y="3501"/>
                    <a:pt x="3358" y="3406"/>
                  </a:cubicBezTo>
                  <a:lnTo>
                    <a:pt x="2762" y="3239"/>
                  </a:lnTo>
                  <a:cubicBezTo>
                    <a:pt x="2679" y="3215"/>
                    <a:pt x="2620" y="3156"/>
                    <a:pt x="2620" y="3061"/>
                  </a:cubicBezTo>
                  <a:lnTo>
                    <a:pt x="2620" y="2930"/>
                  </a:lnTo>
                  <a:cubicBezTo>
                    <a:pt x="2679" y="2882"/>
                    <a:pt x="2727" y="2858"/>
                    <a:pt x="2786" y="2799"/>
                  </a:cubicBezTo>
                  <a:cubicBezTo>
                    <a:pt x="3024" y="2561"/>
                    <a:pt x="3155" y="2263"/>
                    <a:pt x="3155" y="1918"/>
                  </a:cubicBezTo>
                  <a:lnTo>
                    <a:pt x="3155" y="1608"/>
                  </a:lnTo>
                  <a:lnTo>
                    <a:pt x="3215" y="1477"/>
                  </a:lnTo>
                  <a:cubicBezTo>
                    <a:pt x="3298" y="1322"/>
                    <a:pt x="3322" y="1179"/>
                    <a:pt x="3322" y="1013"/>
                  </a:cubicBezTo>
                  <a:lnTo>
                    <a:pt x="3322" y="167"/>
                  </a:lnTo>
                  <a:cubicBezTo>
                    <a:pt x="3322" y="72"/>
                    <a:pt x="3251" y="1"/>
                    <a:pt x="315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9" name="Google Shape;1229;p54"/>
            <p:cNvSpPr/>
            <p:nvPr/>
          </p:nvSpPr>
          <p:spPr>
            <a:xfrm>
              <a:off x="6902632" y="1840173"/>
              <a:ext cx="10630" cy="32623"/>
            </a:xfrm>
            <a:custGeom>
              <a:avLst/>
              <a:gdLst/>
              <a:ahLst/>
              <a:cxnLst/>
              <a:rect l="l" t="t" r="r" b="b"/>
              <a:pathLst>
                <a:path w="334" h="1025" extrusionOk="0">
                  <a:moveTo>
                    <a:pt x="167" y="0"/>
                  </a:moveTo>
                  <a:cubicBezTo>
                    <a:pt x="84" y="0"/>
                    <a:pt x="1" y="72"/>
                    <a:pt x="1" y="155"/>
                  </a:cubicBezTo>
                  <a:lnTo>
                    <a:pt x="1" y="858"/>
                  </a:lnTo>
                  <a:cubicBezTo>
                    <a:pt x="1" y="953"/>
                    <a:pt x="84" y="1024"/>
                    <a:pt x="167" y="1024"/>
                  </a:cubicBezTo>
                  <a:cubicBezTo>
                    <a:pt x="262" y="1024"/>
                    <a:pt x="334" y="953"/>
                    <a:pt x="334" y="858"/>
                  </a:cubicBezTo>
                  <a:lnTo>
                    <a:pt x="334" y="155"/>
                  </a:lnTo>
                  <a:cubicBezTo>
                    <a:pt x="334" y="72"/>
                    <a:pt x="262"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30" name="Google Shape;1230;p54"/>
            <p:cNvSpPr/>
            <p:nvPr/>
          </p:nvSpPr>
          <p:spPr>
            <a:xfrm>
              <a:off x="6970075" y="1840173"/>
              <a:ext cx="10280" cy="32623"/>
            </a:xfrm>
            <a:custGeom>
              <a:avLst/>
              <a:gdLst/>
              <a:ahLst/>
              <a:cxnLst/>
              <a:rect l="l" t="t" r="r" b="b"/>
              <a:pathLst>
                <a:path w="323" h="1025" extrusionOk="0">
                  <a:moveTo>
                    <a:pt x="168" y="0"/>
                  </a:moveTo>
                  <a:cubicBezTo>
                    <a:pt x="72" y="0"/>
                    <a:pt x="1" y="72"/>
                    <a:pt x="1" y="155"/>
                  </a:cubicBezTo>
                  <a:lnTo>
                    <a:pt x="1" y="858"/>
                  </a:lnTo>
                  <a:cubicBezTo>
                    <a:pt x="1" y="953"/>
                    <a:pt x="72" y="1024"/>
                    <a:pt x="168" y="1024"/>
                  </a:cubicBezTo>
                  <a:cubicBezTo>
                    <a:pt x="251" y="1024"/>
                    <a:pt x="322" y="953"/>
                    <a:pt x="322" y="858"/>
                  </a:cubicBezTo>
                  <a:lnTo>
                    <a:pt x="322" y="155"/>
                  </a:lnTo>
                  <a:cubicBezTo>
                    <a:pt x="322" y="72"/>
                    <a:pt x="251" y="0"/>
                    <a:pt x="168"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31" name="Google Shape;1231;p54"/>
            <p:cNvSpPr/>
            <p:nvPr/>
          </p:nvSpPr>
          <p:spPr>
            <a:xfrm>
              <a:off x="6772267" y="1594241"/>
              <a:ext cx="182690" cy="100830"/>
            </a:xfrm>
            <a:custGeom>
              <a:avLst/>
              <a:gdLst/>
              <a:ahLst/>
              <a:cxnLst/>
              <a:rect l="l" t="t" r="r" b="b"/>
              <a:pathLst>
                <a:path w="5740" h="3168" extrusionOk="0">
                  <a:moveTo>
                    <a:pt x="2001" y="0"/>
                  </a:moveTo>
                  <a:cubicBezTo>
                    <a:pt x="1334" y="0"/>
                    <a:pt x="679" y="191"/>
                    <a:pt x="108" y="548"/>
                  </a:cubicBezTo>
                  <a:cubicBezTo>
                    <a:pt x="36" y="596"/>
                    <a:pt x="1" y="691"/>
                    <a:pt x="72" y="774"/>
                  </a:cubicBezTo>
                  <a:cubicBezTo>
                    <a:pt x="95" y="820"/>
                    <a:pt x="148" y="847"/>
                    <a:pt x="202" y="847"/>
                  </a:cubicBezTo>
                  <a:cubicBezTo>
                    <a:pt x="231" y="847"/>
                    <a:pt x="261" y="839"/>
                    <a:pt x="287" y="822"/>
                  </a:cubicBezTo>
                  <a:cubicBezTo>
                    <a:pt x="798" y="489"/>
                    <a:pt x="1394" y="310"/>
                    <a:pt x="2001" y="310"/>
                  </a:cubicBezTo>
                  <a:cubicBezTo>
                    <a:pt x="2763" y="310"/>
                    <a:pt x="3489" y="584"/>
                    <a:pt x="4073" y="1084"/>
                  </a:cubicBezTo>
                  <a:cubicBezTo>
                    <a:pt x="4501" y="1453"/>
                    <a:pt x="4835" y="1953"/>
                    <a:pt x="5013" y="2477"/>
                  </a:cubicBezTo>
                  <a:lnTo>
                    <a:pt x="4739" y="2203"/>
                  </a:lnTo>
                  <a:cubicBezTo>
                    <a:pt x="4710" y="2173"/>
                    <a:pt x="4668" y="2158"/>
                    <a:pt x="4625" y="2158"/>
                  </a:cubicBezTo>
                  <a:cubicBezTo>
                    <a:pt x="4582" y="2158"/>
                    <a:pt x="4537" y="2173"/>
                    <a:pt x="4501" y="2203"/>
                  </a:cubicBezTo>
                  <a:cubicBezTo>
                    <a:pt x="4442" y="2263"/>
                    <a:pt x="4442" y="2370"/>
                    <a:pt x="4501" y="2441"/>
                  </a:cubicBezTo>
                  <a:lnTo>
                    <a:pt x="5168" y="3120"/>
                  </a:lnTo>
                  <a:cubicBezTo>
                    <a:pt x="5204" y="3156"/>
                    <a:pt x="5251" y="3167"/>
                    <a:pt x="5287" y="3167"/>
                  </a:cubicBezTo>
                  <a:lnTo>
                    <a:pt x="5335" y="3167"/>
                  </a:lnTo>
                  <a:cubicBezTo>
                    <a:pt x="5394" y="3156"/>
                    <a:pt x="5442" y="3108"/>
                    <a:pt x="5454" y="3048"/>
                  </a:cubicBezTo>
                  <a:lnTo>
                    <a:pt x="5740" y="2132"/>
                  </a:lnTo>
                  <a:cubicBezTo>
                    <a:pt x="5740" y="2072"/>
                    <a:pt x="5692" y="1977"/>
                    <a:pt x="5609" y="1953"/>
                  </a:cubicBezTo>
                  <a:cubicBezTo>
                    <a:pt x="5589" y="1946"/>
                    <a:pt x="5570" y="1942"/>
                    <a:pt x="5552" y="1942"/>
                  </a:cubicBezTo>
                  <a:cubicBezTo>
                    <a:pt x="5481" y="1942"/>
                    <a:pt x="5423" y="1992"/>
                    <a:pt x="5394" y="2048"/>
                  </a:cubicBezTo>
                  <a:lnTo>
                    <a:pt x="5311" y="2382"/>
                  </a:lnTo>
                  <a:cubicBezTo>
                    <a:pt x="5109" y="1798"/>
                    <a:pt x="4751" y="1262"/>
                    <a:pt x="4275" y="846"/>
                  </a:cubicBezTo>
                  <a:cubicBezTo>
                    <a:pt x="3644" y="298"/>
                    <a:pt x="2834" y="0"/>
                    <a:pt x="200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32" name="Google Shape;1232;p54"/>
            <p:cNvSpPr/>
            <p:nvPr/>
          </p:nvSpPr>
          <p:spPr>
            <a:xfrm>
              <a:off x="6716950" y="1716268"/>
              <a:ext cx="181926" cy="100448"/>
            </a:xfrm>
            <a:custGeom>
              <a:avLst/>
              <a:gdLst/>
              <a:ahLst/>
              <a:cxnLst/>
              <a:rect l="l" t="t" r="r" b="b"/>
              <a:pathLst>
                <a:path w="5716" h="3156" extrusionOk="0">
                  <a:moveTo>
                    <a:pt x="440" y="0"/>
                  </a:moveTo>
                  <a:cubicBezTo>
                    <a:pt x="421" y="0"/>
                    <a:pt x="401" y="4"/>
                    <a:pt x="381" y="12"/>
                  </a:cubicBezTo>
                  <a:cubicBezTo>
                    <a:pt x="322" y="36"/>
                    <a:pt x="274" y="72"/>
                    <a:pt x="262" y="131"/>
                  </a:cubicBezTo>
                  <a:lnTo>
                    <a:pt x="24" y="1060"/>
                  </a:lnTo>
                  <a:cubicBezTo>
                    <a:pt x="0" y="1155"/>
                    <a:pt x="48" y="1238"/>
                    <a:pt x="143" y="1250"/>
                  </a:cubicBezTo>
                  <a:lnTo>
                    <a:pt x="179" y="1250"/>
                  </a:lnTo>
                  <a:cubicBezTo>
                    <a:pt x="262" y="1250"/>
                    <a:pt x="322" y="1203"/>
                    <a:pt x="346" y="1131"/>
                  </a:cubicBezTo>
                  <a:lnTo>
                    <a:pt x="417" y="834"/>
                  </a:lnTo>
                  <a:cubicBezTo>
                    <a:pt x="631" y="1405"/>
                    <a:pt x="977" y="1905"/>
                    <a:pt x="1429" y="2310"/>
                  </a:cubicBezTo>
                  <a:cubicBezTo>
                    <a:pt x="2072" y="2858"/>
                    <a:pt x="2882" y="3155"/>
                    <a:pt x="3715" y="3155"/>
                  </a:cubicBezTo>
                  <a:cubicBezTo>
                    <a:pt x="4382" y="3155"/>
                    <a:pt x="5037" y="2965"/>
                    <a:pt x="5596" y="2608"/>
                  </a:cubicBezTo>
                  <a:cubicBezTo>
                    <a:pt x="5692" y="2560"/>
                    <a:pt x="5715" y="2465"/>
                    <a:pt x="5656" y="2381"/>
                  </a:cubicBezTo>
                  <a:cubicBezTo>
                    <a:pt x="5634" y="2338"/>
                    <a:pt x="5586" y="2312"/>
                    <a:pt x="5535" y="2312"/>
                  </a:cubicBezTo>
                  <a:cubicBezTo>
                    <a:pt x="5503" y="2312"/>
                    <a:pt x="5469" y="2322"/>
                    <a:pt x="5442" y="2346"/>
                  </a:cubicBezTo>
                  <a:cubicBezTo>
                    <a:pt x="4930" y="2667"/>
                    <a:pt x="4334" y="2846"/>
                    <a:pt x="3727" y="2846"/>
                  </a:cubicBezTo>
                  <a:cubicBezTo>
                    <a:pt x="2965" y="2846"/>
                    <a:pt x="2239" y="2572"/>
                    <a:pt x="1655" y="2072"/>
                  </a:cubicBezTo>
                  <a:cubicBezTo>
                    <a:pt x="1227" y="1703"/>
                    <a:pt x="893" y="1203"/>
                    <a:pt x="715" y="679"/>
                  </a:cubicBezTo>
                  <a:lnTo>
                    <a:pt x="715" y="679"/>
                  </a:lnTo>
                  <a:lnTo>
                    <a:pt x="1012" y="953"/>
                  </a:lnTo>
                  <a:cubicBezTo>
                    <a:pt x="1041" y="981"/>
                    <a:pt x="1080" y="996"/>
                    <a:pt x="1121" y="996"/>
                  </a:cubicBezTo>
                  <a:cubicBezTo>
                    <a:pt x="1166" y="996"/>
                    <a:pt x="1213" y="978"/>
                    <a:pt x="1251" y="941"/>
                  </a:cubicBezTo>
                  <a:cubicBezTo>
                    <a:pt x="1310" y="881"/>
                    <a:pt x="1310" y="774"/>
                    <a:pt x="1239" y="703"/>
                  </a:cubicBezTo>
                  <a:lnTo>
                    <a:pt x="536" y="48"/>
                  </a:lnTo>
                  <a:cubicBezTo>
                    <a:pt x="512" y="16"/>
                    <a:pt x="478" y="0"/>
                    <a:pt x="440"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grpSp>
      <p:grpSp>
        <p:nvGrpSpPr>
          <p:cNvPr id="1233" name="Google Shape;1233;p54"/>
          <p:cNvGrpSpPr/>
          <p:nvPr/>
        </p:nvGrpSpPr>
        <p:grpSpPr>
          <a:xfrm>
            <a:off x="4567715" y="5242935"/>
            <a:ext cx="476960" cy="473531"/>
            <a:chOff x="1952836" y="3680964"/>
            <a:chExt cx="357720" cy="355148"/>
          </a:xfrm>
        </p:grpSpPr>
        <p:sp>
          <p:nvSpPr>
            <p:cNvPr id="1234" name="Google Shape;1234;p54"/>
            <p:cNvSpPr/>
            <p:nvPr/>
          </p:nvSpPr>
          <p:spPr>
            <a:xfrm>
              <a:off x="2054166" y="3814144"/>
              <a:ext cx="38233" cy="49188"/>
            </a:xfrm>
            <a:custGeom>
              <a:avLst/>
              <a:gdLst/>
              <a:ahLst/>
              <a:cxnLst/>
              <a:rect l="l" t="t" r="r" b="b"/>
              <a:pathLst>
                <a:path w="1204"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5" name="Google Shape;1235;p54"/>
            <p:cNvSpPr/>
            <p:nvPr/>
          </p:nvSpPr>
          <p:spPr>
            <a:xfrm>
              <a:off x="2170992" y="3814144"/>
              <a:ext cx="37852" cy="49188"/>
            </a:xfrm>
            <a:custGeom>
              <a:avLst/>
              <a:gdLst/>
              <a:ahLst/>
              <a:cxnLst/>
              <a:rect l="l" t="t" r="r" b="b"/>
              <a:pathLst>
                <a:path w="1192"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6" name="Google Shape;1236;p54"/>
            <p:cNvSpPr/>
            <p:nvPr/>
          </p:nvSpPr>
          <p:spPr>
            <a:xfrm>
              <a:off x="2070043" y="3908647"/>
              <a:ext cx="122924" cy="33311"/>
            </a:xfrm>
            <a:custGeom>
              <a:avLst/>
              <a:gdLst/>
              <a:ahLst/>
              <a:cxnLst/>
              <a:rect l="l" t="t" r="r" b="b"/>
              <a:pathLst>
                <a:path w="3871" h="1049" extrusionOk="0">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7" name="Google Shape;1237;p54"/>
            <p:cNvSpPr/>
            <p:nvPr/>
          </p:nvSpPr>
          <p:spPr>
            <a:xfrm>
              <a:off x="1952836" y="3680964"/>
              <a:ext cx="298338" cy="296528"/>
            </a:xfrm>
            <a:custGeom>
              <a:avLst/>
              <a:gdLst/>
              <a:ahLst/>
              <a:cxnLst/>
              <a:rect l="l" t="t" r="r" b="b"/>
              <a:pathLst>
                <a:path w="9395" h="9338" extrusionOk="0">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8" name="Google Shape;1238;p54"/>
            <p:cNvSpPr/>
            <p:nvPr/>
          </p:nvSpPr>
          <p:spPr>
            <a:xfrm>
              <a:off x="2012217" y="3739075"/>
              <a:ext cx="298338" cy="297036"/>
            </a:xfrm>
            <a:custGeom>
              <a:avLst/>
              <a:gdLst/>
              <a:ahLst/>
              <a:cxnLst/>
              <a:rect l="l" t="t" r="r" b="b"/>
              <a:pathLst>
                <a:path w="9395" h="9354" extrusionOk="0">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grpSp>
      <p:grpSp>
        <p:nvGrpSpPr>
          <p:cNvPr id="1239" name="Google Shape;1239;p54"/>
          <p:cNvGrpSpPr/>
          <p:nvPr/>
        </p:nvGrpSpPr>
        <p:grpSpPr>
          <a:xfrm>
            <a:off x="9666872" y="5258854"/>
            <a:ext cx="503848" cy="441673"/>
            <a:chOff x="4653179" y="2446590"/>
            <a:chExt cx="377886" cy="331255"/>
          </a:xfrm>
        </p:grpSpPr>
        <p:sp>
          <p:nvSpPr>
            <p:cNvPr id="1240" name="Google Shape;1240;p54"/>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241" name="Google Shape;1241;p54"/>
            <p:cNvSpPr/>
            <p:nvPr/>
          </p:nvSpPr>
          <p:spPr>
            <a:xfrm>
              <a:off x="4794918" y="2446590"/>
              <a:ext cx="96286" cy="53856"/>
            </a:xfrm>
            <a:custGeom>
              <a:avLst/>
              <a:gdLst/>
              <a:ahLst/>
              <a:cxnLst/>
              <a:rect l="l" t="t" r="r" b="b"/>
              <a:pathLst>
                <a:path w="3025" h="1692" extrusionOk="0">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242" name="Google Shape;1242;p54"/>
            <p:cNvSpPr/>
            <p:nvPr/>
          </p:nvSpPr>
          <p:spPr>
            <a:xfrm>
              <a:off x="4816530" y="2465179"/>
              <a:ext cx="53856" cy="32244"/>
            </a:xfrm>
            <a:custGeom>
              <a:avLst/>
              <a:gdLst/>
              <a:ahLst/>
              <a:cxnLst/>
              <a:rect l="l" t="t" r="r" b="b"/>
              <a:pathLst>
                <a:path w="1692" h="1013" extrusionOk="0">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243" name="Google Shape;1243;p54"/>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043C915-9A62-47D8-8CA1-FB0D37B3A154}"/>
              </a:ext>
            </a:extLst>
          </p:cNvPr>
          <p:cNvGrpSpPr/>
          <p:nvPr/>
        </p:nvGrpSpPr>
        <p:grpSpPr>
          <a:xfrm>
            <a:off x="740800" y="1224688"/>
            <a:ext cx="10710401" cy="5130804"/>
            <a:chOff x="598999" y="1422396"/>
            <a:chExt cx="10710401" cy="5130804"/>
          </a:xfrm>
        </p:grpSpPr>
        <p:sp>
          <p:nvSpPr>
            <p:cNvPr id="4" name="Rounded Rectangle 16">
              <a:extLst>
                <a:ext uri="{FF2B5EF4-FFF2-40B4-BE49-F238E27FC236}">
                  <a16:creationId xmlns:a16="http://schemas.microsoft.com/office/drawing/2014/main" id="{C085874D-701F-4C43-97F5-790B37385FD3}"/>
                </a:ext>
              </a:extLst>
            </p:cNvPr>
            <p:cNvSpPr/>
            <p:nvPr/>
          </p:nvSpPr>
          <p:spPr>
            <a:xfrm>
              <a:off x="598999" y="1422396"/>
              <a:ext cx="3649151" cy="8336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5" name="Rounded Rectangle 17">
              <a:extLst>
                <a:ext uri="{FF2B5EF4-FFF2-40B4-BE49-F238E27FC236}">
                  <a16:creationId xmlns:a16="http://schemas.microsoft.com/office/drawing/2014/main" id="{AFFBF059-D06C-4803-952D-2F31D5039C70}"/>
                </a:ext>
              </a:extLst>
            </p:cNvPr>
            <p:cNvSpPr/>
            <p:nvPr/>
          </p:nvSpPr>
          <p:spPr>
            <a:xfrm>
              <a:off x="599000" y="2281823"/>
              <a:ext cx="3649151" cy="83366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6" name="Rounded Rectangle 18">
              <a:extLst>
                <a:ext uri="{FF2B5EF4-FFF2-40B4-BE49-F238E27FC236}">
                  <a16:creationId xmlns:a16="http://schemas.microsoft.com/office/drawing/2014/main" id="{F1567EA8-5706-4FFB-9200-55DED21B8754}"/>
                </a:ext>
              </a:extLst>
            </p:cNvPr>
            <p:cNvSpPr/>
            <p:nvPr/>
          </p:nvSpPr>
          <p:spPr>
            <a:xfrm>
              <a:off x="599000" y="3141250"/>
              <a:ext cx="3649151" cy="83366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7" name="Rounded Rectangle 19">
              <a:extLst>
                <a:ext uri="{FF2B5EF4-FFF2-40B4-BE49-F238E27FC236}">
                  <a16:creationId xmlns:a16="http://schemas.microsoft.com/office/drawing/2014/main" id="{36972774-0F37-474D-AEB2-562A2E5FF145}"/>
                </a:ext>
              </a:extLst>
            </p:cNvPr>
            <p:cNvSpPr/>
            <p:nvPr/>
          </p:nvSpPr>
          <p:spPr>
            <a:xfrm>
              <a:off x="599000" y="4000677"/>
              <a:ext cx="3649151" cy="83366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8" name="Rounded Rectangle 20">
              <a:extLst>
                <a:ext uri="{FF2B5EF4-FFF2-40B4-BE49-F238E27FC236}">
                  <a16:creationId xmlns:a16="http://schemas.microsoft.com/office/drawing/2014/main" id="{CA564FB3-0616-4E97-86B8-945F6A66A29C}"/>
                </a:ext>
              </a:extLst>
            </p:cNvPr>
            <p:cNvSpPr/>
            <p:nvPr/>
          </p:nvSpPr>
          <p:spPr>
            <a:xfrm>
              <a:off x="599000" y="4860104"/>
              <a:ext cx="3649151" cy="83366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9" name="CuadroTexto 395">
              <a:extLst>
                <a:ext uri="{FF2B5EF4-FFF2-40B4-BE49-F238E27FC236}">
                  <a16:creationId xmlns:a16="http://schemas.microsoft.com/office/drawing/2014/main" id="{4961D34C-E3BA-4FDB-BEDB-8B365EE6C1B1}"/>
                </a:ext>
              </a:extLst>
            </p:cNvPr>
            <p:cNvSpPr txBox="1"/>
            <p:nvPr/>
          </p:nvSpPr>
          <p:spPr>
            <a:xfrm>
              <a:off x="833322" y="1642589"/>
              <a:ext cx="2040329" cy="338554"/>
            </a:xfrm>
            <a:prstGeom prst="rect">
              <a:avLst/>
            </a:prstGeom>
            <a:noFill/>
          </p:spPr>
          <p:txBody>
            <a:bodyPr wrap="square" rtlCol="0">
              <a:spAutoFit/>
            </a:bodyPr>
            <a:lstStyle/>
            <a:p>
              <a:r>
                <a:rPr lang="en-US" sz="1600" dirty="0">
                  <a:solidFill>
                    <a:schemeClr val="bg1"/>
                  </a:solidFill>
                  <a:latin typeface="Georgia Pro" panose="02040802050405020203" pitchFamily="18" charset="0"/>
                  <a:ea typeface="Lato Semibold" panose="020F0502020204030203" pitchFamily="34" charset="0"/>
                  <a:cs typeface="Poppins Medium" pitchFamily="2" charset="77"/>
                </a:rPr>
                <a:t>Politiques</a:t>
              </a:r>
            </a:p>
          </p:txBody>
        </p:sp>
        <p:sp>
          <p:nvSpPr>
            <p:cNvPr id="10" name="CuadroTexto 395">
              <a:extLst>
                <a:ext uri="{FF2B5EF4-FFF2-40B4-BE49-F238E27FC236}">
                  <a16:creationId xmlns:a16="http://schemas.microsoft.com/office/drawing/2014/main" id="{5FB6BCBE-CE06-4CA0-909A-0E9EC5DD51A1}"/>
                </a:ext>
              </a:extLst>
            </p:cNvPr>
            <p:cNvSpPr txBox="1"/>
            <p:nvPr/>
          </p:nvSpPr>
          <p:spPr>
            <a:xfrm>
              <a:off x="882600" y="2541132"/>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Economiques</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1" name="CuadroTexto 395">
              <a:extLst>
                <a:ext uri="{FF2B5EF4-FFF2-40B4-BE49-F238E27FC236}">
                  <a16:creationId xmlns:a16="http://schemas.microsoft.com/office/drawing/2014/main" id="{B12B915F-3714-4CFA-B5A2-A387A90BD978}"/>
                </a:ext>
              </a:extLst>
            </p:cNvPr>
            <p:cNvSpPr txBox="1"/>
            <p:nvPr/>
          </p:nvSpPr>
          <p:spPr>
            <a:xfrm>
              <a:off x="882600" y="3457431"/>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Sociaux</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2" name="CuadroTexto 395">
              <a:extLst>
                <a:ext uri="{FF2B5EF4-FFF2-40B4-BE49-F238E27FC236}">
                  <a16:creationId xmlns:a16="http://schemas.microsoft.com/office/drawing/2014/main" id="{1D91BB0A-493A-461F-B50D-6067FED53944}"/>
                </a:ext>
              </a:extLst>
            </p:cNvPr>
            <p:cNvSpPr txBox="1"/>
            <p:nvPr/>
          </p:nvSpPr>
          <p:spPr>
            <a:xfrm>
              <a:off x="882600" y="4259986"/>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Technologiqes</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3" name="CuadroTexto 395">
              <a:extLst>
                <a:ext uri="{FF2B5EF4-FFF2-40B4-BE49-F238E27FC236}">
                  <a16:creationId xmlns:a16="http://schemas.microsoft.com/office/drawing/2014/main" id="{26762996-7F00-4CC3-B2FE-5C5E42CB1371}"/>
                </a:ext>
              </a:extLst>
            </p:cNvPr>
            <p:cNvSpPr txBox="1"/>
            <p:nvPr/>
          </p:nvSpPr>
          <p:spPr>
            <a:xfrm>
              <a:off x="882600" y="5119413"/>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Légaux</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4" name="Oval 13">
              <a:extLst>
                <a:ext uri="{FF2B5EF4-FFF2-40B4-BE49-F238E27FC236}">
                  <a16:creationId xmlns:a16="http://schemas.microsoft.com/office/drawing/2014/main" id="{DF4A641B-3B71-4052-B9F5-BC282839540D}"/>
                </a:ext>
              </a:extLst>
            </p:cNvPr>
            <p:cNvSpPr/>
            <p:nvPr/>
          </p:nvSpPr>
          <p:spPr>
            <a:xfrm>
              <a:off x="3350805" y="1537490"/>
              <a:ext cx="603478" cy="6034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P</a:t>
              </a:r>
            </a:p>
          </p:txBody>
        </p:sp>
        <p:sp>
          <p:nvSpPr>
            <p:cNvPr id="15" name="Oval 14">
              <a:extLst>
                <a:ext uri="{FF2B5EF4-FFF2-40B4-BE49-F238E27FC236}">
                  <a16:creationId xmlns:a16="http://schemas.microsoft.com/office/drawing/2014/main" id="{AC557C4F-4744-45F7-8197-E2D008272B04}"/>
                </a:ext>
              </a:extLst>
            </p:cNvPr>
            <p:cNvSpPr/>
            <p:nvPr/>
          </p:nvSpPr>
          <p:spPr>
            <a:xfrm>
              <a:off x="3350805" y="2397021"/>
              <a:ext cx="603478" cy="60347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E</a:t>
              </a:r>
            </a:p>
          </p:txBody>
        </p:sp>
        <p:sp>
          <p:nvSpPr>
            <p:cNvPr id="16" name="Oval 15">
              <a:extLst>
                <a:ext uri="{FF2B5EF4-FFF2-40B4-BE49-F238E27FC236}">
                  <a16:creationId xmlns:a16="http://schemas.microsoft.com/office/drawing/2014/main" id="{204CC901-172B-41EE-ABF5-E3FABF0072EC}"/>
                </a:ext>
              </a:extLst>
            </p:cNvPr>
            <p:cNvSpPr/>
            <p:nvPr/>
          </p:nvSpPr>
          <p:spPr>
            <a:xfrm>
              <a:off x="3350805" y="3256345"/>
              <a:ext cx="603478" cy="60347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S</a:t>
              </a:r>
            </a:p>
          </p:txBody>
        </p:sp>
        <p:sp>
          <p:nvSpPr>
            <p:cNvPr id="17" name="Oval 16">
              <a:extLst>
                <a:ext uri="{FF2B5EF4-FFF2-40B4-BE49-F238E27FC236}">
                  <a16:creationId xmlns:a16="http://schemas.microsoft.com/office/drawing/2014/main" id="{2834B3D8-EBB0-407F-B228-707D33AA90F8}"/>
                </a:ext>
              </a:extLst>
            </p:cNvPr>
            <p:cNvSpPr/>
            <p:nvPr/>
          </p:nvSpPr>
          <p:spPr>
            <a:xfrm>
              <a:off x="3350805" y="4115772"/>
              <a:ext cx="603478" cy="60347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T</a:t>
              </a:r>
            </a:p>
          </p:txBody>
        </p:sp>
        <p:sp>
          <p:nvSpPr>
            <p:cNvPr id="18" name="Oval 17">
              <a:extLst>
                <a:ext uri="{FF2B5EF4-FFF2-40B4-BE49-F238E27FC236}">
                  <a16:creationId xmlns:a16="http://schemas.microsoft.com/office/drawing/2014/main" id="{4ECB93FF-CFCA-4832-B91D-3FDCC67C4869}"/>
                </a:ext>
              </a:extLst>
            </p:cNvPr>
            <p:cNvSpPr/>
            <p:nvPr/>
          </p:nvSpPr>
          <p:spPr>
            <a:xfrm>
              <a:off x="3350805" y="4975198"/>
              <a:ext cx="603478" cy="60347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L</a:t>
              </a:r>
            </a:p>
          </p:txBody>
        </p:sp>
        <p:sp>
          <p:nvSpPr>
            <p:cNvPr id="19" name="Rounded Rectangle 49">
              <a:extLst>
                <a:ext uri="{FF2B5EF4-FFF2-40B4-BE49-F238E27FC236}">
                  <a16:creationId xmlns:a16="http://schemas.microsoft.com/office/drawing/2014/main" id="{C5F48177-0829-42E6-AA40-214C5AB5DD6D}"/>
                </a:ext>
              </a:extLst>
            </p:cNvPr>
            <p:cNvSpPr/>
            <p:nvPr/>
          </p:nvSpPr>
          <p:spPr>
            <a:xfrm>
              <a:off x="599000" y="5719531"/>
              <a:ext cx="3649151" cy="83366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Georgia Pro" panose="02040802050405020203" pitchFamily="18" charset="0"/>
              </a:endParaRPr>
            </a:p>
          </p:txBody>
        </p:sp>
        <p:sp>
          <p:nvSpPr>
            <p:cNvPr id="20" name="CuadroTexto 395">
              <a:extLst>
                <a:ext uri="{FF2B5EF4-FFF2-40B4-BE49-F238E27FC236}">
                  <a16:creationId xmlns:a16="http://schemas.microsoft.com/office/drawing/2014/main" id="{E4B4D7BA-B98D-4C9A-BAA1-EDECAC967E37}"/>
                </a:ext>
              </a:extLst>
            </p:cNvPr>
            <p:cNvSpPr txBox="1"/>
            <p:nvPr/>
          </p:nvSpPr>
          <p:spPr>
            <a:xfrm>
              <a:off x="882600" y="5978840"/>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Environmentaux</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21" name="Oval 20">
              <a:extLst>
                <a:ext uri="{FF2B5EF4-FFF2-40B4-BE49-F238E27FC236}">
                  <a16:creationId xmlns:a16="http://schemas.microsoft.com/office/drawing/2014/main" id="{52F38534-ADA6-4F75-9B1E-324891E0DE8F}"/>
                </a:ext>
              </a:extLst>
            </p:cNvPr>
            <p:cNvSpPr/>
            <p:nvPr/>
          </p:nvSpPr>
          <p:spPr>
            <a:xfrm>
              <a:off x="3350805" y="5834625"/>
              <a:ext cx="603478" cy="6034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E</a:t>
              </a:r>
            </a:p>
          </p:txBody>
        </p:sp>
        <p:sp>
          <p:nvSpPr>
            <p:cNvPr id="24" name="Rounded Rectangle 16">
              <a:extLst>
                <a:ext uri="{FF2B5EF4-FFF2-40B4-BE49-F238E27FC236}">
                  <a16:creationId xmlns:a16="http://schemas.microsoft.com/office/drawing/2014/main" id="{B79D2905-AB29-4543-8882-F29408402601}"/>
                </a:ext>
              </a:extLst>
            </p:cNvPr>
            <p:cNvSpPr/>
            <p:nvPr/>
          </p:nvSpPr>
          <p:spPr>
            <a:xfrm>
              <a:off x="4382158" y="1438660"/>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Ce sont les facteurs liés aux décisions politiques et gouvernementales qui peuvent influencer les entreprises. Cela peut inclure des réglementations, des politiques fiscales, des stabilités politiques, </a:t>
              </a:r>
              <a:r>
                <a:rPr lang="fr-FR" sz="1400" b="0" i="0" dirty="0" err="1">
                  <a:solidFill>
                    <a:srgbClr val="0D0D0D"/>
                  </a:solidFill>
                  <a:effectLst/>
                  <a:latin typeface="Söhne"/>
                </a:rPr>
                <a:t>etc</a:t>
              </a:r>
              <a:endParaRPr lang="en-US" sz="1400" dirty="0">
                <a:solidFill>
                  <a:schemeClr val="tx1"/>
                </a:solidFill>
                <a:latin typeface="Georgia Pro Light" panose="02040302050405020303" pitchFamily="18" charset="0"/>
              </a:endParaRPr>
            </a:p>
          </p:txBody>
        </p:sp>
        <p:sp>
          <p:nvSpPr>
            <p:cNvPr id="25" name="Rounded Rectangle 17">
              <a:extLst>
                <a:ext uri="{FF2B5EF4-FFF2-40B4-BE49-F238E27FC236}">
                  <a16:creationId xmlns:a16="http://schemas.microsoft.com/office/drawing/2014/main" id="{D48E5AB9-AD69-4CA0-B5C2-5DEB630630C9}"/>
                </a:ext>
              </a:extLst>
            </p:cNvPr>
            <p:cNvSpPr/>
            <p:nvPr/>
          </p:nvSpPr>
          <p:spPr>
            <a:xfrm>
              <a:off x="4382159" y="2298087"/>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Ce sont les facteurs liés à l'économie dans son ensemble, tels que la croissance économique, le taux de chômage, l'inflation</a:t>
              </a:r>
              <a:endParaRPr lang="en-US" sz="1400" dirty="0">
                <a:solidFill>
                  <a:schemeClr val="tx1"/>
                </a:solidFill>
                <a:latin typeface="Georgia Pro Light" panose="02040302050405020303" pitchFamily="18" charset="0"/>
              </a:endParaRPr>
            </a:p>
          </p:txBody>
        </p:sp>
        <p:sp>
          <p:nvSpPr>
            <p:cNvPr id="26" name="Rounded Rectangle 18">
              <a:extLst>
                <a:ext uri="{FF2B5EF4-FFF2-40B4-BE49-F238E27FC236}">
                  <a16:creationId xmlns:a16="http://schemas.microsoft.com/office/drawing/2014/main" id="{90A5C15F-2E5A-414A-8E2D-1E46B37A3A55}"/>
                </a:ext>
              </a:extLst>
            </p:cNvPr>
            <p:cNvSpPr/>
            <p:nvPr/>
          </p:nvSpPr>
          <p:spPr>
            <a:xfrm>
              <a:off x="4382159" y="3157514"/>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Ce sont les facteurs liés à la société, tels que les tendances démographiques, les changements culturels, les modes de vie, </a:t>
              </a:r>
              <a:r>
                <a:rPr lang="fr-FR" sz="1400" b="0" i="0" dirty="0" err="1">
                  <a:solidFill>
                    <a:srgbClr val="0D0D0D"/>
                  </a:solidFill>
                  <a:effectLst/>
                  <a:latin typeface="Söhne"/>
                </a:rPr>
                <a:t>etc</a:t>
              </a:r>
              <a:endParaRPr lang="en-US" sz="1400" dirty="0">
                <a:solidFill>
                  <a:schemeClr val="tx1"/>
                </a:solidFill>
                <a:latin typeface="Georgia Pro Light" panose="02040302050405020303" pitchFamily="18" charset="0"/>
              </a:endParaRPr>
            </a:p>
          </p:txBody>
        </p:sp>
        <p:sp>
          <p:nvSpPr>
            <p:cNvPr id="27" name="Rounded Rectangle 19">
              <a:extLst>
                <a:ext uri="{FF2B5EF4-FFF2-40B4-BE49-F238E27FC236}">
                  <a16:creationId xmlns:a16="http://schemas.microsoft.com/office/drawing/2014/main" id="{A03F537F-316C-4CA1-A37A-8B36777C8639}"/>
                </a:ext>
              </a:extLst>
            </p:cNvPr>
            <p:cNvSpPr/>
            <p:nvPr/>
          </p:nvSpPr>
          <p:spPr>
            <a:xfrm>
              <a:off x="4382159" y="4016941"/>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Ce sont les facteurs liés aux avancées technologiques et à leur impact sur les entreprises. Cela peut inclure l'innovation, l'automatisation, les progrès dans les communications, et</a:t>
              </a:r>
              <a:endParaRPr lang="en-US" sz="1400" dirty="0">
                <a:solidFill>
                  <a:schemeClr val="tx1"/>
                </a:solidFill>
                <a:latin typeface="Georgia Pro Light" panose="02040302050405020303" pitchFamily="18" charset="0"/>
              </a:endParaRPr>
            </a:p>
          </p:txBody>
        </p:sp>
        <p:sp>
          <p:nvSpPr>
            <p:cNvPr id="28" name="Rounded Rectangle 20">
              <a:extLst>
                <a:ext uri="{FF2B5EF4-FFF2-40B4-BE49-F238E27FC236}">
                  <a16:creationId xmlns:a16="http://schemas.microsoft.com/office/drawing/2014/main" id="{2F7185FF-126C-4057-93E8-72727B97EEFD}"/>
                </a:ext>
              </a:extLst>
            </p:cNvPr>
            <p:cNvSpPr/>
            <p:nvPr/>
          </p:nvSpPr>
          <p:spPr>
            <a:xfrm>
              <a:off x="4382159" y="4876368"/>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Ce sont les facteurs liés à l'environnement naturel et aux préoccupations environnementales. Cela peut inclure le changement climatique, la durabilité, les politiques environnementales, </a:t>
              </a:r>
              <a:r>
                <a:rPr lang="fr-FR" sz="1400" b="0" i="0" dirty="0" err="1">
                  <a:solidFill>
                    <a:srgbClr val="0D0D0D"/>
                  </a:solidFill>
                  <a:effectLst/>
                  <a:latin typeface="Söhne"/>
                </a:rPr>
                <a:t>etc</a:t>
              </a:r>
              <a:r>
                <a:rPr lang="en-GB" sz="1400" dirty="0">
                  <a:solidFill>
                    <a:schemeClr val="tx1"/>
                  </a:solidFill>
                  <a:latin typeface="Georgia Pro Light" panose="02040302050405020303" pitchFamily="18" charset="0"/>
                </a:rPr>
                <a:t>.</a:t>
              </a:r>
              <a:endParaRPr lang="en-US" sz="1400" dirty="0">
                <a:solidFill>
                  <a:schemeClr val="tx1"/>
                </a:solidFill>
                <a:latin typeface="Georgia Pro Light" panose="02040302050405020303" pitchFamily="18" charset="0"/>
              </a:endParaRPr>
            </a:p>
          </p:txBody>
        </p:sp>
        <p:sp>
          <p:nvSpPr>
            <p:cNvPr id="29" name="Rounded Rectangle 49">
              <a:extLst>
                <a:ext uri="{FF2B5EF4-FFF2-40B4-BE49-F238E27FC236}">
                  <a16:creationId xmlns:a16="http://schemas.microsoft.com/office/drawing/2014/main" id="{7C0FC121-5B00-4BA9-BD1D-32668E926F6C}"/>
                </a:ext>
              </a:extLst>
            </p:cNvPr>
            <p:cNvSpPr/>
            <p:nvPr/>
          </p:nvSpPr>
          <p:spPr>
            <a:xfrm>
              <a:off x="4382159" y="5735795"/>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Ce sont les facteurs liés à l'environnement naturel et aux préoccupations environnementales. Cela peut inclure le changement climatique, la durabilité, les politiques environnementales, </a:t>
              </a:r>
              <a:r>
                <a:rPr lang="fr-FR" sz="1400" b="0" i="0" dirty="0" err="1">
                  <a:solidFill>
                    <a:srgbClr val="0D0D0D"/>
                  </a:solidFill>
                  <a:effectLst/>
                  <a:latin typeface="Söhne"/>
                </a:rPr>
                <a:t>etc</a:t>
              </a:r>
              <a:endParaRPr lang="en-US" sz="1400" dirty="0">
                <a:solidFill>
                  <a:schemeClr val="tx1"/>
                </a:solidFill>
                <a:latin typeface="Georgia Pro Light" panose="02040302050405020303" pitchFamily="18" charset="0"/>
              </a:endParaRPr>
            </a:p>
          </p:txBody>
        </p:sp>
      </p:grpSp>
      <p:sp>
        <p:nvSpPr>
          <p:cNvPr id="31" name="TextBox 30">
            <a:extLst>
              <a:ext uri="{FF2B5EF4-FFF2-40B4-BE49-F238E27FC236}">
                <a16:creationId xmlns:a16="http://schemas.microsoft.com/office/drawing/2014/main" id="{4B9F5529-EC39-46AB-93F1-F1B8B65FEAD4}"/>
              </a:ext>
            </a:extLst>
          </p:cNvPr>
          <p:cNvSpPr txBox="1"/>
          <p:nvPr/>
        </p:nvSpPr>
        <p:spPr>
          <a:xfrm>
            <a:off x="0" y="247136"/>
            <a:ext cx="12192000" cy="553998"/>
          </a:xfrm>
          <a:prstGeom prst="rect">
            <a:avLst/>
          </a:prstGeom>
          <a:noFill/>
        </p:spPr>
        <p:txBody>
          <a:bodyPr wrap="square" rtlCol="0">
            <a:spAutoFit/>
          </a:bodyPr>
          <a:lstStyle/>
          <a:p>
            <a:pPr algn="ctr"/>
            <a:r>
              <a:rPr lang="en-US" sz="3000" dirty="0" err="1">
                <a:latin typeface="Georgia" panose="02040502050405020303" pitchFamily="18" charset="0"/>
                <a:ea typeface="Cambria" panose="02040503050406030204" pitchFamily="18" charset="0"/>
                <a:cs typeface="+mj-cs"/>
              </a:rPr>
              <a:t>Analyse</a:t>
            </a:r>
            <a:r>
              <a:rPr lang="en-US" sz="3000" dirty="0">
                <a:latin typeface="Georgia" panose="02040502050405020303" pitchFamily="18" charset="0"/>
                <a:ea typeface="Cambria" panose="02040503050406030204" pitchFamily="18" charset="0"/>
                <a:cs typeface="+mj-cs"/>
              </a:rPr>
              <a:t> PESTEL</a:t>
            </a:r>
          </a:p>
        </p:txBody>
      </p:sp>
    </p:spTree>
    <p:extLst>
      <p:ext uri="{BB962C8B-B14F-4D97-AF65-F5344CB8AC3E}">
        <p14:creationId xmlns:p14="http://schemas.microsoft.com/office/powerpoint/2010/main" val="8216684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621</Words>
  <Application>Microsoft Office PowerPoint</Application>
  <PresentationFormat>Widescreen</PresentationFormat>
  <Paragraphs>140</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Calibri Light</vt:lpstr>
      <vt:lpstr>Fira Sans Extra Condensed</vt:lpstr>
      <vt:lpstr>Fira Sans Extra Condensed SemiBold</vt:lpstr>
      <vt:lpstr>Georgia</vt:lpstr>
      <vt:lpstr>Georgia Pro</vt:lpstr>
      <vt:lpstr>Georgia Pro Light</vt:lpstr>
      <vt:lpstr>Roboto</vt:lpstr>
      <vt:lpstr>Söhne</vt:lpstr>
      <vt:lpstr>Thème Office</vt:lpstr>
      <vt:lpstr>Analyse du marché</vt:lpstr>
      <vt:lpstr>Problème / Solution</vt:lpstr>
      <vt:lpstr>Identification des concurrents</vt:lpstr>
      <vt:lpstr>Identification des concurrents</vt:lpstr>
      <vt:lpstr>Identification des concurrents</vt:lpstr>
      <vt:lpstr>Identification des concurrents</vt:lpstr>
      <vt:lpstr>Identification des concurrents</vt:lpstr>
      <vt:lpstr>Analyse SWOT </vt:lpstr>
      <vt:lpstr>PowerPoint Presentation</vt:lpstr>
      <vt:lpstr>Tendances du marché</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concurrentielle</dc:title>
  <dc:creator>HP</dc:creator>
  <cp:lastModifiedBy>Brahim Khlifi</cp:lastModifiedBy>
  <cp:revision>15</cp:revision>
  <dcterms:created xsi:type="dcterms:W3CDTF">2024-02-28T11:03:40Z</dcterms:created>
  <dcterms:modified xsi:type="dcterms:W3CDTF">2024-12-04T16:54:27Z</dcterms:modified>
</cp:coreProperties>
</file>